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7" r:id="rId2"/>
    <p:sldId id="258" r:id="rId3"/>
    <p:sldId id="259" r:id="rId4"/>
    <p:sldId id="272" r:id="rId5"/>
    <p:sldId id="260" r:id="rId6"/>
    <p:sldId id="261" r:id="rId7"/>
    <p:sldId id="271" r:id="rId8"/>
    <p:sldId id="273" r:id="rId9"/>
    <p:sldId id="264" r:id="rId10"/>
    <p:sldId id="265" r:id="rId11"/>
    <p:sldId id="266" r:id="rId12"/>
    <p:sldId id="275" r:id="rId13"/>
    <p:sldId id="276" r:id="rId14"/>
    <p:sldId id="277" r:id="rId15"/>
    <p:sldId id="263" r:id="rId16"/>
    <p:sldId id="267" r:id="rId17"/>
    <p:sldId id="274" r:id="rId18"/>
    <p:sldId id="262" r:id="rId19"/>
    <p:sldId id="268" r:id="rId20"/>
    <p:sldId id="269" r:id="rId21"/>
    <p:sldId id="270"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45"/>
    <p:restoredTop sz="96098"/>
  </p:normalViewPr>
  <p:slideViewPr>
    <p:cSldViewPr snapToGrid="0" snapToObjects="1">
      <p:cViewPr varScale="1">
        <p:scale>
          <a:sx n="73" d="100"/>
          <a:sy n="73" d="100"/>
        </p:scale>
        <p:origin x="686" y="67"/>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3577C10-3F2F-D741-B831-65FF33F47A4C}" type="datetimeFigureOut">
              <a:rPr lang="en-US"/>
              <a:pPr>
                <a:defRPr/>
              </a:pPr>
              <a:t>4/6/2021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56721CA-37E0-1442-9DA3-55AC76ED072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F30354-CA02-224F-B1AC-32BB17A862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1FFB78E-0ADC-6C4C-B2C5-486EC7EC629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CAF9C5F-D079-CF41-A39A-5DAB8CBAEDB1}" type="datetimeFigureOut">
              <a:rPr lang="en-US"/>
              <a:pPr>
                <a:defRPr/>
              </a:pPr>
              <a:t>4/6/2021</a:t>
            </a:fld>
            <a:endParaRPr lang="en-US"/>
          </a:p>
        </p:txBody>
      </p:sp>
      <p:sp>
        <p:nvSpPr>
          <p:cNvPr id="4" name="Slide Image Placeholder 3">
            <a:extLst>
              <a:ext uri="{FF2B5EF4-FFF2-40B4-BE49-F238E27FC236}">
                <a16:creationId xmlns:a16="http://schemas.microsoft.com/office/drawing/2014/main" id="{69C75AFF-EF2C-5842-A661-9FC22AF96B3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225BD5B-6BBB-F042-AC25-400F5B82004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187B0D7-F332-A147-A8F9-A945D4AD93E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72F70FE1-E676-704D-B55B-81212FCFA35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2137B37-594F-4A42-B768-771961367C37}"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Silvester Henderson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a:t>
            </a:fld>
            <a:endParaRPr lang="en-US" altLang="en-US"/>
          </a:p>
        </p:txBody>
      </p:sp>
    </p:spTree>
    <p:extLst>
      <p:ext uri="{BB962C8B-B14F-4D97-AF65-F5344CB8AC3E}">
        <p14:creationId xmlns:p14="http://schemas.microsoft.com/office/powerpoint/2010/main" val="103536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Silvester Henderson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10</a:t>
            </a:fld>
            <a:endParaRPr lang="en-US" altLang="en-US"/>
          </a:p>
        </p:txBody>
      </p:sp>
    </p:spTree>
    <p:extLst>
      <p:ext uri="{BB962C8B-B14F-4D97-AF65-F5344CB8AC3E}">
        <p14:creationId xmlns:p14="http://schemas.microsoft.com/office/powerpoint/2010/main" val="3910293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Rodriquez</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11</a:t>
            </a:fld>
            <a:endParaRPr lang="en-US" altLang="en-US"/>
          </a:p>
        </p:txBody>
      </p:sp>
    </p:spTree>
    <p:extLst>
      <p:ext uri="{BB962C8B-B14F-4D97-AF65-F5344CB8AC3E}">
        <p14:creationId xmlns:p14="http://schemas.microsoft.com/office/powerpoint/2010/main" val="389292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Rodriquez</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12</a:t>
            </a:fld>
            <a:endParaRPr lang="en-US" altLang="en-US"/>
          </a:p>
        </p:txBody>
      </p:sp>
    </p:spTree>
    <p:extLst>
      <p:ext uri="{BB962C8B-B14F-4D97-AF65-F5344CB8AC3E}">
        <p14:creationId xmlns:p14="http://schemas.microsoft.com/office/powerpoint/2010/main" val="2264213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Rodriquez</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13</a:t>
            </a:fld>
            <a:endParaRPr lang="en-US" altLang="en-US"/>
          </a:p>
        </p:txBody>
      </p:sp>
    </p:spTree>
    <p:extLst>
      <p:ext uri="{BB962C8B-B14F-4D97-AF65-F5344CB8AC3E}">
        <p14:creationId xmlns:p14="http://schemas.microsoft.com/office/powerpoint/2010/main" val="321804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Rodriquez</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14</a:t>
            </a:fld>
            <a:endParaRPr lang="en-US" altLang="en-US"/>
          </a:p>
        </p:txBody>
      </p:sp>
    </p:spTree>
    <p:extLst>
      <p:ext uri="{BB962C8B-B14F-4D97-AF65-F5344CB8AC3E}">
        <p14:creationId xmlns:p14="http://schemas.microsoft.com/office/powerpoint/2010/main" val="165876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Silvester Henderson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15</a:t>
            </a:fld>
            <a:endParaRPr lang="en-US" altLang="en-US"/>
          </a:p>
        </p:txBody>
      </p:sp>
    </p:spTree>
    <p:extLst>
      <p:ext uri="{BB962C8B-B14F-4D97-AF65-F5344CB8AC3E}">
        <p14:creationId xmlns:p14="http://schemas.microsoft.com/office/powerpoint/2010/main" val="3273512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Rochelle Olive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16</a:t>
            </a:fld>
            <a:endParaRPr lang="en-US" altLang="en-US"/>
          </a:p>
        </p:txBody>
      </p:sp>
    </p:spTree>
    <p:extLst>
      <p:ext uri="{BB962C8B-B14F-4D97-AF65-F5344CB8AC3E}">
        <p14:creationId xmlns:p14="http://schemas.microsoft.com/office/powerpoint/2010/main" val="345652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Rochelle Olive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17</a:t>
            </a:fld>
            <a:endParaRPr lang="en-US" altLang="en-US"/>
          </a:p>
        </p:txBody>
      </p:sp>
    </p:spTree>
    <p:extLst>
      <p:ext uri="{BB962C8B-B14F-4D97-AF65-F5344CB8AC3E}">
        <p14:creationId xmlns:p14="http://schemas.microsoft.com/office/powerpoint/2010/main" val="3305211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Rochelle Olive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18</a:t>
            </a:fld>
            <a:endParaRPr lang="en-US" altLang="en-US"/>
          </a:p>
        </p:txBody>
      </p:sp>
    </p:spTree>
    <p:extLst>
      <p:ext uri="{BB962C8B-B14F-4D97-AF65-F5344CB8AC3E}">
        <p14:creationId xmlns:p14="http://schemas.microsoft.com/office/powerpoint/2010/main" val="713437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Rochelle Olive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19</a:t>
            </a:fld>
            <a:endParaRPr lang="en-US" altLang="en-US"/>
          </a:p>
        </p:txBody>
      </p:sp>
    </p:spTree>
    <p:extLst>
      <p:ext uri="{BB962C8B-B14F-4D97-AF65-F5344CB8AC3E}">
        <p14:creationId xmlns:p14="http://schemas.microsoft.com/office/powerpoint/2010/main" val="2784283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Silvester Henderson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2</a:t>
            </a:fld>
            <a:endParaRPr lang="en-US" altLang="en-US"/>
          </a:p>
        </p:txBody>
      </p:sp>
    </p:spTree>
    <p:extLst>
      <p:ext uri="{BB962C8B-B14F-4D97-AF65-F5344CB8AC3E}">
        <p14:creationId xmlns:p14="http://schemas.microsoft.com/office/powerpoint/2010/main" val="4265165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Silvester Henderson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20</a:t>
            </a:fld>
            <a:endParaRPr lang="en-US" altLang="en-US"/>
          </a:p>
        </p:txBody>
      </p:sp>
    </p:spTree>
    <p:extLst>
      <p:ext uri="{BB962C8B-B14F-4D97-AF65-F5344CB8AC3E}">
        <p14:creationId xmlns:p14="http://schemas.microsoft.com/office/powerpoint/2010/main" val="1667210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Silvester Henderson, Rochelle Olive, Natalie Rodriguez</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21</a:t>
            </a:fld>
            <a:endParaRPr lang="en-US" altLang="en-US"/>
          </a:p>
        </p:txBody>
      </p:sp>
    </p:spTree>
    <p:extLst>
      <p:ext uri="{BB962C8B-B14F-4D97-AF65-F5344CB8AC3E}">
        <p14:creationId xmlns:p14="http://schemas.microsoft.com/office/powerpoint/2010/main" val="20322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Silvester Henderson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3</a:t>
            </a:fld>
            <a:endParaRPr lang="en-US" altLang="en-US"/>
          </a:p>
        </p:txBody>
      </p:sp>
    </p:spTree>
    <p:extLst>
      <p:ext uri="{BB962C8B-B14F-4D97-AF65-F5344CB8AC3E}">
        <p14:creationId xmlns:p14="http://schemas.microsoft.com/office/powerpoint/2010/main" val="295912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Rodriquez</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4</a:t>
            </a:fld>
            <a:endParaRPr lang="en-US" altLang="en-US"/>
          </a:p>
        </p:txBody>
      </p:sp>
    </p:spTree>
    <p:extLst>
      <p:ext uri="{BB962C8B-B14F-4D97-AF65-F5344CB8AC3E}">
        <p14:creationId xmlns:p14="http://schemas.microsoft.com/office/powerpoint/2010/main" val="258183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Rochelle Olive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5</a:t>
            </a:fld>
            <a:endParaRPr lang="en-US" altLang="en-US"/>
          </a:p>
        </p:txBody>
      </p:sp>
    </p:spTree>
    <p:extLst>
      <p:ext uri="{BB962C8B-B14F-4D97-AF65-F5344CB8AC3E}">
        <p14:creationId xmlns:p14="http://schemas.microsoft.com/office/powerpoint/2010/main" val="2890838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Rodriquez</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6</a:t>
            </a:fld>
            <a:endParaRPr lang="en-US" altLang="en-US"/>
          </a:p>
        </p:txBody>
      </p:sp>
    </p:spTree>
    <p:extLst>
      <p:ext uri="{BB962C8B-B14F-4D97-AF65-F5344CB8AC3E}">
        <p14:creationId xmlns:p14="http://schemas.microsoft.com/office/powerpoint/2010/main" val="225540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Rodriquez</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7</a:t>
            </a:fld>
            <a:endParaRPr lang="en-US" altLang="en-US"/>
          </a:p>
        </p:txBody>
      </p:sp>
    </p:spTree>
    <p:extLst>
      <p:ext uri="{BB962C8B-B14F-4D97-AF65-F5344CB8AC3E}">
        <p14:creationId xmlns:p14="http://schemas.microsoft.com/office/powerpoint/2010/main" val="287937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Natalie Rodriguez</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8</a:t>
            </a:fld>
            <a:endParaRPr lang="en-US" altLang="en-US"/>
          </a:p>
        </p:txBody>
      </p:sp>
    </p:spTree>
    <p:extLst>
      <p:ext uri="{BB962C8B-B14F-4D97-AF65-F5344CB8AC3E}">
        <p14:creationId xmlns:p14="http://schemas.microsoft.com/office/powerpoint/2010/main" val="1592723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Silvester Henderson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9</a:t>
            </a:fld>
            <a:endParaRPr lang="en-US" altLang="en-US"/>
          </a:p>
        </p:txBody>
      </p:sp>
    </p:spTree>
    <p:extLst>
      <p:ext uri="{BB962C8B-B14F-4D97-AF65-F5344CB8AC3E}">
        <p14:creationId xmlns:p14="http://schemas.microsoft.com/office/powerpoint/2010/main" val="1828097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5734373" y="2231755"/>
            <a:ext cx="5656881" cy="4188417"/>
          </a:xfrm>
        </p:spPr>
        <p:txBody>
          <a:bodyPr anchor="t" anchorCtr="0">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2369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D55AEB-44FE-9043-B5C7-106375C2FBE7}"/>
              </a:ext>
            </a:extLst>
          </p:cNvPr>
          <p:cNvPicPr>
            <a:picLocks noChangeAspect="1"/>
          </p:cNvPicPr>
          <p:nvPr userDrawn="1"/>
        </p:nvPicPr>
        <p:blipFill>
          <a:blip r:embed="rId2"/>
          <a:srcRect/>
          <a:stretch/>
        </p:blipFill>
        <p:spPr>
          <a:xfrm>
            <a:off x="20088" y="0"/>
            <a:ext cx="4009536" cy="6926263"/>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EDF5D0CE-7A65-6B41-B67B-7F400BAE3CAF}"/>
              </a:ext>
            </a:extLst>
          </p:cNvPr>
          <p:cNvSpPr/>
          <p:nvPr userDrawn="1"/>
        </p:nvSpPr>
        <p:spPr>
          <a:xfrm>
            <a:off x="-22225" y="1130300"/>
            <a:ext cx="4071938" cy="4559300"/>
          </a:xfrm>
          <a:prstGeom prst="rect">
            <a:avLst/>
          </a:prstGeom>
          <a:solidFill>
            <a:srgbClr val="008A6A">
              <a:alpha val="73000"/>
            </a:srgbClr>
          </a:solidFill>
          <a:ln>
            <a:noFill/>
          </a:ln>
          <a:effectLst>
            <a:outerShdw blurRad="393700" dist="50800" dir="114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02B569FD-6869-3848-B985-6759400E47B0}"/>
              </a:ext>
            </a:extLst>
          </p:cNvPr>
          <p:cNvSpPr/>
          <p:nvPr userDrawn="1"/>
        </p:nvSpPr>
        <p:spPr>
          <a:xfrm>
            <a:off x="11510963" y="-36513"/>
            <a:ext cx="681037" cy="6894513"/>
          </a:xfrm>
          <a:prstGeom prst="rect">
            <a:avLst/>
          </a:prstGeom>
          <a:solidFill>
            <a:schemeClr val="tx2">
              <a:lumMod val="95000"/>
              <a:lumOff val="5000"/>
            </a:schemeClr>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a:extLst>
              <a:ext uri="{FF2B5EF4-FFF2-40B4-BE49-F238E27FC236}">
                <a16:creationId xmlns:a16="http://schemas.microsoft.com/office/drawing/2014/main" id="{E137D3F4-03AB-0348-B542-0A8F22986F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47135" y="1335091"/>
            <a:ext cx="3583461" cy="161199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p:nvPr>
        </p:nvSpPr>
        <p:spPr>
          <a:xfrm>
            <a:off x="247135" y="2947086"/>
            <a:ext cx="3583461" cy="2514600"/>
          </a:xfrm>
          <a:ln>
            <a:noFill/>
          </a:ln>
        </p:spPr>
        <p:txBody>
          <a:bodyPr>
            <a:normAutofit/>
          </a:bodyPr>
          <a:lstStyle>
            <a:lvl1pPr marL="0" indent="0" algn="ctr">
              <a:buNone/>
              <a:defRPr sz="2600">
                <a:solidFill>
                  <a:srgbClr val="FFDE6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6DD5CF83-1DB5-2846-A698-6433BEA5EAC0}"/>
              </a:ext>
            </a:extLst>
          </p:cNvPr>
          <p:cNvSpPr>
            <a:spLocks noGrp="1"/>
          </p:cNvSpPr>
          <p:nvPr>
            <p:ph type="sldNum" sz="quarter" idx="10"/>
          </p:nvPr>
        </p:nvSpPr>
        <p:spPr>
          <a:xfrm>
            <a:off x="9890125" y="6356350"/>
            <a:ext cx="1143000" cy="368300"/>
          </a:xfrm>
        </p:spPr>
        <p:txBody>
          <a:bodyPr/>
          <a:lstStyle>
            <a:lvl1pPr>
              <a:defRPr/>
            </a:lvl1pPr>
          </a:lstStyle>
          <a:p>
            <a:fld id="{29213F17-71F5-F34D-BBF7-3226FEE44A25}" type="slidenum">
              <a:rPr lang="en-US" altLang="en-US"/>
              <a:pPr/>
              <a:t>‹#›</a:t>
            </a:fld>
            <a:endParaRPr lang="en-US" altLang="en-US"/>
          </a:p>
        </p:txBody>
      </p:sp>
    </p:spTree>
    <p:extLst>
      <p:ext uri="{BB962C8B-B14F-4D97-AF65-F5344CB8AC3E}">
        <p14:creationId xmlns:p14="http://schemas.microsoft.com/office/powerpoint/2010/main" val="259055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7DF37F-44E2-2446-96A6-AA5F73343E1F}"/>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B49F946E-001B-804E-920E-11834D2FEA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9291AD32-80CE-1C45-91C4-60A16419BA8A}"/>
              </a:ext>
            </a:extLst>
          </p:cNvPr>
          <p:cNvSpPr>
            <a:spLocks noGrp="1"/>
          </p:cNvSpPr>
          <p:nvPr>
            <p:ph type="sldNum" sz="quarter" idx="10"/>
          </p:nvPr>
        </p:nvSpPr>
        <p:spPr/>
        <p:txBody>
          <a:bodyPr/>
          <a:lstStyle>
            <a:lvl1pPr>
              <a:defRPr/>
            </a:lvl1pPr>
          </a:lstStyle>
          <a:p>
            <a:fld id="{CF6FE07E-9B1C-E448-BFE0-588986D98241}" type="slidenum">
              <a:rPr lang="en-US" altLang="en-US"/>
              <a:pPr/>
              <a:t>‹#›</a:t>
            </a:fld>
            <a:endParaRPr lang="en-US" altLang="en-US"/>
          </a:p>
        </p:txBody>
      </p:sp>
    </p:spTree>
    <p:extLst>
      <p:ext uri="{BB962C8B-B14F-4D97-AF65-F5344CB8AC3E}">
        <p14:creationId xmlns:p14="http://schemas.microsoft.com/office/powerpoint/2010/main" val="53334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43BF31-0F50-D545-981A-F2B09EB17F38}"/>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FE2F5E7D-FE4A-6E42-AD2B-5C2C071AAA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79C0F967-1E60-F341-9C7F-8E40FD16448C}"/>
              </a:ext>
            </a:extLst>
          </p:cNvPr>
          <p:cNvSpPr>
            <a:spLocks noGrp="1"/>
          </p:cNvSpPr>
          <p:nvPr>
            <p:ph type="sldNum" sz="quarter" idx="10"/>
          </p:nvPr>
        </p:nvSpPr>
        <p:spPr/>
        <p:txBody>
          <a:bodyPr/>
          <a:lstStyle>
            <a:lvl1pPr>
              <a:defRPr/>
            </a:lvl1pPr>
          </a:lstStyle>
          <a:p>
            <a:fld id="{7FF04090-76E0-5041-85F4-967B5373F30D}" type="slidenum">
              <a:rPr lang="en-US" altLang="en-US"/>
              <a:pPr/>
              <a:t>‹#›</a:t>
            </a:fld>
            <a:endParaRPr lang="en-US" altLang="en-US"/>
          </a:p>
        </p:txBody>
      </p:sp>
    </p:spTree>
    <p:extLst>
      <p:ext uri="{BB962C8B-B14F-4D97-AF65-F5344CB8AC3E}">
        <p14:creationId xmlns:p14="http://schemas.microsoft.com/office/powerpoint/2010/main" val="17471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F570C02-FD26-7D46-B1B5-1225CB4B27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1276A671-276A-994E-A147-3C8DCF3D49FB}"/>
              </a:ext>
            </a:extLst>
          </p:cNvPr>
          <p:cNvSpPr>
            <a:spLocks noGrp="1"/>
          </p:cNvSpPr>
          <p:nvPr>
            <p:ph type="sldNum" sz="quarter" idx="10"/>
          </p:nvPr>
        </p:nvSpPr>
        <p:spPr>
          <a:xfrm>
            <a:off x="10298113" y="6356350"/>
            <a:ext cx="1055687" cy="365125"/>
          </a:xfrm>
        </p:spPr>
        <p:txBody>
          <a:bodyPr/>
          <a:lstStyle>
            <a:lvl1pPr>
              <a:defRPr/>
            </a:lvl1pPr>
          </a:lstStyle>
          <a:p>
            <a:fld id="{FD68C37F-CAC2-4945-B446-C5B9BCB222B6}" type="slidenum">
              <a:rPr lang="en-US" altLang="en-US"/>
              <a:pPr/>
              <a:t>‹#›</a:t>
            </a:fld>
            <a:endParaRPr lang="en-US" altLang="en-US"/>
          </a:p>
        </p:txBody>
      </p:sp>
    </p:spTree>
    <p:extLst>
      <p:ext uri="{BB962C8B-B14F-4D97-AF65-F5344CB8AC3E}">
        <p14:creationId xmlns:p14="http://schemas.microsoft.com/office/powerpoint/2010/main" val="209319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FA3C70F-8D90-3948-8398-D792C1F060B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437BBDB8-E98F-254D-89CB-1F668817BC62}"/>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fld id="{69486F26-41F7-2444-B6DD-F6E6BBF6242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hf hdr="0" dt="0"/>
  <p:txStyles>
    <p:titleStyle>
      <a:lvl1pPr algn="l" rtl="0" eaLnBrk="1" fontAlgn="base" hangingPunct="1">
        <a:lnSpc>
          <a:spcPct val="90000"/>
        </a:lnSpc>
        <a:spcBef>
          <a:spcPct val="0"/>
        </a:spcBef>
        <a:spcAft>
          <a:spcPct val="0"/>
        </a:spcAft>
        <a:defRPr sz="4400" kern="1200">
          <a:solidFill>
            <a:srgbClr val="10476C"/>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BBMGqnrq81E?feature=oembed" TargetMode="External"/><Relationship Id="rId5" Type="http://schemas.openxmlformats.org/officeDocument/2006/relationships/image" Target="../media/image11.jp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nq8rEeJ4Tak?feature=oembed" TargetMode="External"/><Relationship Id="rId5" Type="http://schemas.openxmlformats.org/officeDocument/2006/relationships/image" Target="../media/image16.jpe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Hmlt494G4Ac?feature=oembed" TargetMode="Externa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7CI6F7Fq6I?feature=oembed" TargetMode="Externa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PoEa9bzeTu0?feature=oembed" TargetMode="External"/><Relationship Id="rId5" Type="http://schemas.openxmlformats.org/officeDocument/2006/relationships/image" Target="../media/image5.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TX3cYe87Zqk?feature=oembed"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5BAC-4D1A-D940-9334-B8E58F1300DB}"/>
              </a:ext>
            </a:extLst>
          </p:cNvPr>
          <p:cNvSpPr>
            <a:spLocks noGrp="1"/>
          </p:cNvSpPr>
          <p:nvPr>
            <p:ph type="title"/>
          </p:nvPr>
        </p:nvSpPr>
        <p:spPr>
          <a:xfrm>
            <a:off x="5088048" y="262550"/>
            <a:ext cx="6744723" cy="6409854"/>
          </a:xfrm>
        </p:spPr>
        <p:txBody>
          <a:bodyPr>
            <a:normAutofit fontScale="90000"/>
          </a:bodyPr>
          <a:lstStyle/>
          <a:p>
            <a:br>
              <a:rPr lang="en-US" sz="2700" dirty="0"/>
            </a:br>
            <a:r>
              <a:rPr lang="en-US" sz="2700" dirty="0"/>
              <a:t>Leadership with Empathy:</a:t>
            </a:r>
            <a:br>
              <a:rPr lang="en-US" sz="2700" dirty="0"/>
            </a:br>
            <a:r>
              <a:rPr lang="en-US" sz="2700" dirty="0"/>
              <a:t>“Inviting More Voices and Authentic Stories”</a:t>
            </a:r>
            <a:br>
              <a:rPr lang="en-US" sz="2700" dirty="0"/>
            </a:br>
            <a:br>
              <a:rPr lang="en-US" sz="2700" dirty="0"/>
            </a:br>
            <a:r>
              <a:rPr lang="en-US" sz="2700" b="1" dirty="0"/>
              <a:t>Silvester Henderson</a:t>
            </a:r>
            <a:br>
              <a:rPr lang="en-US" sz="2700" dirty="0"/>
            </a:br>
            <a:r>
              <a:rPr lang="en-US" sz="2200" dirty="0"/>
              <a:t>ASCCC,  At Large Senate Representative</a:t>
            </a:r>
            <a:br>
              <a:rPr lang="en-US" sz="2700" dirty="0"/>
            </a:br>
            <a:br>
              <a:rPr lang="en-US" sz="2700" dirty="0"/>
            </a:br>
            <a:r>
              <a:rPr lang="en-US" sz="2700" b="1" dirty="0"/>
              <a:t>Rochelle Olive</a:t>
            </a:r>
            <a:br>
              <a:rPr lang="en-US" sz="2700" b="1" dirty="0"/>
            </a:br>
            <a:r>
              <a:rPr lang="en-US" sz="2200" b="1" dirty="0"/>
              <a:t>Department Chair Business, Economics, HLTOC</a:t>
            </a:r>
            <a:br>
              <a:rPr lang="en-US" sz="2200" dirty="0"/>
            </a:br>
            <a:r>
              <a:rPr lang="en-US" sz="2200" dirty="0"/>
              <a:t>College of Alameda</a:t>
            </a:r>
            <a:br>
              <a:rPr lang="en-US" sz="2200" dirty="0"/>
            </a:br>
            <a:br>
              <a:rPr lang="en-US" sz="2200" dirty="0"/>
            </a:br>
            <a:br>
              <a:rPr lang="en-US" sz="2200" dirty="0"/>
            </a:br>
            <a:r>
              <a:rPr lang="en-US" sz="2700" b="1" dirty="0"/>
              <a:t>Natalie Rodriguez,</a:t>
            </a:r>
            <a:br>
              <a:rPr lang="en-US" sz="2700" b="1" dirty="0"/>
            </a:br>
            <a:r>
              <a:rPr lang="en-US" sz="2200" b="1" dirty="0"/>
              <a:t> Interim Director of Student Activities and Campus Life</a:t>
            </a:r>
            <a:br>
              <a:rPr lang="en-US" sz="2200" dirty="0"/>
            </a:br>
            <a:r>
              <a:rPr lang="en-US" sz="2200" dirty="0"/>
              <a:t>College of Alameda</a:t>
            </a:r>
            <a:br>
              <a:rPr lang="en-US" sz="2700" dirty="0"/>
            </a:br>
            <a:br>
              <a:rPr lang="en-US" sz="2700" dirty="0"/>
            </a:br>
            <a:r>
              <a:rPr lang="en-US" sz="2200" dirty="0"/>
              <a:t>April 16, 2021</a:t>
            </a:r>
            <a:br>
              <a:rPr lang="en-US" sz="3100" dirty="0"/>
            </a:br>
            <a:endParaRPr lang="en-US" sz="2700" dirty="0"/>
          </a:p>
        </p:txBody>
      </p:sp>
    </p:spTree>
    <p:extLst>
      <p:ext uri="{BB962C8B-B14F-4D97-AF65-F5344CB8AC3E}">
        <p14:creationId xmlns:p14="http://schemas.microsoft.com/office/powerpoint/2010/main" val="668433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155693" y="1248993"/>
            <a:ext cx="3583461" cy="942442"/>
          </a:xfrm>
        </p:spPr>
        <p:txBody>
          <a:bodyPr wrap="square" anchor="b">
            <a:noAutofit/>
          </a:bodyPr>
          <a:lstStyle/>
          <a:p>
            <a:r>
              <a:rPr lang="en-US" sz="2200" dirty="0"/>
              <a:t>Why Should we Care? (Continue)</a:t>
            </a:r>
            <a:br>
              <a:rPr lang="en-US" sz="2200" dirty="0"/>
            </a:br>
            <a:endParaRPr lang="en-US" sz="2200" dirty="0"/>
          </a:p>
        </p:txBody>
      </p:sp>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67642" y="1913467"/>
            <a:ext cx="4030133" cy="3826933"/>
          </a:xfrm>
        </p:spPr>
        <p:txBody>
          <a:bodyPr wrap="square" anchor="t">
            <a:noAutofit/>
          </a:bodyPr>
          <a:lstStyle/>
          <a:p>
            <a:r>
              <a:rPr lang="en-US" sz="2300" b="1" i="1" dirty="0"/>
              <a:t>“Black Lives Matter”</a:t>
            </a:r>
          </a:p>
          <a:p>
            <a:r>
              <a:rPr lang="en-US" sz="2300" b="1" i="1" dirty="0"/>
              <a:t>as well as</a:t>
            </a:r>
          </a:p>
          <a:p>
            <a:r>
              <a:rPr lang="en-US" sz="2300" b="1" i="1" dirty="0"/>
              <a:t>“All Lives Matter”</a:t>
            </a:r>
            <a:br>
              <a:rPr lang="en-US" sz="2300" b="1" i="1" dirty="0"/>
            </a:br>
            <a:endParaRPr lang="en-US" sz="2300" b="1" i="1" dirty="0"/>
          </a:p>
          <a:p>
            <a:r>
              <a:rPr lang="en-US" sz="2300" b="1" i="1" dirty="0">
                <a:latin typeface="Bodoni MT Black" panose="02070A03080606020203" pitchFamily="18" charset="0"/>
              </a:rPr>
              <a:t>1.Lets Stop “Police Violence!</a:t>
            </a:r>
            <a:br>
              <a:rPr lang="en-US" sz="2300" b="1" i="1" dirty="0">
                <a:latin typeface="Bodoni MT Black" panose="02070A03080606020203" pitchFamily="18" charset="0"/>
              </a:rPr>
            </a:br>
            <a:br>
              <a:rPr lang="en-US" sz="2300" b="1" i="1" dirty="0">
                <a:latin typeface="Bodoni MT Black" panose="02070A03080606020203" pitchFamily="18" charset="0"/>
              </a:rPr>
            </a:br>
            <a:r>
              <a:rPr lang="en-US" sz="2300" b="1" i="1" dirty="0">
                <a:latin typeface="Bodoni MT Black" panose="02070A03080606020203" pitchFamily="18" charset="0"/>
              </a:rPr>
              <a:t>2. Lets Start Promoting Equity, Diversity &amp; Equality in all we do!</a:t>
            </a:r>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10</a:t>
            </a:fld>
            <a:endParaRPr lang="en-US" altLang="en-US"/>
          </a:p>
        </p:txBody>
      </p:sp>
      <p:pic>
        <p:nvPicPr>
          <p:cNvPr id="4" name="Online Media 3" title="Black Lives Matter - Black Mothers Join Politics After Innocent Sons Killed By Police Brutality">
            <a:hlinkClick r:id="" action="ppaction://media"/>
            <a:extLst>
              <a:ext uri="{FF2B5EF4-FFF2-40B4-BE49-F238E27FC236}">
                <a16:creationId xmlns:a16="http://schemas.microsoft.com/office/drawing/2014/main" id="{0A594373-21B0-4B84-8D83-D88AA4739B77}"/>
              </a:ext>
            </a:extLst>
          </p:cNvPr>
          <p:cNvPicPr>
            <a:picLocks noRot="1" noChangeAspect="1"/>
          </p:cNvPicPr>
          <p:nvPr>
            <a:videoFile r:link="rId1"/>
          </p:nvPr>
        </p:nvPicPr>
        <p:blipFill>
          <a:blip r:embed="rId4"/>
          <a:stretch>
            <a:fillRect/>
          </a:stretch>
        </p:blipFill>
        <p:spPr>
          <a:xfrm>
            <a:off x="4452257" y="133350"/>
            <a:ext cx="6694714" cy="4405993"/>
          </a:xfrm>
          <a:prstGeom prst="rect">
            <a:avLst/>
          </a:prstGeom>
        </p:spPr>
      </p:pic>
      <p:pic>
        <p:nvPicPr>
          <p:cNvPr id="6" name="Picture 5">
            <a:extLst>
              <a:ext uri="{FF2B5EF4-FFF2-40B4-BE49-F238E27FC236}">
                <a16:creationId xmlns:a16="http://schemas.microsoft.com/office/drawing/2014/main" id="{546B64B9-0B54-4431-A4F4-017A595DD68A}"/>
              </a:ext>
            </a:extLst>
          </p:cNvPr>
          <p:cNvPicPr>
            <a:picLocks noChangeAspect="1"/>
          </p:cNvPicPr>
          <p:nvPr/>
        </p:nvPicPr>
        <p:blipFill>
          <a:blip r:embed="rId5"/>
          <a:stretch>
            <a:fillRect/>
          </a:stretch>
        </p:blipFill>
        <p:spPr>
          <a:xfrm>
            <a:off x="4971747" y="4855028"/>
            <a:ext cx="5655733" cy="1609271"/>
          </a:xfrm>
          <a:prstGeom prst="rect">
            <a:avLst/>
          </a:prstGeom>
        </p:spPr>
      </p:pic>
    </p:spTree>
    <p:extLst>
      <p:ext uri="{BB962C8B-B14F-4D97-AF65-F5344CB8AC3E}">
        <p14:creationId xmlns:p14="http://schemas.microsoft.com/office/powerpoint/2010/main" val="295182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169288" y="2212102"/>
            <a:ext cx="3583461" cy="2185087"/>
          </a:xfrm>
        </p:spPr>
        <p:txBody>
          <a:bodyPr wrap="square" anchor="b">
            <a:normAutofit/>
          </a:bodyPr>
          <a:lstStyle/>
          <a:p>
            <a:r>
              <a:rPr lang="en-US" sz="2800" dirty="0"/>
              <a:t>How does </a:t>
            </a:r>
            <a:r>
              <a:rPr lang="en-US" sz="2800" b="1" dirty="0"/>
              <a:t>“Empathy” </a:t>
            </a:r>
            <a:r>
              <a:rPr lang="en-US" sz="2800" dirty="0"/>
              <a:t>support the work of</a:t>
            </a:r>
            <a:br>
              <a:rPr lang="en-US" sz="2800" dirty="0"/>
            </a:br>
            <a:r>
              <a:rPr lang="en-US" sz="2800" dirty="0"/>
              <a:t>Diversity, Equity and Inclusion?</a:t>
            </a:r>
          </a:p>
        </p:txBody>
      </p:sp>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13593" y="3073400"/>
            <a:ext cx="3739156" cy="4689440"/>
          </a:xfrm>
        </p:spPr>
        <p:txBody>
          <a:bodyPr wrap="square" anchor="t">
            <a:normAutofit/>
          </a:bodyPr>
          <a:lstStyle/>
          <a:p>
            <a:r>
              <a:rPr lang="en-US" sz="1400" dirty="0"/>
              <a:t>“</a:t>
            </a:r>
            <a:r>
              <a:rPr lang="en-US" sz="1400" b="1" i="1" dirty="0"/>
              <a:t>/</a:t>
            </a:r>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11</a:t>
            </a:fld>
            <a:endParaRPr lang="en-US" altLang="en-US"/>
          </a:p>
        </p:txBody>
      </p:sp>
      <p:sp>
        <p:nvSpPr>
          <p:cNvPr id="7" name="TextBox 6">
            <a:extLst>
              <a:ext uri="{FF2B5EF4-FFF2-40B4-BE49-F238E27FC236}">
                <a16:creationId xmlns:a16="http://schemas.microsoft.com/office/drawing/2014/main" id="{92602E82-0C3B-45EF-BADD-49502762D7A0}"/>
              </a:ext>
            </a:extLst>
          </p:cNvPr>
          <p:cNvSpPr txBox="1"/>
          <p:nvPr/>
        </p:nvSpPr>
        <p:spPr>
          <a:xfrm>
            <a:off x="4386943" y="145445"/>
            <a:ext cx="6858000" cy="6771084"/>
          </a:xfrm>
          <a:prstGeom prst="rect">
            <a:avLst/>
          </a:prstGeom>
          <a:noFill/>
        </p:spPr>
        <p:txBody>
          <a:bodyPr wrap="square">
            <a:spAutoFit/>
          </a:bodyPr>
          <a:lstStyle/>
          <a:p>
            <a:r>
              <a:rPr lang="en-US" sz="2800" b="1" dirty="0">
                <a:solidFill>
                  <a:srgbClr val="000000"/>
                </a:solidFill>
              </a:rPr>
              <a:t>“</a:t>
            </a:r>
            <a:r>
              <a:rPr lang="en-US" sz="2400" b="1" dirty="0">
                <a:solidFill>
                  <a:srgbClr val="000000"/>
                </a:solidFill>
              </a:rPr>
              <a:t>Empathy is clearly a great way to build connection and supportive collaboration around DEI efforts.  It is important to note that the goal is here is to build engagement, not to give in to resistance.  Instead, empathy should inform a sense of radical accountability, that is centered (center) on the goals and values of an organization for diversity, equity, and inclusion.”</a:t>
            </a:r>
          </a:p>
          <a:p>
            <a:endParaRPr lang="en-US" sz="1800" b="1" i="1" dirty="0"/>
          </a:p>
          <a:p>
            <a:r>
              <a:rPr lang="en-US" sz="1800" b="1" i="1" dirty="0"/>
              <a:t>https://charityvillage.com/empathy-a-key-ingredient-in-effective-diversity-equity-and-inclusion</a:t>
            </a:r>
            <a:endParaRPr lang="en-US" b="1" dirty="0">
              <a:solidFill>
                <a:srgbClr val="000000"/>
              </a:solidFill>
              <a:highlight>
                <a:srgbClr val="FFFF00"/>
              </a:highlight>
            </a:endParaRPr>
          </a:p>
          <a:p>
            <a:endParaRPr lang="en-US" b="1" dirty="0">
              <a:solidFill>
                <a:srgbClr val="000000"/>
              </a:solidFill>
              <a:highlight>
                <a:srgbClr val="FFFF00"/>
              </a:highlight>
            </a:endParaRPr>
          </a:p>
          <a:p>
            <a:r>
              <a:rPr lang="en-US" b="1" dirty="0">
                <a:solidFill>
                  <a:srgbClr val="000000"/>
                </a:solidFill>
                <a:highlight>
                  <a:srgbClr val="FFFF00"/>
                </a:highlight>
              </a:rPr>
              <a:t>Three Ways to achieve Diversity, Equity &amp; Inclusion (DEI)</a:t>
            </a:r>
            <a:r>
              <a:rPr lang="en-US" dirty="0">
                <a:highlight>
                  <a:srgbClr val="FFFF00"/>
                </a:highlight>
              </a:rPr>
              <a:t>:</a:t>
            </a:r>
          </a:p>
          <a:p>
            <a:endParaRPr lang="en-US" dirty="0">
              <a:highlight>
                <a:srgbClr val="FFFF00"/>
              </a:highlight>
            </a:endParaRPr>
          </a:p>
          <a:p>
            <a:pPr marL="342900" indent="-342900">
              <a:buAutoNum type="arabicPeriod"/>
            </a:pPr>
            <a:r>
              <a:rPr lang="en-US" sz="1800" b="1" dirty="0">
                <a:solidFill>
                  <a:srgbClr val="000000"/>
                </a:solidFill>
              </a:rPr>
              <a:t>DEI-related change management</a:t>
            </a:r>
          </a:p>
          <a:p>
            <a:pPr marL="342900" indent="-342900">
              <a:buAutoNum type="arabicPeriod"/>
            </a:pPr>
            <a:r>
              <a:rPr lang="en-US" sz="1800" b="1" dirty="0">
                <a:solidFill>
                  <a:srgbClr val="000000"/>
                </a:solidFill>
              </a:rPr>
              <a:t>DEI Capacity-Building</a:t>
            </a:r>
          </a:p>
          <a:p>
            <a:pPr marL="342900" indent="-342900">
              <a:buAutoNum type="arabicPeriod"/>
            </a:pPr>
            <a:r>
              <a:rPr lang="en-US" sz="1800" b="1" dirty="0">
                <a:solidFill>
                  <a:srgbClr val="000000"/>
                </a:solidFill>
              </a:rPr>
              <a:t>Partnership Development and Collaboration</a:t>
            </a:r>
          </a:p>
          <a:p>
            <a:pPr marL="342900" indent="-342900">
              <a:buAutoNum type="arabicPeriod"/>
            </a:pPr>
            <a:endParaRPr lang="en-US" dirty="0"/>
          </a:p>
          <a:p>
            <a:pPr>
              <a:buFont typeface="+mj-lt"/>
              <a:buAutoNum type="arabicPeriod"/>
            </a:pPr>
            <a:endParaRPr lang="en-US" sz="1700" dirty="0"/>
          </a:p>
          <a:p>
            <a:endParaRPr lang="en-US" sz="1700" dirty="0"/>
          </a:p>
        </p:txBody>
      </p:sp>
    </p:spTree>
    <p:extLst>
      <p:ext uri="{BB962C8B-B14F-4D97-AF65-F5344CB8AC3E}">
        <p14:creationId xmlns:p14="http://schemas.microsoft.com/office/powerpoint/2010/main" val="211673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91441" y="1243913"/>
            <a:ext cx="3583461" cy="2185087"/>
          </a:xfrm>
        </p:spPr>
        <p:txBody>
          <a:bodyPr wrap="square" anchor="b">
            <a:normAutofit fontScale="90000"/>
          </a:bodyPr>
          <a:lstStyle/>
          <a:p>
            <a:r>
              <a:rPr lang="en-US" sz="2800" dirty="0"/>
              <a:t>How does </a:t>
            </a:r>
            <a:r>
              <a:rPr lang="en-US" sz="2800" b="1" dirty="0"/>
              <a:t>“Empathy” </a:t>
            </a:r>
            <a:r>
              <a:rPr lang="en-US" sz="2800" dirty="0"/>
              <a:t>support the work of</a:t>
            </a:r>
            <a:br>
              <a:rPr lang="en-US" sz="2800" dirty="0"/>
            </a:br>
            <a:r>
              <a:rPr lang="en-US" sz="2800" dirty="0"/>
              <a:t>Diversity, Equity and Inclusion?</a:t>
            </a:r>
            <a:br>
              <a:rPr lang="en-US" sz="2800" dirty="0"/>
            </a:br>
            <a:endParaRPr lang="en-US" sz="2800" dirty="0"/>
          </a:p>
        </p:txBody>
      </p:sp>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13593" y="3073400"/>
            <a:ext cx="3739156" cy="4689440"/>
          </a:xfrm>
        </p:spPr>
        <p:txBody>
          <a:bodyPr wrap="square" anchor="t">
            <a:normAutofit/>
          </a:bodyPr>
          <a:lstStyle/>
          <a:p>
            <a:r>
              <a:rPr lang="en-US" sz="1400" dirty="0"/>
              <a:t>“Empathy is clearly a great way to build connection and supportive collaboration around DEI efforts.  It is important to note that the goal is here is to build engagement, not to give in to resistance.  Instead, empathy should inform a sense of radical accountability, that is centered </a:t>
            </a:r>
            <a:r>
              <a:rPr lang="en-US" sz="1400" b="1" dirty="0"/>
              <a:t>(center) </a:t>
            </a:r>
            <a:r>
              <a:rPr lang="en-US" sz="1400" dirty="0"/>
              <a:t>on the goals and values of an organization for diversity, equity, and inclusion.”</a:t>
            </a:r>
          </a:p>
          <a:p>
            <a:r>
              <a:rPr lang="en-US" sz="1400" b="1" i="1" dirty="0"/>
              <a:t>https://charityvillage.com/empathy-a-key-ingredient-in-effective-diversity-equity-and-inclusion/</a:t>
            </a:r>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12</a:t>
            </a:fld>
            <a:endParaRPr lang="en-US" altLang="en-US"/>
          </a:p>
        </p:txBody>
      </p:sp>
      <p:sp>
        <p:nvSpPr>
          <p:cNvPr id="7" name="TextBox 6">
            <a:extLst>
              <a:ext uri="{FF2B5EF4-FFF2-40B4-BE49-F238E27FC236}">
                <a16:creationId xmlns:a16="http://schemas.microsoft.com/office/drawing/2014/main" id="{92602E82-0C3B-45EF-BADD-49502762D7A0}"/>
              </a:ext>
            </a:extLst>
          </p:cNvPr>
          <p:cNvSpPr txBox="1"/>
          <p:nvPr/>
        </p:nvSpPr>
        <p:spPr>
          <a:xfrm>
            <a:off x="4386943" y="145445"/>
            <a:ext cx="6858000" cy="4616648"/>
          </a:xfrm>
          <a:prstGeom prst="rect">
            <a:avLst/>
          </a:prstGeom>
          <a:noFill/>
        </p:spPr>
        <p:txBody>
          <a:bodyPr wrap="square">
            <a:spAutoFit/>
          </a:bodyPr>
          <a:lstStyle/>
          <a:p>
            <a:pPr algn="ctr"/>
            <a:r>
              <a:rPr lang="en-US" sz="2000" b="1" dirty="0">
                <a:solidFill>
                  <a:srgbClr val="000000"/>
                </a:solidFill>
                <a:highlight>
                  <a:srgbClr val="FFFF00"/>
                </a:highlight>
              </a:rPr>
              <a:t>Three Ways to achieve Diversity, Equity &amp; Inclusion</a:t>
            </a:r>
            <a:r>
              <a:rPr lang="en-US" sz="2000" dirty="0">
                <a:highlight>
                  <a:srgbClr val="FFFF00"/>
                </a:highlight>
              </a:rPr>
              <a:t>:</a:t>
            </a:r>
          </a:p>
          <a:p>
            <a:pPr algn="ctr"/>
            <a:endParaRPr lang="en-US" sz="2000" dirty="0"/>
          </a:p>
          <a:p>
            <a:pPr>
              <a:buFont typeface="+mj-lt"/>
              <a:buAutoNum type="arabicPeriod"/>
            </a:pPr>
            <a:r>
              <a:rPr lang="en-US" sz="1700" b="1" dirty="0">
                <a:solidFill>
                  <a:srgbClr val="000000"/>
                </a:solidFill>
              </a:rPr>
              <a:t>  </a:t>
            </a:r>
            <a:r>
              <a:rPr lang="en-US" sz="2000" b="1" dirty="0">
                <a:solidFill>
                  <a:srgbClr val="000000"/>
                </a:solidFill>
              </a:rPr>
              <a:t>DEI-related change management</a:t>
            </a:r>
            <a:r>
              <a:rPr lang="en-US" sz="2000" dirty="0">
                <a:solidFill>
                  <a:srgbClr val="000000"/>
                </a:solidFill>
              </a:rPr>
              <a:t>: </a:t>
            </a:r>
          </a:p>
          <a:p>
            <a:endParaRPr lang="en-US" sz="2000" b="1" i="1" dirty="0">
              <a:solidFill>
                <a:srgbClr val="000000"/>
              </a:solidFill>
            </a:endParaRPr>
          </a:p>
          <a:p>
            <a:r>
              <a:rPr lang="en-US" sz="2000" b="1" i="1" dirty="0">
                <a:solidFill>
                  <a:srgbClr val="000000"/>
                </a:solidFill>
              </a:rPr>
              <a:t>Embracing empathy can allow us to put ourselves in our colleagues’ shoes, and plan for change management in a way that considers their needs, expectations, and perspectives. It’s important to take the time to listen to our internal stakeholders, as the insights they share can often illustrate opportunities for deeper connection and understanding, both internally and with our clients and members.</a:t>
            </a:r>
          </a:p>
          <a:p>
            <a:pPr>
              <a:buFont typeface="+mj-lt"/>
              <a:buAutoNum type="arabicPeriod"/>
            </a:pPr>
            <a:endParaRPr lang="en-US" sz="2000" dirty="0"/>
          </a:p>
          <a:p>
            <a:pPr>
              <a:buFont typeface="+mj-lt"/>
              <a:buAutoNum type="arabicPeriod"/>
            </a:pPr>
            <a:endParaRPr lang="en-US" sz="1700" dirty="0"/>
          </a:p>
          <a:p>
            <a:pPr>
              <a:buFont typeface="+mj-lt"/>
              <a:buAutoNum type="arabicPeriod"/>
            </a:pPr>
            <a:endParaRPr lang="en-US" sz="1700" dirty="0">
              <a:solidFill>
                <a:srgbClr val="000000"/>
              </a:solidFill>
            </a:endParaRPr>
          </a:p>
        </p:txBody>
      </p:sp>
    </p:spTree>
    <p:extLst>
      <p:ext uri="{BB962C8B-B14F-4D97-AF65-F5344CB8AC3E}">
        <p14:creationId xmlns:p14="http://schemas.microsoft.com/office/powerpoint/2010/main" val="3513125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91441" y="1243913"/>
            <a:ext cx="3583461" cy="2185087"/>
          </a:xfrm>
        </p:spPr>
        <p:txBody>
          <a:bodyPr wrap="square" anchor="b">
            <a:normAutofit fontScale="90000"/>
          </a:bodyPr>
          <a:lstStyle/>
          <a:p>
            <a:r>
              <a:rPr lang="en-US" sz="2800" dirty="0"/>
              <a:t>How does </a:t>
            </a:r>
            <a:r>
              <a:rPr lang="en-US" sz="2800" b="1" dirty="0"/>
              <a:t>“Empathy” </a:t>
            </a:r>
            <a:r>
              <a:rPr lang="en-US" sz="2800" dirty="0"/>
              <a:t>support the work of</a:t>
            </a:r>
            <a:br>
              <a:rPr lang="en-US" sz="2800" dirty="0"/>
            </a:br>
            <a:r>
              <a:rPr lang="en-US" sz="2800" dirty="0"/>
              <a:t>Diversity, Equity and Inclusion?</a:t>
            </a:r>
            <a:br>
              <a:rPr lang="en-US" sz="2800" dirty="0"/>
            </a:br>
            <a:endParaRPr lang="en-US" sz="2800" dirty="0"/>
          </a:p>
        </p:txBody>
      </p:sp>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13593" y="3073400"/>
            <a:ext cx="3739156" cy="4689440"/>
          </a:xfrm>
        </p:spPr>
        <p:txBody>
          <a:bodyPr wrap="square" anchor="t">
            <a:normAutofit/>
          </a:bodyPr>
          <a:lstStyle/>
          <a:p>
            <a:r>
              <a:rPr lang="en-US" sz="1400" dirty="0"/>
              <a:t>“Empathy is clearly a great way to build connection and supportive collaboration around DEI efforts.  It is important to note that the goal is here is to build engagement, not to give in to resistance.  Instead, empathy should inform a sense of radical accountability, that is centered </a:t>
            </a:r>
            <a:r>
              <a:rPr lang="en-US" sz="1400" b="1" dirty="0"/>
              <a:t>(center) </a:t>
            </a:r>
            <a:r>
              <a:rPr lang="en-US" sz="1400" dirty="0"/>
              <a:t>on the goals and values of an organization for diversity, equity, and inclusion.”</a:t>
            </a:r>
          </a:p>
          <a:p>
            <a:r>
              <a:rPr lang="en-US" sz="1400" b="1" i="1" dirty="0"/>
              <a:t>https://charityvillage.com/empathy-a-key-ingredient-in-effective-diversity-equity-and-inclusion/</a:t>
            </a:r>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13</a:t>
            </a:fld>
            <a:endParaRPr lang="en-US" altLang="en-US"/>
          </a:p>
        </p:txBody>
      </p:sp>
      <p:sp>
        <p:nvSpPr>
          <p:cNvPr id="7" name="TextBox 6">
            <a:extLst>
              <a:ext uri="{FF2B5EF4-FFF2-40B4-BE49-F238E27FC236}">
                <a16:creationId xmlns:a16="http://schemas.microsoft.com/office/drawing/2014/main" id="{92602E82-0C3B-45EF-BADD-49502762D7A0}"/>
              </a:ext>
            </a:extLst>
          </p:cNvPr>
          <p:cNvSpPr txBox="1"/>
          <p:nvPr/>
        </p:nvSpPr>
        <p:spPr>
          <a:xfrm>
            <a:off x="4386943" y="145445"/>
            <a:ext cx="6858000" cy="3293209"/>
          </a:xfrm>
          <a:prstGeom prst="rect">
            <a:avLst/>
          </a:prstGeom>
          <a:noFill/>
        </p:spPr>
        <p:txBody>
          <a:bodyPr wrap="square">
            <a:spAutoFit/>
          </a:bodyPr>
          <a:lstStyle/>
          <a:p>
            <a:pPr algn="ctr"/>
            <a:r>
              <a:rPr lang="en-US" sz="2000" b="1" dirty="0">
                <a:solidFill>
                  <a:srgbClr val="000000"/>
                </a:solidFill>
                <a:highlight>
                  <a:srgbClr val="FFFF00"/>
                </a:highlight>
              </a:rPr>
              <a:t>Three Ways to achieve Diversity, Equity &amp; Inclusion</a:t>
            </a:r>
            <a:r>
              <a:rPr lang="en-US" sz="2000" dirty="0">
                <a:highlight>
                  <a:srgbClr val="FFFF00"/>
                </a:highlight>
              </a:rPr>
              <a:t>:</a:t>
            </a:r>
          </a:p>
          <a:p>
            <a:pPr algn="ctr"/>
            <a:endParaRPr lang="en-US" sz="2000" dirty="0"/>
          </a:p>
          <a:p>
            <a:endParaRPr lang="en-US" sz="1700" dirty="0"/>
          </a:p>
          <a:p>
            <a:pPr marL="342900" indent="-342900">
              <a:buAutoNum type="arabicPeriod" startAt="2"/>
            </a:pPr>
            <a:r>
              <a:rPr lang="en-US" sz="1700" b="1" dirty="0">
                <a:solidFill>
                  <a:srgbClr val="000000"/>
                </a:solidFill>
              </a:rPr>
              <a:t>DEI Capacity-Building</a:t>
            </a:r>
            <a:r>
              <a:rPr lang="en-US" sz="1700" dirty="0">
                <a:solidFill>
                  <a:srgbClr val="000000"/>
                </a:solidFill>
              </a:rPr>
              <a:t>: </a:t>
            </a:r>
          </a:p>
          <a:p>
            <a:endParaRPr lang="en-US" sz="1700" dirty="0">
              <a:solidFill>
                <a:srgbClr val="000000"/>
              </a:solidFill>
            </a:endParaRPr>
          </a:p>
          <a:p>
            <a:r>
              <a:rPr lang="en-US" sz="2000" b="1" i="1" dirty="0">
                <a:solidFill>
                  <a:srgbClr val="000000"/>
                </a:solidFill>
              </a:rPr>
              <a:t>An empathetic approach to capacity building helps us understand where our colleagues are at and why they are where they are at. It allows us to lead with curiosity to learn more about their learning and development needs.</a:t>
            </a:r>
          </a:p>
          <a:p>
            <a:endParaRPr lang="en-US" sz="1700" dirty="0"/>
          </a:p>
        </p:txBody>
      </p:sp>
    </p:spTree>
    <p:extLst>
      <p:ext uri="{BB962C8B-B14F-4D97-AF65-F5344CB8AC3E}">
        <p14:creationId xmlns:p14="http://schemas.microsoft.com/office/powerpoint/2010/main" val="310442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91441" y="1243913"/>
            <a:ext cx="3583461" cy="2185087"/>
          </a:xfrm>
        </p:spPr>
        <p:txBody>
          <a:bodyPr wrap="square" anchor="b">
            <a:normAutofit fontScale="90000"/>
          </a:bodyPr>
          <a:lstStyle/>
          <a:p>
            <a:r>
              <a:rPr lang="en-US" sz="2800" dirty="0"/>
              <a:t>How does </a:t>
            </a:r>
            <a:r>
              <a:rPr lang="en-US" sz="2800" b="1" dirty="0"/>
              <a:t>“Empathy” </a:t>
            </a:r>
            <a:r>
              <a:rPr lang="en-US" sz="2800" dirty="0"/>
              <a:t>support the work of</a:t>
            </a:r>
            <a:br>
              <a:rPr lang="en-US" sz="2800" dirty="0"/>
            </a:br>
            <a:r>
              <a:rPr lang="en-US" sz="2800" dirty="0"/>
              <a:t>Diversity, Equity and Inclusion?</a:t>
            </a:r>
            <a:br>
              <a:rPr lang="en-US" sz="2800" dirty="0"/>
            </a:br>
            <a:endParaRPr lang="en-US" sz="2800" dirty="0"/>
          </a:p>
        </p:txBody>
      </p:sp>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13593" y="3073400"/>
            <a:ext cx="3739156" cy="4689440"/>
          </a:xfrm>
        </p:spPr>
        <p:txBody>
          <a:bodyPr wrap="square" anchor="t">
            <a:normAutofit/>
          </a:bodyPr>
          <a:lstStyle/>
          <a:p>
            <a:r>
              <a:rPr lang="en-US" sz="1400" dirty="0"/>
              <a:t>“Empathy is clearly a great way to build connection and supportive collaboration around DEI efforts.  It is important to note that the goal is here is to build engagement, not to give in to resistance.  Instead, empathy should inform a sense of radical accountability, that is centered </a:t>
            </a:r>
            <a:r>
              <a:rPr lang="en-US" sz="1400" b="1" dirty="0"/>
              <a:t>(center) </a:t>
            </a:r>
            <a:r>
              <a:rPr lang="en-US" sz="1400" dirty="0"/>
              <a:t>on the goals and values of an organization for diversity, equity, and inclusion.”</a:t>
            </a:r>
          </a:p>
          <a:p>
            <a:r>
              <a:rPr lang="en-US" sz="1400" b="1" i="1" dirty="0"/>
              <a:t>https://charityvillage.com/empathy-a-key-ingredient-in-effective-diversity-equity-and-inclusion/</a:t>
            </a:r>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14</a:t>
            </a:fld>
            <a:endParaRPr lang="en-US" altLang="en-US"/>
          </a:p>
        </p:txBody>
      </p:sp>
      <p:sp>
        <p:nvSpPr>
          <p:cNvPr id="7" name="TextBox 6">
            <a:extLst>
              <a:ext uri="{FF2B5EF4-FFF2-40B4-BE49-F238E27FC236}">
                <a16:creationId xmlns:a16="http://schemas.microsoft.com/office/drawing/2014/main" id="{92602E82-0C3B-45EF-BADD-49502762D7A0}"/>
              </a:ext>
            </a:extLst>
          </p:cNvPr>
          <p:cNvSpPr txBox="1"/>
          <p:nvPr/>
        </p:nvSpPr>
        <p:spPr>
          <a:xfrm>
            <a:off x="4386943" y="145445"/>
            <a:ext cx="6858000" cy="3631763"/>
          </a:xfrm>
          <a:prstGeom prst="rect">
            <a:avLst/>
          </a:prstGeom>
          <a:noFill/>
        </p:spPr>
        <p:txBody>
          <a:bodyPr wrap="square">
            <a:spAutoFit/>
          </a:bodyPr>
          <a:lstStyle/>
          <a:p>
            <a:r>
              <a:rPr lang="en-US" b="1" dirty="0">
                <a:solidFill>
                  <a:srgbClr val="000000"/>
                </a:solidFill>
                <a:highlight>
                  <a:srgbClr val="FFFF00"/>
                </a:highlight>
              </a:rPr>
              <a:t>Three Ways to achieve Diversity, Equity &amp; Inclusion</a:t>
            </a:r>
            <a:r>
              <a:rPr lang="en-US" dirty="0">
                <a:highlight>
                  <a:srgbClr val="FFFF00"/>
                </a:highlight>
              </a:rPr>
              <a:t>:</a:t>
            </a:r>
          </a:p>
          <a:p>
            <a:endParaRPr lang="en-US" dirty="0"/>
          </a:p>
          <a:p>
            <a:pPr marL="342900" indent="-342900">
              <a:buAutoNum type="arabicPeriod" startAt="3"/>
            </a:pPr>
            <a:r>
              <a:rPr lang="en-US" sz="1700" b="1" dirty="0">
                <a:solidFill>
                  <a:srgbClr val="000000"/>
                </a:solidFill>
              </a:rPr>
              <a:t>Partnership Development and Collaboration</a:t>
            </a:r>
            <a:r>
              <a:rPr lang="en-US" sz="1700" dirty="0">
                <a:solidFill>
                  <a:srgbClr val="000000"/>
                </a:solidFill>
              </a:rPr>
              <a:t>: </a:t>
            </a:r>
          </a:p>
          <a:p>
            <a:pPr marL="342900" indent="-342900">
              <a:buAutoNum type="arabicPeriod" startAt="3"/>
            </a:pPr>
            <a:endParaRPr lang="en-US" sz="1700" dirty="0">
              <a:solidFill>
                <a:srgbClr val="000000"/>
              </a:solidFill>
            </a:endParaRPr>
          </a:p>
          <a:p>
            <a:r>
              <a:rPr lang="en-US" sz="2000" b="1" i="1" dirty="0">
                <a:solidFill>
                  <a:srgbClr val="000000"/>
                </a:solidFill>
              </a:rPr>
              <a:t>Like our staff and volunteers, our organizations may vary in their understanding of DEI, and move forward at very different paces.  This could be due to a variety of factors, such as an organization’s history or location. Empathy can support healthy and meaningful dialogues about DEI, helps us </a:t>
            </a:r>
            <a:r>
              <a:rPr lang="en-US" sz="2000" b="1" i="1" dirty="0" err="1">
                <a:solidFill>
                  <a:srgbClr val="000000"/>
                </a:solidFill>
              </a:rPr>
              <a:t>decentre</a:t>
            </a:r>
            <a:r>
              <a:rPr lang="en-US" sz="2000" b="1" i="1" dirty="0">
                <a:solidFill>
                  <a:srgbClr val="000000"/>
                </a:solidFill>
              </a:rPr>
              <a:t> our perspectives to hear others’, and allows us to continue moving the dial forward by bringing others along</a:t>
            </a:r>
            <a:r>
              <a:rPr lang="en-US" sz="1700" dirty="0">
                <a:solidFill>
                  <a:srgbClr val="000000"/>
                </a:solidFill>
              </a:rPr>
              <a:t>.</a:t>
            </a:r>
          </a:p>
        </p:txBody>
      </p:sp>
    </p:spTree>
    <p:extLst>
      <p:ext uri="{BB962C8B-B14F-4D97-AF65-F5344CB8AC3E}">
        <p14:creationId xmlns:p14="http://schemas.microsoft.com/office/powerpoint/2010/main" val="2549910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182881" y="1165861"/>
            <a:ext cx="3784876" cy="1478280"/>
          </a:xfrm>
        </p:spPr>
        <p:txBody>
          <a:bodyPr wrap="square" anchor="b">
            <a:normAutofit fontScale="90000"/>
          </a:bodyPr>
          <a:lstStyle/>
          <a:p>
            <a:r>
              <a:rPr lang="en-US" sz="2700" dirty="0"/>
              <a:t>How can we induce “Empathic Conversations? – Six Steps</a:t>
            </a:r>
            <a:br>
              <a:rPr lang="en-US" sz="2800" dirty="0"/>
            </a:br>
            <a:endParaRPr lang="en-US" sz="2800" dirty="0"/>
          </a:p>
        </p:txBody>
      </p:sp>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91441" y="2270046"/>
            <a:ext cx="3739156" cy="4801314"/>
          </a:xfrm>
        </p:spPr>
        <p:txBody>
          <a:bodyPr wrap="square" anchor="t">
            <a:normAutofit/>
          </a:bodyPr>
          <a:lstStyle/>
          <a:p>
            <a:endParaRPr lang="en-US" sz="1400" b="1" i="1" dirty="0"/>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15</a:t>
            </a:fld>
            <a:endParaRPr lang="en-US" altLang="en-US"/>
          </a:p>
        </p:txBody>
      </p:sp>
      <p:sp>
        <p:nvSpPr>
          <p:cNvPr id="7" name="TextBox 6">
            <a:extLst>
              <a:ext uri="{FF2B5EF4-FFF2-40B4-BE49-F238E27FC236}">
                <a16:creationId xmlns:a16="http://schemas.microsoft.com/office/drawing/2014/main" id="{6BFA11CA-06AB-428A-91C0-1D09FF4B8835}"/>
              </a:ext>
            </a:extLst>
          </p:cNvPr>
          <p:cNvSpPr txBox="1"/>
          <p:nvPr/>
        </p:nvSpPr>
        <p:spPr>
          <a:xfrm>
            <a:off x="4754880" y="385910"/>
            <a:ext cx="4634506" cy="5078313"/>
          </a:xfrm>
          <a:prstGeom prst="rect">
            <a:avLst/>
          </a:prstGeom>
          <a:noFill/>
        </p:spPr>
        <p:txBody>
          <a:bodyPr wrap="square">
            <a:spAutoFit/>
          </a:bodyPr>
          <a:lstStyle/>
          <a:p>
            <a:pPr algn="ctr"/>
            <a:r>
              <a:rPr lang="en-US" b="1" dirty="0">
                <a:solidFill>
                  <a:srgbClr val="0070C0"/>
                </a:solidFill>
              </a:rPr>
              <a:t>Six-Steps for Developing Empathy</a:t>
            </a:r>
          </a:p>
          <a:p>
            <a:pPr algn="ctr"/>
            <a:endParaRPr lang="en-US" dirty="0">
              <a:solidFill>
                <a:srgbClr val="0070C0"/>
              </a:solidFill>
            </a:endParaRPr>
          </a:p>
          <a:p>
            <a:pPr algn="ctr">
              <a:buFont typeface="+mj-lt"/>
              <a:buAutoNum type="arabicPeriod"/>
            </a:pPr>
            <a:r>
              <a:rPr lang="en-US" dirty="0">
                <a:solidFill>
                  <a:srgbClr val="0070C0"/>
                </a:solidFill>
              </a:rPr>
              <a:t>Imagine Yourself in the Other Person's Shoes.</a:t>
            </a:r>
          </a:p>
          <a:p>
            <a:pPr algn="ctr"/>
            <a:endParaRPr lang="en-US" dirty="0">
              <a:solidFill>
                <a:srgbClr val="0070C0"/>
              </a:solidFill>
            </a:endParaRPr>
          </a:p>
          <a:p>
            <a:pPr algn="ctr"/>
            <a:r>
              <a:rPr lang="en-US" dirty="0">
                <a:solidFill>
                  <a:srgbClr val="0070C0"/>
                </a:solidFill>
              </a:rPr>
              <a:t>2.Investigate Underlying Feelings.</a:t>
            </a:r>
          </a:p>
          <a:p>
            <a:pPr algn="ctr">
              <a:buFont typeface="+mj-lt"/>
              <a:buAutoNum type="arabicPeriod"/>
            </a:pPr>
            <a:endParaRPr lang="en-US" dirty="0">
              <a:solidFill>
                <a:srgbClr val="0070C0"/>
              </a:solidFill>
            </a:endParaRPr>
          </a:p>
          <a:p>
            <a:pPr algn="ctr"/>
            <a:r>
              <a:rPr lang="en-US" dirty="0">
                <a:solidFill>
                  <a:srgbClr val="0070C0"/>
                </a:solidFill>
              </a:rPr>
              <a:t>3. Identify with the Person's Experience.</a:t>
            </a:r>
          </a:p>
          <a:p>
            <a:pPr algn="ctr"/>
            <a:endParaRPr lang="en-US" dirty="0">
              <a:solidFill>
                <a:srgbClr val="0070C0"/>
              </a:solidFill>
            </a:endParaRPr>
          </a:p>
          <a:p>
            <a:pPr algn="ctr"/>
            <a:r>
              <a:rPr lang="en-US" dirty="0">
                <a:solidFill>
                  <a:srgbClr val="0070C0"/>
                </a:solidFill>
              </a:rPr>
              <a:t>4. Verify the Accuracy of What You're Hearing.</a:t>
            </a:r>
          </a:p>
          <a:p>
            <a:pPr algn="ctr"/>
            <a:endParaRPr lang="en-US" dirty="0">
              <a:solidFill>
                <a:srgbClr val="0070C0"/>
              </a:solidFill>
            </a:endParaRPr>
          </a:p>
          <a:p>
            <a:pPr algn="ctr"/>
            <a:r>
              <a:rPr lang="en-US" dirty="0">
                <a:solidFill>
                  <a:srgbClr val="0070C0"/>
                </a:solidFill>
              </a:rPr>
              <a:t>5. Offer Your Support.</a:t>
            </a:r>
          </a:p>
          <a:p>
            <a:pPr algn="ctr"/>
            <a:endParaRPr lang="en-US" dirty="0">
              <a:solidFill>
                <a:srgbClr val="0070C0"/>
              </a:solidFill>
            </a:endParaRPr>
          </a:p>
          <a:p>
            <a:pPr algn="ctr"/>
            <a:r>
              <a:rPr lang="en-US" dirty="0">
                <a:solidFill>
                  <a:srgbClr val="0070C0"/>
                </a:solidFill>
              </a:rPr>
              <a:t>6. Practice Emotional Detachment.</a:t>
            </a:r>
          </a:p>
          <a:p>
            <a:pPr algn="ctr"/>
            <a:endParaRPr lang="en-US" dirty="0">
              <a:solidFill>
                <a:srgbClr val="0070C0"/>
              </a:solidFill>
            </a:endParaRPr>
          </a:p>
          <a:p>
            <a:pPr algn="ctr"/>
            <a:r>
              <a:rPr lang="en-US" dirty="0">
                <a:solidFill>
                  <a:srgbClr val="0070C0"/>
                </a:solidFill>
              </a:rPr>
              <a:t>https://blog.iqmatrix.com/developing-empathy</a:t>
            </a:r>
          </a:p>
        </p:txBody>
      </p:sp>
      <p:pic>
        <p:nvPicPr>
          <p:cNvPr id="10" name="Picture 9" descr="Diagram&#10;&#10;Description automatically generated">
            <a:extLst>
              <a:ext uri="{FF2B5EF4-FFF2-40B4-BE49-F238E27FC236}">
                <a16:creationId xmlns:a16="http://schemas.microsoft.com/office/drawing/2014/main" id="{E83DEB9A-A90E-4F7B-BD07-2D2A2B35288D}"/>
              </a:ext>
            </a:extLst>
          </p:cNvPr>
          <p:cNvPicPr>
            <a:picLocks noChangeAspect="1"/>
          </p:cNvPicPr>
          <p:nvPr/>
        </p:nvPicPr>
        <p:blipFill>
          <a:blip r:embed="rId3"/>
          <a:stretch>
            <a:fillRect/>
          </a:stretch>
        </p:blipFill>
        <p:spPr>
          <a:xfrm>
            <a:off x="17919" y="2579965"/>
            <a:ext cx="3886200" cy="2686302"/>
          </a:xfrm>
          <a:prstGeom prst="rect">
            <a:avLst/>
          </a:prstGeom>
        </p:spPr>
      </p:pic>
    </p:spTree>
    <p:extLst>
      <p:ext uri="{BB962C8B-B14F-4D97-AF65-F5344CB8AC3E}">
        <p14:creationId xmlns:p14="http://schemas.microsoft.com/office/powerpoint/2010/main" val="2388270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247135" y="1335091"/>
            <a:ext cx="3583461" cy="1611995"/>
          </a:xfrm>
        </p:spPr>
        <p:txBody>
          <a:bodyPr wrap="square" anchor="b">
            <a:normAutofit fontScale="90000"/>
          </a:bodyPr>
          <a:lstStyle/>
          <a:p>
            <a:r>
              <a:rPr lang="en-US" sz="2800" dirty="0"/>
              <a:t>Stories, Conversations, Examples</a:t>
            </a:r>
            <a:br>
              <a:rPr lang="en-US" sz="2800" dirty="0"/>
            </a:br>
            <a:endParaRPr lang="en-US" sz="2800" dirty="0"/>
          </a:p>
        </p:txBody>
      </p:sp>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123567" y="2841170"/>
            <a:ext cx="3830595" cy="2855910"/>
          </a:xfrm>
        </p:spPr>
        <p:txBody>
          <a:bodyPr wrap="square" anchor="t">
            <a:normAutofit fontScale="70000" lnSpcReduction="20000"/>
          </a:bodyPr>
          <a:lstStyle/>
          <a:p>
            <a:r>
              <a:rPr lang="en-US" sz="4800" i="1" dirty="0">
                <a:latin typeface="Bodoni MT Black" panose="02070A03080606020203" pitchFamily="18" charset="0"/>
              </a:rPr>
              <a:t>Breakout Rooms</a:t>
            </a:r>
            <a:br>
              <a:rPr lang="en-US" sz="4800" i="1" dirty="0">
                <a:latin typeface="Bodoni MT Black" panose="02070A03080606020203" pitchFamily="18" charset="0"/>
              </a:rPr>
            </a:br>
            <a:r>
              <a:rPr lang="en-US" sz="4800" i="1" dirty="0">
                <a:latin typeface="Bodoni MT Black" panose="02070A03080606020203" pitchFamily="18" charset="0"/>
              </a:rPr>
              <a:t>(10 Minutes)</a:t>
            </a:r>
          </a:p>
          <a:p>
            <a:br>
              <a:rPr lang="en-US" sz="4800" dirty="0"/>
            </a:br>
            <a:r>
              <a:rPr lang="en-US" sz="4800" dirty="0"/>
              <a:t>Please share your findings!</a:t>
            </a:r>
            <a:br>
              <a:rPr lang="en-US" sz="4800" dirty="0"/>
            </a:br>
            <a:endParaRPr lang="en-US" sz="4800" b="1" i="1" dirty="0"/>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16</a:t>
            </a:fld>
            <a:endParaRPr lang="en-US" altLang="en-US"/>
          </a:p>
        </p:txBody>
      </p:sp>
      <p:graphicFrame>
        <p:nvGraphicFramePr>
          <p:cNvPr id="3" name="Object 2">
            <a:extLst>
              <a:ext uri="{FF2B5EF4-FFF2-40B4-BE49-F238E27FC236}">
                <a16:creationId xmlns:a16="http://schemas.microsoft.com/office/drawing/2014/main" id="{1C60E524-570A-4E39-B5C7-A67804B3FCC4}"/>
              </a:ext>
            </a:extLst>
          </p:cNvPr>
          <p:cNvGraphicFramePr>
            <a:graphicFrameLocks noChangeAspect="1"/>
          </p:cNvGraphicFramePr>
          <p:nvPr>
            <p:extLst>
              <p:ext uri="{D42A27DB-BD31-4B8C-83A1-F6EECF244321}">
                <p14:modId xmlns:p14="http://schemas.microsoft.com/office/powerpoint/2010/main" val="2291293503"/>
              </p:ext>
            </p:extLst>
          </p:nvPr>
        </p:nvGraphicFramePr>
        <p:xfrm>
          <a:off x="4865915" y="719931"/>
          <a:ext cx="5715000" cy="5418138"/>
        </p:xfrm>
        <a:graphic>
          <a:graphicData uri="http://schemas.openxmlformats.org/presentationml/2006/ole">
            <mc:AlternateContent xmlns:mc="http://schemas.openxmlformats.org/markup-compatibility/2006">
              <mc:Choice xmlns:v="urn:schemas-microsoft-com:vml" Requires="v">
                <p:oleObj name="Bitmap Image" r:id="rId3" imgW="6095880" imgH="9144000" progId="Paint.Picture">
                  <p:embed/>
                </p:oleObj>
              </mc:Choice>
              <mc:Fallback>
                <p:oleObj name="Bitmap Image" r:id="rId3" imgW="6095880" imgH="9144000" progId="Paint.Picture">
                  <p:embed/>
                  <p:pic>
                    <p:nvPicPr>
                      <p:cNvPr id="0" name=""/>
                      <p:cNvPicPr/>
                      <p:nvPr/>
                    </p:nvPicPr>
                    <p:blipFill>
                      <a:blip r:embed="rId4"/>
                      <a:stretch>
                        <a:fillRect/>
                      </a:stretch>
                    </p:blipFill>
                    <p:spPr>
                      <a:xfrm>
                        <a:off x="4865915" y="719931"/>
                        <a:ext cx="5715000" cy="5418138"/>
                      </a:xfrm>
                      <a:prstGeom prst="rect">
                        <a:avLst/>
                      </a:prstGeom>
                    </p:spPr>
                  </p:pic>
                </p:oleObj>
              </mc:Fallback>
            </mc:AlternateContent>
          </a:graphicData>
        </a:graphic>
      </p:graphicFrame>
    </p:spTree>
    <p:extLst>
      <p:ext uri="{BB962C8B-B14F-4D97-AF65-F5344CB8AC3E}">
        <p14:creationId xmlns:p14="http://schemas.microsoft.com/office/powerpoint/2010/main" val="3292525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247650" y="1308194"/>
            <a:ext cx="3582988" cy="3210018"/>
          </a:xfrm>
        </p:spPr>
        <p:txBody>
          <a:bodyPr wrap="square" anchor="b">
            <a:normAutofit/>
          </a:bodyPr>
          <a:lstStyle/>
          <a:p>
            <a:r>
              <a:rPr lang="en-US" sz="4000" dirty="0"/>
              <a:t>Stories, Conversations, Examples</a:t>
            </a:r>
            <a:br>
              <a:rPr lang="en-US" dirty="0"/>
            </a:br>
            <a:endParaRPr lang="en-US" dirty="0"/>
          </a:p>
        </p:txBody>
      </p:sp>
      <p:sp>
        <p:nvSpPr>
          <p:cNvPr id="7" name="Content Placeholder 6">
            <a:extLst>
              <a:ext uri="{FF2B5EF4-FFF2-40B4-BE49-F238E27FC236}">
                <a16:creationId xmlns:a16="http://schemas.microsoft.com/office/drawing/2014/main" id="{ACCA9D61-2A4B-4E6B-9068-B2E6479793DD}"/>
              </a:ext>
            </a:extLst>
          </p:cNvPr>
          <p:cNvSpPr>
            <a:spLocks noGrp="1"/>
          </p:cNvSpPr>
          <p:nvPr>
            <p:ph idx="1"/>
          </p:nvPr>
        </p:nvSpPr>
        <p:spPr/>
        <p:txBody>
          <a:bodyPr/>
          <a:lstStyle/>
          <a:p>
            <a:pPr algn="ctr"/>
            <a:br>
              <a:rPr lang="en-US" sz="2400" dirty="0"/>
            </a:br>
            <a:r>
              <a:rPr lang="en-US" sz="3600" dirty="0">
                <a:solidFill>
                  <a:srgbClr val="0070C0"/>
                </a:solidFill>
              </a:rPr>
              <a:t>Breakout Rooms</a:t>
            </a:r>
            <a:br>
              <a:rPr lang="en-US" sz="3600" dirty="0">
                <a:solidFill>
                  <a:srgbClr val="0070C0"/>
                </a:solidFill>
              </a:rPr>
            </a:br>
            <a:br>
              <a:rPr lang="en-US" sz="3600" dirty="0">
                <a:solidFill>
                  <a:srgbClr val="0070C0"/>
                </a:solidFill>
              </a:rPr>
            </a:br>
            <a:r>
              <a:rPr lang="en-US" sz="3600" dirty="0">
                <a:solidFill>
                  <a:srgbClr val="0070C0"/>
                </a:solidFill>
              </a:rPr>
              <a:t>Please share your findings!</a:t>
            </a:r>
            <a:br>
              <a:rPr lang="en-US" sz="3600" dirty="0">
                <a:solidFill>
                  <a:srgbClr val="0070C0"/>
                </a:solidFill>
              </a:rPr>
            </a:br>
            <a:endParaRPr lang="en-US" sz="3600" dirty="0">
              <a:solidFill>
                <a:srgbClr val="0070C0"/>
              </a:solidFill>
            </a:endParaRPr>
          </a:p>
          <a:p>
            <a:endParaRPr lang="en-US" dirty="0"/>
          </a:p>
        </p:txBody>
      </p:sp>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247135" y="2947086"/>
            <a:ext cx="3583461" cy="2514600"/>
          </a:xfrm>
        </p:spPr>
        <p:txBody>
          <a:bodyPr wrap="square" anchor="t">
            <a:normAutofit/>
          </a:bodyPr>
          <a:lstStyle/>
          <a:p>
            <a:br>
              <a:rPr lang="en-US" dirty="0"/>
            </a:br>
            <a:endParaRPr lang="en-US" dirty="0"/>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fld id="{FD68C37F-CAC2-4945-B446-C5B9BCB222B6}" type="slidenum">
              <a:rPr lang="en-US" altLang="en-US" smtClean="0"/>
              <a:pPr/>
              <a:t>17</a:t>
            </a:fld>
            <a:endParaRPr lang="en-US" altLang="en-US"/>
          </a:p>
        </p:txBody>
      </p:sp>
      <p:pic>
        <p:nvPicPr>
          <p:cNvPr id="10" name="Picture 9" descr="Several hands raised and ready to answer a question">
            <a:extLst>
              <a:ext uri="{FF2B5EF4-FFF2-40B4-BE49-F238E27FC236}">
                <a16:creationId xmlns:a16="http://schemas.microsoft.com/office/drawing/2014/main" id="{8C1A2BD1-B8CA-4A47-9E5C-D2771C3D5C3D}"/>
              </a:ext>
            </a:extLst>
          </p:cNvPr>
          <p:cNvPicPr>
            <a:picLocks noChangeAspect="1"/>
          </p:cNvPicPr>
          <p:nvPr/>
        </p:nvPicPr>
        <p:blipFill>
          <a:blip r:embed="rId3"/>
          <a:stretch>
            <a:fillRect/>
          </a:stretch>
        </p:blipFill>
        <p:spPr>
          <a:xfrm>
            <a:off x="4560579" y="3429000"/>
            <a:ext cx="6672649" cy="3429000"/>
          </a:xfrm>
          <a:prstGeom prst="rect">
            <a:avLst/>
          </a:prstGeom>
        </p:spPr>
      </p:pic>
    </p:spTree>
    <p:extLst>
      <p:ext uri="{BB962C8B-B14F-4D97-AF65-F5344CB8AC3E}">
        <p14:creationId xmlns:p14="http://schemas.microsoft.com/office/powerpoint/2010/main" val="408558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247135" y="1335091"/>
            <a:ext cx="3583461" cy="1611995"/>
          </a:xfrm>
        </p:spPr>
        <p:txBody>
          <a:bodyPr wrap="square" anchor="b">
            <a:normAutofit fontScale="90000"/>
          </a:bodyPr>
          <a:lstStyle/>
          <a:p>
            <a:r>
              <a:rPr lang="en-US" sz="2800" dirty="0"/>
              <a:t>Leadership &amp; Empathy “The Benefit”</a:t>
            </a:r>
            <a:br>
              <a:rPr lang="en-US" sz="2800" dirty="0"/>
            </a:br>
            <a:endParaRPr lang="en-US" sz="2800" dirty="0"/>
          </a:p>
        </p:txBody>
      </p:sp>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91441" y="3147060"/>
            <a:ext cx="3739156" cy="3924300"/>
          </a:xfrm>
        </p:spPr>
        <p:txBody>
          <a:bodyPr wrap="square" anchor="t">
            <a:normAutofit/>
          </a:bodyPr>
          <a:lstStyle/>
          <a:p>
            <a:r>
              <a:rPr lang="en-US" sz="1400" dirty="0"/>
              <a:t>“Empathy enables you to know if the people you’re trying to reach are actually reached.  It allows you to predict the effect your decisions and actions will have on core audiences and strategize accordingly.  Without empathy, you can’t build a team or nurture a new generation of leaders.  You will not inspire followers or elicit loyalty</a:t>
            </a:r>
            <a:r>
              <a:rPr lang="en-US" sz="1050" dirty="0"/>
              <a:t>.”</a:t>
            </a:r>
          </a:p>
          <a:p>
            <a:r>
              <a:rPr lang="en-US" sz="1050" b="1" i="1" dirty="0"/>
              <a:t>https://www.forbes.com/sites/prudygourguechon/2017/12/26/empathy-is-an-essential-leadership-skill-and-theres-nothing-soft-about-it/?sh=3c57bf002b9d</a:t>
            </a:r>
          </a:p>
          <a:p>
            <a:endParaRPr lang="en-US" sz="1400" b="1" i="1" dirty="0"/>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18</a:t>
            </a:fld>
            <a:endParaRPr lang="en-US" altLang="en-US"/>
          </a:p>
        </p:txBody>
      </p:sp>
      <p:pic>
        <p:nvPicPr>
          <p:cNvPr id="4" name="Picture 3" descr="Text&#10;&#10;Description automatically generated">
            <a:extLst>
              <a:ext uri="{FF2B5EF4-FFF2-40B4-BE49-F238E27FC236}">
                <a16:creationId xmlns:a16="http://schemas.microsoft.com/office/drawing/2014/main" id="{0EC0DD0F-8A61-4A2D-9804-9D766B4116B7}"/>
              </a:ext>
            </a:extLst>
          </p:cNvPr>
          <p:cNvPicPr>
            <a:picLocks noChangeAspect="1"/>
          </p:cNvPicPr>
          <p:nvPr/>
        </p:nvPicPr>
        <p:blipFill>
          <a:blip r:embed="rId4"/>
          <a:stretch>
            <a:fillRect/>
          </a:stretch>
        </p:blipFill>
        <p:spPr>
          <a:xfrm>
            <a:off x="5189220" y="4308475"/>
            <a:ext cx="4061460" cy="2047875"/>
          </a:xfrm>
          <a:prstGeom prst="rect">
            <a:avLst/>
          </a:prstGeom>
        </p:spPr>
      </p:pic>
      <p:pic>
        <p:nvPicPr>
          <p:cNvPr id="5" name="Online Media 4" title="Microsoft CEO Satya Nadella on the Importance of Teamwork and Empathy | Fast Company">
            <a:hlinkClick r:id="" action="ppaction://media"/>
            <a:extLst>
              <a:ext uri="{FF2B5EF4-FFF2-40B4-BE49-F238E27FC236}">
                <a16:creationId xmlns:a16="http://schemas.microsoft.com/office/drawing/2014/main" id="{D533FF59-9D8A-44FB-BF4E-D3716A3981BF}"/>
              </a:ext>
            </a:extLst>
          </p:cNvPr>
          <p:cNvPicPr>
            <a:picLocks noRot="1" noChangeAspect="1"/>
          </p:cNvPicPr>
          <p:nvPr>
            <a:videoFile r:link="rId1"/>
          </p:nvPr>
        </p:nvPicPr>
        <p:blipFill>
          <a:blip r:embed="rId5"/>
          <a:stretch>
            <a:fillRect/>
          </a:stretch>
        </p:blipFill>
        <p:spPr>
          <a:xfrm>
            <a:off x="4495800" y="274320"/>
            <a:ext cx="5775960" cy="3436620"/>
          </a:xfrm>
          <a:prstGeom prst="rect">
            <a:avLst/>
          </a:prstGeom>
        </p:spPr>
      </p:pic>
    </p:spTree>
    <p:extLst>
      <p:ext uri="{BB962C8B-B14F-4D97-AF65-F5344CB8AC3E}">
        <p14:creationId xmlns:p14="http://schemas.microsoft.com/office/powerpoint/2010/main" val="4490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247133" y="1135297"/>
            <a:ext cx="3583461" cy="1611995"/>
          </a:xfrm>
        </p:spPr>
        <p:txBody>
          <a:bodyPr wrap="square" anchor="b">
            <a:normAutofit/>
          </a:bodyPr>
          <a:lstStyle/>
          <a:p>
            <a:r>
              <a:rPr lang="en-US" sz="2800" b="1" dirty="0"/>
              <a:t>QUESTIONS </a:t>
            </a:r>
            <a:br>
              <a:rPr lang="en-US" sz="2800" b="1" dirty="0"/>
            </a:br>
            <a:r>
              <a:rPr lang="en-US" sz="2800" b="1" dirty="0"/>
              <a:t>&amp;</a:t>
            </a:r>
            <a:br>
              <a:rPr lang="en-US" sz="2800" b="1" dirty="0"/>
            </a:br>
            <a:r>
              <a:rPr lang="en-US" sz="2800" b="1" dirty="0"/>
              <a:t>COMMENTS</a:t>
            </a:r>
          </a:p>
        </p:txBody>
      </p:sp>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123567" y="2841170"/>
            <a:ext cx="3830595" cy="2855910"/>
          </a:xfrm>
        </p:spPr>
        <p:txBody>
          <a:bodyPr wrap="square" anchor="t">
            <a:normAutofit/>
          </a:bodyPr>
          <a:lstStyle/>
          <a:p>
            <a:endParaRPr lang="en-US" sz="4800" b="1" i="1" dirty="0"/>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19</a:t>
            </a:fld>
            <a:endParaRPr lang="en-US" altLang="en-US"/>
          </a:p>
        </p:txBody>
      </p:sp>
      <p:pic>
        <p:nvPicPr>
          <p:cNvPr id="5" name="Picture 4" descr="Text, shape&#10;&#10;Description automatically generated">
            <a:extLst>
              <a:ext uri="{FF2B5EF4-FFF2-40B4-BE49-F238E27FC236}">
                <a16:creationId xmlns:a16="http://schemas.microsoft.com/office/drawing/2014/main" id="{21E22AF1-EE83-42C8-9B35-9E3202866FF2}"/>
              </a:ext>
            </a:extLst>
          </p:cNvPr>
          <p:cNvPicPr>
            <a:picLocks noChangeAspect="1"/>
          </p:cNvPicPr>
          <p:nvPr/>
        </p:nvPicPr>
        <p:blipFill>
          <a:blip r:embed="rId3"/>
          <a:stretch>
            <a:fillRect/>
          </a:stretch>
        </p:blipFill>
        <p:spPr>
          <a:xfrm>
            <a:off x="4695825" y="718457"/>
            <a:ext cx="5776232" cy="4898571"/>
          </a:xfrm>
          <a:prstGeom prst="rect">
            <a:avLst/>
          </a:prstGeom>
        </p:spPr>
      </p:pic>
      <p:pic>
        <p:nvPicPr>
          <p:cNvPr id="7" name="Picture 6" descr="A picture containing text, green&#10;&#10;Description automatically generated">
            <a:extLst>
              <a:ext uri="{FF2B5EF4-FFF2-40B4-BE49-F238E27FC236}">
                <a16:creationId xmlns:a16="http://schemas.microsoft.com/office/drawing/2014/main" id="{23515303-E676-427A-8538-6D8DC77D9D34}"/>
              </a:ext>
            </a:extLst>
          </p:cNvPr>
          <p:cNvPicPr>
            <a:picLocks noChangeAspect="1"/>
          </p:cNvPicPr>
          <p:nvPr/>
        </p:nvPicPr>
        <p:blipFill>
          <a:blip r:embed="rId4"/>
          <a:stretch>
            <a:fillRect/>
          </a:stretch>
        </p:blipFill>
        <p:spPr>
          <a:xfrm>
            <a:off x="28575" y="2947086"/>
            <a:ext cx="3830595" cy="2728234"/>
          </a:xfrm>
          <a:prstGeom prst="rect">
            <a:avLst/>
          </a:prstGeom>
        </p:spPr>
      </p:pic>
    </p:spTree>
    <p:extLst>
      <p:ext uri="{BB962C8B-B14F-4D97-AF65-F5344CB8AC3E}">
        <p14:creationId xmlns:p14="http://schemas.microsoft.com/office/powerpoint/2010/main" val="316773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49F40146-DE3E-40D6-B9FF-C405180CB410}"/>
              </a:ext>
            </a:extLst>
          </p:cNvPr>
          <p:cNvPicPr>
            <a:picLocks noChangeAspect="1"/>
          </p:cNvPicPr>
          <p:nvPr/>
        </p:nvPicPr>
        <p:blipFill rotWithShape="1">
          <a:blip r:embed="rId3"/>
          <a:srcRect r="26285"/>
          <a:stretch/>
        </p:blipFill>
        <p:spPr>
          <a:xfrm>
            <a:off x="4360758" y="133350"/>
            <a:ext cx="6845123" cy="6223000"/>
          </a:xfrm>
          <a:prstGeom prst="rect">
            <a:avLst/>
          </a:prstGeom>
          <a:noFill/>
        </p:spPr>
      </p:pic>
      <p:sp>
        <p:nvSpPr>
          <p:cNvPr id="14" name="Text Placeholder 3">
            <a:extLst>
              <a:ext uri="{FF2B5EF4-FFF2-40B4-BE49-F238E27FC236}">
                <a16:creationId xmlns:a16="http://schemas.microsoft.com/office/drawing/2014/main" id="{B9E851AE-E640-40D5-88F1-7DDEBE2A0FC1}"/>
              </a:ext>
            </a:extLst>
          </p:cNvPr>
          <p:cNvSpPr>
            <a:spLocks noGrp="1"/>
          </p:cNvSpPr>
          <p:nvPr>
            <p:ph type="body" sz="half" idx="2"/>
          </p:nvPr>
        </p:nvSpPr>
        <p:spPr>
          <a:xfrm>
            <a:off x="0" y="1506070"/>
            <a:ext cx="3928517" cy="3684495"/>
          </a:xfrm>
        </p:spPr>
        <p:txBody>
          <a:bodyPr>
            <a:normAutofit/>
          </a:bodyPr>
          <a:lstStyle/>
          <a:p>
            <a:endParaRPr lang="en-US" sz="1800" dirty="0">
              <a:effectLst/>
            </a:endParaRPr>
          </a:p>
          <a:p>
            <a:endParaRPr lang="en-US" sz="1800" dirty="0"/>
          </a:p>
          <a:p>
            <a:r>
              <a:rPr lang="en-US" sz="1800" dirty="0">
                <a:effectLst/>
              </a:rPr>
              <a:t>As our nation grapples with effective ways to deal with "</a:t>
            </a:r>
            <a:r>
              <a:rPr lang="en-US" sz="1800" b="1" i="1" dirty="0">
                <a:solidFill>
                  <a:schemeClr val="bg1"/>
                </a:solidFill>
                <a:effectLst/>
                <a:latin typeface="Calibri" panose="020F0502020204030204" pitchFamily="34" charset="0"/>
              </a:rPr>
              <a:t>Racial and National Discourse"</a:t>
            </a:r>
            <a:r>
              <a:rPr lang="en-US" sz="1800" dirty="0">
                <a:effectLst/>
              </a:rPr>
              <a:t>, developing skills around listening and inclusive caring becomes essential for both institutional advancement and campus empowerment. </a:t>
            </a:r>
          </a:p>
          <a:p>
            <a:r>
              <a:rPr lang="en-US" sz="1800" dirty="0">
                <a:effectLst/>
              </a:rPr>
              <a:t>Empathetic Leaders are passionately invested in people. </a:t>
            </a:r>
            <a:endParaRPr lang="en-US" dirty="0"/>
          </a:p>
        </p:txBody>
      </p:sp>
      <p:sp>
        <p:nvSpPr>
          <p:cNvPr id="2" name="Slide Number Placeholder 1">
            <a:extLst>
              <a:ext uri="{FF2B5EF4-FFF2-40B4-BE49-F238E27FC236}">
                <a16:creationId xmlns:a16="http://schemas.microsoft.com/office/drawing/2014/main" id="{178638CD-F2F0-47B5-AFC2-3D338576355A}"/>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2</a:t>
            </a:fld>
            <a:endParaRPr lang="en-US" altLang="en-US"/>
          </a:p>
        </p:txBody>
      </p:sp>
      <p:sp>
        <p:nvSpPr>
          <p:cNvPr id="7" name="TextBox 6">
            <a:extLst>
              <a:ext uri="{FF2B5EF4-FFF2-40B4-BE49-F238E27FC236}">
                <a16:creationId xmlns:a16="http://schemas.microsoft.com/office/drawing/2014/main" id="{653DC368-A45D-4876-B4AC-DD1596BB92EA}"/>
              </a:ext>
            </a:extLst>
          </p:cNvPr>
          <p:cNvSpPr txBox="1"/>
          <p:nvPr/>
        </p:nvSpPr>
        <p:spPr>
          <a:xfrm>
            <a:off x="6822140" y="1653100"/>
            <a:ext cx="3709147" cy="523220"/>
          </a:xfrm>
          <a:prstGeom prst="rect">
            <a:avLst/>
          </a:prstGeom>
          <a:noFill/>
        </p:spPr>
        <p:txBody>
          <a:bodyPr wrap="square">
            <a:spAutoFit/>
          </a:bodyPr>
          <a:lstStyle/>
          <a:p>
            <a:pPr algn="ctr"/>
            <a:r>
              <a:rPr lang="en-US" sz="2800" dirty="0">
                <a:solidFill>
                  <a:srgbClr val="FFFF00"/>
                </a:solidFill>
              </a:rPr>
              <a:t>Session Description</a:t>
            </a:r>
          </a:p>
        </p:txBody>
      </p:sp>
      <p:sp>
        <p:nvSpPr>
          <p:cNvPr id="10" name="TextBox 9">
            <a:extLst>
              <a:ext uri="{FF2B5EF4-FFF2-40B4-BE49-F238E27FC236}">
                <a16:creationId xmlns:a16="http://schemas.microsoft.com/office/drawing/2014/main" id="{D18A3B01-C599-4513-BF86-70B422D3984E}"/>
              </a:ext>
            </a:extLst>
          </p:cNvPr>
          <p:cNvSpPr txBox="1"/>
          <p:nvPr/>
        </p:nvSpPr>
        <p:spPr>
          <a:xfrm>
            <a:off x="7174005" y="2551837"/>
            <a:ext cx="3859120" cy="2308324"/>
          </a:xfrm>
          <a:prstGeom prst="rect">
            <a:avLst/>
          </a:prstGeom>
          <a:noFill/>
        </p:spPr>
        <p:txBody>
          <a:bodyPr wrap="square">
            <a:spAutoFit/>
          </a:bodyPr>
          <a:lstStyle/>
          <a:p>
            <a:r>
              <a:rPr lang="en-US" sz="1800" b="1" dirty="0">
                <a:solidFill>
                  <a:schemeClr val="bg1"/>
                </a:solidFill>
                <a:effectLst/>
              </a:rPr>
              <a:t>Come share your thoughts, your professional challenges, and commitments, to learning how to grow and develop trust amongst your faculty professionals, your classified professionals, administrators, and most importantly your students. </a:t>
            </a:r>
            <a:endParaRPr lang="en-US" b="1" dirty="0">
              <a:solidFill>
                <a:schemeClr val="bg1"/>
              </a:solidFill>
            </a:endParaRPr>
          </a:p>
        </p:txBody>
      </p:sp>
    </p:spTree>
    <p:extLst>
      <p:ext uri="{BB962C8B-B14F-4D97-AF65-F5344CB8AC3E}">
        <p14:creationId xmlns:p14="http://schemas.microsoft.com/office/powerpoint/2010/main" val="2487129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152141" y="1502229"/>
            <a:ext cx="3583461" cy="370114"/>
          </a:xfrm>
        </p:spPr>
        <p:txBody>
          <a:bodyPr wrap="square" anchor="b">
            <a:normAutofit fontScale="90000"/>
          </a:bodyPr>
          <a:lstStyle/>
          <a:p>
            <a:r>
              <a:rPr lang="en-US" sz="2800" b="1" dirty="0"/>
              <a:t>Closing Comments</a:t>
            </a:r>
          </a:p>
        </p:txBody>
      </p:sp>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102644" y="2416629"/>
            <a:ext cx="4093029" cy="3917949"/>
          </a:xfrm>
        </p:spPr>
        <p:txBody>
          <a:bodyPr wrap="square" anchor="t">
            <a:normAutofit/>
          </a:bodyPr>
          <a:lstStyle/>
          <a:p>
            <a:r>
              <a:rPr lang="en-US" sz="4800" b="1" i="1" dirty="0"/>
              <a:t>We Are “Crazy” About you!</a:t>
            </a:r>
            <a:br>
              <a:rPr lang="en-US" sz="4800" b="1" i="1" dirty="0"/>
            </a:br>
            <a:endParaRPr lang="en-US" sz="4800" b="1" i="1" dirty="0"/>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20</a:t>
            </a:fld>
            <a:endParaRPr lang="en-US" altLang="en-US"/>
          </a:p>
        </p:txBody>
      </p:sp>
      <p:sp>
        <p:nvSpPr>
          <p:cNvPr id="8" name="TextBox 7">
            <a:extLst>
              <a:ext uri="{FF2B5EF4-FFF2-40B4-BE49-F238E27FC236}">
                <a16:creationId xmlns:a16="http://schemas.microsoft.com/office/drawing/2014/main" id="{FEEEE216-1525-4F03-BF1E-ECDA92CAF72C}"/>
              </a:ext>
            </a:extLst>
          </p:cNvPr>
          <p:cNvSpPr txBox="1"/>
          <p:nvPr/>
        </p:nvSpPr>
        <p:spPr>
          <a:xfrm>
            <a:off x="4626883" y="491281"/>
            <a:ext cx="6406242" cy="707886"/>
          </a:xfrm>
          <a:prstGeom prst="rect">
            <a:avLst/>
          </a:prstGeom>
          <a:noFill/>
        </p:spPr>
        <p:txBody>
          <a:bodyPr wrap="square">
            <a:spAutoFit/>
          </a:bodyPr>
          <a:lstStyle/>
          <a:p>
            <a:pPr algn="ctr"/>
            <a:r>
              <a:rPr lang="en-US" sz="4000" b="1" i="1" dirty="0">
                <a:solidFill>
                  <a:srgbClr val="000000"/>
                </a:solidFill>
              </a:rPr>
              <a:t>“Thank You for Coming!</a:t>
            </a:r>
            <a:endParaRPr lang="en-US" sz="4000" dirty="0">
              <a:solidFill>
                <a:srgbClr val="000000"/>
              </a:solidFill>
            </a:endParaRPr>
          </a:p>
        </p:txBody>
      </p:sp>
      <p:pic>
        <p:nvPicPr>
          <p:cNvPr id="4" name="Online Media 3" title="&quot;Crazy About You&quot; Academic Senate for California Community Colleges - &quot;Thank You&quot;">
            <a:hlinkClick r:id="" action="ppaction://media"/>
            <a:extLst>
              <a:ext uri="{FF2B5EF4-FFF2-40B4-BE49-F238E27FC236}">
                <a16:creationId xmlns:a16="http://schemas.microsoft.com/office/drawing/2014/main" id="{D155913B-FBAE-409D-A55C-15EA3B8D4098}"/>
              </a:ext>
            </a:extLst>
          </p:cNvPr>
          <p:cNvPicPr>
            <a:picLocks noRot="1" noChangeAspect="1"/>
          </p:cNvPicPr>
          <p:nvPr>
            <a:videoFile r:link="rId1"/>
          </p:nvPr>
        </p:nvPicPr>
        <p:blipFill>
          <a:blip r:embed="rId4"/>
          <a:stretch>
            <a:fillRect/>
          </a:stretch>
        </p:blipFill>
        <p:spPr>
          <a:xfrm>
            <a:off x="4288971" y="1502229"/>
            <a:ext cx="7141029" cy="4832349"/>
          </a:xfrm>
          <a:prstGeom prst="rect">
            <a:avLst/>
          </a:prstGeom>
        </p:spPr>
      </p:pic>
    </p:spTree>
    <p:extLst>
      <p:ext uri="{BB962C8B-B14F-4D97-AF65-F5344CB8AC3E}">
        <p14:creationId xmlns:p14="http://schemas.microsoft.com/office/powerpoint/2010/main" val="1434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5BAC-4D1A-D940-9334-B8E58F1300DB}"/>
              </a:ext>
            </a:extLst>
          </p:cNvPr>
          <p:cNvSpPr>
            <a:spLocks noGrp="1"/>
          </p:cNvSpPr>
          <p:nvPr>
            <p:ph type="title"/>
          </p:nvPr>
        </p:nvSpPr>
        <p:spPr>
          <a:xfrm>
            <a:off x="5117124" y="929640"/>
            <a:ext cx="6664568" cy="5743722"/>
          </a:xfrm>
        </p:spPr>
        <p:txBody>
          <a:bodyPr>
            <a:normAutofit fontScale="90000"/>
          </a:bodyPr>
          <a:lstStyle/>
          <a:p>
            <a:r>
              <a:rPr lang="en-US" sz="2700" dirty="0"/>
              <a:t>Thank You for coming!</a:t>
            </a:r>
            <a:br>
              <a:rPr lang="en-US" sz="2700" dirty="0"/>
            </a:br>
            <a:br>
              <a:rPr lang="en-US" sz="2700" dirty="0"/>
            </a:br>
            <a:r>
              <a:rPr lang="en-US" sz="2200" b="1" dirty="0"/>
              <a:t>Silvester Henderson</a:t>
            </a:r>
            <a:br>
              <a:rPr lang="en-US" sz="2200" dirty="0"/>
            </a:br>
            <a:r>
              <a:rPr lang="en-US" sz="2200" dirty="0"/>
              <a:t>ASCCC,  At Large Senate Representative</a:t>
            </a:r>
            <a:br>
              <a:rPr lang="en-US" sz="3200" dirty="0"/>
            </a:br>
            <a:br>
              <a:rPr lang="en-US" sz="3200" dirty="0"/>
            </a:br>
            <a:r>
              <a:rPr lang="en-US" sz="2200" b="1" dirty="0"/>
              <a:t>Rochelle Olive</a:t>
            </a:r>
            <a:br>
              <a:rPr lang="en-US" sz="2200" b="1" dirty="0"/>
            </a:br>
            <a:r>
              <a:rPr lang="en-US" sz="2000" b="1" dirty="0"/>
              <a:t>Department Chair Business, Economics, HLTOC</a:t>
            </a:r>
            <a:br>
              <a:rPr lang="en-US" sz="2000" dirty="0"/>
            </a:br>
            <a:r>
              <a:rPr lang="en-US" sz="2000" dirty="0"/>
              <a:t>College of Alameda</a:t>
            </a:r>
            <a:br>
              <a:rPr lang="en-US" sz="2700" dirty="0"/>
            </a:br>
            <a:br>
              <a:rPr lang="en-US" sz="2700" dirty="0"/>
            </a:br>
            <a:r>
              <a:rPr lang="en-US" sz="2200" b="1" dirty="0"/>
              <a:t>Natalie Rodriguez,</a:t>
            </a:r>
            <a:br>
              <a:rPr lang="en-US" sz="2200" b="1" dirty="0"/>
            </a:br>
            <a:r>
              <a:rPr lang="en-US" sz="2000" b="1" dirty="0"/>
              <a:t> Interim Director of Student Activities and Campus Life</a:t>
            </a:r>
            <a:br>
              <a:rPr lang="en-US" sz="2000" dirty="0"/>
            </a:br>
            <a:r>
              <a:rPr lang="en-US" sz="2000" dirty="0"/>
              <a:t>College of Alameda</a:t>
            </a:r>
            <a:br>
              <a:rPr lang="en-US" sz="3200" dirty="0"/>
            </a:br>
            <a:br>
              <a:rPr lang="en-US" sz="3200" dirty="0"/>
            </a:br>
            <a:br>
              <a:rPr lang="en-US" sz="2700" dirty="0"/>
            </a:br>
            <a:r>
              <a:rPr lang="en-US" sz="2700" dirty="0"/>
              <a:t>For more information, please contact info @asccc.org</a:t>
            </a:r>
            <a:br>
              <a:rPr lang="en-US" sz="2700" dirty="0"/>
            </a:br>
            <a:endParaRPr lang="en-US" sz="2700" dirty="0"/>
          </a:p>
        </p:txBody>
      </p:sp>
    </p:spTree>
    <p:extLst>
      <p:ext uri="{BB962C8B-B14F-4D97-AF65-F5344CB8AC3E}">
        <p14:creationId xmlns:p14="http://schemas.microsoft.com/office/powerpoint/2010/main" val="323128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316154-F578-4511-892D-A6E80DD7DC4F}"/>
              </a:ext>
            </a:extLst>
          </p:cNvPr>
          <p:cNvSpPr>
            <a:spLocks noGrp="1"/>
          </p:cNvSpPr>
          <p:nvPr>
            <p:ph type="title"/>
          </p:nvPr>
        </p:nvSpPr>
        <p:spPr>
          <a:xfrm>
            <a:off x="1003330" y="52069"/>
            <a:ext cx="10046043" cy="631508"/>
          </a:xfrm>
        </p:spPr>
        <p:txBody>
          <a:bodyPr wrap="square" anchor="b">
            <a:normAutofit/>
          </a:bodyPr>
          <a:lstStyle/>
          <a:p>
            <a:r>
              <a:rPr lang="en-US" b="1" dirty="0"/>
              <a:t>Presentation Highlights</a:t>
            </a:r>
          </a:p>
        </p:txBody>
      </p:sp>
      <p:sp>
        <p:nvSpPr>
          <p:cNvPr id="16" name="Content Placeholder 2">
            <a:extLst>
              <a:ext uri="{FF2B5EF4-FFF2-40B4-BE49-F238E27FC236}">
                <a16:creationId xmlns:a16="http://schemas.microsoft.com/office/drawing/2014/main" id="{84745A54-D0C4-48E6-9326-E261D8E6856F}"/>
              </a:ext>
            </a:extLst>
          </p:cNvPr>
          <p:cNvSpPr>
            <a:spLocks noGrp="1"/>
          </p:cNvSpPr>
          <p:nvPr>
            <p:ph sz="half" idx="2"/>
          </p:nvPr>
        </p:nvSpPr>
        <p:spPr>
          <a:xfrm>
            <a:off x="1196340" y="1181100"/>
            <a:ext cx="4795474" cy="5372100"/>
          </a:xfrm>
        </p:spPr>
        <p:txBody>
          <a:bodyPr/>
          <a:lstStyle/>
          <a:p>
            <a:pPr marL="457200" indent="-457200">
              <a:buAutoNum type="arabicPeriod"/>
            </a:pPr>
            <a:r>
              <a:rPr lang="en-US" sz="1800" b="1" dirty="0">
                <a:solidFill>
                  <a:schemeClr val="accent2">
                    <a:lumMod val="75000"/>
                  </a:schemeClr>
                </a:solidFill>
              </a:rPr>
              <a:t>Cultural Survival: </a:t>
            </a:r>
            <a:r>
              <a:rPr lang="en-US" sz="1600" b="1" dirty="0">
                <a:solidFill>
                  <a:schemeClr val="accent2">
                    <a:lumMod val="75000"/>
                  </a:schemeClr>
                </a:solidFill>
              </a:rPr>
              <a:t>Biodiversity and Empathy Highlights</a:t>
            </a:r>
          </a:p>
          <a:p>
            <a:pPr marL="457200" indent="-457200">
              <a:buAutoNum type="arabicPeriod"/>
            </a:pPr>
            <a:r>
              <a:rPr lang="en-US" sz="1800" b="1" dirty="0"/>
              <a:t>Why should we care? </a:t>
            </a:r>
          </a:p>
          <a:p>
            <a:pPr marL="457200" indent="-457200">
              <a:buAutoNum type="arabicPeriod"/>
            </a:pPr>
            <a:r>
              <a:rPr lang="en-US" sz="1600" b="1" dirty="0">
                <a:solidFill>
                  <a:srgbClr val="0070C0"/>
                </a:solidFill>
                <a:latin typeface="+mn-lt"/>
              </a:rPr>
              <a:t>Six-Steps for Developing Empathy</a:t>
            </a:r>
          </a:p>
          <a:p>
            <a:pPr marL="457200" indent="-457200">
              <a:buAutoNum type="arabicPeriod"/>
            </a:pPr>
            <a:r>
              <a:rPr lang="en-US" sz="1600" b="1" dirty="0"/>
              <a:t>How does Empathy support the work of Diversity, Equity and Inclusion? – </a:t>
            </a:r>
            <a:r>
              <a:rPr lang="en-US" sz="1600" b="1" dirty="0">
                <a:highlight>
                  <a:srgbClr val="00FF00"/>
                </a:highlight>
              </a:rPr>
              <a:t>Three Ways!</a:t>
            </a:r>
          </a:p>
          <a:p>
            <a:pPr marL="0" indent="0">
              <a:buNone/>
            </a:pPr>
            <a:r>
              <a:rPr lang="en-US" sz="1800" dirty="0"/>
              <a:t>5.  </a:t>
            </a:r>
            <a:r>
              <a:rPr lang="en-US" sz="1600" b="1" dirty="0">
                <a:solidFill>
                  <a:srgbClr val="0070C0"/>
                </a:solidFill>
              </a:rPr>
              <a:t>Stories, Conversations, Examples</a:t>
            </a:r>
            <a:br>
              <a:rPr lang="en-US" sz="1600" b="1" dirty="0">
                <a:solidFill>
                  <a:srgbClr val="0070C0"/>
                </a:solidFill>
              </a:rPr>
            </a:br>
            <a:r>
              <a:rPr lang="en-US" sz="1600" b="1" dirty="0">
                <a:solidFill>
                  <a:srgbClr val="0070C0"/>
                </a:solidFill>
              </a:rPr>
              <a:t>       </a:t>
            </a:r>
            <a:r>
              <a:rPr lang="en-US" sz="1600" b="1" i="1" dirty="0">
                <a:solidFill>
                  <a:srgbClr val="0070C0"/>
                </a:solidFill>
              </a:rPr>
              <a:t>(Breakout Rooms) – 10 Minutes!</a:t>
            </a:r>
          </a:p>
          <a:p>
            <a:pPr marL="342900" indent="-342900">
              <a:buFont typeface="Arial" panose="020B0604020202020204" pitchFamily="34" charset="0"/>
              <a:buAutoNum type="arabicPeriod" startAt="6"/>
            </a:pPr>
            <a:r>
              <a:rPr lang="en-US" sz="1600" b="1" dirty="0">
                <a:latin typeface="Arial" panose="020B0604020202020204" pitchFamily="34" charset="0"/>
                <a:cs typeface="Arial" panose="020B0604020202020204" pitchFamily="34" charset="0"/>
              </a:rPr>
              <a:t>Leadership and Empathy – “The Benefit”</a:t>
            </a:r>
          </a:p>
          <a:p>
            <a:pPr marL="0" indent="0">
              <a:buNone/>
            </a:pPr>
            <a:r>
              <a:rPr lang="en-US" sz="1800" dirty="0"/>
              <a:t>7.  </a:t>
            </a:r>
            <a:r>
              <a:rPr lang="en-US" sz="1600" b="1" dirty="0">
                <a:solidFill>
                  <a:srgbClr val="C00000"/>
                </a:solidFill>
              </a:rPr>
              <a:t>Questions &amp; Dialogue </a:t>
            </a:r>
          </a:p>
          <a:p>
            <a:pPr marL="0" indent="0">
              <a:buNone/>
            </a:pPr>
            <a:r>
              <a:rPr lang="en-US" sz="1600" b="1" dirty="0">
                <a:solidFill>
                  <a:srgbClr val="0070C0"/>
                </a:solidFill>
              </a:rPr>
              <a:t>8.  Closing Comments</a:t>
            </a:r>
          </a:p>
        </p:txBody>
      </p:sp>
      <p:pic>
        <p:nvPicPr>
          <p:cNvPr id="4" name="Content Placeholder 3" descr="A picture containing graphical user interface&#10;&#10;Description automatically generated">
            <a:extLst>
              <a:ext uri="{FF2B5EF4-FFF2-40B4-BE49-F238E27FC236}">
                <a16:creationId xmlns:a16="http://schemas.microsoft.com/office/drawing/2014/main" id="{A1B0E1E9-D344-4D13-B632-055AC258EE1F}"/>
              </a:ext>
            </a:extLst>
          </p:cNvPr>
          <p:cNvPicPr>
            <a:picLocks noGrp="1" noChangeAspect="1"/>
          </p:cNvPicPr>
          <p:nvPr>
            <p:ph sz="quarter" idx="4"/>
          </p:nvPr>
        </p:nvPicPr>
        <p:blipFill>
          <a:blip r:embed="rId3"/>
          <a:stretch>
            <a:fillRect/>
          </a:stretch>
        </p:blipFill>
        <p:spPr>
          <a:xfrm>
            <a:off x="6200187" y="683578"/>
            <a:ext cx="4880749" cy="4966108"/>
          </a:xfrm>
          <a:noFill/>
        </p:spPr>
      </p:pic>
      <p:sp>
        <p:nvSpPr>
          <p:cNvPr id="2" name="Slide Number Placeholder 1">
            <a:extLst>
              <a:ext uri="{FF2B5EF4-FFF2-40B4-BE49-F238E27FC236}">
                <a16:creationId xmlns:a16="http://schemas.microsoft.com/office/drawing/2014/main" id="{178638CD-F2F0-47B5-AFC2-3D338576355A}"/>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pPr>
            <a:fld id="{FD68C37F-CAC2-4945-B446-C5B9BCB222B6}" type="slidenum">
              <a:rPr lang="en-US" altLang="en-US" smtClean="0"/>
              <a:pPr>
                <a:spcAft>
                  <a:spcPts val="600"/>
                </a:spcAft>
              </a:pPr>
              <a:t>3</a:t>
            </a:fld>
            <a:endParaRPr lang="en-US" altLang="en-US"/>
          </a:p>
        </p:txBody>
      </p:sp>
    </p:spTree>
    <p:extLst>
      <p:ext uri="{BB962C8B-B14F-4D97-AF65-F5344CB8AC3E}">
        <p14:creationId xmlns:p14="http://schemas.microsoft.com/office/powerpoint/2010/main" val="375062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306011" y="1783976"/>
            <a:ext cx="3583461" cy="2769485"/>
          </a:xfrm>
        </p:spPr>
        <p:txBody>
          <a:bodyPr wrap="square" anchor="b">
            <a:normAutofit/>
          </a:bodyPr>
          <a:lstStyle/>
          <a:p>
            <a:r>
              <a:rPr lang="en-US" sz="2800" dirty="0"/>
              <a:t> </a:t>
            </a:r>
            <a:r>
              <a:rPr lang="en-US" sz="4400" dirty="0"/>
              <a:t>Bio Diversity &amp; </a:t>
            </a:r>
            <a:br>
              <a:rPr lang="en-US" sz="4400" dirty="0"/>
            </a:br>
            <a:r>
              <a:rPr lang="en-US" sz="4400" dirty="0"/>
              <a:t>Empathy</a:t>
            </a:r>
            <a:br>
              <a:rPr lang="en-US" sz="2800" dirty="0"/>
            </a:br>
            <a:br>
              <a:rPr lang="en-US" sz="2800" dirty="0"/>
            </a:br>
            <a:r>
              <a:rPr lang="en-US" sz="2800" dirty="0"/>
              <a:t> </a:t>
            </a:r>
          </a:p>
        </p:txBody>
      </p:sp>
      <p:pic>
        <p:nvPicPr>
          <p:cNvPr id="6" name="Picture 5" descr="A picture containing text&#10;&#10;Description automatically generated">
            <a:extLst>
              <a:ext uri="{FF2B5EF4-FFF2-40B4-BE49-F238E27FC236}">
                <a16:creationId xmlns:a16="http://schemas.microsoft.com/office/drawing/2014/main" id="{0F83136F-6E15-4010-B0A1-4078F4AA1A14}"/>
              </a:ext>
            </a:extLst>
          </p:cNvPr>
          <p:cNvPicPr>
            <a:picLocks noChangeAspect="1"/>
          </p:cNvPicPr>
          <p:nvPr/>
        </p:nvPicPr>
        <p:blipFill>
          <a:blip r:embed="rId3"/>
          <a:stretch>
            <a:fillRect/>
          </a:stretch>
        </p:blipFill>
        <p:spPr>
          <a:xfrm>
            <a:off x="4360477" y="186488"/>
            <a:ext cx="6672648" cy="1768251"/>
          </a:xfrm>
          <a:prstGeom prst="rect">
            <a:avLst/>
          </a:prstGeom>
          <a:noFill/>
        </p:spPr>
      </p:pic>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5398545" y="2058844"/>
            <a:ext cx="4695713" cy="4297506"/>
          </a:xfrm>
        </p:spPr>
        <p:txBody>
          <a:bodyPr wrap="square" anchor="t">
            <a:normAutofit/>
          </a:bodyPr>
          <a:lstStyle/>
          <a:p>
            <a:r>
              <a:rPr lang="en-US" sz="1800" b="1" dirty="0">
                <a:solidFill>
                  <a:schemeClr val="accent6">
                    <a:lumMod val="60000"/>
                    <a:lumOff val="40000"/>
                  </a:schemeClr>
                </a:solidFill>
              </a:rPr>
              <a:t>Protection of Biodiversity, Language  and Cultural Traditions</a:t>
            </a:r>
          </a:p>
          <a:p>
            <a:br>
              <a:rPr lang="en-US" sz="1800" b="1" dirty="0">
                <a:solidFill>
                  <a:schemeClr val="accent6">
                    <a:lumMod val="60000"/>
                    <a:lumOff val="40000"/>
                  </a:schemeClr>
                </a:solidFill>
              </a:rPr>
            </a:br>
            <a:r>
              <a:rPr lang="en-US" sz="1800" b="1" dirty="0">
                <a:solidFill>
                  <a:schemeClr val="accent6">
                    <a:lumMod val="60000"/>
                    <a:lumOff val="40000"/>
                  </a:schemeClr>
                </a:solidFill>
              </a:rPr>
              <a:t>“</a:t>
            </a:r>
            <a:r>
              <a:rPr lang="en-US" sz="1800" i="1" dirty="0">
                <a:solidFill>
                  <a:schemeClr val="accent6">
                    <a:lumMod val="60000"/>
                    <a:lumOff val="40000"/>
                  </a:schemeClr>
                </a:solidFill>
              </a:rPr>
              <a:t>But in recent years it has been increasingly apparent that the extinction crisis affecting the world's biodiversity is closely related, in its causes and consequences, to the crisis threatening the world's indigenous and traditional peoples, their languages, and their cultural traditions.”</a:t>
            </a:r>
          </a:p>
          <a:p>
            <a:pPr marL="0" indent="0">
              <a:buNone/>
            </a:pPr>
            <a:br>
              <a:rPr lang="en-US" sz="1800" i="1" dirty="0">
                <a:solidFill>
                  <a:schemeClr val="accent6">
                    <a:lumMod val="60000"/>
                    <a:lumOff val="40000"/>
                  </a:schemeClr>
                </a:solidFill>
              </a:rPr>
            </a:br>
            <a:r>
              <a:rPr lang="en-US" sz="1800" i="1" dirty="0">
                <a:solidFill>
                  <a:schemeClr val="accent6">
                    <a:lumMod val="60000"/>
                    <a:lumOff val="40000"/>
                  </a:schemeClr>
                </a:solidFill>
              </a:rPr>
              <a:t>https://www.culturalsurvival.org/publications/cultural-survival-quarterly/toward-integrated-protection-language-and-knowledge-part</a:t>
            </a:r>
            <a:endParaRPr lang="en-US" sz="1800" b="1" i="1" dirty="0">
              <a:solidFill>
                <a:schemeClr val="accent6">
                  <a:lumMod val="60000"/>
                  <a:lumOff val="40000"/>
                </a:schemeClr>
              </a:solidFill>
            </a:endParaRPr>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4</a:t>
            </a:fld>
            <a:endParaRPr lang="en-US" altLang="en-US"/>
          </a:p>
        </p:txBody>
      </p:sp>
    </p:spTree>
    <p:extLst>
      <p:ext uri="{BB962C8B-B14F-4D97-AF65-F5344CB8AC3E}">
        <p14:creationId xmlns:p14="http://schemas.microsoft.com/office/powerpoint/2010/main" val="423337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247135" y="1335091"/>
            <a:ext cx="3583461" cy="1611995"/>
          </a:xfrm>
        </p:spPr>
        <p:txBody>
          <a:bodyPr wrap="square" anchor="b">
            <a:normAutofit/>
          </a:bodyPr>
          <a:lstStyle/>
          <a:p>
            <a:r>
              <a:rPr lang="en-US" sz="2800"/>
              <a:t>Define “Bio Diversity &amp; Empathy”</a:t>
            </a:r>
            <a:br>
              <a:rPr lang="en-US" sz="2800"/>
            </a:br>
            <a:endParaRPr lang="en-US" sz="2800" dirty="0"/>
          </a:p>
        </p:txBody>
      </p:sp>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247135" y="2947086"/>
            <a:ext cx="3583461" cy="2514600"/>
          </a:xfrm>
        </p:spPr>
        <p:txBody>
          <a:bodyPr wrap="square" anchor="t">
            <a:normAutofit/>
          </a:bodyPr>
          <a:lstStyle/>
          <a:p>
            <a:r>
              <a:rPr lang="en-US" b="1" dirty="0"/>
              <a:t>Empathy </a:t>
            </a:r>
            <a:br>
              <a:rPr lang="en-US" b="1" dirty="0"/>
            </a:br>
            <a:r>
              <a:rPr lang="en-US" b="1" dirty="0"/>
              <a:t>“The ability to share in the feelings of someone else.” </a:t>
            </a:r>
            <a:br>
              <a:rPr lang="en-US" b="1" dirty="0"/>
            </a:br>
            <a:r>
              <a:rPr lang="en-US" b="1" i="1" dirty="0">
                <a:latin typeface="Adobe Devanagari" panose="02040503050201020203" pitchFamily="18" charset="0"/>
                <a:cs typeface="Adobe Devanagari" panose="02040503050201020203" pitchFamily="18" charset="0"/>
              </a:rPr>
              <a:t>Lauren White</a:t>
            </a:r>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5</a:t>
            </a:fld>
            <a:endParaRPr lang="en-US" altLang="en-US"/>
          </a:p>
        </p:txBody>
      </p:sp>
      <p:pic>
        <p:nvPicPr>
          <p:cNvPr id="10" name="Online Media 9" title="Lauren White (Edited) - What is Empathy">
            <a:hlinkClick r:id="" action="ppaction://media"/>
            <a:extLst>
              <a:ext uri="{FF2B5EF4-FFF2-40B4-BE49-F238E27FC236}">
                <a16:creationId xmlns:a16="http://schemas.microsoft.com/office/drawing/2014/main" id="{2B34E8A6-4897-47A5-8071-EBDB4336D064}"/>
              </a:ext>
            </a:extLst>
          </p:cNvPr>
          <p:cNvPicPr>
            <a:picLocks noRot="1" noChangeAspect="1"/>
          </p:cNvPicPr>
          <p:nvPr>
            <a:videoFile r:link="rId1"/>
          </p:nvPr>
        </p:nvPicPr>
        <p:blipFill>
          <a:blip r:embed="rId4"/>
          <a:stretch>
            <a:fillRect/>
          </a:stretch>
        </p:blipFill>
        <p:spPr>
          <a:xfrm>
            <a:off x="4701540" y="259080"/>
            <a:ext cx="5852160" cy="3616642"/>
          </a:xfrm>
          <a:prstGeom prst="rect">
            <a:avLst/>
          </a:prstGeom>
        </p:spPr>
      </p:pic>
      <p:pic>
        <p:nvPicPr>
          <p:cNvPr id="13" name="Picture 12">
            <a:extLst>
              <a:ext uri="{FF2B5EF4-FFF2-40B4-BE49-F238E27FC236}">
                <a16:creationId xmlns:a16="http://schemas.microsoft.com/office/drawing/2014/main" id="{597C60E1-447F-4113-89F7-A8EEFD61B56D}"/>
              </a:ext>
            </a:extLst>
          </p:cNvPr>
          <p:cNvPicPr>
            <a:picLocks noChangeAspect="1"/>
          </p:cNvPicPr>
          <p:nvPr/>
        </p:nvPicPr>
        <p:blipFill>
          <a:blip r:embed="rId5"/>
          <a:stretch>
            <a:fillRect/>
          </a:stretch>
        </p:blipFill>
        <p:spPr>
          <a:xfrm>
            <a:off x="5212080" y="4030345"/>
            <a:ext cx="4526280" cy="2164715"/>
          </a:xfrm>
          <a:prstGeom prst="rect">
            <a:avLst/>
          </a:prstGeom>
        </p:spPr>
      </p:pic>
    </p:spTree>
    <p:extLst>
      <p:ext uri="{BB962C8B-B14F-4D97-AF65-F5344CB8AC3E}">
        <p14:creationId xmlns:p14="http://schemas.microsoft.com/office/powerpoint/2010/main" val="283212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306011" y="1783976"/>
            <a:ext cx="3583461" cy="2769485"/>
          </a:xfrm>
        </p:spPr>
        <p:txBody>
          <a:bodyPr wrap="square" anchor="b">
            <a:normAutofit fontScale="90000"/>
          </a:bodyPr>
          <a:lstStyle/>
          <a:p>
            <a:br>
              <a:rPr lang="en-US" sz="2800" dirty="0"/>
            </a:br>
            <a:r>
              <a:rPr lang="en-US" sz="2800" dirty="0"/>
              <a:t>Leadership with Empathy</a:t>
            </a:r>
            <a:br>
              <a:rPr lang="en-US" sz="2800" dirty="0"/>
            </a:br>
            <a:br>
              <a:rPr lang="en-US" sz="2800" dirty="0"/>
            </a:br>
            <a:br>
              <a:rPr lang="en-US" sz="2800" dirty="0"/>
            </a:br>
            <a:r>
              <a:rPr lang="en-US" dirty="0"/>
              <a:t> </a:t>
            </a:r>
            <a:r>
              <a:rPr lang="en-US" sz="2700" dirty="0"/>
              <a:t>Inviting More Voices and Authentic Stories</a:t>
            </a:r>
            <a:br>
              <a:rPr lang="en-US" sz="2700" dirty="0"/>
            </a:br>
            <a:endParaRPr lang="en-US" sz="2800" dirty="0"/>
          </a:p>
        </p:txBody>
      </p:sp>
      <p:pic>
        <p:nvPicPr>
          <p:cNvPr id="6" name="Picture 5" descr="A picture containing text&#10;&#10;Description automatically generated">
            <a:extLst>
              <a:ext uri="{FF2B5EF4-FFF2-40B4-BE49-F238E27FC236}">
                <a16:creationId xmlns:a16="http://schemas.microsoft.com/office/drawing/2014/main" id="{0F83136F-6E15-4010-B0A1-4078F4AA1A14}"/>
              </a:ext>
            </a:extLst>
          </p:cNvPr>
          <p:cNvPicPr>
            <a:picLocks noChangeAspect="1"/>
          </p:cNvPicPr>
          <p:nvPr/>
        </p:nvPicPr>
        <p:blipFill>
          <a:blip r:embed="rId3"/>
          <a:stretch>
            <a:fillRect/>
          </a:stretch>
        </p:blipFill>
        <p:spPr>
          <a:xfrm>
            <a:off x="4360477" y="186488"/>
            <a:ext cx="6672648" cy="1768251"/>
          </a:xfrm>
          <a:prstGeom prst="rect">
            <a:avLst/>
          </a:prstGeom>
          <a:noFill/>
        </p:spPr>
      </p:pic>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4213412" y="2058844"/>
            <a:ext cx="7073153" cy="4297506"/>
          </a:xfrm>
        </p:spPr>
        <p:txBody>
          <a:bodyPr wrap="square" anchor="t">
            <a:normAutofit fontScale="92500" lnSpcReduction="10000"/>
          </a:bodyPr>
          <a:lstStyle/>
          <a:p>
            <a:pPr algn="l"/>
            <a:r>
              <a:rPr lang="en-US" sz="2400" dirty="0">
                <a:solidFill>
                  <a:srgbClr val="008A6A"/>
                </a:solidFill>
              </a:rPr>
              <a:t>Decolonizing Institutions by brining our authentic selves to institutions that have traditionally told us that we don’t belong.</a:t>
            </a:r>
          </a:p>
          <a:p>
            <a:pPr algn="l"/>
            <a:endParaRPr lang="en-US" sz="2400" dirty="0">
              <a:solidFill>
                <a:srgbClr val="008A6A"/>
              </a:solidFill>
            </a:endParaRPr>
          </a:p>
          <a:p>
            <a:pPr algn="l"/>
            <a:r>
              <a:rPr lang="en-US" sz="2200" dirty="0">
                <a:solidFill>
                  <a:srgbClr val="008A6A"/>
                </a:solidFill>
              </a:rPr>
              <a:t>Example:</a:t>
            </a:r>
          </a:p>
          <a:p>
            <a:pPr marL="285750" indent="-285750" algn="l">
              <a:buFont typeface="Wingdings" panose="05000000000000000000" pitchFamily="2" charset="2"/>
              <a:buChar char="Ø"/>
            </a:pPr>
            <a:r>
              <a:rPr lang="en-US" sz="2200" dirty="0">
                <a:solidFill>
                  <a:srgbClr val="008A6A"/>
                </a:solidFill>
              </a:rPr>
              <a:t>Poor</a:t>
            </a:r>
          </a:p>
          <a:p>
            <a:pPr marL="342900" indent="-342900" algn="l">
              <a:buFont typeface="Wingdings" panose="05000000000000000000" pitchFamily="2" charset="2"/>
              <a:buChar char="Ø"/>
            </a:pPr>
            <a:r>
              <a:rPr lang="en-US" sz="2200" dirty="0">
                <a:solidFill>
                  <a:srgbClr val="008A6A"/>
                </a:solidFill>
              </a:rPr>
              <a:t>Woman of Color</a:t>
            </a:r>
          </a:p>
          <a:p>
            <a:pPr marL="342900" indent="-342900" algn="l">
              <a:buFont typeface="Wingdings" panose="05000000000000000000" pitchFamily="2" charset="2"/>
              <a:buChar char="Ø"/>
            </a:pPr>
            <a:r>
              <a:rPr lang="en-US" sz="2200" dirty="0">
                <a:solidFill>
                  <a:srgbClr val="008A6A"/>
                </a:solidFill>
              </a:rPr>
              <a:t>First Generation College Student</a:t>
            </a:r>
          </a:p>
          <a:p>
            <a:pPr marL="342900" indent="-342900" algn="l">
              <a:buFont typeface="Wingdings" panose="05000000000000000000" pitchFamily="2" charset="2"/>
              <a:buChar char="Ø"/>
            </a:pPr>
            <a:r>
              <a:rPr lang="en-US" sz="2200" dirty="0">
                <a:solidFill>
                  <a:srgbClr val="008A6A"/>
                </a:solidFill>
              </a:rPr>
              <a:t>Daughter of Immigrants</a:t>
            </a:r>
          </a:p>
          <a:p>
            <a:pPr marL="342900" indent="-342900" algn="l">
              <a:buFont typeface="Arial" panose="020B0604020202020204" pitchFamily="34" charset="0"/>
              <a:buChar char="•"/>
            </a:pPr>
            <a:endParaRPr lang="en-US" sz="1600" dirty="0">
              <a:solidFill>
                <a:srgbClr val="008A6A"/>
              </a:solidFill>
            </a:endParaRPr>
          </a:p>
          <a:p>
            <a:pPr algn="l"/>
            <a:r>
              <a:rPr lang="en-US" sz="2000" dirty="0">
                <a:solidFill>
                  <a:srgbClr val="008A6A"/>
                </a:solidFill>
              </a:rPr>
              <a:t>Having empathy for ourselves as well as for our students allows us to relate and assist our community of students in bridging equity gaps.</a:t>
            </a:r>
          </a:p>
          <a:p>
            <a:endParaRPr lang="en-US" sz="1800" b="1" i="1" dirty="0">
              <a:solidFill>
                <a:schemeClr val="accent6">
                  <a:lumMod val="60000"/>
                  <a:lumOff val="40000"/>
                </a:schemeClr>
              </a:solidFill>
            </a:endParaRPr>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6</a:t>
            </a:fld>
            <a:endParaRPr lang="en-US" altLang="en-US"/>
          </a:p>
        </p:txBody>
      </p:sp>
    </p:spTree>
    <p:extLst>
      <p:ext uri="{BB962C8B-B14F-4D97-AF65-F5344CB8AC3E}">
        <p14:creationId xmlns:p14="http://schemas.microsoft.com/office/powerpoint/2010/main" val="334650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3451-900D-4683-8AF9-D12BEF0649E3}"/>
              </a:ext>
            </a:extLst>
          </p:cNvPr>
          <p:cNvSpPr>
            <a:spLocks noGrp="1"/>
          </p:cNvSpPr>
          <p:nvPr>
            <p:ph type="title"/>
          </p:nvPr>
        </p:nvSpPr>
        <p:spPr/>
        <p:txBody>
          <a:bodyPr>
            <a:normAutofit fontScale="90000"/>
          </a:bodyPr>
          <a:lstStyle/>
          <a:p>
            <a:pPr algn="ctr"/>
            <a:br>
              <a:rPr lang="en-US" sz="5400" dirty="0"/>
            </a:br>
            <a:br>
              <a:rPr lang="en-US" sz="5400" dirty="0"/>
            </a:br>
            <a:br>
              <a:rPr lang="en-US" sz="5400" dirty="0"/>
            </a:br>
            <a:r>
              <a:rPr lang="en-US" sz="5400" dirty="0"/>
              <a:t>They Don’t Care About Us</a:t>
            </a:r>
          </a:p>
        </p:txBody>
      </p:sp>
      <p:pic>
        <p:nvPicPr>
          <p:cNvPr id="5" name="Online Media 4" title="Michael Jackson – They Don’t Care About Us (2020)">
            <a:hlinkClick r:id="" action="ppaction://media"/>
            <a:extLst>
              <a:ext uri="{FF2B5EF4-FFF2-40B4-BE49-F238E27FC236}">
                <a16:creationId xmlns:a16="http://schemas.microsoft.com/office/drawing/2014/main" id="{6EEE0727-0A90-45C9-8ECC-2F9E04502D0F}"/>
              </a:ext>
            </a:extLst>
          </p:cNvPr>
          <p:cNvPicPr>
            <a:picLocks noGrp="1" noRot="1" noChangeAspect="1"/>
          </p:cNvPicPr>
          <p:nvPr>
            <p:ph sz="half" idx="1"/>
            <a:videoFile r:link="rId1"/>
          </p:nvPr>
        </p:nvPicPr>
        <p:blipFill>
          <a:blip r:embed="rId4"/>
          <a:stretch>
            <a:fillRect/>
          </a:stretch>
        </p:blipFill>
        <p:spPr>
          <a:xfrm>
            <a:off x="2397125" y="1798638"/>
            <a:ext cx="7821613" cy="4419600"/>
          </a:xfrm>
          <a:prstGeom prst="rect">
            <a:avLst/>
          </a:prstGeom>
        </p:spPr>
      </p:pic>
      <p:sp>
        <p:nvSpPr>
          <p:cNvPr id="4" name="Slide Number Placeholder 3">
            <a:extLst>
              <a:ext uri="{FF2B5EF4-FFF2-40B4-BE49-F238E27FC236}">
                <a16:creationId xmlns:a16="http://schemas.microsoft.com/office/drawing/2014/main" id="{069C50CE-A63C-4130-92FC-BE81183A0315}"/>
              </a:ext>
            </a:extLst>
          </p:cNvPr>
          <p:cNvSpPr>
            <a:spLocks noGrp="1"/>
          </p:cNvSpPr>
          <p:nvPr>
            <p:ph type="sldNum" sz="quarter" idx="10"/>
          </p:nvPr>
        </p:nvSpPr>
        <p:spPr/>
        <p:txBody>
          <a:bodyPr/>
          <a:lstStyle/>
          <a:p>
            <a:fld id="{7FF04090-76E0-5041-85F4-967B5373F30D}" type="slidenum">
              <a:rPr lang="en-US" altLang="en-US" smtClean="0"/>
              <a:pPr/>
              <a:t>7</a:t>
            </a:fld>
            <a:endParaRPr lang="en-US" altLang="en-US"/>
          </a:p>
        </p:txBody>
      </p:sp>
      <p:pic>
        <p:nvPicPr>
          <p:cNvPr id="6" name="Picture 5" descr="A picture containing text&#10;&#10;Description automatically generated">
            <a:extLst>
              <a:ext uri="{FF2B5EF4-FFF2-40B4-BE49-F238E27FC236}">
                <a16:creationId xmlns:a16="http://schemas.microsoft.com/office/drawing/2014/main" id="{991D8B91-79DB-4AD7-A03A-7BD31D0DE1C3}"/>
              </a:ext>
            </a:extLst>
          </p:cNvPr>
          <p:cNvPicPr>
            <a:picLocks noChangeAspect="1"/>
          </p:cNvPicPr>
          <p:nvPr/>
        </p:nvPicPr>
        <p:blipFill>
          <a:blip r:embed="rId5"/>
          <a:stretch>
            <a:fillRect/>
          </a:stretch>
        </p:blipFill>
        <p:spPr>
          <a:xfrm>
            <a:off x="2759676" y="125506"/>
            <a:ext cx="6672648" cy="932330"/>
          </a:xfrm>
          <a:prstGeom prst="rect">
            <a:avLst/>
          </a:prstGeom>
          <a:noFill/>
        </p:spPr>
      </p:pic>
    </p:spTree>
    <p:extLst>
      <p:ext uri="{BB962C8B-B14F-4D97-AF65-F5344CB8AC3E}">
        <p14:creationId xmlns:p14="http://schemas.microsoft.com/office/powerpoint/2010/main" val="255017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306011" y="1783976"/>
            <a:ext cx="3583461" cy="2769485"/>
          </a:xfrm>
        </p:spPr>
        <p:txBody>
          <a:bodyPr wrap="square" anchor="b">
            <a:normAutofit fontScale="90000"/>
          </a:bodyPr>
          <a:lstStyle/>
          <a:p>
            <a:br>
              <a:rPr lang="en-US" sz="2800" dirty="0"/>
            </a:br>
            <a:r>
              <a:rPr lang="en-US" sz="2800" dirty="0"/>
              <a:t>Leadership with Empathy</a:t>
            </a:r>
            <a:br>
              <a:rPr lang="en-US" sz="2800" dirty="0"/>
            </a:br>
            <a:br>
              <a:rPr lang="en-US" sz="2800" dirty="0"/>
            </a:br>
            <a:br>
              <a:rPr lang="en-US" sz="2800" dirty="0"/>
            </a:br>
            <a:r>
              <a:rPr lang="en-US" dirty="0"/>
              <a:t> </a:t>
            </a:r>
            <a:r>
              <a:rPr lang="en-US" sz="2700" dirty="0"/>
              <a:t>Inviting More Voices and Authentic Stories</a:t>
            </a:r>
            <a:br>
              <a:rPr lang="en-US" sz="2700" dirty="0"/>
            </a:br>
            <a:endParaRPr lang="en-US" sz="2800" dirty="0"/>
          </a:p>
        </p:txBody>
      </p:sp>
      <p:pic>
        <p:nvPicPr>
          <p:cNvPr id="6" name="Picture 5" descr="A picture containing text&#10;&#10;Description automatically generated">
            <a:extLst>
              <a:ext uri="{FF2B5EF4-FFF2-40B4-BE49-F238E27FC236}">
                <a16:creationId xmlns:a16="http://schemas.microsoft.com/office/drawing/2014/main" id="{0F83136F-6E15-4010-B0A1-4078F4AA1A14}"/>
              </a:ext>
            </a:extLst>
          </p:cNvPr>
          <p:cNvPicPr>
            <a:picLocks noChangeAspect="1"/>
          </p:cNvPicPr>
          <p:nvPr/>
        </p:nvPicPr>
        <p:blipFill>
          <a:blip r:embed="rId3"/>
          <a:stretch>
            <a:fillRect/>
          </a:stretch>
        </p:blipFill>
        <p:spPr>
          <a:xfrm>
            <a:off x="4360477" y="186488"/>
            <a:ext cx="6672648" cy="1768251"/>
          </a:xfrm>
          <a:prstGeom prst="rect">
            <a:avLst/>
          </a:prstGeom>
          <a:noFill/>
        </p:spPr>
      </p:pic>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4360477" y="2058844"/>
            <a:ext cx="6773688" cy="4297506"/>
          </a:xfrm>
        </p:spPr>
        <p:txBody>
          <a:bodyPr wrap="square" anchor="t">
            <a:normAutofit/>
          </a:bodyPr>
          <a:lstStyle/>
          <a:p>
            <a:r>
              <a:rPr lang="en-US" sz="2400" dirty="0">
                <a:solidFill>
                  <a:srgbClr val="008A6A"/>
                </a:solidFill>
              </a:rPr>
              <a:t>When we bring our authentic selves and our authentic stories with empathy for our students as well as for ourselves are able to better relate and assist our students in bridging equity gaps.</a:t>
            </a:r>
          </a:p>
          <a:p>
            <a:endParaRPr lang="en-US" sz="2400" dirty="0">
              <a:solidFill>
                <a:srgbClr val="008A6A"/>
              </a:solidFill>
            </a:endParaRPr>
          </a:p>
          <a:p>
            <a:r>
              <a:rPr lang="en-US" sz="2400" dirty="0">
                <a:solidFill>
                  <a:srgbClr val="008A6A"/>
                </a:solidFill>
              </a:rPr>
              <a:t>Students are more comfortable in accessing services that have been created as equity tools when they see you as approachable and relatable.</a:t>
            </a:r>
          </a:p>
          <a:p>
            <a:endParaRPr lang="en-US" sz="1800" b="1" i="1" dirty="0">
              <a:solidFill>
                <a:schemeClr val="accent6">
                  <a:lumMod val="60000"/>
                  <a:lumOff val="40000"/>
                </a:schemeClr>
              </a:solidFill>
            </a:endParaRPr>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8</a:t>
            </a:fld>
            <a:endParaRPr lang="en-US" altLang="en-US"/>
          </a:p>
        </p:txBody>
      </p:sp>
    </p:spTree>
    <p:extLst>
      <p:ext uri="{BB962C8B-B14F-4D97-AF65-F5344CB8AC3E}">
        <p14:creationId xmlns:p14="http://schemas.microsoft.com/office/powerpoint/2010/main" val="1762391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5AEEF9E-DE55-46A2-B174-3B070CEC7C6A}"/>
              </a:ext>
            </a:extLst>
          </p:cNvPr>
          <p:cNvSpPr>
            <a:spLocks noGrp="1"/>
          </p:cNvSpPr>
          <p:nvPr>
            <p:ph type="title"/>
          </p:nvPr>
        </p:nvSpPr>
        <p:spPr>
          <a:xfrm>
            <a:off x="155695" y="1133372"/>
            <a:ext cx="3583461" cy="942442"/>
          </a:xfrm>
        </p:spPr>
        <p:txBody>
          <a:bodyPr wrap="square" anchor="b">
            <a:normAutofit/>
          </a:bodyPr>
          <a:lstStyle/>
          <a:p>
            <a:r>
              <a:rPr lang="en-US" sz="2800" dirty="0"/>
              <a:t>Why Should we Care?</a:t>
            </a:r>
          </a:p>
        </p:txBody>
      </p:sp>
      <p:sp>
        <p:nvSpPr>
          <p:cNvPr id="11" name="Content Placeholder 2">
            <a:extLst>
              <a:ext uri="{FF2B5EF4-FFF2-40B4-BE49-F238E27FC236}">
                <a16:creationId xmlns:a16="http://schemas.microsoft.com/office/drawing/2014/main" id="{71EA41FF-FABF-4251-B5B6-66921101D19E}"/>
              </a:ext>
            </a:extLst>
          </p:cNvPr>
          <p:cNvSpPr>
            <a:spLocks noGrp="1"/>
          </p:cNvSpPr>
          <p:nvPr>
            <p:ph type="body" sz="half" idx="2"/>
          </p:nvPr>
        </p:nvSpPr>
        <p:spPr>
          <a:xfrm>
            <a:off x="0" y="2075814"/>
            <a:ext cx="3739156" cy="3379632"/>
          </a:xfrm>
        </p:spPr>
        <p:txBody>
          <a:bodyPr wrap="square" anchor="t">
            <a:normAutofit lnSpcReduction="10000"/>
          </a:bodyPr>
          <a:lstStyle/>
          <a:p>
            <a:r>
              <a:rPr lang="en-US" sz="1800" b="1" i="1" dirty="0"/>
              <a:t>“Once we start thinking about others the world starts to change “</a:t>
            </a:r>
            <a:br>
              <a:rPr lang="en-US" sz="1800" b="1" i="1" dirty="0"/>
            </a:br>
            <a:r>
              <a:rPr lang="en-US" sz="1800" b="1" i="1" dirty="0"/>
              <a:t>Junior Smart</a:t>
            </a:r>
            <a:br>
              <a:rPr lang="en-US" sz="1800" b="1" i="1" dirty="0"/>
            </a:br>
            <a:r>
              <a:rPr lang="en-US" sz="1800" b="1" i="1" dirty="0"/>
              <a:t>(2013)</a:t>
            </a:r>
          </a:p>
          <a:p>
            <a:r>
              <a:rPr lang="en-US" sz="1800" b="1" i="1" dirty="0"/>
              <a:t>SOS Gang Project</a:t>
            </a:r>
          </a:p>
          <a:p>
            <a:br>
              <a:rPr lang="en-US" sz="1800" b="1" i="1" dirty="0"/>
            </a:br>
            <a:r>
              <a:rPr lang="en-US" sz="1800" b="1" i="1" dirty="0"/>
              <a:t>https://www.youtube.com/watch?v=TX3cYe87Zqk&amp;list=TLPQMzEwMzIwMjFckLJEUillnw&amp;index=1</a:t>
            </a:r>
          </a:p>
          <a:p>
            <a:r>
              <a:rPr lang="en-US" sz="1900" b="1" i="1" dirty="0">
                <a:latin typeface="Bodoni MT Black" panose="02070A03080606020203" pitchFamily="18" charset="0"/>
              </a:rPr>
              <a:t>Support Inclusive - Diversity</a:t>
            </a:r>
          </a:p>
        </p:txBody>
      </p:sp>
      <p:sp>
        <p:nvSpPr>
          <p:cNvPr id="2" name="Slide Number Placeholder 1">
            <a:extLst>
              <a:ext uri="{FF2B5EF4-FFF2-40B4-BE49-F238E27FC236}">
                <a16:creationId xmlns:a16="http://schemas.microsoft.com/office/drawing/2014/main" id="{4637C34F-960C-4E4C-929B-53B77ECC63A4}"/>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FD68C37F-CAC2-4945-B446-C5B9BCB222B6}" type="slidenum">
              <a:rPr lang="en-US" altLang="en-US" smtClean="0"/>
              <a:pPr>
                <a:spcAft>
                  <a:spcPts val="600"/>
                </a:spcAft>
              </a:pPr>
              <a:t>9</a:t>
            </a:fld>
            <a:endParaRPr lang="en-US" altLang="en-US"/>
          </a:p>
        </p:txBody>
      </p:sp>
      <p:pic>
        <p:nvPicPr>
          <p:cNvPr id="3" name="Online Media 2" title="Empathy and Compassion in Society?">
            <a:hlinkClick r:id="" action="ppaction://media"/>
            <a:extLst>
              <a:ext uri="{FF2B5EF4-FFF2-40B4-BE49-F238E27FC236}">
                <a16:creationId xmlns:a16="http://schemas.microsoft.com/office/drawing/2014/main" id="{C8B0B0FF-8288-4B9C-8006-D33623E74B0C}"/>
              </a:ext>
            </a:extLst>
          </p:cNvPr>
          <p:cNvPicPr>
            <a:picLocks noRot="1" noChangeAspect="1"/>
          </p:cNvPicPr>
          <p:nvPr>
            <a:videoFile r:link="rId1"/>
          </p:nvPr>
        </p:nvPicPr>
        <p:blipFill>
          <a:blip r:embed="rId4"/>
          <a:stretch>
            <a:fillRect/>
          </a:stretch>
        </p:blipFill>
        <p:spPr>
          <a:xfrm>
            <a:off x="4321629" y="293914"/>
            <a:ext cx="6934200" cy="5910943"/>
          </a:xfrm>
          <a:prstGeom prst="rect">
            <a:avLst/>
          </a:prstGeom>
        </p:spPr>
      </p:pic>
    </p:spTree>
    <p:extLst>
      <p:ext uri="{BB962C8B-B14F-4D97-AF65-F5344CB8AC3E}">
        <p14:creationId xmlns:p14="http://schemas.microsoft.com/office/powerpoint/2010/main" val="338131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ASCCC Curriculum Inst. 2020 Theme">
  <a:themeElements>
    <a:clrScheme name="ASCCC Plenary Spring 2021">
      <a:dk1>
        <a:srgbClr val="507BB5"/>
      </a:dk1>
      <a:lt1>
        <a:srgbClr val="FFFFFF"/>
      </a:lt1>
      <a:dk2>
        <a:srgbClr val="000000"/>
      </a:dk2>
      <a:lt2>
        <a:srgbClr val="F9CC41"/>
      </a:lt2>
      <a:accent1>
        <a:srgbClr val="008A69"/>
      </a:accent1>
      <a:accent2>
        <a:srgbClr val="20A7BA"/>
      </a:accent2>
      <a:accent3>
        <a:srgbClr val="C7B893"/>
      </a:accent3>
      <a:accent4>
        <a:srgbClr val="7E3783"/>
      </a:accent4>
      <a:accent5>
        <a:srgbClr val="507BB5"/>
      </a:accent5>
      <a:accent6>
        <a:srgbClr val="581519"/>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Spring ppt template 2b 210211" id="{72C35BAC-7159-964C-8810-7C2607FD9E6E}" vid="{887BBFB6-A3EB-3944-95B2-BDA59E9B51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Plenary 2021 Spring ppt template 2</Template>
  <TotalTime>421</TotalTime>
  <Words>1666</Words>
  <Application>Microsoft Office PowerPoint</Application>
  <PresentationFormat>Widescreen</PresentationFormat>
  <Paragraphs>197</Paragraphs>
  <Slides>21</Slides>
  <Notes>21</Notes>
  <HiddenSlides>0</HiddenSlides>
  <MMClips>6</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Adobe Devanagari</vt:lpstr>
      <vt:lpstr>Arial</vt:lpstr>
      <vt:lpstr>Bodoni MT Black</vt:lpstr>
      <vt:lpstr>Calibri</vt:lpstr>
      <vt:lpstr>Palatino</vt:lpstr>
      <vt:lpstr>Wingdings</vt:lpstr>
      <vt:lpstr>ASCCC Curriculum Inst. 2020 Theme</vt:lpstr>
      <vt:lpstr>Bitmap Image</vt:lpstr>
      <vt:lpstr> Leadership with Empathy: “Inviting More Voices and Authentic Stories”  Silvester Henderson ASCCC,  At Large Senate Representative  Rochelle Olive Department Chair Business, Economics, HLTOC College of Alameda   Natalie Rodriguez,  Interim Director of Student Activities and Campus Life College of Alameda  April 16, 2021 </vt:lpstr>
      <vt:lpstr>PowerPoint Presentation</vt:lpstr>
      <vt:lpstr>Presentation Highlights</vt:lpstr>
      <vt:lpstr> Bio Diversity &amp;  Empathy   </vt:lpstr>
      <vt:lpstr>Define “Bio Diversity &amp; Empathy” </vt:lpstr>
      <vt:lpstr> Leadership with Empathy    Inviting More Voices and Authentic Stories </vt:lpstr>
      <vt:lpstr>   They Don’t Care About Us</vt:lpstr>
      <vt:lpstr> Leadership with Empathy    Inviting More Voices and Authentic Stories </vt:lpstr>
      <vt:lpstr>Why Should we Care?</vt:lpstr>
      <vt:lpstr>Why Should we Care? (Continue) </vt:lpstr>
      <vt:lpstr>How does “Empathy” support the work of Diversity, Equity and Inclusion?</vt:lpstr>
      <vt:lpstr>How does “Empathy” support the work of Diversity, Equity and Inclusion? </vt:lpstr>
      <vt:lpstr>How does “Empathy” support the work of Diversity, Equity and Inclusion? </vt:lpstr>
      <vt:lpstr>How does “Empathy” support the work of Diversity, Equity and Inclusion? </vt:lpstr>
      <vt:lpstr>How can we induce “Empathic Conversations? – Six Steps </vt:lpstr>
      <vt:lpstr>Stories, Conversations, Examples </vt:lpstr>
      <vt:lpstr>Stories, Conversations, Examples </vt:lpstr>
      <vt:lpstr>Leadership &amp; Empathy “The Benefit” </vt:lpstr>
      <vt:lpstr>QUESTIONS  &amp; COMMENTS</vt:lpstr>
      <vt:lpstr>Closing Comments</vt:lpstr>
      <vt:lpstr>Thank You for coming!  Silvester Henderson ASCCC,  At Large Senate Representative  Rochelle Olive Department Chair Business, Economics, HLTOC College of Alameda  Natalie Rodriguez,  Interim Director of Student Activities and Campus Life College of Alameda   For more information, please contact info @asccc.org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with Empathy: “Inviting More Voices and Authentic Stories”  Rochelle Olive,  College of Alameda Natalie Rodriguez College of Alameda Silvester Henderson ASCCC,  At Large Senate Representative April 16, 2021</dc:title>
  <dc:creator>Silvester Henderson</dc:creator>
  <cp:lastModifiedBy>Silvester Henderson</cp:lastModifiedBy>
  <cp:revision>42</cp:revision>
  <cp:lastPrinted>2020-11-24T19:39:26Z</cp:lastPrinted>
  <dcterms:created xsi:type="dcterms:W3CDTF">2021-03-31T20:50:48Z</dcterms:created>
  <dcterms:modified xsi:type="dcterms:W3CDTF">2021-04-07T03:04:50Z</dcterms:modified>
</cp:coreProperties>
</file>