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notesMasterIdLst>
    <p:notesMasterId r:id="rId17"/>
  </p:notesMasterIdLst>
  <p:handoutMasterIdLst>
    <p:handoutMasterId r:id="rId18"/>
  </p:handoutMasterIdLst>
  <p:sldIdLst>
    <p:sldId id="256" r:id="rId2"/>
    <p:sldId id="294" r:id="rId3"/>
    <p:sldId id="267" r:id="rId4"/>
    <p:sldId id="289" r:id="rId5"/>
    <p:sldId id="285" r:id="rId6"/>
    <p:sldId id="286" r:id="rId7"/>
    <p:sldId id="290" r:id="rId8"/>
    <p:sldId id="291" r:id="rId9"/>
    <p:sldId id="300" r:id="rId10"/>
    <p:sldId id="299" r:id="rId11"/>
    <p:sldId id="288" r:id="rId12"/>
    <p:sldId id="295" r:id="rId13"/>
    <p:sldId id="292" r:id="rId14"/>
    <p:sldId id="293" r:id="rId15"/>
    <p:sldId id="265"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rginia May" initials="VM" lastIdx="3" clrIdx="0"/>
  <p:cmAuthor id="2" name="Ayo Alabi" initials="" lastIdx="1" clrIdx="1"/>
  <p:cmAuthor id="3" name="Janet Fulks"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66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47" autoAdjust="0"/>
    <p:restoredTop sz="81250" autoAdjust="0"/>
  </p:normalViewPr>
  <p:slideViewPr>
    <p:cSldViewPr snapToGrid="0" snapToObjects="1">
      <p:cViewPr varScale="1">
        <p:scale>
          <a:sx n="75" d="100"/>
          <a:sy n="75" d="100"/>
        </p:scale>
        <p:origin x="424" y="17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962799-ED15-40F0-A0B1-6575DA12EC40}" type="doc">
      <dgm:prSet loTypeId="urn:microsoft.com/office/officeart/2005/8/layout/bProcess3" loCatId="process" qsTypeId="urn:microsoft.com/office/officeart/2005/8/quickstyle/simple1" qsCatId="simple" csTypeId="urn:microsoft.com/office/officeart/2005/8/colors/accent1_2" csCatId="accent1" phldr="1"/>
      <dgm:spPr/>
    </dgm:pt>
    <dgm:pt modelId="{8A4FC975-6F91-46F3-8F4F-C2AED0096268}">
      <dgm:prSet phldrT="[Text]"/>
      <dgm:spPr/>
      <dgm:t>
        <a:bodyPr/>
        <a:lstStyle/>
        <a:p>
          <a:r>
            <a:rPr lang="en-US" dirty="0"/>
            <a:t>Release of Governor’s Budget</a:t>
          </a:r>
        </a:p>
      </dgm:t>
    </dgm:pt>
    <dgm:pt modelId="{F586FA7B-6554-4B2E-AE09-03835491CC28}" type="parTrans" cxnId="{1C55FAAF-AF45-4E5D-B646-D102C924288F}">
      <dgm:prSet/>
      <dgm:spPr/>
      <dgm:t>
        <a:bodyPr/>
        <a:lstStyle/>
        <a:p>
          <a:endParaRPr lang="en-US"/>
        </a:p>
      </dgm:t>
    </dgm:pt>
    <dgm:pt modelId="{6365F0A1-5937-4F76-B2E2-C3D1C9035728}" type="sibTrans" cxnId="{1C55FAAF-AF45-4E5D-B646-D102C924288F}">
      <dgm:prSet/>
      <dgm:spPr/>
      <dgm:t>
        <a:bodyPr/>
        <a:lstStyle/>
        <a:p>
          <a:endParaRPr lang="en-US" dirty="0"/>
        </a:p>
      </dgm:t>
    </dgm:pt>
    <dgm:pt modelId="{67B14BD3-434F-4B8E-9E88-A642EACDDC7D}">
      <dgm:prSet phldrT="[Text]"/>
      <dgm:spPr/>
      <dgm:t>
        <a:bodyPr/>
        <a:lstStyle/>
        <a:p>
          <a:r>
            <a:rPr lang="en-US" dirty="0"/>
            <a:t>Legislative Analyst’s Analysis</a:t>
          </a:r>
        </a:p>
      </dgm:t>
    </dgm:pt>
    <dgm:pt modelId="{5C1D177D-5B73-4507-AAB9-F299909DDFC4}" type="parTrans" cxnId="{11A4C28C-0D9E-442E-AD71-4D88FA622F79}">
      <dgm:prSet/>
      <dgm:spPr/>
      <dgm:t>
        <a:bodyPr/>
        <a:lstStyle/>
        <a:p>
          <a:endParaRPr lang="en-US"/>
        </a:p>
      </dgm:t>
    </dgm:pt>
    <dgm:pt modelId="{65EA0831-2EDB-4054-8AD5-2C2DB86B2C97}" type="sibTrans" cxnId="{11A4C28C-0D9E-442E-AD71-4D88FA622F79}">
      <dgm:prSet/>
      <dgm:spPr/>
      <dgm:t>
        <a:bodyPr/>
        <a:lstStyle/>
        <a:p>
          <a:endParaRPr lang="en-US" dirty="0"/>
        </a:p>
      </dgm:t>
    </dgm:pt>
    <dgm:pt modelId="{3A11A921-64E6-4E49-9076-499E51326768}">
      <dgm:prSet phldrT="[Text]"/>
      <dgm:spPr/>
      <dgm:t>
        <a:bodyPr/>
        <a:lstStyle/>
        <a:p>
          <a:r>
            <a:rPr lang="en-US" dirty="0"/>
            <a:t>Budget Subcommittee Hearings</a:t>
          </a:r>
        </a:p>
      </dgm:t>
    </dgm:pt>
    <dgm:pt modelId="{73F6251E-97C0-4B28-97BB-4F55F27FE19A}" type="parTrans" cxnId="{BE3972FD-5B19-41A0-9275-89A5B0307ED0}">
      <dgm:prSet/>
      <dgm:spPr/>
      <dgm:t>
        <a:bodyPr/>
        <a:lstStyle/>
        <a:p>
          <a:endParaRPr lang="en-US"/>
        </a:p>
      </dgm:t>
    </dgm:pt>
    <dgm:pt modelId="{1BB984AA-4457-47A9-8F77-28A2FF7725D9}" type="sibTrans" cxnId="{BE3972FD-5B19-41A0-9275-89A5B0307ED0}">
      <dgm:prSet/>
      <dgm:spPr/>
      <dgm:t>
        <a:bodyPr/>
        <a:lstStyle/>
        <a:p>
          <a:endParaRPr lang="en-US" dirty="0"/>
        </a:p>
      </dgm:t>
    </dgm:pt>
    <dgm:pt modelId="{28AA1F80-1B04-4069-BADC-A7283CB10579}">
      <dgm:prSet phldrT="[Text]"/>
      <dgm:spPr/>
      <dgm:t>
        <a:bodyPr/>
        <a:lstStyle/>
        <a:p>
          <a:r>
            <a:rPr lang="en-US" dirty="0"/>
            <a:t>Governor’s Revisions</a:t>
          </a:r>
        </a:p>
      </dgm:t>
    </dgm:pt>
    <dgm:pt modelId="{40EED61F-5731-4860-95EF-44D4FA438A18}" type="parTrans" cxnId="{1BD494E5-226C-409F-9920-41DC4B47C5B7}">
      <dgm:prSet/>
      <dgm:spPr/>
      <dgm:t>
        <a:bodyPr/>
        <a:lstStyle/>
        <a:p>
          <a:endParaRPr lang="en-US"/>
        </a:p>
      </dgm:t>
    </dgm:pt>
    <dgm:pt modelId="{2F8F5958-3D6A-4CF2-A2A4-19411936EF53}" type="sibTrans" cxnId="{1BD494E5-226C-409F-9920-41DC4B47C5B7}">
      <dgm:prSet/>
      <dgm:spPr/>
      <dgm:t>
        <a:bodyPr/>
        <a:lstStyle/>
        <a:p>
          <a:endParaRPr lang="en-US" dirty="0"/>
        </a:p>
      </dgm:t>
    </dgm:pt>
    <dgm:pt modelId="{DB9E9E12-1611-48F2-9371-8A3B460320F6}">
      <dgm:prSet phldrT="[Text]"/>
      <dgm:spPr/>
      <dgm:t>
        <a:bodyPr/>
        <a:lstStyle/>
        <a:p>
          <a:r>
            <a:rPr lang="en-US" dirty="0"/>
            <a:t>Budget Subcommittee Final Actions</a:t>
          </a:r>
        </a:p>
      </dgm:t>
    </dgm:pt>
    <dgm:pt modelId="{7A1F6312-B442-49D1-98A0-E6BD2017E5EE}" type="parTrans" cxnId="{E0915DB7-1299-40A1-BA45-E9AFCA8F97BF}">
      <dgm:prSet/>
      <dgm:spPr/>
      <dgm:t>
        <a:bodyPr/>
        <a:lstStyle/>
        <a:p>
          <a:endParaRPr lang="en-US"/>
        </a:p>
      </dgm:t>
    </dgm:pt>
    <dgm:pt modelId="{A31046CC-3C74-449E-B720-7F45551863DC}" type="sibTrans" cxnId="{E0915DB7-1299-40A1-BA45-E9AFCA8F97BF}">
      <dgm:prSet/>
      <dgm:spPr/>
      <dgm:t>
        <a:bodyPr/>
        <a:lstStyle/>
        <a:p>
          <a:endParaRPr lang="en-US" dirty="0"/>
        </a:p>
      </dgm:t>
    </dgm:pt>
    <dgm:pt modelId="{00711730-3639-45AB-9D30-0CD0D5A84350}">
      <dgm:prSet phldrT="[Text]"/>
      <dgm:spPr/>
      <dgm:t>
        <a:bodyPr/>
        <a:lstStyle/>
        <a:p>
          <a:r>
            <a:rPr lang="en-US" dirty="0"/>
            <a:t>Conference Committee</a:t>
          </a:r>
        </a:p>
      </dgm:t>
    </dgm:pt>
    <dgm:pt modelId="{AAA2E0A3-616A-46F1-8EB8-A2C7F84EB6B5}" type="parTrans" cxnId="{F90980C1-3410-405D-8557-279ED80D0B99}">
      <dgm:prSet/>
      <dgm:spPr/>
      <dgm:t>
        <a:bodyPr/>
        <a:lstStyle/>
        <a:p>
          <a:endParaRPr lang="en-US"/>
        </a:p>
      </dgm:t>
    </dgm:pt>
    <dgm:pt modelId="{AD566D89-3655-4CE9-932F-5E3947E73211}" type="sibTrans" cxnId="{F90980C1-3410-405D-8557-279ED80D0B99}">
      <dgm:prSet/>
      <dgm:spPr/>
      <dgm:t>
        <a:bodyPr/>
        <a:lstStyle/>
        <a:p>
          <a:endParaRPr lang="en-US" dirty="0"/>
        </a:p>
      </dgm:t>
    </dgm:pt>
    <dgm:pt modelId="{AECA2D6E-7AC1-460A-85DD-779B3CA2CD2D}">
      <dgm:prSet phldrT="[Text]"/>
      <dgm:spPr>
        <a:solidFill>
          <a:schemeClr val="accent2"/>
        </a:solidFill>
      </dgm:spPr>
      <dgm:t>
        <a:bodyPr/>
        <a:lstStyle/>
        <a:p>
          <a:r>
            <a:rPr lang="en-US" dirty="0"/>
            <a:t>Legislative Actions</a:t>
          </a:r>
        </a:p>
      </dgm:t>
    </dgm:pt>
    <dgm:pt modelId="{D0468C88-2C37-4B46-9032-8A431F62A782}" type="parTrans" cxnId="{10B5C2C5-066B-4A70-BAC1-803ABBF3D7D3}">
      <dgm:prSet/>
      <dgm:spPr/>
      <dgm:t>
        <a:bodyPr/>
        <a:lstStyle/>
        <a:p>
          <a:endParaRPr lang="en-US"/>
        </a:p>
      </dgm:t>
    </dgm:pt>
    <dgm:pt modelId="{4EE92D74-0ADB-4C6A-80D3-70C231E095D4}" type="sibTrans" cxnId="{10B5C2C5-066B-4A70-BAC1-803ABBF3D7D3}">
      <dgm:prSet/>
      <dgm:spPr/>
      <dgm:t>
        <a:bodyPr/>
        <a:lstStyle/>
        <a:p>
          <a:endParaRPr lang="en-US" dirty="0"/>
        </a:p>
      </dgm:t>
    </dgm:pt>
    <dgm:pt modelId="{A8DC7E46-3F65-4C46-AA2D-59C3B0B12AAC}">
      <dgm:prSet phldrT="[Text]"/>
      <dgm:spPr/>
      <dgm:t>
        <a:bodyPr/>
        <a:lstStyle/>
        <a:p>
          <a:r>
            <a:rPr lang="en-US" dirty="0"/>
            <a:t>Governor’s Consideration</a:t>
          </a:r>
        </a:p>
      </dgm:t>
    </dgm:pt>
    <dgm:pt modelId="{62C80865-A394-4B20-A53B-5B0AD7BB88CD}" type="parTrans" cxnId="{FDD4B072-7916-46A3-8D9F-47695B5B7B8B}">
      <dgm:prSet/>
      <dgm:spPr/>
      <dgm:t>
        <a:bodyPr/>
        <a:lstStyle/>
        <a:p>
          <a:endParaRPr lang="en-US"/>
        </a:p>
      </dgm:t>
    </dgm:pt>
    <dgm:pt modelId="{1730C093-FA38-4311-9131-DAB50E86EE23}" type="sibTrans" cxnId="{FDD4B072-7916-46A3-8D9F-47695B5B7B8B}">
      <dgm:prSet/>
      <dgm:spPr/>
      <dgm:t>
        <a:bodyPr/>
        <a:lstStyle/>
        <a:p>
          <a:endParaRPr lang="en-US"/>
        </a:p>
      </dgm:t>
    </dgm:pt>
    <dgm:pt modelId="{3A782D21-5774-48C3-B0BF-E330DA938C99}">
      <dgm:prSet phldrT="[Text]"/>
      <dgm:spPr/>
      <dgm:t>
        <a:bodyPr/>
        <a:lstStyle/>
        <a:p>
          <a:r>
            <a:rPr lang="en-US" dirty="0"/>
            <a:t>Implementation</a:t>
          </a:r>
        </a:p>
      </dgm:t>
    </dgm:pt>
    <dgm:pt modelId="{BFEC862A-C05E-4500-972B-09A2E393D42F}" type="parTrans" cxnId="{EC7F007C-60B1-4C01-9D79-CEBE18BC67B0}">
      <dgm:prSet/>
      <dgm:spPr/>
      <dgm:t>
        <a:bodyPr/>
        <a:lstStyle/>
        <a:p>
          <a:endParaRPr lang="en-US"/>
        </a:p>
      </dgm:t>
    </dgm:pt>
    <dgm:pt modelId="{E9D8EA82-AC9F-42A8-A14F-AC0F881C798A}" type="sibTrans" cxnId="{EC7F007C-60B1-4C01-9D79-CEBE18BC67B0}">
      <dgm:prSet/>
      <dgm:spPr/>
      <dgm:t>
        <a:bodyPr/>
        <a:lstStyle/>
        <a:p>
          <a:endParaRPr lang="en-US"/>
        </a:p>
      </dgm:t>
    </dgm:pt>
    <dgm:pt modelId="{3143F7C2-26DA-4445-8AA7-98A11B357861}">
      <dgm:prSet phldrT="[Text]"/>
      <dgm:spPr>
        <a:solidFill>
          <a:schemeClr val="tx1"/>
        </a:solidFill>
      </dgm:spPr>
      <dgm:t>
        <a:bodyPr/>
        <a:lstStyle/>
        <a:p>
          <a:r>
            <a:rPr lang="en-US" dirty="0"/>
            <a:t>Agency Submittals of Requests to Department of Finance</a:t>
          </a:r>
        </a:p>
      </dgm:t>
    </dgm:pt>
    <dgm:pt modelId="{53705C27-290F-433C-908D-75E745B77E0C}" type="parTrans" cxnId="{9FFEF705-19E3-4C52-9F0C-04633BE53256}">
      <dgm:prSet/>
      <dgm:spPr/>
      <dgm:t>
        <a:bodyPr/>
        <a:lstStyle/>
        <a:p>
          <a:endParaRPr lang="en-US"/>
        </a:p>
      </dgm:t>
    </dgm:pt>
    <dgm:pt modelId="{3439A7A2-A500-49EF-A146-66D8E835A9F0}" type="sibTrans" cxnId="{9FFEF705-19E3-4C52-9F0C-04633BE53256}">
      <dgm:prSet/>
      <dgm:spPr/>
      <dgm:t>
        <a:bodyPr/>
        <a:lstStyle/>
        <a:p>
          <a:endParaRPr lang="en-US"/>
        </a:p>
      </dgm:t>
    </dgm:pt>
    <dgm:pt modelId="{11C6BF73-E4B8-49C4-B6B1-013EAD045076}">
      <dgm:prSet/>
      <dgm:spPr/>
      <dgm:t>
        <a:bodyPr/>
        <a:lstStyle/>
        <a:p>
          <a:r>
            <a:rPr lang="en-US" dirty="0"/>
            <a:t>Board of Governors Adoption of Budget and Legislative Request</a:t>
          </a:r>
        </a:p>
      </dgm:t>
    </dgm:pt>
    <dgm:pt modelId="{F1F84111-61FC-4559-BF72-75740AFE0E0D}" type="parTrans" cxnId="{30562515-B9CD-481C-A276-429738822D59}">
      <dgm:prSet/>
      <dgm:spPr/>
      <dgm:t>
        <a:bodyPr/>
        <a:lstStyle/>
        <a:p>
          <a:endParaRPr lang="en-US"/>
        </a:p>
      </dgm:t>
    </dgm:pt>
    <dgm:pt modelId="{BC1C8B9C-AEA8-484B-A41F-0B010F7BECDD}" type="sibTrans" cxnId="{30562515-B9CD-481C-A276-429738822D59}">
      <dgm:prSet/>
      <dgm:spPr/>
      <dgm:t>
        <a:bodyPr/>
        <a:lstStyle/>
        <a:p>
          <a:endParaRPr lang="en-US"/>
        </a:p>
      </dgm:t>
    </dgm:pt>
    <dgm:pt modelId="{95D70DA5-656F-44ED-9D22-9D394AA76E75}">
      <dgm:prSet/>
      <dgm:spPr>
        <a:solidFill>
          <a:schemeClr val="accent2"/>
        </a:solidFill>
      </dgm:spPr>
      <dgm:t>
        <a:bodyPr/>
        <a:lstStyle/>
        <a:p>
          <a:r>
            <a:rPr lang="en-US" dirty="0"/>
            <a:t>Submission of Priorities from Stakeholders to Chancellor’s Office</a:t>
          </a:r>
        </a:p>
      </dgm:t>
    </dgm:pt>
    <dgm:pt modelId="{A1C1A147-F124-4582-83DC-4AC2CBDEFDD1}" type="parTrans" cxnId="{C43002D2-EDCC-45A5-BF18-27A31CF1DEFE}">
      <dgm:prSet/>
      <dgm:spPr/>
      <dgm:t>
        <a:bodyPr/>
        <a:lstStyle/>
        <a:p>
          <a:endParaRPr lang="en-US"/>
        </a:p>
      </dgm:t>
    </dgm:pt>
    <dgm:pt modelId="{6BE21541-F658-489A-91FA-44FB643AAA30}" type="sibTrans" cxnId="{C43002D2-EDCC-45A5-BF18-27A31CF1DEFE}">
      <dgm:prSet/>
      <dgm:spPr/>
      <dgm:t>
        <a:bodyPr/>
        <a:lstStyle/>
        <a:p>
          <a:endParaRPr lang="en-US"/>
        </a:p>
      </dgm:t>
    </dgm:pt>
    <dgm:pt modelId="{5D4C4F85-62F5-B34D-B463-A0494F5DE7D0}" type="pres">
      <dgm:prSet presAssocID="{0F962799-ED15-40F0-A0B1-6575DA12EC40}" presName="Name0" presStyleCnt="0">
        <dgm:presLayoutVars>
          <dgm:dir/>
          <dgm:resizeHandles val="exact"/>
        </dgm:presLayoutVars>
      </dgm:prSet>
      <dgm:spPr/>
    </dgm:pt>
    <dgm:pt modelId="{B6DAA8ED-85F7-408D-9E8A-765BD919E2BE}" type="pres">
      <dgm:prSet presAssocID="{95D70DA5-656F-44ED-9D22-9D394AA76E75}" presName="node" presStyleLbl="node1" presStyleIdx="0" presStyleCnt="12">
        <dgm:presLayoutVars>
          <dgm:bulletEnabled val="1"/>
        </dgm:presLayoutVars>
      </dgm:prSet>
      <dgm:spPr/>
    </dgm:pt>
    <dgm:pt modelId="{CD8CE5C6-D7EB-4AD3-B23B-08DA2A9C3010}" type="pres">
      <dgm:prSet presAssocID="{6BE21541-F658-489A-91FA-44FB643AAA30}" presName="sibTrans" presStyleLbl="sibTrans1D1" presStyleIdx="0" presStyleCnt="11"/>
      <dgm:spPr/>
    </dgm:pt>
    <dgm:pt modelId="{299A1A16-E18D-4C83-8161-9B02629FC611}" type="pres">
      <dgm:prSet presAssocID="{6BE21541-F658-489A-91FA-44FB643AAA30}" presName="connectorText" presStyleLbl="sibTrans1D1" presStyleIdx="0" presStyleCnt="11"/>
      <dgm:spPr/>
    </dgm:pt>
    <dgm:pt modelId="{2711D33B-B5CE-451D-81BF-81494A589B6B}" type="pres">
      <dgm:prSet presAssocID="{11C6BF73-E4B8-49C4-B6B1-013EAD045076}" presName="node" presStyleLbl="node1" presStyleIdx="1" presStyleCnt="12">
        <dgm:presLayoutVars>
          <dgm:bulletEnabled val="1"/>
        </dgm:presLayoutVars>
      </dgm:prSet>
      <dgm:spPr/>
    </dgm:pt>
    <dgm:pt modelId="{0CA3DDDA-2200-434C-8DE4-088F49A56D42}" type="pres">
      <dgm:prSet presAssocID="{BC1C8B9C-AEA8-484B-A41F-0B010F7BECDD}" presName="sibTrans" presStyleLbl="sibTrans1D1" presStyleIdx="1" presStyleCnt="11"/>
      <dgm:spPr/>
    </dgm:pt>
    <dgm:pt modelId="{18DA997B-3A1B-4FBF-824A-65043B3AE455}" type="pres">
      <dgm:prSet presAssocID="{BC1C8B9C-AEA8-484B-A41F-0B010F7BECDD}" presName="connectorText" presStyleLbl="sibTrans1D1" presStyleIdx="1" presStyleCnt="11"/>
      <dgm:spPr/>
    </dgm:pt>
    <dgm:pt modelId="{46B2ABB4-DBE9-4760-85DF-BDD49AC7972F}" type="pres">
      <dgm:prSet presAssocID="{3143F7C2-26DA-4445-8AA7-98A11B357861}" presName="node" presStyleLbl="node1" presStyleIdx="2" presStyleCnt="12">
        <dgm:presLayoutVars>
          <dgm:bulletEnabled val="1"/>
        </dgm:presLayoutVars>
      </dgm:prSet>
      <dgm:spPr/>
    </dgm:pt>
    <dgm:pt modelId="{D3D07AF5-77A8-477B-A4E3-4EE6ADB6A137}" type="pres">
      <dgm:prSet presAssocID="{3439A7A2-A500-49EF-A146-66D8E835A9F0}" presName="sibTrans" presStyleLbl="sibTrans1D1" presStyleIdx="2" presStyleCnt="11"/>
      <dgm:spPr/>
    </dgm:pt>
    <dgm:pt modelId="{6A554285-1F62-4E06-8AED-AA4BC93CC5D4}" type="pres">
      <dgm:prSet presAssocID="{3439A7A2-A500-49EF-A146-66D8E835A9F0}" presName="connectorText" presStyleLbl="sibTrans1D1" presStyleIdx="2" presStyleCnt="11"/>
      <dgm:spPr/>
    </dgm:pt>
    <dgm:pt modelId="{B9857959-084D-5A47-8570-5000E52CCA7A}" type="pres">
      <dgm:prSet presAssocID="{8A4FC975-6F91-46F3-8F4F-C2AED0096268}" presName="node" presStyleLbl="node1" presStyleIdx="3" presStyleCnt="12">
        <dgm:presLayoutVars>
          <dgm:bulletEnabled val="1"/>
        </dgm:presLayoutVars>
      </dgm:prSet>
      <dgm:spPr/>
    </dgm:pt>
    <dgm:pt modelId="{C042F065-10C4-8E43-ADA8-09EB23471956}" type="pres">
      <dgm:prSet presAssocID="{6365F0A1-5937-4F76-B2E2-C3D1C9035728}" presName="sibTrans" presStyleLbl="sibTrans1D1" presStyleIdx="3" presStyleCnt="11"/>
      <dgm:spPr/>
    </dgm:pt>
    <dgm:pt modelId="{D242908D-774C-1547-9035-604416A59F59}" type="pres">
      <dgm:prSet presAssocID="{6365F0A1-5937-4F76-B2E2-C3D1C9035728}" presName="connectorText" presStyleLbl="sibTrans1D1" presStyleIdx="3" presStyleCnt="11"/>
      <dgm:spPr/>
    </dgm:pt>
    <dgm:pt modelId="{23889F2E-C851-D348-8D68-35EBEB789F4F}" type="pres">
      <dgm:prSet presAssocID="{67B14BD3-434F-4B8E-9E88-A642EACDDC7D}" presName="node" presStyleLbl="node1" presStyleIdx="4" presStyleCnt="12">
        <dgm:presLayoutVars>
          <dgm:bulletEnabled val="1"/>
        </dgm:presLayoutVars>
      </dgm:prSet>
      <dgm:spPr/>
    </dgm:pt>
    <dgm:pt modelId="{3FB269FF-B39C-DA4E-A3E5-4520B3AABE43}" type="pres">
      <dgm:prSet presAssocID="{65EA0831-2EDB-4054-8AD5-2C2DB86B2C97}" presName="sibTrans" presStyleLbl="sibTrans1D1" presStyleIdx="4" presStyleCnt="11"/>
      <dgm:spPr/>
    </dgm:pt>
    <dgm:pt modelId="{3ADCCF45-36D6-3845-8463-6DECD116A68E}" type="pres">
      <dgm:prSet presAssocID="{65EA0831-2EDB-4054-8AD5-2C2DB86B2C97}" presName="connectorText" presStyleLbl="sibTrans1D1" presStyleIdx="4" presStyleCnt="11"/>
      <dgm:spPr/>
    </dgm:pt>
    <dgm:pt modelId="{9B4F646B-E513-294F-B6A0-00E7EA362C4A}" type="pres">
      <dgm:prSet presAssocID="{3A11A921-64E6-4E49-9076-499E51326768}" presName="node" presStyleLbl="node1" presStyleIdx="5" presStyleCnt="12">
        <dgm:presLayoutVars>
          <dgm:bulletEnabled val="1"/>
        </dgm:presLayoutVars>
      </dgm:prSet>
      <dgm:spPr/>
    </dgm:pt>
    <dgm:pt modelId="{0660BE6F-773A-2F45-BAFE-C74AD898DC67}" type="pres">
      <dgm:prSet presAssocID="{1BB984AA-4457-47A9-8F77-28A2FF7725D9}" presName="sibTrans" presStyleLbl="sibTrans1D1" presStyleIdx="5" presStyleCnt="11"/>
      <dgm:spPr/>
    </dgm:pt>
    <dgm:pt modelId="{60D85C96-5065-4940-95A6-180AECC2F12B}" type="pres">
      <dgm:prSet presAssocID="{1BB984AA-4457-47A9-8F77-28A2FF7725D9}" presName="connectorText" presStyleLbl="sibTrans1D1" presStyleIdx="5" presStyleCnt="11"/>
      <dgm:spPr/>
    </dgm:pt>
    <dgm:pt modelId="{7ECAC1AB-311B-984E-98A0-F61679B98C5B}" type="pres">
      <dgm:prSet presAssocID="{28AA1F80-1B04-4069-BADC-A7283CB10579}" presName="node" presStyleLbl="node1" presStyleIdx="6" presStyleCnt="12">
        <dgm:presLayoutVars>
          <dgm:bulletEnabled val="1"/>
        </dgm:presLayoutVars>
      </dgm:prSet>
      <dgm:spPr/>
    </dgm:pt>
    <dgm:pt modelId="{15D608A3-646B-774F-9297-CD86CCF447ED}" type="pres">
      <dgm:prSet presAssocID="{2F8F5958-3D6A-4CF2-A2A4-19411936EF53}" presName="sibTrans" presStyleLbl="sibTrans1D1" presStyleIdx="6" presStyleCnt="11"/>
      <dgm:spPr/>
    </dgm:pt>
    <dgm:pt modelId="{EA4478F0-C4B5-6B42-9FAB-6DCF9EFE8B33}" type="pres">
      <dgm:prSet presAssocID="{2F8F5958-3D6A-4CF2-A2A4-19411936EF53}" presName="connectorText" presStyleLbl="sibTrans1D1" presStyleIdx="6" presStyleCnt="11"/>
      <dgm:spPr/>
    </dgm:pt>
    <dgm:pt modelId="{96CF124E-87DD-8A43-ACF5-C7540B335819}" type="pres">
      <dgm:prSet presAssocID="{DB9E9E12-1611-48F2-9371-8A3B460320F6}" presName="node" presStyleLbl="node1" presStyleIdx="7" presStyleCnt="12">
        <dgm:presLayoutVars>
          <dgm:bulletEnabled val="1"/>
        </dgm:presLayoutVars>
      </dgm:prSet>
      <dgm:spPr/>
    </dgm:pt>
    <dgm:pt modelId="{A4C8A010-8B48-5C4B-8455-6C592320458C}" type="pres">
      <dgm:prSet presAssocID="{A31046CC-3C74-449E-B720-7F45551863DC}" presName="sibTrans" presStyleLbl="sibTrans1D1" presStyleIdx="7" presStyleCnt="11"/>
      <dgm:spPr/>
    </dgm:pt>
    <dgm:pt modelId="{E0239A48-821F-B442-BA2B-08EF4552D91A}" type="pres">
      <dgm:prSet presAssocID="{A31046CC-3C74-449E-B720-7F45551863DC}" presName="connectorText" presStyleLbl="sibTrans1D1" presStyleIdx="7" presStyleCnt="11"/>
      <dgm:spPr/>
    </dgm:pt>
    <dgm:pt modelId="{B6D3FC55-8A88-ED4F-8F3F-D078CE79CA2C}" type="pres">
      <dgm:prSet presAssocID="{00711730-3639-45AB-9D30-0CD0D5A84350}" presName="node" presStyleLbl="node1" presStyleIdx="8" presStyleCnt="12">
        <dgm:presLayoutVars>
          <dgm:bulletEnabled val="1"/>
        </dgm:presLayoutVars>
      </dgm:prSet>
      <dgm:spPr/>
    </dgm:pt>
    <dgm:pt modelId="{1FEDC2BC-E0A1-0445-9BB4-7CB895A611C2}" type="pres">
      <dgm:prSet presAssocID="{AD566D89-3655-4CE9-932F-5E3947E73211}" presName="sibTrans" presStyleLbl="sibTrans1D1" presStyleIdx="8" presStyleCnt="11"/>
      <dgm:spPr/>
    </dgm:pt>
    <dgm:pt modelId="{5FE1299D-2F4E-5A41-AA1D-C1A6EEB52756}" type="pres">
      <dgm:prSet presAssocID="{AD566D89-3655-4CE9-932F-5E3947E73211}" presName="connectorText" presStyleLbl="sibTrans1D1" presStyleIdx="8" presStyleCnt="11"/>
      <dgm:spPr/>
    </dgm:pt>
    <dgm:pt modelId="{1E0FE97C-F15D-8547-9A29-13966505238E}" type="pres">
      <dgm:prSet presAssocID="{AECA2D6E-7AC1-460A-85DD-779B3CA2CD2D}" presName="node" presStyleLbl="node1" presStyleIdx="9" presStyleCnt="12">
        <dgm:presLayoutVars>
          <dgm:bulletEnabled val="1"/>
        </dgm:presLayoutVars>
      </dgm:prSet>
      <dgm:spPr/>
    </dgm:pt>
    <dgm:pt modelId="{5DF38D7D-F644-BB4A-9A17-42334351650C}" type="pres">
      <dgm:prSet presAssocID="{4EE92D74-0ADB-4C6A-80D3-70C231E095D4}" presName="sibTrans" presStyleLbl="sibTrans1D1" presStyleIdx="9" presStyleCnt="11"/>
      <dgm:spPr/>
    </dgm:pt>
    <dgm:pt modelId="{DA8119E3-FCD2-8046-8811-BB6B115424DC}" type="pres">
      <dgm:prSet presAssocID="{4EE92D74-0ADB-4C6A-80D3-70C231E095D4}" presName="connectorText" presStyleLbl="sibTrans1D1" presStyleIdx="9" presStyleCnt="11"/>
      <dgm:spPr/>
    </dgm:pt>
    <dgm:pt modelId="{DC1BA39C-2EBD-9E4D-AB44-06C00AA2726E}" type="pres">
      <dgm:prSet presAssocID="{A8DC7E46-3F65-4C46-AA2D-59C3B0B12AAC}" presName="node" presStyleLbl="node1" presStyleIdx="10" presStyleCnt="12">
        <dgm:presLayoutVars>
          <dgm:bulletEnabled val="1"/>
        </dgm:presLayoutVars>
      </dgm:prSet>
      <dgm:spPr/>
    </dgm:pt>
    <dgm:pt modelId="{A2CA7FD6-84DA-456B-9EE2-D636B8A3FF02}" type="pres">
      <dgm:prSet presAssocID="{1730C093-FA38-4311-9131-DAB50E86EE23}" presName="sibTrans" presStyleLbl="sibTrans1D1" presStyleIdx="10" presStyleCnt="11"/>
      <dgm:spPr/>
    </dgm:pt>
    <dgm:pt modelId="{5E4A66EF-6B97-494D-A3A7-22C88467973E}" type="pres">
      <dgm:prSet presAssocID="{1730C093-FA38-4311-9131-DAB50E86EE23}" presName="connectorText" presStyleLbl="sibTrans1D1" presStyleIdx="10" presStyleCnt="11"/>
      <dgm:spPr/>
    </dgm:pt>
    <dgm:pt modelId="{619CF272-A0DC-4F88-8E3D-421C617761E8}" type="pres">
      <dgm:prSet presAssocID="{3A782D21-5774-48C3-B0BF-E330DA938C99}" presName="node" presStyleLbl="node1" presStyleIdx="11" presStyleCnt="12">
        <dgm:presLayoutVars>
          <dgm:bulletEnabled val="1"/>
        </dgm:presLayoutVars>
      </dgm:prSet>
      <dgm:spPr/>
    </dgm:pt>
  </dgm:ptLst>
  <dgm:cxnLst>
    <dgm:cxn modelId="{01CE6A00-4131-419D-B9CE-F239558AC1CC}" type="presOf" srcId="{BC1C8B9C-AEA8-484B-A41F-0B010F7BECDD}" destId="{18DA997B-3A1B-4FBF-824A-65043B3AE455}" srcOrd="1" destOrd="0" presId="urn:microsoft.com/office/officeart/2005/8/layout/bProcess3"/>
    <dgm:cxn modelId="{9FFEF705-19E3-4C52-9F0C-04633BE53256}" srcId="{0F962799-ED15-40F0-A0B1-6575DA12EC40}" destId="{3143F7C2-26DA-4445-8AA7-98A11B357861}" srcOrd="2" destOrd="0" parTransId="{53705C27-290F-433C-908D-75E745B77E0C}" sibTransId="{3439A7A2-A500-49EF-A146-66D8E835A9F0}"/>
    <dgm:cxn modelId="{60FC090C-3BEB-1742-A0D1-3491B132F0DC}" type="presOf" srcId="{AECA2D6E-7AC1-460A-85DD-779B3CA2CD2D}" destId="{1E0FE97C-F15D-8547-9A29-13966505238E}" srcOrd="0" destOrd="0" presId="urn:microsoft.com/office/officeart/2005/8/layout/bProcess3"/>
    <dgm:cxn modelId="{FB0FB10C-08DE-0743-BA20-C8E41E0D885E}" type="presOf" srcId="{67B14BD3-434F-4B8E-9E88-A642EACDDC7D}" destId="{23889F2E-C851-D348-8D68-35EBEB789F4F}" srcOrd="0" destOrd="0" presId="urn:microsoft.com/office/officeart/2005/8/layout/bProcess3"/>
    <dgm:cxn modelId="{30562515-B9CD-481C-A276-429738822D59}" srcId="{0F962799-ED15-40F0-A0B1-6575DA12EC40}" destId="{11C6BF73-E4B8-49C4-B6B1-013EAD045076}" srcOrd="1" destOrd="0" parTransId="{F1F84111-61FC-4559-BF72-75740AFE0E0D}" sibTransId="{BC1C8B9C-AEA8-484B-A41F-0B010F7BECDD}"/>
    <dgm:cxn modelId="{8E5EF217-D462-BB4D-A909-B53978143261}" type="presOf" srcId="{DB9E9E12-1611-48F2-9371-8A3B460320F6}" destId="{96CF124E-87DD-8A43-ACF5-C7540B335819}" srcOrd="0" destOrd="0" presId="urn:microsoft.com/office/officeart/2005/8/layout/bProcess3"/>
    <dgm:cxn modelId="{14EF0719-E10F-0241-B7D9-C8D94DC39625}" type="presOf" srcId="{6365F0A1-5937-4F76-B2E2-C3D1C9035728}" destId="{D242908D-774C-1547-9035-604416A59F59}" srcOrd="1" destOrd="0" presId="urn:microsoft.com/office/officeart/2005/8/layout/bProcess3"/>
    <dgm:cxn modelId="{B75E811F-09D0-4FCE-9C18-F9991550D714}" type="presOf" srcId="{3A782D21-5774-48C3-B0BF-E330DA938C99}" destId="{619CF272-A0DC-4F88-8E3D-421C617761E8}" srcOrd="0" destOrd="0" presId="urn:microsoft.com/office/officeart/2005/8/layout/bProcess3"/>
    <dgm:cxn modelId="{E1EE0422-C977-324E-8CF3-7E13EB3D355A}" type="presOf" srcId="{6365F0A1-5937-4F76-B2E2-C3D1C9035728}" destId="{C042F065-10C4-8E43-ADA8-09EB23471956}" srcOrd="0" destOrd="0" presId="urn:microsoft.com/office/officeart/2005/8/layout/bProcess3"/>
    <dgm:cxn modelId="{23FEF623-AA0A-1E44-9CEE-2E08B0BC619C}" type="presOf" srcId="{3A11A921-64E6-4E49-9076-499E51326768}" destId="{9B4F646B-E513-294F-B6A0-00E7EA362C4A}" srcOrd="0" destOrd="0" presId="urn:microsoft.com/office/officeart/2005/8/layout/bProcess3"/>
    <dgm:cxn modelId="{1D939F25-AFFA-4E13-AC48-42BDCB96D693}" type="presOf" srcId="{3143F7C2-26DA-4445-8AA7-98A11B357861}" destId="{46B2ABB4-DBE9-4760-85DF-BDD49AC7972F}" srcOrd="0" destOrd="0" presId="urn:microsoft.com/office/officeart/2005/8/layout/bProcess3"/>
    <dgm:cxn modelId="{A63E0335-B4FC-B14A-B5A5-A50CD86AC8CB}" type="presOf" srcId="{4EE92D74-0ADB-4C6A-80D3-70C231E095D4}" destId="{5DF38D7D-F644-BB4A-9A17-42334351650C}" srcOrd="0" destOrd="0" presId="urn:microsoft.com/office/officeart/2005/8/layout/bProcess3"/>
    <dgm:cxn modelId="{A13E504B-CECD-4345-804D-6FB33B941EF5}" type="presOf" srcId="{6BE21541-F658-489A-91FA-44FB643AAA30}" destId="{CD8CE5C6-D7EB-4AD3-B23B-08DA2A9C3010}" srcOrd="0" destOrd="0" presId="urn:microsoft.com/office/officeart/2005/8/layout/bProcess3"/>
    <dgm:cxn modelId="{1F0E2768-9320-48F6-8C54-0F55A22506B9}" type="presOf" srcId="{3439A7A2-A500-49EF-A146-66D8E835A9F0}" destId="{6A554285-1F62-4E06-8AED-AA4BC93CC5D4}" srcOrd="1" destOrd="0" presId="urn:microsoft.com/office/officeart/2005/8/layout/bProcess3"/>
    <dgm:cxn modelId="{7E3B5B6D-E39C-4E42-874A-D51BE11CCD6B}" type="presOf" srcId="{A31046CC-3C74-449E-B720-7F45551863DC}" destId="{A4C8A010-8B48-5C4B-8455-6C592320458C}" srcOrd="0" destOrd="0" presId="urn:microsoft.com/office/officeart/2005/8/layout/bProcess3"/>
    <dgm:cxn modelId="{FDD4B072-7916-46A3-8D9F-47695B5B7B8B}" srcId="{0F962799-ED15-40F0-A0B1-6575DA12EC40}" destId="{A8DC7E46-3F65-4C46-AA2D-59C3B0B12AAC}" srcOrd="10" destOrd="0" parTransId="{62C80865-A394-4B20-A53B-5B0AD7BB88CD}" sibTransId="{1730C093-FA38-4311-9131-DAB50E86EE23}"/>
    <dgm:cxn modelId="{2712A877-A9FC-8C4F-90AF-13352B04C741}" type="presOf" srcId="{1BB984AA-4457-47A9-8F77-28A2FF7725D9}" destId="{0660BE6F-773A-2F45-BAFE-C74AD898DC67}" srcOrd="0" destOrd="0" presId="urn:microsoft.com/office/officeart/2005/8/layout/bProcess3"/>
    <dgm:cxn modelId="{EC7F007C-60B1-4C01-9D79-CEBE18BC67B0}" srcId="{0F962799-ED15-40F0-A0B1-6575DA12EC40}" destId="{3A782D21-5774-48C3-B0BF-E330DA938C99}" srcOrd="11" destOrd="0" parTransId="{BFEC862A-C05E-4500-972B-09A2E393D42F}" sibTransId="{E9D8EA82-AC9F-42A8-A14F-AC0F881C798A}"/>
    <dgm:cxn modelId="{27BCBD81-125E-447E-8058-DC4D29AEEFB4}" type="presOf" srcId="{11C6BF73-E4B8-49C4-B6B1-013EAD045076}" destId="{2711D33B-B5CE-451D-81BF-81494A589B6B}" srcOrd="0" destOrd="0" presId="urn:microsoft.com/office/officeart/2005/8/layout/bProcess3"/>
    <dgm:cxn modelId="{11A4C28C-0D9E-442E-AD71-4D88FA622F79}" srcId="{0F962799-ED15-40F0-A0B1-6575DA12EC40}" destId="{67B14BD3-434F-4B8E-9E88-A642EACDDC7D}" srcOrd="4" destOrd="0" parTransId="{5C1D177D-5B73-4507-AAB9-F299909DDFC4}" sibTransId="{65EA0831-2EDB-4054-8AD5-2C2DB86B2C97}"/>
    <dgm:cxn modelId="{0ADFFC8E-4EC0-1845-AEAB-FE2EFCFE9B70}" type="presOf" srcId="{8A4FC975-6F91-46F3-8F4F-C2AED0096268}" destId="{B9857959-084D-5A47-8570-5000E52CCA7A}" srcOrd="0" destOrd="0" presId="urn:microsoft.com/office/officeart/2005/8/layout/bProcess3"/>
    <dgm:cxn modelId="{0B396796-8F25-F34B-BAA6-99F6FA8F73C8}" type="presOf" srcId="{AD566D89-3655-4CE9-932F-5E3947E73211}" destId="{5FE1299D-2F4E-5A41-AA1D-C1A6EEB52756}" srcOrd="1" destOrd="0" presId="urn:microsoft.com/office/officeart/2005/8/layout/bProcess3"/>
    <dgm:cxn modelId="{6D527A96-8462-4C48-BDFA-911055D01AA5}" type="presOf" srcId="{BC1C8B9C-AEA8-484B-A41F-0B010F7BECDD}" destId="{0CA3DDDA-2200-434C-8DE4-088F49A56D42}" srcOrd="0" destOrd="0" presId="urn:microsoft.com/office/officeart/2005/8/layout/bProcess3"/>
    <dgm:cxn modelId="{8DF4469A-7E63-4192-93AA-5532FDA93DAF}" type="presOf" srcId="{95D70DA5-656F-44ED-9D22-9D394AA76E75}" destId="{B6DAA8ED-85F7-408D-9E8A-765BD919E2BE}" srcOrd="0" destOrd="0" presId="urn:microsoft.com/office/officeart/2005/8/layout/bProcess3"/>
    <dgm:cxn modelId="{77B65B9A-025E-0F4E-B472-835742133C42}" type="presOf" srcId="{2F8F5958-3D6A-4CF2-A2A4-19411936EF53}" destId="{15D608A3-646B-774F-9297-CD86CCF447ED}" srcOrd="0" destOrd="0" presId="urn:microsoft.com/office/officeart/2005/8/layout/bProcess3"/>
    <dgm:cxn modelId="{24B7B0A2-B77A-6244-B37A-CD1D2DDE472B}" type="presOf" srcId="{AD566D89-3655-4CE9-932F-5E3947E73211}" destId="{1FEDC2BC-E0A1-0445-9BB4-7CB895A611C2}" srcOrd="0" destOrd="0" presId="urn:microsoft.com/office/officeart/2005/8/layout/bProcess3"/>
    <dgm:cxn modelId="{80F9B8A2-998A-DF42-BA88-3F39E725C61C}" type="presOf" srcId="{A8DC7E46-3F65-4C46-AA2D-59C3B0B12AAC}" destId="{DC1BA39C-2EBD-9E4D-AB44-06C00AA2726E}" srcOrd="0" destOrd="0" presId="urn:microsoft.com/office/officeart/2005/8/layout/bProcess3"/>
    <dgm:cxn modelId="{6784AAAF-88F5-D043-9B11-FF07B4AE78D2}" type="presOf" srcId="{4EE92D74-0ADB-4C6A-80D3-70C231E095D4}" destId="{DA8119E3-FCD2-8046-8811-BB6B115424DC}" srcOrd="1" destOrd="0" presId="urn:microsoft.com/office/officeart/2005/8/layout/bProcess3"/>
    <dgm:cxn modelId="{65E5C1AF-D3CF-D049-B46A-69BF25426974}" type="presOf" srcId="{1BB984AA-4457-47A9-8F77-28A2FF7725D9}" destId="{60D85C96-5065-4940-95A6-180AECC2F12B}" srcOrd="1" destOrd="0" presId="urn:microsoft.com/office/officeart/2005/8/layout/bProcess3"/>
    <dgm:cxn modelId="{1C55FAAF-AF45-4E5D-B646-D102C924288F}" srcId="{0F962799-ED15-40F0-A0B1-6575DA12EC40}" destId="{8A4FC975-6F91-46F3-8F4F-C2AED0096268}" srcOrd="3" destOrd="0" parTransId="{F586FA7B-6554-4B2E-AE09-03835491CC28}" sibTransId="{6365F0A1-5937-4F76-B2E2-C3D1C9035728}"/>
    <dgm:cxn modelId="{E0915DB7-1299-40A1-BA45-E9AFCA8F97BF}" srcId="{0F962799-ED15-40F0-A0B1-6575DA12EC40}" destId="{DB9E9E12-1611-48F2-9371-8A3B460320F6}" srcOrd="7" destOrd="0" parTransId="{7A1F6312-B442-49D1-98A0-E6BD2017E5EE}" sibTransId="{A31046CC-3C74-449E-B720-7F45551863DC}"/>
    <dgm:cxn modelId="{34BE91BA-FA6C-FD41-96A4-36E41F4D2742}" type="presOf" srcId="{2F8F5958-3D6A-4CF2-A2A4-19411936EF53}" destId="{EA4478F0-C4B5-6B42-9FAB-6DCF9EFE8B33}" srcOrd="1" destOrd="0" presId="urn:microsoft.com/office/officeart/2005/8/layout/bProcess3"/>
    <dgm:cxn modelId="{D2DE70BB-AC9E-4028-8778-4BC948286607}" type="presOf" srcId="{1730C093-FA38-4311-9131-DAB50E86EE23}" destId="{5E4A66EF-6B97-494D-A3A7-22C88467973E}" srcOrd="1" destOrd="0" presId="urn:microsoft.com/office/officeart/2005/8/layout/bProcess3"/>
    <dgm:cxn modelId="{DBA8C4BE-0490-3C4B-BAFC-128FA78302CB}" type="presOf" srcId="{28AA1F80-1B04-4069-BADC-A7283CB10579}" destId="{7ECAC1AB-311B-984E-98A0-F61679B98C5B}" srcOrd="0" destOrd="0" presId="urn:microsoft.com/office/officeart/2005/8/layout/bProcess3"/>
    <dgm:cxn modelId="{F90980C1-3410-405D-8557-279ED80D0B99}" srcId="{0F962799-ED15-40F0-A0B1-6575DA12EC40}" destId="{00711730-3639-45AB-9D30-0CD0D5A84350}" srcOrd="8" destOrd="0" parTransId="{AAA2E0A3-616A-46F1-8EB8-A2C7F84EB6B5}" sibTransId="{AD566D89-3655-4CE9-932F-5E3947E73211}"/>
    <dgm:cxn modelId="{3B7645C4-C18C-434D-A2D4-93FD57B6F89B}" type="presOf" srcId="{6BE21541-F658-489A-91FA-44FB643AAA30}" destId="{299A1A16-E18D-4C83-8161-9B02629FC611}" srcOrd="1" destOrd="0" presId="urn:microsoft.com/office/officeart/2005/8/layout/bProcess3"/>
    <dgm:cxn modelId="{10B5C2C5-066B-4A70-BAC1-803ABBF3D7D3}" srcId="{0F962799-ED15-40F0-A0B1-6575DA12EC40}" destId="{AECA2D6E-7AC1-460A-85DD-779B3CA2CD2D}" srcOrd="9" destOrd="0" parTransId="{D0468C88-2C37-4B46-9032-8A431F62A782}" sibTransId="{4EE92D74-0ADB-4C6A-80D3-70C231E095D4}"/>
    <dgm:cxn modelId="{DCA1EDCB-AAE7-5F4C-910A-C9BE6C7F21C7}" type="presOf" srcId="{00711730-3639-45AB-9D30-0CD0D5A84350}" destId="{B6D3FC55-8A88-ED4F-8F3F-D078CE79CA2C}" srcOrd="0" destOrd="0" presId="urn:microsoft.com/office/officeart/2005/8/layout/bProcess3"/>
    <dgm:cxn modelId="{C43002D2-EDCC-45A5-BF18-27A31CF1DEFE}" srcId="{0F962799-ED15-40F0-A0B1-6575DA12EC40}" destId="{95D70DA5-656F-44ED-9D22-9D394AA76E75}" srcOrd="0" destOrd="0" parTransId="{A1C1A147-F124-4582-83DC-4AC2CBDEFDD1}" sibTransId="{6BE21541-F658-489A-91FA-44FB643AAA30}"/>
    <dgm:cxn modelId="{1BD494E5-226C-409F-9920-41DC4B47C5B7}" srcId="{0F962799-ED15-40F0-A0B1-6575DA12EC40}" destId="{28AA1F80-1B04-4069-BADC-A7283CB10579}" srcOrd="6" destOrd="0" parTransId="{40EED61F-5731-4860-95EF-44D4FA438A18}" sibTransId="{2F8F5958-3D6A-4CF2-A2A4-19411936EF53}"/>
    <dgm:cxn modelId="{9040A9E8-6630-5D4D-8214-91AD47085D37}" type="presOf" srcId="{65EA0831-2EDB-4054-8AD5-2C2DB86B2C97}" destId="{3FB269FF-B39C-DA4E-A3E5-4520B3AABE43}" srcOrd="0" destOrd="0" presId="urn:microsoft.com/office/officeart/2005/8/layout/bProcess3"/>
    <dgm:cxn modelId="{5C2B41EB-F296-0C49-A548-974B74498588}" type="presOf" srcId="{A31046CC-3C74-449E-B720-7F45551863DC}" destId="{E0239A48-821F-B442-BA2B-08EF4552D91A}" srcOrd="1" destOrd="0" presId="urn:microsoft.com/office/officeart/2005/8/layout/bProcess3"/>
    <dgm:cxn modelId="{D6550CEE-22F7-4041-ABB2-FC392C0FFEE2}" type="presOf" srcId="{3439A7A2-A500-49EF-A146-66D8E835A9F0}" destId="{D3D07AF5-77A8-477B-A4E3-4EE6ADB6A137}" srcOrd="0" destOrd="0" presId="urn:microsoft.com/office/officeart/2005/8/layout/bProcess3"/>
    <dgm:cxn modelId="{F82261EF-704F-4624-9F92-1BD2C2410C3A}" type="presOf" srcId="{1730C093-FA38-4311-9131-DAB50E86EE23}" destId="{A2CA7FD6-84DA-456B-9EE2-D636B8A3FF02}" srcOrd="0" destOrd="0" presId="urn:microsoft.com/office/officeart/2005/8/layout/bProcess3"/>
    <dgm:cxn modelId="{FE0F1CF8-490D-5945-87FE-1974BC06700D}" type="presOf" srcId="{0F962799-ED15-40F0-A0B1-6575DA12EC40}" destId="{5D4C4F85-62F5-B34D-B463-A0494F5DE7D0}" srcOrd="0" destOrd="0" presId="urn:microsoft.com/office/officeart/2005/8/layout/bProcess3"/>
    <dgm:cxn modelId="{0A31DAF9-20C8-B649-8704-DA8CB1F87184}" type="presOf" srcId="{65EA0831-2EDB-4054-8AD5-2C2DB86B2C97}" destId="{3ADCCF45-36D6-3845-8463-6DECD116A68E}" srcOrd="1" destOrd="0" presId="urn:microsoft.com/office/officeart/2005/8/layout/bProcess3"/>
    <dgm:cxn modelId="{BE3972FD-5B19-41A0-9275-89A5B0307ED0}" srcId="{0F962799-ED15-40F0-A0B1-6575DA12EC40}" destId="{3A11A921-64E6-4E49-9076-499E51326768}" srcOrd="5" destOrd="0" parTransId="{73F6251E-97C0-4B28-97BB-4F55F27FE19A}" sibTransId="{1BB984AA-4457-47A9-8F77-28A2FF7725D9}"/>
    <dgm:cxn modelId="{52FD46D2-F86C-4488-A916-41A386CDB33C}" type="presParOf" srcId="{5D4C4F85-62F5-B34D-B463-A0494F5DE7D0}" destId="{B6DAA8ED-85F7-408D-9E8A-765BD919E2BE}" srcOrd="0" destOrd="0" presId="urn:microsoft.com/office/officeart/2005/8/layout/bProcess3"/>
    <dgm:cxn modelId="{DF3C2C36-8035-4E31-81AE-A6E78F36C159}" type="presParOf" srcId="{5D4C4F85-62F5-B34D-B463-A0494F5DE7D0}" destId="{CD8CE5C6-D7EB-4AD3-B23B-08DA2A9C3010}" srcOrd="1" destOrd="0" presId="urn:microsoft.com/office/officeart/2005/8/layout/bProcess3"/>
    <dgm:cxn modelId="{2C637266-D2B4-489C-A4AA-F8C40CC92B8C}" type="presParOf" srcId="{CD8CE5C6-D7EB-4AD3-B23B-08DA2A9C3010}" destId="{299A1A16-E18D-4C83-8161-9B02629FC611}" srcOrd="0" destOrd="0" presId="urn:microsoft.com/office/officeart/2005/8/layout/bProcess3"/>
    <dgm:cxn modelId="{F9054B8C-B828-445C-99AF-AC4B3E449347}" type="presParOf" srcId="{5D4C4F85-62F5-B34D-B463-A0494F5DE7D0}" destId="{2711D33B-B5CE-451D-81BF-81494A589B6B}" srcOrd="2" destOrd="0" presId="urn:microsoft.com/office/officeart/2005/8/layout/bProcess3"/>
    <dgm:cxn modelId="{6A5CE612-75F3-4EA9-883D-D90CAE008BA0}" type="presParOf" srcId="{5D4C4F85-62F5-B34D-B463-A0494F5DE7D0}" destId="{0CA3DDDA-2200-434C-8DE4-088F49A56D42}" srcOrd="3" destOrd="0" presId="urn:microsoft.com/office/officeart/2005/8/layout/bProcess3"/>
    <dgm:cxn modelId="{BC4B7C2E-AAC0-4874-9A5D-90ADFFEB5176}" type="presParOf" srcId="{0CA3DDDA-2200-434C-8DE4-088F49A56D42}" destId="{18DA997B-3A1B-4FBF-824A-65043B3AE455}" srcOrd="0" destOrd="0" presId="urn:microsoft.com/office/officeart/2005/8/layout/bProcess3"/>
    <dgm:cxn modelId="{A895F503-4F61-41C8-8F4C-4AA0F7B8BA5A}" type="presParOf" srcId="{5D4C4F85-62F5-B34D-B463-A0494F5DE7D0}" destId="{46B2ABB4-DBE9-4760-85DF-BDD49AC7972F}" srcOrd="4" destOrd="0" presId="urn:microsoft.com/office/officeart/2005/8/layout/bProcess3"/>
    <dgm:cxn modelId="{6C7E6F26-2829-4FEF-9D89-2F11724BD83A}" type="presParOf" srcId="{5D4C4F85-62F5-B34D-B463-A0494F5DE7D0}" destId="{D3D07AF5-77A8-477B-A4E3-4EE6ADB6A137}" srcOrd="5" destOrd="0" presId="urn:microsoft.com/office/officeart/2005/8/layout/bProcess3"/>
    <dgm:cxn modelId="{F21E31F2-5F63-410C-9E67-E94A58C38E15}" type="presParOf" srcId="{D3D07AF5-77A8-477B-A4E3-4EE6ADB6A137}" destId="{6A554285-1F62-4E06-8AED-AA4BC93CC5D4}" srcOrd="0" destOrd="0" presId="urn:microsoft.com/office/officeart/2005/8/layout/bProcess3"/>
    <dgm:cxn modelId="{C5B58585-0153-4F4B-92BE-344D10F0CF9C}" type="presParOf" srcId="{5D4C4F85-62F5-B34D-B463-A0494F5DE7D0}" destId="{B9857959-084D-5A47-8570-5000E52CCA7A}" srcOrd="6" destOrd="0" presId="urn:microsoft.com/office/officeart/2005/8/layout/bProcess3"/>
    <dgm:cxn modelId="{94249610-10DA-0A45-9815-FB4335B4239D}" type="presParOf" srcId="{5D4C4F85-62F5-B34D-B463-A0494F5DE7D0}" destId="{C042F065-10C4-8E43-ADA8-09EB23471956}" srcOrd="7" destOrd="0" presId="urn:microsoft.com/office/officeart/2005/8/layout/bProcess3"/>
    <dgm:cxn modelId="{B500A811-9A0B-214E-9E38-05F26E0F1824}" type="presParOf" srcId="{C042F065-10C4-8E43-ADA8-09EB23471956}" destId="{D242908D-774C-1547-9035-604416A59F59}" srcOrd="0" destOrd="0" presId="urn:microsoft.com/office/officeart/2005/8/layout/bProcess3"/>
    <dgm:cxn modelId="{FC4AE38B-2CCF-684A-9F8E-5919AC02606B}" type="presParOf" srcId="{5D4C4F85-62F5-B34D-B463-A0494F5DE7D0}" destId="{23889F2E-C851-D348-8D68-35EBEB789F4F}" srcOrd="8" destOrd="0" presId="urn:microsoft.com/office/officeart/2005/8/layout/bProcess3"/>
    <dgm:cxn modelId="{2623C289-5E0E-9843-95E2-D3BD6D3FE8E2}" type="presParOf" srcId="{5D4C4F85-62F5-B34D-B463-A0494F5DE7D0}" destId="{3FB269FF-B39C-DA4E-A3E5-4520B3AABE43}" srcOrd="9" destOrd="0" presId="urn:microsoft.com/office/officeart/2005/8/layout/bProcess3"/>
    <dgm:cxn modelId="{26F95256-3D19-9249-814C-456D4FA5B2E5}" type="presParOf" srcId="{3FB269FF-B39C-DA4E-A3E5-4520B3AABE43}" destId="{3ADCCF45-36D6-3845-8463-6DECD116A68E}" srcOrd="0" destOrd="0" presId="urn:microsoft.com/office/officeart/2005/8/layout/bProcess3"/>
    <dgm:cxn modelId="{B4B3FEBD-BF7B-5848-B041-0584B8EC792C}" type="presParOf" srcId="{5D4C4F85-62F5-B34D-B463-A0494F5DE7D0}" destId="{9B4F646B-E513-294F-B6A0-00E7EA362C4A}" srcOrd="10" destOrd="0" presId="urn:microsoft.com/office/officeart/2005/8/layout/bProcess3"/>
    <dgm:cxn modelId="{75853C30-84D1-A040-9090-6B7287B1E105}" type="presParOf" srcId="{5D4C4F85-62F5-B34D-B463-A0494F5DE7D0}" destId="{0660BE6F-773A-2F45-BAFE-C74AD898DC67}" srcOrd="11" destOrd="0" presId="urn:microsoft.com/office/officeart/2005/8/layout/bProcess3"/>
    <dgm:cxn modelId="{139F7F20-0222-AB4C-AF4C-1B3425E896B8}" type="presParOf" srcId="{0660BE6F-773A-2F45-BAFE-C74AD898DC67}" destId="{60D85C96-5065-4940-95A6-180AECC2F12B}" srcOrd="0" destOrd="0" presId="urn:microsoft.com/office/officeart/2005/8/layout/bProcess3"/>
    <dgm:cxn modelId="{5D1B205C-F9AE-624F-8CB0-43DDE4DD34A8}" type="presParOf" srcId="{5D4C4F85-62F5-B34D-B463-A0494F5DE7D0}" destId="{7ECAC1AB-311B-984E-98A0-F61679B98C5B}" srcOrd="12" destOrd="0" presId="urn:microsoft.com/office/officeart/2005/8/layout/bProcess3"/>
    <dgm:cxn modelId="{1BE248BF-DC55-4040-9628-86F9A0931463}" type="presParOf" srcId="{5D4C4F85-62F5-B34D-B463-A0494F5DE7D0}" destId="{15D608A3-646B-774F-9297-CD86CCF447ED}" srcOrd="13" destOrd="0" presId="urn:microsoft.com/office/officeart/2005/8/layout/bProcess3"/>
    <dgm:cxn modelId="{451D0914-0319-764C-9C78-0D8A3C0A692A}" type="presParOf" srcId="{15D608A3-646B-774F-9297-CD86CCF447ED}" destId="{EA4478F0-C4B5-6B42-9FAB-6DCF9EFE8B33}" srcOrd="0" destOrd="0" presId="urn:microsoft.com/office/officeart/2005/8/layout/bProcess3"/>
    <dgm:cxn modelId="{E0942D80-1330-AB45-B508-C0698E70AFBF}" type="presParOf" srcId="{5D4C4F85-62F5-B34D-B463-A0494F5DE7D0}" destId="{96CF124E-87DD-8A43-ACF5-C7540B335819}" srcOrd="14" destOrd="0" presId="urn:microsoft.com/office/officeart/2005/8/layout/bProcess3"/>
    <dgm:cxn modelId="{AE55F948-117F-D448-BB28-E687BFA1B4AC}" type="presParOf" srcId="{5D4C4F85-62F5-B34D-B463-A0494F5DE7D0}" destId="{A4C8A010-8B48-5C4B-8455-6C592320458C}" srcOrd="15" destOrd="0" presId="urn:microsoft.com/office/officeart/2005/8/layout/bProcess3"/>
    <dgm:cxn modelId="{4D0B6EEA-2AB9-8948-B7DB-0DCB3E41AEA4}" type="presParOf" srcId="{A4C8A010-8B48-5C4B-8455-6C592320458C}" destId="{E0239A48-821F-B442-BA2B-08EF4552D91A}" srcOrd="0" destOrd="0" presId="urn:microsoft.com/office/officeart/2005/8/layout/bProcess3"/>
    <dgm:cxn modelId="{27AE4CF2-80AA-474D-AAA8-B62F97490667}" type="presParOf" srcId="{5D4C4F85-62F5-B34D-B463-A0494F5DE7D0}" destId="{B6D3FC55-8A88-ED4F-8F3F-D078CE79CA2C}" srcOrd="16" destOrd="0" presId="urn:microsoft.com/office/officeart/2005/8/layout/bProcess3"/>
    <dgm:cxn modelId="{8CC79658-1CE4-0D47-B9D5-ECFC5E0DF64E}" type="presParOf" srcId="{5D4C4F85-62F5-B34D-B463-A0494F5DE7D0}" destId="{1FEDC2BC-E0A1-0445-9BB4-7CB895A611C2}" srcOrd="17" destOrd="0" presId="urn:microsoft.com/office/officeart/2005/8/layout/bProcess3"/>
    <dgm:cxn modelId="{D2A4A5E8-C68F-6240-8503-7E790EE5B1D8}" type="presParOf" srcId="{1FEDC2BC-E0A1-0445-9BB4-7CB895A611C2}" destId="{5FE1299D-2F4E-5A41-AA1D-C1A6EEB52756}" srcOrd="0" destOrd="0" presId="urn:microsoft.com/office/officeart/2005/8/layout/bProcess3"/>
    <dgm:cxn modelId="{9B58348F-8316-2A42-9A64-D33493E6EA98}" type="presParOf" srcId="{5D4C4F85-62F5-B34D-B463-A0494F5DE7D0}" destId="{1E0FE97C-F15D-8547-9A29-13966505238E}" srcOrd="18" destOrd="0" presId="urn:microsoft.com/office/officeart/2005/8/layout/bProcess3"/>
    <dgm:cxn modelId="{56E01F05-0331-2641-9F3B-8EFFF388151A}" type="presParOf" srcId="{5D4C4F85-62F5-B34D-B463-A0494F5DE7D0}" destId="{5DF38D7D-F644-BB4A-9A17-42334351650C}" srcOrd="19" destOrd="0" presId="urn:microsoft.com/office/officeart/2005/8/layout/bProcess3"/>
    <dgm:cxn modelId="{ABDCEB9C-E583-084B-B1A5-85A0E0F4626E}" type="presParOf" srcId="{5DF38D7D-F644-BB4A-9A17-42334351650C}" destId="{DA8119E3-FCD2-8046-8811-BB6B115424DC}" srcOrd="0" destOrd="0" presId="urn:microsoft.com/office/officeart/2005/8/layout/bProcess3"/>
    <dgm:cxn modelId="{9F0053C8-A051-A14C-A5B7-E69ED48FABEF}" type="presParOf" srcId="{5D4C4F85-62F5-B34D-B463-A0494F5DE7D0}" destId="{DC1BA39C-2EBD-9E4D-AB44-06C00AA2726E}" srcOrd="20" destOrd="0" presId="urn:microsoft.com/office/officeart/2005/8/layout/bProcess3"/>
    <dgm:cxn modelId="{F783DEF4-7A42-48B5-B533-A538DDD18C19}" type="presParOf" srcId="{5D4C4F85-62F5-B34D-B463-A0494F5DE7D0}" destId="{A2CA7FD6-84DA-456B-9EE2-D636B8A3FF02}" srcOrd="21" destOrd="0" presId="urn:microsoft.com/office/officeart/2005/8/layout/bProcess3"/>
    <dgm:cxn modelId="{9F6040BC-23ED-4309-A796-A271B01F2E6A}" type="presParOf" srcId="{A2CA7FD6-84DA-456B-9EE2-D636B8A3FF02}" destId="{5E4A66EF-6B97-494D-A3A7-22C88467973E}" srcOrd="0" destOrd="0" presId="urn:microsoft.com/office/officeart/2005/8/layout/bProcess3"/>
    <dgm:cxn modelId="{B551D657-3DB0-49BE-9273-D617CFD873CC}" type="presParOf" srcId="{5D4C4F85-62F5-B34D-B463-A0494F5DE7D0}" destId="{619CF272-A0DC-4F88-8E3D-421C617761E8}" srcOrd="2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CE5C6-D7EB-4AD3-B23B-08DA2A9C3010}">
      <dsp:nvSpPr>
        <dsp:cNvPr id="0" name=""/>
        <dsp:cNvSpPr/>
      </dsp:nvSpPr>
      <dsp:spPr>
        <a:xfrm>
          <a:off x="2186958" y="629411"/>
          <a:ext cx="472344" cy="91440"/>
        </a:xfrm>
        <a:custGeom>
          <a:avLst/>
          <a:gdLst/>
          <a:ahLst/>
          <a:cxnLst/>
          <a:rect l="0" t="0" r="0" b="0"/>
          <a:pathLst>
            <a:path>
              <a:moveTo>
                <a:pt x="0" y="45720"/>
              </a:moveTo>
              <a:lnTo>
                <a:pt x="47234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10557" y="672617"/>
        <a:ext cx="25147" cy="5029"/>
      </dsp:txXfrm>
    </dsp:sp>
    <dsp:sp modelId="{B6DAA8ED-85F7-408D-9E8A-765BD919E2BE}">
      <dsp:nvSpPr>
        <dsp:cNvPr id="0" name=""/>
        <dsp:cNvSpPr/>
      </dsp:nvSpPr>
      <dsp:spPr>
        <a:xfrm>
          <a:off x="2041" y="19116"/>
          <a:ext cx="2186717" cy="131203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Submission of Priorities from Stakeholders to Chancellor’s Office</a:t>
          </a:r>
        </a:p>
      </dsp:txBody>
      <dsp:txXfrm>
        <a:off x="2041" y="19116"/>
        <a:ext cx="2186717" cy="1312030"/>
      </dsp:txXfrm>
    </dsp:sp>
    <dsp:sp modelId="{0CA3DDDA-2200-434C-8DE4-088F49A56D42}">
      <dsp:nvSpPr>
        <dsp:cNvPr id="0" name=""/>
        <dsp:cNvSpPr/>
      </dsp:nvSpPr>
      <dsp:spPr>
        <a:xfrm>
          <a:off x="4876620" y="629411"/>
          <a:ext cx="472344" cy="91440"/>
        </a:xfrm>
        <a:custGeom>
          <a:avLst/>
          <a:gdLst/>
          <a:ahLst/>
          <a:cxnLst/>
          <a:rect l="0" t="0" r="0" b="0"/>
          <a:pathLst>
            <a:path>
              <a:moveTo>
                <a:pt x="0" y="45720"/>
              </a:moveTo>
              <a:lnTo>
                <a:pt x="47234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00219" y="672617"/>
        <a:ext cx="25147" cy="5029"/>
      </dsp:txXfrm>
    </dsp:sp>
    <dsp:sp modelId="{2711D33B-B5CE-451D-81BF-81494A589B6B}">
      <dsp:nvSpPr>
        <dsp:cNvPr id="0" name=""/>
        <dsp:cNvSpPr/>
      </dsp:nvSpPr>
      <dsp:spPr>
        <a:xfrm>
          <a:off x="2691703" y="19116"/>
          <a:ext cx="2186717" cy="13120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Board of Governors Adoption of Budget and Legislative Request</a:t>
          </a:r>
        </a:p>
      </dsp:txBody>
      <dsp:txXfrm>
        <a:off x="2691703" y="19116"/>
        <a:ext cx="2186717" cy="1312030"/>
      </dsp:txXfrm>
    </dsp:sp>
    <dsp:sp modelId="{D3D07AF5-77A8-477B-A4E3-4EE6ADB6A137}">
      <dsp:nvSpPr>
        <dsp:cNvPr id="0" name=""/>
        <dsp:cNvSpPr/>
      </dsp:nvSpPr>
      <dsp:spPr>
        <a:xfrm>
          <a:off x="7566282" y="629411"/>
          <a:ext cx="472344" cy="91440"/>
        </a:xfrm>
        <a:custGeom>
          <a:avLst/>
          <a:gdLst/>
          <a:ahLst/>
          <a:cxnLst/>
          <a:rect l="0" t="0" r="0" b="0"/>
          <a:pathLst>
            <a:path>
              <a:moveTo>
                <a:pt x="0" y="45720"/>
              </a:moveTo>
              <a:lnTo>
                <a:pt x="47234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89881" y="672617"/>
        <a:ext cx="25147" cy="5029"/>
      </dsp:txXfrm>
    </dsp:sp>
    <dsp:sp modelId="{46B2ABB4-DBE9-4760-85DF-BDD49AC7972F}">
      <dsp:nvSpPr>
        <dsp:cNvPr id="0" name=""/>
        <dsp:cNvSpPr/>
      </dsp:nvSpPr>
      <dsp:spPr>
        <a:xfrm>
          <a:off x="5381365" y="19116"/>
          <a:ext cx="2186717" cy="1312030"/>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Agency Submittals of Requests to Department of Finance</a:t>
          </a:r>
        </a:p>
      </dsp:txBody>
      <dsp:txXfrm>
        <a:off x="5381365" y="19116"/>
        <a:ext cx="2186717" cy="1312030"/>
      </dsp:txXfrm>
    </dsp:sp>
    <dsp:sp modelId="{C042F065-10C4-8E43-ADA8-09EB23471956}">
      <dsp:nvSpPr>
        <dsp:cNvPr id="0" name=""/>
        <dsp:cNvSpPr/>
      </dsp:nvSpPr>
      <dsp:spPr>
        <a:xfrm>
          <a:off x="1095399" y="1329346"/>
          <a:ext cx="8068986" cy="472344"/>
        </a:xfrm>
        <a:custGeom>
          <a:avLst/>
          <a:gdLst/>
          <a:ahLst/>
          <a:cxnLst/>
          <a:rect l="0" t="0" r="0" b="0"/>
          <a:pathLst>
            <a:path>
              <a:moveTo>
                <a:pt x="8068986" y="0"/>
              </a:moveTo>
              <a:lnTo>
                <a:pt x="8068986" y="253272"/>
              </a:lnTo>
              <a:lnTo>
                <a:pt x="0" y="253272"/>
              </a:lnTo>
              <a:lnTo>
                <a:pt x="0" y="472344"/>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927776" y="1563004"/>
        <a:ext cx="404232" cy="5029"/>
      </dsp:txXfrm>
    </dsp:sp>
    <dsp:sp modelId="{B9857959-084D-5A47-8570-5000E52CCA7A}">
      <dsp:nvSpPr>
        <dsp:cNvPr id="0" name=""/>
        <dsp:cNvSpPr/>
      </dsp:nvSpPr>
      <dsp:spPr>
        <a:xfrm>
          <a:off x="8071027" y="19116"/>
          <a:ext cx="2186717" cy="13120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Release of Governor’s Budget</a:t>
          </a:r>
        </a:p>
      </dsp:txBody>
      <dsp:txXfrm>
        <a:off x="8071027" y="19116"/>
        <a:ext cx="2186717" cy="1312030"/>
      </dsp:txXfrm>
    </dsp:sp>
    <dsp:sp modelId="{3FB269FF-B39C-DA4E-A3E5-4520B3AABE43}">
      <dsp:nvSpPr>
        <dsp:cNvPr id="0" name=""/>
        <dsp:cNvSpPr/>
      </dsp:nvSpPr>
      <dsp:spPr>
        <a:xfrm>
          <a:off x="2186958" y="2444386"/>
          <a:ext cx="472344" cy="91440"/>
        </a:xfrm>
        <a:custGeom>
          <a:avLst/>
          <a:gdLst/>
          <a:ahLst/>
          <a:cxnLst/>
          <a:rect l="0" t="0" r="0" b="0"/>
          <a:pathLst>
            <a:path>
              <a:moveTo>
                <a:pt x="0" y="45720"/>
              </a:moveTo>
              <a:lnTo>
                <a:pt x="47234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410557" y="2487592"/>
        <a:ext cx="25147" cy="5029"/>
      </dsp:txXfrm>
    </dsp:sp>
    <dsp:sp modelId="{23889F2E-C851-D348-8D68-35EBEB789F4F}">
      <dsp:nvSpPr>
        <dsp:cNvPr id="0" name=""/>
        <dsp:cNvSpPr/>
      </dsp:nvSpPr>
      <dsp:spPr>
        <a:xfrm>
          <a:off x="2041" y="1834091"/>
          <a:ext cx="2186717" cy="13120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Legislative Analyst’s Analysis</a:t>
          </a:r>
        </a:p>
      </dsp:txBody>
      <dsp:txXfrm>
        <a:off x="2041" y="1834091"/>
        <a:ext cx="2186717" cy="1312030"/>
      </dsp:txXfrm>
    </dsp:sp>
    <dsp:sp modelId="{0660BE6F-773A-2F45-BAFE-C74AD898DC67}">
      <dsp:nvSpPr>
        <dsp:cNvPr id="0" name=""/>
        <dsp:cNvSpPr/>
      </dsp:nvSpPr>
      <dsp:spPr>
        <a:xfrm>
          <a:off x="4876620" y="2444386"/>
          <a:ext cx="472344" cy="91440"/>
        </a:xfrm>
        <a:custGeom>
          <a:avLst/>
          <a:gdLst/>
          <a:ahLst/>
          <a:cxnLst/>
          <a:rect l="0" t="0" r="0" b="0"/>
          <a:pathLst>
            <a:path>
              <a:moveTo>
                <a:pt x="0" y="45720"/>
              </a:moveTo>
              <a:lnTo>
                <a:pt x="47234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100219" y="2487592"/>
        <a:ext cx="25147" cy="5029"/>
      </dsp:txXfrm>
    </dsp:sp>
    <dsp:sp modelId="{9B4F646B-E513-294F-B6A0-00E7EA362C4A}">
      <dsp:nvSpPr>
        <dsp:cNvPr id="0" name=""/>
        <dsp:cNvSpPr/>
      </dsp:nvSpPr>
      <dsp:spPr>
        <a:xfrm>
          <a:off x="2691703" y="1834091"/>
          <a:ext cx="2186717" cy="13120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Budget Subcommittee Hearings</a:t>
          </a:r>
        </a:p>
      </dsp:txBody>
      <dsp:txXfrm>
        <a:off x="2691703" y="1834091"/>
        <a:ext cx="2186717" cy="1312030"/>
      </dsp:txXfrm>
    </dsp:sp>
    <dsp:sp modelId="{15D608A3-646B-774F-9297-CD86CCF447ED}">
      <dsp:nvSpPr>
        <dsp:cNvPr id="0" name=""/>
        <dsp:cNvSpPr/>
      </dsp:nvSpPr>
      <dsp:spPr>
        <a:xfrm>
          <a:off x="7566282" y="2444386"/>
          <a:ext cx="472344" cy="91440"/>
        </a:xfrm>
        <a:custGeom>
          <a:avLst/>
          <a:gdLst/>
          <a:ahLst/>
          <a:cxnLst/>
          <a:rect l="0" t="0" r="0" b="0"/>
          <a:pathLst>
            <a:path>
              <a:moveTo>
                <a:pt x="0" y="45720"/>
              </a:moveTo>
              <a:lnTo>
                <a:pt x="47234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789881" y="2487592"/>
        <a:ext cx="25147" cy="5029"/>
      </dsp:txXfrm>
    </dsp:sp>
    <dsp:sp modelId="{7ECAC1AB-311B-984E-98A0-F61679B98C5B}">
      <dsp:nvSpPr>
        <dsp:cNvPr id="0" name=""/>
        <dsp:cNvSpPr/>
      </dsp:nvSpPr>
      <dsp:spPr>
        <a:xfrm>
          <a:off x="5381365" y="1834091"/>
          <a:ext cx="2186717" cy="13120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Governor’s Revisions</a:t>
          </a:r>
        </a:p>
      </dsp:txBody>
      <dsp:txXfrm>
        <a:off x="5381365" y="1834091"/>
        <a:ext cx="2186717" cy="1312030"/>
      </dsp:txXfrm>
    </dsp:sp>
    <dsp:sp modelId="{A4C8A010-8B48-5C4B-8455-6C592320458C}">
      <dsp:nvSpPr>
        <dsp:cNvPr id="0" name=""/>
        <dsp:cNvSpPr/>
      </dsp:nvSpPr>
      <dsp:spPr>
        <a:xfrm>
          <a:off x="1095399" y="3144322"/>
          <a:ext cx="8068986" cy="472344"/>
        </a:xfrm>
        <a:custGeom>
          <a:avLst/>
          <a:gdLst/>
          <a:ahLst/>
          <a:cxnLst/>
          <a:rect l="0" t="0" r="0" b="0"/>
          <a:pathLst>
            <a:path>
              <a:moveTo>
                <a:pt x="8068986" y="0"/>
              </a:moveTo>
              <a:lnTo>
                <a:pt x="8068986" y="253272"/>
              </a:lnTo>
              <a:lnTo>
                <a:pt x="0" y="253272"/>
              </a:lnTo>
              <a:lnTo>
                <a:pt x="0" y="472344"/>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927776" y="3377979"/>
        <a:ext cx="404232" cy="5029"/>
      </dsp:txXfrm>
    </dsp:sp>
    <dsp:sp modelId="{96CF124E-87DD-8A43-ACF5-C7540B335819}">
      <dsp:nvSpPr>
        <dsp:cNvPr id="0" name=""/>
        <dsp:cNvSpPr/>
      </dsp:nvSpPr>
      <dsp:spPr>
        <a:xfrm>
          <a:off x="8071027" y="1834091"/>
          <a:ext cx="2186717" cy="13120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Budget Subcommittee Final Actions</a:t>
          </a:r>
        </a:p>
      </dsp:txBody>
      <dsp:txXfrm>
        <a:off x="8071027" y="1834091"/>
        <a:ext cx="2186717" cy="1312030"/>
      </dsp:txXfrm>
    </dsp:sp>
    <dsp:sp modelId="{1FEDC2BC-E0A1-0445-9BB4-7CB895A611C2}">
      <dsp:nvSpPr>
        <dsp:cNvPr id="0" name=""/>
        <dsp:cNvSpPr/>
      </dsp:nvSpPr>
      <dsp:spPr>
        <a:xfrm>
          <a:off x="2186958" y="4259362"/>
          <a:ext cx="472344" cy="91440"/>
        </a:xfrm>
        <a:custGeom>
          <a:avLst/>
          <a:gdLst/>
          <a:ahLst/>
          <a:cxnLst/>
          <a:rect l="0" t="0" r="0" b="0"/>
          <a:pathLst>
            <a:path>
              <a:moveTo>
                <a:pt x="0" y="45720"/>
              </a:moveTo>
              <a:lnTo>
                <a:pt x="47234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410557" y="4302567"/>
        <a:ext cx="25147" cy="5029"/>
      </dsp:txXfrm>
    </dsp:sp>
    <dsp:sp modelId="{B6D3FC55-8A88-ED4F-8F3F-D078CE79CA2C}">
      <dsp:nvSpPr>
        <dsp:cNvPr id="0" name=""/>
        <dsp:cNvSpPr/>
      </dsp:nvSpPr>
      <dsp:spPr>
        <a:xfrm>
          <a:off x="2041" y="3649067"/>
          <a:ext cx="2186717" cy="13120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Conference Committee</a:t>
          </a:r>
        </a:p>
      </dsp:txBody>
      <dsp:txXfrm>
        <a:off x="2041" y="3649067"/>
        <a:ext cx="2186717" cy="1312030"/>
      </dsp:txXfrm>
    </dsp:sp>
    <dsp:sp modelId="{5DF38D7D-F644-BB4A-9A17-42334351650C}">
      <dsp:nvSpPr>
        <dsp:cNvPr id="0" name=""/>
        <dsp:cNvSpPr/>
      </dsp:nvSpPr>
      <dsp:spPr>
        <a:xfrm>
          <a:off x="4876620" y="4259362"/>
          <a:ext cx="472344" cy="91440"/>
        </a:xfrm>
        <a:custGeom>
          <a:avLst/>
          <a:gdLst/>
          <a:ahLst/>
          <a:cxnLst/>
          <a:rect l="0" t="0" r="0" b="0"/>
          <a:pathLst>
            <a:path>
              <a:moveTo>
                <a:pt x="0" y="45720"/>
              </a:moveTo>
              <a:lnTo>
                <a:pt x="47234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100219" y="4302567"/>
        <a:ext cx="25147" cy="5029"/>
      </dsp:txXfrm>
    </dsp:sp>
    <dsp:sp modelId="{1E0FE97C-F15D-8547-9A29-13966505238E}">
      <dsp:nvSpPr>
        <dsp:cNvPr id="0" name=""/>
        <dsp:cNvSpPr/>
      </dsp:nvSpPr>
      <dsp:spPr>
        <a:xfrm>
          <a:off x="2691703" y="3649067"/>
          <a:ext cx="2186717" cy="131203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Legislative Actions</a:t>
          </a:r>
        </a:p>
      </dsp:txBody>
      <dsp:txXfrm>
        <a:off x="2691703" y="3649067"/>
        <a:ext cx="2186717" cy="1312030"/>
      </dsp:txXfrm>
    </dsp:sp>
    <dsp:sp modelId="{A2CA7FD6-84DA-456B-9EE2-D636B8A3FF02}">
      <dsp:nvSpPr>
        <dsp:cNvPr id="0" name=""/>
        <dsp:cNvSpPr/>
      </dsp:nvSpPr>
      <dsp:spPr>
        <a:xfrm>
          <a:off x="7566282" y="4259362"/>
          <a:ext cx="472344" cy="91440"/>
        </a:xfrm>
        <a:custGeom>
          <a:avLst/>
          <a:gdLst/>
          <a:ahLst/>
          <a:cxnLst/>
          <a:rect l="0" t="0" r="0" b="0"/>
          <a:pathLst>
            <a:path>
              <a:moveTo>
                <a:pt x="0" y="45720"/>
              </a:moveTo>
              <a:lnTo>
                <a:pt x="47234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89881" y="4302567"/>
        <a:ext cx="25147" cy="5029"/>
      </dsp:txXfrm>
    </dsp:sp>
    <dsp:sp modelId="{DC1BA39C-2EBD-9E4D-AB44-06C00AA2726E}">
      <dsp:nvSpPr>
        <dsp:cNvPr id="0" name=""/>
        <dsp:cNvSpPr/>
      </dsp:nvSpPr>
      <dsp:spPr>
        <a:xfrm>
          <a:off x="5381365" y="3649067"/>
          <a:ext cx="2186717" cy="13120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Governor’s Consideration</a:t>
          </a:r>
        </a:p>
      </dsp:txBody>
      <dsp:txXfrm>
        <a:off x="5381365" y="3649067"/>
        <a:ext cx="2186717" cy="1312030"/>
      </dsp:txXfrm>
    </dsp:sp>
    <dsp:sp modelId="{619CF272-A0DC-4F88-8E3D-421C617761E8}">
      <dsp:nvSpPr>
        <dsp:cNvPr id="0" name=""/>
        <dsp:cNvSpPr/>
      </dsp:nvSpPr>
      <dsp:spPr>
        <a:xfrm>
          <a:off x="8071027" y="3649067"/>
          <a:ext cx="2186717" cy="13120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Implementation</a:t>
          </a:r>
        </a:p>
      </dsp:txBody>
      <dsp:txXfrm>
        <a:off x="8071027" y="3649067"/>
        <a:ext cx="2186717" cy="131203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1F98726-2DDF-4420-AD02-896AB631A45E}" type="datetimeFigureOut">
              <a:rPr lang="en-US" smtClean="0"/>
              <a:t>1/24/20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C0B945B-762A-4145-BADA-E011650EF8FA}" type="slidenum">
              <a:rPr lang="en-US" smtClean="0"/>
              <a:t>‹#›</a:t>
            </a:fld>
            <a:endParaRPr lang="en-US"/>
          </a:p>
        </p:txBody>
      </p:sp>
    </p:spTree>
    <p:extLst>
      <p:ext uri="{BB962C8B-B14F-4D97-AF65-F5344CB8AC3E}">
        <p14:creationId xmlns:p14="http://schemas.microsoft.com/office/powerpoint/2010/main" val="2016684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17097E0-801E-744A-8175-FA19DB51F890}" type="datetimeFigureOut">
              <a:rPr lang="en-US" smtClean="0"/>
              <a:t>1/24/20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C30568-8513-8240-B838-EF6D2CD343DD}" type="slidenum">
              <a:rPr lang="en-US" smtClean="0"/>
              <a:t>‹#›</a:t>
            </a:fld>
            <a:endParaRPr lang="en-US" dirty="0"/>
          </a:p>
        </p:txBody>
      </p:sp>
    </p:spTree>
    <p:extLst>
      <p:ext uri="{BB962C8B-B14F-4D97-AF65-F5344CB8AC3E}">
        <p14:creationId xmlns:p14="http://schemas.microsoft.com/office/powerpoint/2010/main" val="70966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C30568-8513-8240-B838-EF6D2CD343DD}" type="slidenum">
              <a:rPr lang="en-US" smtClean="0"/>
              <a:t>1</a:t>
            </a:fld>
            <a:endParaRPr lang="en-US" dirty="0"/>
          </a:p>
        </p:txBody>
      </p:sp>
    </p:spTree>
    <p:extLst>
      <p:ext uri="{BB962C8B-B14F-4D97-AF65-F5344CB8AC3E}">
        <p14:creationId xmlns:p14="http://schemas.microsoft.com/office/powerpoint/2010/main" val="2666297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E4839-E2F7-204E-84C1-7F2013B8AD3C}" type="slidenum">
              <a:rPr lang="en-US" smtClean="0"/>
              <a:t>3</a:t>
            </a:fld>
            <a:endParaRPr lang="en-US"/>
          </a:p>
        </p:txBody>
      </p:sp>
    </p:spTree>
    <p:extLst>
      <p:ext uri="{BB962C8B-B14F-4D97-AF65-F5344CB8AC3E}">
        <p14:creationId xmlns:p14="http://schemas.microsoft.com/office/powerpoint/2010/main" val="141914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E4839-E2F7-204E-84C1-7F2013B8AD3C}" type="slidenum">
              <a:rPr lang="en-US" smtClean="0"/>
              <a:t>5</a:t>
            </a:fld>
            <a:endParaRPr lang="en-US"/>
          </a:p>
        </p:txBody>
      </p:sp>
    </p:spTree>
    <p:extLst>
      <p:ext uri="{BB962C8B-B14F-4D97-AF65-F5344CB8AC3E}">
        <p14:creationId xmlns:p14="http://schemas.microsoft.com/office/powerpoint/2010/main" val="372786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E4839-E2F7-204E-84C1-7F2013B8AD3C}" type="slidenum">
              <a:rPr lang="en-US" smtClean="0"/>
              <a:t>6</a:t>
            </a:fld>
            <a:endParaRPr lang="en-US"/>
          </a:p>
        </p:txBody>
      </p:sp>
    </p:spTree>
    <p:extLst>
      <p:ext uri="{BB962C8B-B14F-4D97-AF65-F5344CB8AC3E}">
        <p14:creationId xmlns:p14="http://schemas.microsoft.com/office/powerpoint/2010/main" val="4204361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E4839-E2F7-204E-84C1-7F2013B8AD3C}" type="slidenum">
              <a:rPr lang="en-US" smtClean="0"/>
              <a:t>11</a:t>
            </a:fld>
            <a:endParaRPr lang="en-US"/>
          </a:p>
        </p:txBody>
      </p:sp>
    </p:spTree>
    <p:extLst>
      <p:ext uri="{BB962C8B-B14F-4D97-AF65-F5344CB8AC3E}">
        <p14:creationId xmlns:p14="http://schemas.microsoft.com/office/powerpoint/2010/main" val="14277859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hasCustomPrompt="1"/>
          </p:nvPr>
        </p:nvSpPr>
        <p:spPr>
          <a:xfrm>
            <a:off x="4744996" y="2088292"/>
            <a:ext cx="6400800" cy="2730843"/>
          </a:xfrm>
        </p:spPr>
        <p:txBody>
          <a:bodyPr anchor="ctr">
            <a:normAutofit/>
          </a:bodyPr>
          <a:lstStyle>
            <a:lvl1pPr>
              <a:lnSpc>
                <a:spcPct val="100000"/>
              </a:lnSpc>
              <a:defRPr sz="4800">
                <a:solidFill>
                  <a:schemeClr val="bg1"/>
                </a:solidFill>
              </a:defRPr>
            </a:lvl1pPr>
          </a:lstStyle>
          <a:p>
            <a:r>
              <a:rPr lang="en-US" dirty="0"/>
              <a:t>Click to Edit Title</a:t>
            </a:r>
          </a:p>
        </p:txBody>
      </p:sp>
      <p:pic>
        <p:nvPicPr>
          <p:cNvPr id="7" name="Picture 6" descr="ASCCC logo">
            <a:extLst>
              <a:ext uri="{FF2B5EF4-FFF2-40B4-BE49-F238E27FC236}">
                <a16:creationId xmlns:a16="http://schemas.microsoft.com/office/drawing/2014/main" id="{9AD9AFDF-7905-B74A-8D29-1B5C4D2C722B}"/>
              </a:ext>
            </a:extLst>
          </p:cNvPr>
          <p:cNvPicPr>
            <a:picLocks noChangeAspect="1"/>
          </p:cNvPicPr>
          <p:nvPr/>
        </p:nvPicPr>
        <p:blipFill>
          <a:blip r:embed="rId3"/>
          <a:stretch>
            <a:fillRect/>
          </a:stretch>
        </p:blipFill>
        <p:spPr>
          <a:xfrm>
            <a:off x="521044" y="2362611"/>
            <a:ext cx="3085513" cy="1727887"/>
          </a:xfrm>
          <a:prstGeom prst="rect">
            <a:avLst/>
          </a:prstGeom>
        </p:spPr>
      </p:pic>
    </p:spTree>
    <p:extLst>
      <p:ext uri="{BB962C8B-B14F-4D97-AF65-F5344CB8AC3E}">
        <p14:creationId xmlns:p14="http://schemas.microsoft.com/office/powerpoint/2010/main" val="4179700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2 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47135" y="1335091"/>
            <a:ext cx="3583461" cy="1611995"/>
          </a:xfrm>
        </p:spPr>
        <p:txBody>
          <a:bodyPr anchor="b">
            <a:normAutofit/>
          </a:bodyPr>
          <a:lstStyle>
            <a:lvl1pPr algn="ctr">
              <a:defRPr sz="3600"/>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4534930" y="1112108"/>
            <a:ext cx="6672648" cy="467085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16BCEDA2-8D63-C44F-BC49-24E0BC45BAEB}"/>
              </a:ext>
            </a:extLst>
          </p:cNvPr>
          <p:cNvSpPr>
            <a:spLocks noGrp="1"/>
          </p:cNvSpPr>
          <p:nvPr>
            <p:ph type="body" sz="half" idx="2" hasCustomPrompt="1"/>
          </p:nvPr>
        </p:nvSpPr>
        <p:spPr>
          <a:xfrm>
            <a:off x="247135" y="2928551"/>
            <a:ext cx="3583461" cy="2533135"/>
          </a:xfrm>
        </p:spPr>
        <p:txBody>
          <a:bodyPr>
            <a:normAutofit/>
          </a:bodyPr>
          <a:lstStyle>
            <a:lvl1pPr marL="0" indent="0" algn="ctr">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464378" y="6356350"/>
            <a:ext cx="2743200" cy="365125"/>
          </a:xfrm>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115273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 Content 2 Colum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087395" y="365125"/>
            <a:ext cx="10046043" cy="1325563"/>
          </a:xfrm>
        </p:spPr>
        <p:txBody>
          <a:bodyPr anchor="b">
            <a:normAutofit/>
          </a:bodyPr>
          <a:lstStyle>
            <a:lvl1pPr>
              <a:defRPr sz="360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087395"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184557"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13" name="Slide Number Placeholder 6">
            <a:extLst>
              <a:ext uri="{FF2B5EF4-FFF2-40B4-BE49-F238E27FC236}">
                <a16:creationId xmlns:a16="http://schemas.microsoft.com/office/drawing/2014/main" id="{7E383382-0294-BD4C-A5F0-F13A44A6EA7B}"/>
              </a:ext>
            </a:extLst>
          </p:cNvPr>
          <p:cNvSpPr txBox="1">
            <a:spLocks/>
          </p:cNvSpPr>
          <p:nvPr/>
        </p:nvSpPr>
        <p:spPr>
          <a:xfrm>
            <a:off x="8464378"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601758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Slide Number Placeholder 6">
            <a:extLst>
              <a:ext uri="{FF2B5EF4-FFF2-40B4-BE49-F238E27FC236}">
                <a16:creationId xmlns:a16="http://schemas.microsoft.com/office/drawing/2014/main" id="{7E383382-0294-BD4C-A5F0-F13A44A6EA7B}"/>
              </a:ext>
            </a:extLst>
          </p:cNvPr>
          <p:cNvSpPr txBox="1">
            <a:spLocks/>
          </p:cNvSpPr>
          <p:nvPr/>
        </p:nvSpPr>
        <p:spPr>
          <a:xfrm>
            <a:off x="8464378"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dirty="0"/>
          </a:p>
        </p:txBody>
      </p:sp>
      <p:sp>
        <p:nvSpPr>
          <p:cNvPr id="15" name="Title 1">
            <a:extLst>
              <a:ext uri="{FF2B5EF4-FFF2-40B4-BE49-F238E27FC236}">
                <a16:creationId xmlns:a16="http://schemas.microsoft.com/office/drawing/2014/main" id="{F364D7FE-3356-3F4C-A9D0-D7CF7DC02071}"/>
              </a:ext>
            </a:extLst>
          </p:cNvPr>
          <p:cNvSpPr>
            <a:spLocks noGrp="1"/>
          </p:cNvSpPr>
          <p:nvPr>
            <p:ph type="title"/>
          </p:nvPr>
        </p:nvSpPr>
        <p:spPr>
          <a:xfrm>
            <a:off x="1075038" y="365125"/>
            <a:ext cx="10058399" cy="1325563"/>
          </a:xfrm>
        </p:spPr>
        <p:txBody>
          <a:bodyPr anchor="b">
            <a:normAutofit/>
          </a:bodyPr>
          <a:lstStyle>
            <a:lvl1pPr algn="l">
              <a:defRPr sz="3600"/>
            </a:lvl1pPr>
          </a:lstStyle>
          <a:p>
            <a:r>
              <a:rPr lang="en-US"/>
              <a:t>Click to edit Master title style</a:t>
            </a:r>
            <a:endParaRPr lang="en-US" dirty="0"/>
          </a:p>
        </p:txBody>
      </p:sp>
      <p:sp>
        <p:nvSpPr>
          <p:cNvPr id="17" name="Content Placeholder 2">
            <a:extLst>
              <a:ext uri="{FF2B5EF4-FFF2-40B4-BE49-F238E27FC236}">
                <a16:creationId xmlns:a16="http://schemas.microsoft.com/office/drawing/2014/main" id="{CEF576B0-A006-8A43-9E28-F8921C359D28}"/>
              </a:ext>
            </a:extLst>
          </p:cNvPr>
          <p:cNvSpPr>
            <a:spLocks noGrp="1"/>
          </p:cNvSpPr>
          <p:nvPr>
            <p:ph sz="half" idx="1"/>
          </p:nvPr>
        </p:nvSpPr>
        <p:spPr>
          <a:xfrm>
            <a:off x="1075038" y="1921669"/>
            <a:ext cx="10058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1762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4162001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35DA3E-D01E-AD41-B24A-0A697DB152BE}" type="datetimeFigureOut">
              <a:rPr lang="en-US" smtClean="0"/>
              <a:t>1/24/20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835150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1/24/20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705457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3 Content 2 Colum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8DA5A-03EB-7C4E-BED7-BCB1E5A11604}"/>
              </a:ext>
            </a:extLst>
          </p:cNvPr>
          <p:cNvSpPr>
            <a:spLocks noGrp="1"/>
          </p:cNvSpPr>
          <p:nvPr>
            <p:ph type="title" hasCustomPrompt="1"/>
          </p:nvPr>
        </p:nvSpPr>
        <p:spPr>
          <a:xfrm>
            <a:off x="838200" y="713559"/>
            <a:ext cx="10515600" cy="1146991"/>
          </a:xfrm>
        </p:spPr>
        <p:txBody>
          <a:bodyPr anchor="b">
            <a:normAutofit/>
          </a:bodyPr>
          <a:lstStyle>
            <a:lvl1pPr>
              <a:defRPr sz="3600"/>
            </a:lvl1pPr>
          </a:lstStyle>
          <a:p>
            <a:r>
              <a:rPr lang="en-US" dirty="0"/>
              <a:t>Click to edit title</a:t>
            </a:r>
          </a:p>
        </p:txBody>
      </p:sp>
      <p:sp>
        <p:nvSpPr>
          <p:cNvPr id="3" name="Content Placeholder 2">
            <a:extLst>
              <a:ext uri="{FF2B5EF4-FFF2-40B4-BE49-F238E27FC236}">
                <a16:creationId xmlns:a16="http://schemas.microsoft.com/office/drawing/2014/main" id="{11062FDB-A149-0B44-BB49-58F5C3155A54}"/>
              </a:ext>
            </a:extLst>
          </p:cNvPr>
          <p:cNvSpPr>
            <a:spLocks noGrp="1"/>
          </p:cNvSpPr>
          <p:nvPr>
            <p:ph sz="half" idx="1"/>
          </p:nvPr>
        </p:nvSpPr>
        <p:spPr>
          <a:xfrm>
            <a:off x="838200" y="1995487"/>
            <a:ext cx="5181600" cy="38863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B07721E-11C3-6B42-AE2E-8506E4B9E51F}"/>
              </a:ext>
            </a:extLst>
          </p:cNvPr>
          <p:cNvSpPr>
            <a:spLocks noGrp="1"/>
          </p:cNvSpPr>
          <p:nvPr>
            <p:ph sz="half" idx="2"/>
          </p:nvPr>
        </p:nvSpPr>
        <p:spPr>
          <a:xfrm>
            <a:off x="6172200" y="1995487"/>
            <a:ext cx="5181600" cy="38863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9834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2D507-5401-464E-AD07-D24EE91AF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F650318-0809-C04F-9288-E60B69D548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4"/>
                </a:solidFill>
                <a:latin typeface="Gill Sans Ultra Bold" panose="020B0A02020104020203" pitchFamily="34" charset="77"/>
              </a:defRPr>
            </a:lvl1pPr>
          </a:lstStyle>
          <a:p>
            <a:fld id="{C643D756-718A-164E-9CE8-738637616EB4}" type="slidenum">
              <a:rPr lang="en-US" smtClean="0"/>
              <a:t>‹#›</a:t>
            </a:fld>
            <a:endParaRPr lang="en-US" dirty="0"/>
          </a:p>
        </p:txBody>
      </p:sp>
    </p:spTree>
    <p:extLst>
      <p:ext uri="{BB962C8B-B14F-4D97-AF65-F5344CB8AC3E}">
        <p14:creationId xmlns:p14="http://schemas.microsoft.com/office/powerpoint/2010/main" val="380446952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txStyles>
    <p:titleStyle>
      <a:lvl1pPr algn="l" defTabSz="914400" rtl="0" eaLnBrk="1" latinLnBrk="0" hangingPunct="1">
        <a:lnSpc>
          <a:spcPct val="90000"/>
        </a:lnSpc>
        <a:spcBef>
          <a:spcPct val="0"/>
        </a:spcBef>
        <a:buNone/>
        <a:defRPr sz="4400" kern="1200">
          <a:solidFill>
            <a:schemeClr val="accent2"/>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674831"/>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674831"/>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674831"/>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faccc.org/current-legislation/" TargetMode="External"/><Relationship Id="rId2" Type="http://schemas.openxmlformats.org/officeDocument/2006/relationships/hyperlink" Target="https://www.asccc.org/directory/legislative-and-advocacy-committee" TargetMode="External"/><Relationship Id="rId1" Type="http://schemas.openxmlformats.org/officeDocument/2006/relationships/slideLayout" Target="../slideLayouts/slideLayout7.xml"/><Relationship Id="rId4" Type="http://schemas.openxmlformats.org/officeDocument/2006/relationships/hyperlink" Target="http://www.faccc.org/2018-legislative-and-budgetary-prioritie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lao.ca.gov/" TargetMode="External"/><Relationship Id="rId2" Type="http://schemas.openxmlformats.org/officeDocument/2006/relationships/hyperlink" Target="http://ahed.assembly.ca.gov/" TargetMode="External"/><Relationship Id="rId1" Type="http://schemas.openxmlformats.org/officeDocument/2006/relationships/slideLayout" Target="../slideLayouts/slideLayout7.xml"/><Relationship Id="rId6" Type="http://schemas.openxmlformats.org/officeDocument/2006/relationships/image" Target="../media/image11.tiff"/><Relationship Id="rId5" Type="http://schemas.openxmlformats.org/officeDocument/2006/relationships/hyperlink" Target="https://leginfo.legislature.ca.gov/" TargetMode="External"/><Relationship Id="rId4" Type="http://schemas.openxmlformats.org/officeDocument/2006/relationships/hyperlink" Target="http://www.ebudget.ca.go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mailto:info@asccc.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leginfo.legislature.ca.gov/faces/billNavClient.xhtml?bill_id=201920200SB777" TargetMode="External"/><Relationship Id="rId2" Type="http://schemas.openxmlformats.org/officeDocument/2006/relationships/hyperlink" Target="http://leginfo.legislature.ca.gov/faces/billNavClient.xhtml?bill_id=201920200AB897"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1446" y="1391788"/>
            <a:ext cx="11145254" cy="1782734"/>
          </a:xfrm>
        </p:spPr>
        <p:txBody>
          <a:bodyPr anchor="ctr">
            <a:noAutofit/>
          </a:bodyPr>
          <a:lstStyle/>
          <a:p>
            <a:r>
              <a:rPr lang="en-US" sz="4000" b="1" dirty="0">
                <a:latin typeface="Calibri" panose="020F0502020204030204" pitchFamily="34" charset="0"/>
                <a:cs typeface="Calibri" panose="020F0502020204030204" pitchFamily="34" charset="0"/>
              </a:rPr>
              <a:t>Legislation and the Budget Cycle 2020:</a:t>
            </a:r>
            <a:br>
              <a:rPr lang="en-US" sz="4000" b="1"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What Has Happened and What Is Coming</a:t>
            </a:r>
            <a:endParaRPr lang="en-US" sz="40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501446" y="4419599"/>
            <a:ext cx="11145254" cy="2236033"/>
          </a:xfrm>
        </p:spPr>
        <p:txBody>
          <a:bodyPr>
            <a:normAutofit/>
          </a:bodyPr>
          <a:lstStyle/>
          <a:p>
            <a:r>
              <a:rPr lang="en-US" sz="3600" dirty="0">
                <a:cs typeface="Arial" panose="020B0604020202020204" pitchFamily="34" charset="0"/>
              </a:rPr>
              <a:t>Dolores Davison, ASCCC Vice President</a:t>
            </a:r>
          </a:p>
          <a:p>
            <a:r>
              <a:rPr lang="en-US" sz="3600" dirty="0">
                <a:cs typeface="Arial" panose="020B0604020202020204" pitchFamily="34" charset="0"/>
              </a:rPr>
              <a:t>John </a:t>
            </a:r>
            <a:r>
              <a:rPr lang="en-US" sz="3600" dirty="0" err="1">
                <a:cs typeface="Arial" panose="020B0604020202020204" pitchFamily="34" charset="0"/>
              </a:rPr>
              <a:t>Govsky</a:t>
            </a:r>
            <a:r>
              <a:rPr lang="en-US" sz="3600" dirty="0">
                <a:cs typeface="Arial" panose="020B0604020202020204" pitchFamily="34" charset="0"/>
              </a:rPr>
              <a:t>, Cabrillo College </a:t>
            </a:r>
          </a:p>
          <a:p>
            <a:endParaRPr lang="en-US" dirty="0">
              <a:cs typeface="Arial" panose="020B0604020202020204" pitchFamily="34" charset="0"/>
            </a:endParaRPr>
          </a:p>
          <a:p>
            <a:pPr algn="l"/>
            <a:endParaRPr lang="en-US" sz="1800" dirty="0">
              <a:latin typeface="Times New Roman" panose="02020603050405020304" pitchFamily="18" charset="0"/>
              <a:ea typeface="Times New Roman" charset="0"/>
              <a:cs typeface="Times New Roman" panose="02020603050405020304" pitchFamily="18" charset="0"/>
            </a:endParaRPr>
          </a:p>
          <a:p>
            <a:pPr algn="l"/>
            <a:endParaRPr lang="en-US" sz="2600" dirty="0">
              <a:solidFill>
                <a:srgbClr val="FF0000"/>
              </a:solidFill>
              <a:latin typeface="Times New Roman" panose="02020603050405020304" pitchFamily="18" charset="0"/>
              <a:ea typeface="Times New Roman" charset="0"/>
              <a:cs typeface="Times New Roman" panose="02020603050405020304" pitchFamily="18" charset="0"/>
            </a:endParaRPr>
          </a:p>
        </p:txBody>
      </p:sp>
      <p:pic>
        <p:nvPicPr>
          <p:cNvPr id="7" name="Google Shape;179;p25" descr="50th anniversary logo for the Academic Senate for California Community Colleges -- for decorative purposes only." title="50th Anniversary Logo">
            <a:extLst>
              <a:ext uri="{FF2B5EF4-FFF2-40B4-BE49-F238E27FC236}">
                <a16:creationId xmlns:a16="http://schemas.microsoft.com/office/drawing/2014/main" id="{997FD375-3642-6944-8E41-7F745599B649}"/>
              </a:ext>
            </a:extLst>
          </p:cNvPr>
          <p:cNvPicPr preferRelativeResize="0"/>
          <p:nvPr/>
        </p:nvPicPr>
        <p:blipFill rotWithShape="1">
          <a:blip r:embed="rId3">
            <a:alphaModFix/>
          </a:blip>
          <a:srcRect/>
          <a:stretch/>
        </p:blipFill>
        <p:spPr>
          <a:xfrm>
            <a:off x="4426884" y="409410"/>
            <a:ext cx="3577450" cy="827100"/>
          </a:xfrm>
          <a:prstGeom prst="rect">
            <a:avLst/>
          </a:prstGeom>
          <a:noFill/>
          <a:ln>
            <a:noFill/>
          </a:ln>
        </p:spPr>
      </p:pic>
    </p:spTree>
    <p:extLst>
      <p:ext uri="{BB962C8B-B14F-4D97-AF65-F5344CB8AC3E}">
        <p14:creationId xmlns:p14="http://schemas.microsoft.com/office/powerpoint/2010/main" val="779132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i="0" dirty="0">
                <a:solidFill>
                  <a:srgbClr val="C00000"/>
                </a:solidFill>
                <a:latin typeface="+mj-lt"/>
              </a:rPr>
              <a:t>Budget Process (</a:t>
            </a:r>
            <a:r>
              <a:rPr lang="en-US" i="0" dirty="0">
                <a:solidFill>
                  <a:srgbClr val="C00000"/>
                </a:solidFill>
                <a:latin typeface="+mj-lt"/>
              </a:rPr>
              <a:t>July – July</a:t>
            </a:r>
            <a:r>
              <a:rPr lang="en-US" b="1" i="0" dirty="0">
                <a:solidFill>
                  <a:srgbClr val="C00000"/>
                </a:solidFill>
                <a:latin typeface="+mj-lt"/>
              </a:rPr>
              <a:t>)</a:t>
            </a:r>
          </a:p>
        </p:txBody>
      </p:sp>
      <p:graphicFrame>
        <p:nvGraphicFramePr>
          <p:cNvPr id="5" name="Content Placeholder 4" descr="Graphic depicting steps of the budget process from July to July" title="Budget Process Graphic"/>
          <p:cNvGraphicFramePr>
            <a:graphicFrameLocks noGrp="1"/>
          </p:cNvGraphicFramePr>
          <p:nvPr>
            <p:ph idx="1"/>
            <p:extLst>
              <p:ext uri="{D42A27DB-BD31-4B8C-83A1-F6EECF244321}">
                <p14:modId xmlns:p14="http://schemas.microsoft.com/office/powerpoint/2010/main" val="2146383521"/>
              </p:ext>
            </p:extLst>
          </p:nvPr>
        </p:nvGraphicFramePr>
        <p:xfrm>
          <a:off x="966107" y="1567543"/>
          <a:ext cx="10259786" cy="4980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4900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0" dirty="0">
                <a:solidFill>
                  <a:srgbClr val="C00000"/>
                </a:solidFill>
                <a:latin typeface="+mj-lt"/>
                <a:cs typeface="Arial"/>
              </a:rPr>
              <a:t>The Budget Cycle</a:t>
            </a:r>
            <a:endParaRPr lang="en-US" b="1" i="0" dirty="0">
              <a:solidFill>
                <a:srgbClr val="C00000"/>
              </a:solidFill>
              <a:latin typeface="+mj-lt"/>
            </a:endParaRPr>
          </a:p>
        </p:txBody>
      </p:sp>
      <p:sp>
        <p:nvSpPr>
          <p:cNvPr id="3" name="Content Placeholder 2"/>
          <p:cNvSpPr>
            <a:spLocks noGrp="1"/>
          </p:cNvSpPr>
          <p:nvPr>
            <p:ph idx="1"/>
          </p:nvPr>
        </p:nvSpPr>
        <p:spPr/>
        <p:txBody>
          <a:bodyPr>
            <a:normAutofit/>
          </a:bodyPr>
          <a:lstStyle/>
          <a:p>
            <a:pPr>
              <a:buClr>
                <a:srgbClr val="C00000"/>
              </a:buClr>
            </a:pPr>
            <a:r>
              <a:rPr lang="en-US" sz="3200" dirty="0">
                <a:solidFill>
                  <a:srgbClr val="000000"/>
                </a:solidFill>
                <a:cs typeface="Arial"/>
              </a:rPr>
              <a:t>Dept. of Finance</a:t>
            </a:r>
          </a:p>
          <a:p>
            <a:pPr lvl="1">
              <a:buClr>
                <a:srgbClr val="C00000"/>
              </a:buClr>
            </a:pPr>
            <a:r>
              <a:rPr lang="en-US" sz="3200" dirty="0">
                <a:solidFill>
                  <a:srgbClr val="000000"/>
                </a:solidFill>
                <a:cs typeface="Arial"/>
              </a:rPr>
              <a:t>Prop 98 Money</a:t>
            </a:r>
          </a:p>
          <a:p>
            <a:pPr>
              <a:buClr>
                <a:srgbClr val="C00000"/>
              </a:buClr>
            </a:pPr>
            <a:r>
              <a:rPr lang="en-US" sz="3200" dirty="0">
                <a:solidFill>
                  <a:srgbClr val="000000"/>
                </a:solidFill>
                <a:cs typeface="Arial"/>
              </a:rPr>
              <a:t>Governor’s January Budget (drops by 10 January)</a:t>
            </a:r>
          </a:p>
          <a:p>
            <a:pPr>
              <a:buClr>
                <a:srgbClr val="C00000"/>
              </a:buClr>
            </a:pPr>
            <a:r>
              <a:rPr lang="en-US" sz="3200" dirty="0">
                <a:solidFill>
                  <a:srgbClr val="000000"/>
                </a:solidFill>
                <a:cs typeface="Arial"/>
              </a:rPr>
              <a:t>Trailer Bill Language</a:t>
            </a:r>
          </a:p>
          <a:p>
            <a:pPr>
              <a:buClr>
                <a:srgbClr val="C00000"/>
              </a:buClr>
            </a:pPr>
            <a:r>
              <a:rPr lang="en-US" sz="3200" dirty="0">
                <a:solidFill>
                  <a:srgbClr val="000000"/>
                </a:solidFill>
                <a:cs typeface="Arial"/>
              </a:rPr>
              <a:t>Governor’s May Revisions (the May Revise)</a:t>
            </a:r>
          </a:p>
          <a:p>
            <a:pPr>
              <a:buClr>
                <a:srgbClr val="C00000"/>
              </a:buClr>
            </a:pPr>
            <a:r>
              <a:rPr lang="en-US" sz="3200" dirty="0">
                <a:solidFill>
                  <a:srgbClr val="000000"/>
                </a:solidFill>
                <a:cs typeface="Arial"/>
              </a:rPr>
              <a:t>June 15 Deadline for Legislature -- Must be printed 72 hours ahead of deadline</a:t>
            </a:r>
          </a:p>
          <a:p>
            <a:pPr>
              <a:buClr>
                <a:srgbClr val="C00000"/>
              </a:buClr>
            </a:pPr>
            <a:endParaRPr lang="en-US" sz="3200" dirty="0">
              <a:solidFill>
                <a:srgbClr val="000000"/>
              </a:solidFill>
              <a:cs typeface="Arial"/>
            </a:endParaRPr>
          </a:p>
        </p:txBody>
      </p:sp>
    </p:spTree>
    <p:extLst>
      <p:ext uri="{BB962C8B-B14F-4D97-AF65-F5344CB8AC3E}">
        <p14:creationId xmlns:p14="http://schemas.microsoft.com/office/powerpoint/2010/main" val="1274575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FE85B-AD7F-0A4E-91B4-0606E0616EFD}"/>
              </a:ext>
            </a:extLst>
          </p:cNvPr>
          <p:cNvSpPr>
            <a:spLocks noGrp="1"/>
          </p:cNvSpPr>
          <p:nvPr>
            <p:ph type="title"/>
          </p:nvPr>
        </p:nvSpPr>
        <p:spPr/>
        <p:txBody>
          <a:bodyPr/>
          <a:lstStyle/>
          <a:p>
            <a:pPr algn="ctr"/>
            <a:r>
              <a:rPr lang="en-US" b="1" i="0" dirty="0">
                <a:solidFill>
                  <a:srgbClr val="C00000"/>
                </a:solidFill>
                <a:latin typeface="+mj-lt"/>
              </a:rPr>
              <a:t>What Can Local Faculty Do?</a:t>
            </a:r>
          </a:p>
        </p:txBody>
      </p:sp>
      <p:sp>
        <p:nvSpPr>
          <p:cNvPr id="3" name="Content Placeholder 2">
            <a:extLst>
              <a:ext uri="{FF2B5EF4-FFF2-40B4-BE49-F238E27FC236}">
                <a16:creationId xmlns:a16="http://schemas.microsoft.com/office/drawing/2014/main" id="{7E098E24-D836-7944-A672-9F1D8074583A}"/>
              </a:ext>
            </a:extLst>
          </p:cNvPr>
          <p:cNvSpPr>
            <a:spLocks noGrp="1"/>
          </p:cNvSpPr>
          <p:nvPr>
            <p:ph idx="1"/>
          </p:nvPr>
        </p:nvSpPr>
        <p:spPr/>
        <p:txBody>
          <a:bodyPr>
            <a:normAutofit/>
          </a:bodyPr>
          <a:lstStyle/>
          <a:p>
            <a:pPr>
              <a:buClr>
                <a:srgbClr val="C00000"/>
              </a:buClr>
            </a:pPr>
            <a:r>
              <a:rPr lang="en-US" dirty="0"/>
              <a:t>Be familiar with processes </a:t>
            </a:r>
          </a:p>
          <a:p>
            <a:pPr>
              <a:buClr>
                <a:srgbClr val="C00000"/>
              </a:buClr>
            </a:pPr>
            <a:r>
              <a:rPr lang="en-US" dirty="0"/>
              <a:t>Meet with local legislators and others involved with budget </a:t>
            </a:r>
          </a:p>
          <a:p>
            <a:pPr>
              <a:buClr>
                <a:srgbClr val="C00000"/>
              </a:buClr>
            </a:pPr>
            <a:r>
              <a:rPr lang="en-US" dirty="0"/>
              <a:t>Discuss legislative priorities with your Board of Trustees</a:t>
            </a:r>
          </a:p>
          <a:p>
            <a:pPr>
              <a:buClr>
                <a:srgbClr val="C00000"/>
              </a:buClr>
            </a:pPr>
            <a:r>
              <a:rPr lang="en-US" dirty="0"/>
              <a:t>Sign up for the ASCCC legislative liaison listserv (HOW?)</a:t>
            </a:r>
          </a:p>
          <a:p>
            <a:pPr>
              <a:buClr>
                <a:srgbClr val="C00000"/>
              </a:buClr>
            </a:pPr>
            <a:r>
              <a:rPr lang="en-US" dirty="0"/>
              <a:t>Make sure your academic senate has a Legislative and Advocacy Liaison</a:t>
            </a:r>
          </a:p>
          <a:p>
            <a:pPr>
              <a:buClr>
                <a:srgbClr val="C00000"/>
              </a:buClr>
            </a:pPr>
            <a:r>
              <a:rPr lang="en-US" dirty="0"/>
              <a:t>Work with your student government/student senate on local priorities</a:t>
            </a:r>
          </a:p>
          <a:p>
            <a:pPr>
              <a:buClr>
                <a:srgbClr val="C00000"/>
              </a:buClr>
            </a:pPr>
            <a:endParaRPr lang="en-US" dirty="0"/>
          </a:p>
        </p:txBody>
      </p:sp>
    </p:spTree>
    <p:extLst>
      <p:ext uri="{BB962C8B-B14F-4D97-AF65-F5344CB8AC3E}">
        <p14:creationId xmlns:p14="http://schemas.microsoft.com/office/powerpoint/2010/main" val="3327258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785E0-2FB5-D944-B76F-6FC4972E4C72}"/>
              </a:ext>
            </a:extLst>
          </p:cNvPr>
          <p:cNvSpPr>
            <a:spLocks noGrp="1"/>
          </p:cNvSpPr>
          <p:nvPr>
            <p:ph type="title"/>
          </p:nvPr>
        </p:nvSpPr>
        <p:spPr/>
        <p:txBody>
          <a:bodyPr/>
          <a:lstStyle/>
          <a:p>
            <a:pPr algn="ctr"/>
            <a:r>
              <a:rPr lang="en-US" b="1" i="0" dirty="0">
                <a:solidFill>
                  <a:srgbClr val="C00000"/>
                </a:solidFill>
                <a:latin typeface="+mj-lt"/>
              </a:rPr>
              <a:t>Some Helpful Websites</a:t>
            </a:r>
          </a:p>
        </p:txBody>
      </p:sp>
      <p:sp>
        <p:nvSpPr>
          <p:cNvPr id="3" name="Content Placeholder 2">
            <a:extLst>
              <a:ext uri="{FF2B5EF4-FFF2-40B4-BE49-F238E27FC236}">
                <a16:creationId xmlns:a16="http://schemas.microsoft.com/office/drawing/2014/main" id="{2B0533A2-F500-424A-AB65-DF7787E01AA8}"/>
              </a:ext>
            </a:extLst>
          </p:cNvPr>
          <p:cNvSpPr>
            <a:spLocks noGrp="1"/>
          </p:cNvSpPr>
          <p:nvPr>
            <p:ph idx="1"/>
          </p:nvPr>
        </p:nvSpPr>
        <p:spPr/>
        <p:txBody>
          <a:bodyPr>
            <a:normAutofit/>
          </a:bodyPr>
          <a:lstStyle/>
          <a:p>
            <a:pPr marL="0" indent="0">
              <a:buNone/>
            </a:pPr>
            <a:r>
              <a:rPr lang="en-US" dirty="0">
                <a:solidFill>
                  <a:srgbClr val="C00000"/>
                </a:solidFill>
              </a:rPr>
              <a:t>ASCCC Legislation Information</a:t>
            </a:r>
            <a:r>
              <a:rPr lang="en-US" dirty="0"/>
              <a:t>:</a:t>
            </a:r>
          </a:p>
          <a:p>
            <a:pPr marL="0" indent="0">
              <a:buNone/>
            </a:pPr>
            <a:r>
              <a:rPr lang="en-US" dirty="0">
                <a:hlinkClick r:id="rId2"/>
              </a:rPr>
              <a:t>https://www.asccc.org/directory/legislative-and-advocacy-committee</a:t>
            </a:r>
            <a:endParaRPr lang="en-US" dirty="0"/>
          </a:p>
          <a:p>
            <a:pPr marL="0" indent="0">
              <a:buNone/>
            </a:pPr>
            <a:r>
              <a:rPr lang="en-US" dirty="0"/>
              <a:t>Under the “Resolutions” tab on this page, all ASCCC resolutions about legislation are listed. </a:t>
            </a:r>
          </a:p>
          <a:p>
            <a:pPr marL="0" indent="0">
              <a:buNone/>
            </a:pPr>
            <a:endParaRPr lang="en-US" b="0" i="0" dirty="0">
              <a:latin typeface="+mn-lt"/>
            </a:endParaRPr>
          </a:p>
          <a:p>
            <a:pPr marL="0" indent="0">
              <a:buNone/>
            </a:pPr>
            <a:r>
              <a:rPr lang="en-US" b="0" i="0" dirty="0">
                <a:solidFill>
                  <a:srgbClr val="C00000"/>
                </a:solidFill>
                <a:latin typeface="+mn-lt"/>
              </a:rPr>
              <a:t>FACCC information</a:t>
            </a:r>
            <a:r>
              <a:rPr lang="en-US" b="0" i="0" dirty="0">
                <a:latin typeface="+mn-lt"/>
              </a:rPr>
              <a:t>:</a:t>
            </a:r>
          </a:p>
          <a:p>
            <a:pPr marL="0" indent="0">
              <a:buNone/>
            </a:pPr>
            <a:r>
              <a:rPr lang="en-US" b="0" i="0" dirty="0">
                <a:latin typeface="+mn-lt"/>
                <a:hlinkClick r:id="rId3"/>
              </a:rPr>
              <a:t>http://www.faccc.org/current-legislation/</a:t>
            </a:r>
            <a:endParaRPr lang="en-US" b="0" i="0" dirty="0">
              <a:latin typeface="+mn-lt"/>
            </a:endParaRPr>
          </a:p>
          <a:p>
            <a:pPr marL="0" indent="0">
              <a:buNone/>
            </a:pPr>
            <a:r>
              <a:rPr lang="en-US" b="0" i="0" dirty="0">
                <a:latin typeface="+mn-lt"/>
                <a:hlinkClick r:id="rId4"/>
              </a:rPr>
              <a:t>http://www.faccc.org/2020-legislative-and-budgetary-priorities/</a:t>
            </a:r>
            <a:endParaRPr lang="en-US" b="0" i="0" dirty="0">
              <a:latin typeface="+mn-lt"/>
            </a:endParaRPr>
          </a:p>
        </p:txBody>
      </p:sp>
    </p:spTree>
    <p:extLst>
      <p:ext uri="{BB962C8B-B14F-4D97-AF65-F5344CB8AC3E}">
        <p14:creationId xmlns:p14="http://schemas.microsoft.com/office/powerpoint/2010/main" val="430988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54A47-2AB2-E444-A6D8-438E914C513A}"/>
              </a:ext>
            </a:extLst>
          </p:cNvPr>
          <p:cNvSpPr>
            <a:spLocks noGrp="1"/>
          </p:cNvSpPr>
          <p:nvPr>
            <p:ph type="title"/>
          </p:nvPr>
        </p:nvSpPr>
        <p:spPr/>
        <p:txBody>
          <a:bodyPr/>
          <a:lstStyle/>
          <a:p>
            <a:pPr algn="ctr"/>
            <a:r>
              <a:rPr lang="en-US" b="1" i="0" dirty="0">
                <a:solidFill>
                  <a:srgbClr val="C00000"/>
                </a:solidFill>
                <a:latin typeface="+mj-lt"/>
              </a:rPr>
              <a:t>Some Helpful Websites (</a:t>
            </a:r>
            <a:r>
              <a:rPr lang="en-US" i="0" dirty="0">
                <a:solidFill>
                  <a:srgbClr val="C00000"/>
                </a:solidFill>
                <a:latin typeface="+mj-lt"/>
              </a:rPr>
              <a:t>continued</a:t>
            </a:r>
            <a:r>
              <a:rPr lang="en-US" b="1" i="0" dirty="0">
                <a:solidFill>
                  <a:srgbClr val="C00000"/>
                </a:solidFill>
                <a:latin typeface="+mj-lt"/>
              </a:rPr>
              <a:t>)</a:t>
            </a:r>
            <a:endParaRPr lang="en-US" b="1" dirty="0">
              <a:solidFill>
                <a:srgbClr val="C00000"/>
              </a:solidFill>
              <a:latin typeface="+mj-lt"/>
            </a:endParaRPr>
          </a:p>
        </p:txBody>
      </p:sp>
      <p:sp>
        <p:nvSpPr>
          <p:cNvPr id="3" name="Content Placeholder 2">
            <a:extLst>
              <a:ext uri="{FF2B5EF4-FFF2-40B4-BE49-F238E27FC236}">
                <a16:creationId xmlns:a16="http://schemas.microsoft.com/office/drawing/2014/main" id="{C742C3B2-E383-3245-ADCD-C6EB6640E24E}"/>
              </a:ext>
            </a:extLst>
          </p:cNvPr>
          <p:cNvSpPr>
            <a:spLocks noGrp="1"/>
          </p:cNvSpPr>
          <p:nvPr>
            <p:ph idx="1"/>
          </p:nvPr>
        </p:nvSpPr>
        <p:spPr/>
        <p:txBody>
          <a:bodyPr>
            <a:normAutofit/>
          </a:bodyPr>
          <a:lstStyle/>
          <a:p>
            <a:pPr marL="0" indent="0">
              <a:buNone/>
            </a:pPr>
            <a:r>
              <a:rPr lang="en-US" dirty="0"/>
              <a:t>The Assembly Committee on Higher Education:</a:t>
            </a:r>
          </a:p>
          <a:p>
            <a:pPr marL="0" indent="0">
              <a:buNone/>
            </a:pPr>
            <a:r>
              <a:rPr lang="en-US" dirty="0">
                <a:hlinkClick r:id="rId2"/>
              </a:rPr>
              <a:t>http://ahed.assembly.ca.gov</a:t>
            </a:r>
            <a:endParaRPr lang="en-US" dirty="0"/>
          </a:p>
          <a:p>
            <a:pPr marL="0" indent="0">
              <a:buNone/>
            </a:pPr>
            <a:r>
              <a:rPr lang="en-US" dirty="0"/>
              <a:t>The Legislative Analyst Office (LAO):</a:t>
            </a:r>
          </a:p>
          <a:p>
            <a:pPr marL="0" indent="0">
              <a:buNone/>
            </a:pPr>
            <a:r>
              <a:rPr lang="en-US" dirty="0">
                <a:hlinkClick r:id="rId3"/>
              </a:rPr>
              <a:t>http://www.lao.ca.gov</a:t>
            </a:r>
            <a:endParaRPr lang="en-US" dirty="0"/>
          </a:p>
          <a:p>
            <a:pPr marL="0" indent="0">
              <a:buNone/>
            </a:pPr>
            <a:r>
              <a:rPr lang="en-US" dirty="0"/>
              <a:t>The Department of Finance Budget Page:</a:t>
            </a:r>
          </a:p>
          <a:p>
            <a:pPr marL="0" indent="0">
              <a:buNone/>
            </a:pPr>
            <a:r>
              <a:rPr lang="en-US" dirty="0">
                <a:hlinkClick r:id="rId4"/>
              </a:rPr>
              <a:t>http://www.ebudget.ca.gov</a:t>
            </a:r>
            <a:endParaRPr lang="en-US" dirty="0"/>
          </a:p>
          <a:p>
            <a:pPr marL="0" indent="0">
              <a:buNone/>
            </a:pPr>
            <a:r>
              <a:rPr lang="en-US" dirty="0"/>
              <a:t>Legislation Information, including bill status:</a:t>
            </a:r>
          </a:p>
          <a:p>
            <a:pPr marL="0" indent="0">
              <a:buNone/>
            </a:pPr>
            <a:r>
              <a:rPr lang="en-US" dirty="0">
                <a:hlinkClick r:id="rId5"/>
              </a:rPr>
              <a:t>https://leginfo.legislature.ca.gov</a:t>
            </a:r>
            <a:endParaRPr lang="en-US" dirty="0"/>
          </a:p>
          <a:p>
            <a:pPr marL="0" indent="0">
              <a:buNone/>
            </a:pPr>
            <a:endParaRPr lang="en-US" b="0" i="0" dirty="0">
              <a:latin typeface="+mn-lt"/>
            </a:endParaRPr>
          </a:p>
          <a:p>
            <a:endParaRPr lang="en-US" b="0" i="0" dirty="0">
              <a:latin typeface="+mn-lt"/>
            </a:endParaRPr>
          </a:p>
        </p:txBody>
      </p:sp>
      <p:pic>
        <p:nvPicPr>
          <p:cNvPr id="4" name="Picture 3" descr="Picture of the flag of California, focused on the bear, and of the Capitol building in Sacramento." title="Sacramento Capitol">
            <a:extLst>
              <a:ext uri="{FF2B5EF4-FFF2-40B4-BE49-F238E27FC236}">
                <a16:creationId xmlns:a16="http://schemas.microsoft.com/office/drawing/2014/main" id="{9640E682-E435-F545-B24F-23C3F62222B7}"/>
              </a:ext>
            </a:extLst>
          </p:cNvPr>
          <p:cNvPicPr>
            <a:picLocks noChangeAspect="1"/>
          </p:cNvPicPr>
          <p:nvPr/>
        </p:nvPicPr>
        <p:blipFill>
          <a:blip r:embed="rId6"/>
          <a:stretch>
            <a:fillRect/>
          </a:stretch>
        </p:blipFill>
        <p:spPr>
          <a:xfrm>
            <a:off x="8310335" y="2193792"/>
            <a:ext cx="2401207" cy="3615004"/>
          </a:xfrm>
          <a:prstGeom prst="rect">
            <a:avLst/>
          </a:prstGeom>
        </p:spPr>
      </p:pic>
    </p:spTree>
    <p:extLst>
      <p:ext uri="{BB962C8B-B14F-4D97-AF65-F5344CB8AC3E}">
        <p14:creationId xmlns:p14="http://schemas.microsoft.com/office/powerpoint/2010/main" val="3173237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0" dirty="0">
                <a:solidFill>
                  <a:srgbClr val="C00000"/>
                </a:solidFill>
                <a:latin typeface="+mj-lt"/>
                <a:cs typeface="Arial"/>
              </a:rPr>
              <a:t>Questions and Thank You</a:t>
            </a:r>
          </a:p>
        </p:txBody>
      </p:sp>
      <p:sp>
        <p:nvSpPr>
          <p:cNvPr id="3" name="Content Placeholder 2"/>
          <p:cNvSpPr>
            <a:spLocks noGrp="1"/>
          </p:cNvSpPr>
          <p:nvPr>
            <p:ph idx="1"/>
          </p:nvPr>
        </p:nvSpPr>
        <p:spPr/>
        <p:txBody>
          <a:bodyPr/>
          <a:lstStyle/>
          <a:p>
            <a:pPr marL="0" indent="0" algn="ctr">
              <a:buNone/>
            </a:pPr>
            <a:r>
              <a:rPr lang="en-US" b="0" i="0" dirty="0">
                <a:latin typeface="+mn-lt"/>
              </a:rPr>
              <a:t>Information:  </a:t>
            </a:r>
            <a:r>
              <a:rPr lang="en-US" b="0" i="0" dirty="0">
                <a:latin typeface="+mn-lt"/>
                <a:hlinkClick r:id="rId2"/>
              </a:rPr>
              <a:t>info@asccc.org</a:t>
            </a:r>
            <a:r>
              <a:rPr lang="en-US" b="0" i="0" dirty="0">
                <a:latin typeface="+mn-lt"/>
              </a:rPr>
              <a:t> </a:t>
            </a:r>
          </a:p>
        </p:txBody>
      </p:sp>
      <p:pic>
        <p:nvPicPr>
          <p:cNvPr id="5" name="Picture 4" descr="Photograph of the Sacramento Capitol building, including the dome, from south facing side of the building.&#10;" title="Sacramento Capitol Building ">
            <a:extLst>
              <a:ext uri="{FF2B5EF4-FFF2-40B4-BE49-F238E27FC236}">
                <a16:creationId xmlns:a16="http://schemas.microsoft.com/office/drawing/2014/main" id="{B89B8AF1-58E3-3C46-8240-0CD0314B6A7B}"/>
              </a:ext>
            </a:extLst>
          </p:cNvPr>
          <p:cNvPicPr>
            <a:picLocks noChangeAspect="1"/>
          </p:cNvPicPr>
          <p:nvPr/>
        </p:nvPicPr>
        <p:blipFill>
          <a:blip r:embed="rId3"/>
          <a:stretch>
            <a:fillRect/>
          </a:stretch>
        </p:blipFill>
        <p:spPr>
          <a:xfrm>
            <a:off x="4499811" y="2448813"/>
            <a:ext cx="3515286" cy="3792180"/>
          </a:xfrm>
          <a:prstGeom prst="rect">
            <a:avLst/>
          </a:prstGeom>
        </p:spPr>
      </p:pic>
    </p:spTree>
    <p:extLst>
      <p:ext uri="{BB962C8B-B14F-4D97-AF65-F5344CB8AC3E}">
        <p14:creationId xmlns:p14="http://schemas.microsoft.com/office/powerpoint/2010/main" val="2449508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28C3D5-5750-864D-89F2-66C5BCC07C76}"/>
              </a:ext>
            </a:extLst>
          </p:cNvPr>
          <p:cNvSpPr>
            <a:spLocks noGrp="1"/>
          </p:cNvSpPr>
          <p:nvPr>
            <p:ph type="title"/>
          </p:nvPr>
        </p:nvSpPr>
        <p:spPr/>
        <p:txBody>
          <a:bodyPr/>
          <a:lstStyle/>
          <a:p>
            <a:pPr algn="ctr"/>
            <a:r>
              <a:rPr lang="en-US" b="1" i="0" dirty="0">
                <a:solidFill>
                  <a:srgbClr val="C00000"/>
                </a:solidFill>
                <a:latin typeface="+mj-lt"/>
              </a:rPr>
              <a:t>Breakout Description </a:t>
            </a:r>
          </a:p>
        </p:txBody>
      </p:sp>
      <p:sp>
        <p:nvSpPr>
          <p:cNvPr id="6" name="Content Placeholder 5">
            <a:extLst>
              <a:ext uri="{FF2B5EF4-FFF2-40B4-BE49-F238E27FC236}">
                <a16:creationId xmlns:a16="http://schemas.microsoft.com/office/drawing/2014/main" id="{DE8EB2C4-84BB-D748-BB04-C0E8FB5E8114}"/>
              </a:ext>
            </a:extLst>
          </p:cNvPr>
          <p:cNvSpPr>
            <a:spLocks noGrp="1"/>
          </p:cNvSpPr>
          <p:nvPr>
            <p:ph idx="1"/>
          </p:nvPr>
        </p:nvSpPr>
        <p:spPr>
          <a:xfrm>
            <a:off x="1052423" y="1897811"/>
            <a:ext cx="10023894" cy="4399471"/>
          </a:xfrm>
        </p:spPr>
        <p:txBody>
          <a:bodyPr>
            <a:normAutofit/>
          </a:bodyPr>
          <a:lstStyle/>
          <a:p>
            <a:r>
              <a:rPr lang="en-US" dirty="0"/>
              <a:t>Last year saw a flurry of legislation around community colleges, much of which may impact adjunct faculty.  In addition, new bills have been introduced that also may change the roles of adjunct faculty.  From the potential of maternity leave, to discussions of an increase in the amount of load an adjunct can teach, to how reemployment is dealt with at institutions, it is vitally important that adjunct faculty are aware of what is coming through the legislature and how it may impact their lives.  Join us for this interactive session on legislation past, present, and future. </a:t>
            </a:r>
          </a:p>
        </p:txBody>
      </p:sp>
    </p:spTree>
    <p:extLst>
      <p:ext uri="{BB962C8B-B14F-4D97-AF65-F5344CB8AC3E}">
        <p14:creationId xmlns:p14="http://schemas.microsoft.com/office/powerpoint/2010/main" val="359084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C00000"/>
                </a:solidFill>
                <a:cs typeface="Arial" panose="020B0604020202020204" pitchFamily="34" charset="0"/>
              </a:rPr>
              <a:t>Overview	</a:t>
            </a:r>
          </a:p>
        </p:txBody>
      </p:sp>
      <p:sp>
        <p:nvSpPr>
          <p:cNvPr id="3" name="Content Placeholder 2"/>
          <p:cNvSpPr>
            <a:spLocks noGrp="1"/>
          </p:cNvSpPr>
          <p:nvPr>
            <p:ph sz="half" idx="1"/>
          </p:nvPr>
        </p:nvSpPr>
        <p:spPr/>
        <p:txBody>
          <a:bodyPr>
            <a:normAutofit/>
          </a:bodyPr>
          <a:lstStyle/>
          <a:p>
            <a:pPr>
              <a:buClr>
                <a:srgbClr val="C00000"/>
              </a:buClr>
            </a:pPr>
            <a:r>
              <a:rPr lang="en-US" sz="3200" dirty="0">
                <a:solidFill>
                  <a:srgbClr val="000000"/>
                </a:solidFill>
                <a:cs typeface="Arial"/>
              </a:rPr>
              <a:t>Role of the ASCCC in legislation and the budget </a:t>
            </a:r>
          </a:p>
          <a:p>
            <a:pPr>
              <a:buClr>
                <a:srgbClr val="C00000"/>
              </a:buClr>
            </a:pPr>
            <a:r>
              <a:rPr lang="en-US" sz="3200" dirty="0">
                <a:solidFill>
                  <a:srgbClr val="000000"/>
                </a:solidFill>
                <a:cs typeface="Arial"/>
              </a:rPr>
              <a:t>Current legislative and budget cycles</a:t>
            </a:r>
          </a:p>
          <a:p>
            <a:pPr>
              <a:buClr>
                <a:srgbClr val="C00000"/>
              </a:buClr>
            </a:pPr>
            <a:r>
              <a:rPr lang="en-US" sz="3200" dirty="0">
                <a:solidFill>
                  <a:srgbClr val="000000"/>
                </a:solidFill>
                <a:cs typeface="Arial"/>
              </a:rPr>
              <a:t>Local advocacy and getting involved at the state level</a:t>
            </a:r>
          </a:p>
          <a:p>
            <a:pPr>
              <a:buClr>
                <a:srgbClr val="C00000"/>
              </a:buClr>
            </a:pPr>
            <a:endParaRPr lang="en-US" sz="3200" dirty="0">
              <a:solidFill>
                <a:srgbClr val="000000"/>
              </a:solidFill>
              <a:cs typeface="Arial"/>
            </a:endParaRPr>
          </a:p>
        </p:txBody>
      </p:sp>
      <p:sp>
        <p:nvSpPr>
          <p:cNvPr id="4" name="Content Placeholder 3">
            <a:extLst>
              <a:ext uri="{FF2B5EF4-FFF2-40B4-BE49-F238E27FC236}">
                <a16:creationId xmlns:a16="http://schemas.microsoft.com/office/drawing/2014/main" id="{35BF0B7D-20CE-6C48-99E6-760620EDCE5A}"/>
              </a:ext>
            </a:extLst>
          </p:cNvPr>
          <p:cNvSpPr>
            <a:spLocks noGrp="1"/>
          </p:cNvSpPr>
          <p:nvPr>
            <p:ph sz="half" idx="2"/>
          </p:nvPr>
        </p:nvSpPr>
        <p:spPr/>
        <p:txBody>
          <a:bodyPr/>
          <a:lstStyle/>
          <a:p>
            <a:endParaRPr lang="en-US" dirty="0"/>
          </a:p>
        </p:txBody>
      </p:sp>
      <p:pic>
        <p:nvPicPr>
          <p:cNvPr id="5" name="Picture 4" descr="Picture of an animated bill (with button saying &quot;Bill&quot;) sitting along an animated boy on the steps of what could be the capitol in Washington DC." title="Schoolhouse Rock Bill and Boy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3151" y="1822451"/>
            <a:ext cx="4166561" cy="4357687"/>
          </a:xfrm>
          <a:prstGeom prst="rect">
            <a:avLst/>
          </a:prstGeom>
        </p:spPr>
      </p:pic>
    </p:spTree>
    <p:extLst>
      <p:ext uri="{BB962C8B-B14F-4D97-AF65-F5344CB8AC3E}">
        <p14:creationId xmlns:p14="http://schemas.microsoft.com/office/powerpoint/2010/main" val="632535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0BCA3-1F26-6E48-AA92-274ABBEFC8D4}"/>
              </a:ext>
            </a:extLst>
          </p:cNvPr>
          <p:cNvSpPr>
            <a:spLocks noGrp="1"/>
          </p:cNvSpPr>
          <p:nvPr>
            <p:ph type="title"/>
          </p:nvPr>
        </p:nvSpPr>
        <p:spPr/>
        <p:txBody>
          <a:bodyPr>
            <a:normAutofit/>
          </a:bodyPr>
          <a:lstStyle/>
          <a:p>
            <a:pPr algn="ctr"/>
            <a:r>
              <a:rPr lang="en-US" b="1" i="0" dirty="0">
                <a:solidFill>
                  <a:srgbClr val="C00000"/>
                </a:solidFill>
                <a:latin typeface="+mj-lt"/>
              </a:rPr>
              <a:t>What is the ASCCC Role?</a:t>
            </a:r>
          </a:p>
        </p:txBody>
      </p:sp>
      <p:sp>
        <p:nvSpPr>
          <p:cNvPr id="3" name="Content Placeholder 2">
            <a:extLst>
              <a:ext uri="{FF2B5EF4-FFF2-40B4-BE49-F238E27FC236}">
                <a16:creationId xmlns:a16="http://schemas.microsoft.com/office/drawing/2014/main" id="{7474590A-010E-0F4B-A894-195EBB1FB97D}"/>
              </a:ext>
            </a:extLst>
          </p:cNvPr>
          <p:cNvSpPr>
            <a:spLocks noGrp="1"/>
          </p:cNvSpPr>
          <p:nvPr>
            <p:ph idx="1"/>
          </p:nvPr>
        </p:nvSpPr>
        <p:spPr>
          <a:xfrm>
            <a:off x="1121434" y="1690688"/>
            <a:ext cx="9816860" cy="4710112"/>
          </a:xfrm>
        </p:spPr>
        <p:txBody>
          <a:bodyPr>
            <a:normAutofit/>
          </a:bodyPr>
          <a:lstStyle/>
          <a:p>
            <a:pPr>
              <a:buClr>
                <a:srgbClr val="C00000"/>
              </a:buClr>
            </a:pPr>
            <a:r>
              <a:rPr lang="en-US" dirty="0"/>
              <a:t>Legislation and Advocacy Committee </a:t>
            </a:r>
          </a:p>
          <a:p>
            <a:pPr>
              <a:buClr>
                <a:srgbClr val="C00000"/>
              </a:buClr>
            </a:pPr>
            <a:r>
              <a:rPr lang="en-US" dirty="0"/>
              <a:t>Letters in Opposition or Support </a:t>
            </a:r>
          </a:p>
          <a:p>
            <a:pPr>
              <a:buClr>
                <a:srgbClr val="C00000"/>
              </a:buClr>
            </a:pPr>
            <a:r>
              <a:rPr lang="en-US" dirty="0"/>
              <a:t>Resolutions</a:t>
            </a:r>
          </a:p>
          <a:p>
            <a:pPr>
              <a:buClr>
                <a:srgbClr val="C00000"/>
              </a:buClr>
            </a:pPr>
            <a:r>
              <a:rPr lang="en-US" dirty="0"/>
              <a:t>Legislative Visits  </a:t>
            </a:r>
          </a:p>
          <a:p>
            <a:pPr>
              <a:buClr>
                <a:srgbClr val="C00000"/>
              </a:buClr>
            </a:pPr>
            <a:r>
              <a:rPr lang="en-US" dirty="0"/>
              <a:t>Legislative Advocacy Day </a:t>
            </a:r>
          </a:p>
          <a:p>
            <a:pPr>
              <a:buClr>
                <a:srgbClr val="C00000"/>
              </a:buClr>
            </a:pPr>
            <a:r>
              <a:rPr lang="en-US" dirty="0"/>
              <a:t>ICAS Advocacy Day </a:t>
            </a:r>
          </a:p>
          <a:p>
            <a:pPr>
              <a:buClr>
                <a:srgbClr val="C00000"/>
              </a:buClr>
            </a:pPr>
            <a:r>
              <a:rPr lang="en-US" dirty="0"/>
              <a:t>Info to Local Legislation Liaisons </a:t>
            </a:r>
          </a:p>
        </p:txBody>
      </p:sp>
      <p:pic>
        <p:nvPicPr>
          <p:cNvPr id="4" name="Picture 3" descr="Graphic of a checklist -- for decorative purposes only." title="Checklist Graphic ">
            <a:extLst>
              <a:ext uri="{FF2B5EF4-FFF2-40B4-BE49-F238E27FC236}">
                <a16:creationId xmlns:a16="http://schemas.microsoft.com/office/drawing/2014/main" id="{503C152F-7084-8F46-B9B5-BD6C1FF03E72}"/>
              </a:ext>
            </a:extLst>
          </p:cNvPr>
          <p:cNvPicPr>
            <a:picLocks noChangeAspect="1"/>
          </p:cNvPicPr>
          <p:nvPr/>
        </p:nvPicPr>
        <p:blipFill>
          <a:blip r:embed="rId2"/>
          <a:stretch>
            <a:fillRect/>
          </a:stretch>
        </p:blipFill>
        <p:spPr>
          <a:xfrm>
            <a:off x="7700272" y="2060195"/>
            <a:ext cx="2693119" cy="2998000"/>
          </a:xfrm>
          <a:prstGeom prst="rect">
            <a:avLst/>
          </a:prstGeom>
        </p:spPr>
      </p:pic>
    </p:spTree>
    <p:extLst>
      <p:ext uri="{BB962C8B-B14F-4D97-AF65-F5344CB8AC3E}">
        <p14:creationId xmlns:p14="http://schemas.microsoft.com/office/powerpoint/2010/main" val="3225853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0" dirty="0">
                <a:solidFill>
                  <a:srgbClr val="C00000"/>
                </a:solidFill>
                <a:latin typeface="+mj-lt"/>
                <a:cs typeface="Arial"/>
              </a:rPr>
              <a:t>The Legislative Cycle – Part 1</a:t>
            </a:r>
            <a:endParaRPr lang="en-US" b="1" i="0" dirty="0">
              <a:solidFill>
                <a:srgbClr val="C00000"/>
              </a:solidFill>
              <a:latin typeface="+mj-lt"/>
            </a:endParaRPr>
          </a:p>
        </p:txBody>
      </p:sp>
      <p:sp>
        <p:nvSpPr>
          <p:cNvPr id="3" name="Content Placeholder 2"/>
          <p:cNvSpPr>
            <a:spLocks noGrp="1"/>
          </p:cNvSpPr>
          <p:nvPr>
            <p:ph idx="1"/>
          </p:nvPr>
        </p:nvSpPr>
        <p:spPr>
          <a:xfrm>
            <a:off x="621102" y="1552755"/>
            <a:ext cx="9418248" cy="4757558"/>
          </a:xfrm>
        </p:spPr>
        <p:txBody>
          <a:bodyPr>
            <a:noAutofit/>
          </a:bodyPr>
          <a:lstStyle/>
          <a:p>
            <a:pPr marL="0" indent="0">
              <a:buClr>
                <a:srgbClr val="C00000"/>
              </a:buClr>
              <a:buNone/>
            </a:pPr>
            <a:r>
              <a:rPr lang="en-US" i="0" dirty="0">
                <a:solidFill>
                  <a:srgbClr val="C00000"/>
                </a:solidFill>
                <a:latin typeface="+mn-lt"/>
                <a:cs typeface="Arial"/>
              </a:rPr>
              <a:t>January – February</a:t>
            </a:r>
          </a:p>
          <a:p>
            <a:pPr>
              <a:buClr>
                <a:srgbClr val="C00000"/>
              </a:buClr>
            </a:pPr>
            <a:r>
              <a:rPr lang="en-US" b="0" i="0" dirty="0">
                <a:latin typeface="+mn-lt"/>
                <a:cs typeface="Arial"/>
              </a:rPr>
              <a:t>A bill is introduced by member of Senate (numbered as SB) or Assembly (numbered as AB). </a:t>
            </a:r>
          </a:p>
          <a:p>
            <a:pPr marL="0" indent="0">
              <a:buClr>
                <a:srgbClr val="C00000"/>
              </a:buClr>
              <a:buNone/>
            </a:pPr>
            <a:r>
              <a:rPr lang="en-US" i="0" dirty="0">
                <a:solidFill>
                  <a:srgbClr val="C00000"/>
                </a:solidFill>
                <a:latin typeface="+mn-lt"/>
                <a:cs typeface="Arial"/>
              </a:rPr>
              <a:t>March – May</a:t>
            </a:r>
          </a:p>
          <a:p>
            <a:pPr>
              <a:buClr>
                <a:srgbClr val="C00000"/>
              </a:buClr>
            </a:pPr>
            <a:r>
              <a:rPr lang="en-US" b="0" i="0" dirty="0">
                <a:solidFill>
                  <a:srgbClr val="000000"/>
                </a:solidFill>
                <a:latin typeface="+mn-lt"/>
                <a:cs typeface="Arial"/>
              </a:rPr>
              <a:t>Amendments – revisions, improvements</a:t>
            </a:r>
          </a:p>
          <a:p>
            <a:pPr>
              <a:buClr>
                <a:srgbClr val="C00000"/>
              </a:buClr>
            </a:pPr>
            <a:r>
              <a:rPr lang="en-US" b="0" i="0" dirty="0">
                <a:solidFill>
                  <a:srgbClr val="000000"/>
                </a:solidFill>
                <a:latin typeface="+mn-lt"/>
                <a:cs typeface="Arial"/>
              </a:rPr>
              <a:t>Committees hearings </a:t>
            </a:r>
          </a:p>
          <a:p>
            <a:pPr>
              <a:buClr>
                <a:srgbClr val="C00000"/>
              </a:buClr>
            </a:pPr>
            <a:r>
              <a:rPr lang="en-US" b="0" i="0" dirty="0">
                <a:solidFill>
                  <a:srgbClr val="000000"/>
                </a:solidFill>
                <a:latin typeface="+mn-lt"/>
                <a:cs typeface="Arial"/>
              </a:rPr>
              <a:t>Education, Appropriations (fiscal) </a:t>
            </a:r>
          </a:p>
          <a:p>
            <a:pPr marL="0" indent="0">
              <a:buClr>
                <a:srgbClr val="C00000"/>
              </a:buClr>
              <a:buNone/>
            </a:pPr>
            <a:r>
              <a:rPr lang="en-US" i="0" dirty="0">
                <a:solidFill>
                  <a:srgbClr val="C00000"/>
                </a:solidFill>
                <a:latin typeface="+mn-lt"/>
                <a:cs typeface="Arial"/>
              </a:rPr>
              <a:t>Last week of May</a:t>
            </a:r>
          </a:p>
          <a:p>
            <a:pPr>
              <a:buClr>
                <a:srgbClr val="C00000"/>
              </a:buClr>
            </a:pPr>
            <a:r>
              <a:rPr lang="en-US" b="0" i="0" dirty="0">
                <a:solidFill>
                  <a:srgbClr val="000000"/>
                </a:solidFill>
                <a:latin typeface="+mn-lt"/>
                <a:cs typeface="Arial"/>
              </a:rPr>
              <a:t>Bills that make it through go to the floor of the house for vote</a:t>
            </a:r>
          </a:p>
        </p:txBody>
      </p:sp>
      <p:pic>
        <p:nvPicPr>
          <p:cNvPr id="4" name="Picture 3" descr="Photograph of the Capitol building in Sacramento, taken during the day." title="Sacramento Capit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2727" y="2878318"/>
            <a:ext cx="2848314" cy="2298072"/>
          </a:xfrm>
          <a:prstGeom prst="rect">
            <a:avLst/>
          </a:prstGeom>
        </p:spPr>
      </p:pic>
    </p:spTree>
    <p:extLst>
      <p:ext uri="{BB962C8B-B14F-4D97-AF65-F5344CB8AC3E}">
        <p14:creationId xmlns:p14="http://schemas.microsoft.com/office/powerpoint/2010/main" val="3372796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0" dirty="0">
                <a:solidFill>
                  <a:srgbClr val="C00000"/>
                </a:solidFill>
                <a:latin typeface="+mj-lt"/>
                <a:cs typeface="Arial"/>
              </a:rPr>
              <a:t>The Legislative Cycle – Part 2</a:t>
            </a:r>
            <a:endParaRPr lang="en-US" b="1" i="0" dirty="0">
              <a:solidFill>
                <a:srgbClr val="C00000"/>
              </a:solidFill>
              <a:latin typeface="+mj-lt"/>
            </a:endParaRPr>
          </a:p>
        </p:txBody>
      </p:sp>
      <p:sp>
        <p:nvSpPr>
          <p:cNvPr id="3" name="Content Placeholder 2"/>
          <p:cNvSpPr>
            <a:spLocks noGrp="1"/>
          </p:cNvSpPr>
          <p:nvPr>
            <p:ph idx="1"/>
          </p:nvPr>
        </p:nvSpPr>
        <p:spPr>
          <a:xfrm>
            <a:off x="838200" y="1478417"/>
            <a:ext cx="7489371" cy="5167312"/>
          </a:xfrm>
        </p:spPr>
        <p:txBody>
          <a:bodyPr>
            <a:normAutofit lnSpcReduction="10000"/>
          </a:bodyPr>
          <a:lstStyle/>
          <a:p>
            <a:pPr marL="0" indent="0">
              <a:buClr>
                <a:srgbClr val="C00000"/>
              </a:buClr>
              <a:buNone/>
            </a:pPr>
            <a:r>
              <a:rPr lang="en-US" sz="2600" dirty="0">
                <a:solidFill>
                  <a:srgbClr val="C00000"/>
                </a:solidFill>
                <a:cs typeface="Arial"/>
              </a:rPr>
              <a:t>June – August</a:t>
            </a:r>
          </a:p>
          <a:p>
            <a:pPr lvl="1">
              <a:buClr>
                <a:srgbClr val="C00000"/>
              </a:buClr>
            </a:pPr>
            <a:r>
              <a:rPr lang="en-US" sz="2600" dirty="0">
                <a:solidFill>
                  <a:srgbClr val="000000"/>
                </a:solidFill>
                <a:cs typeface="Arial"/>
              </a:rPr>
              <a:t>Same process is repeated in other house </a:t>
            </a:r>
          </a:p>
          <a:p>
            <a:pPr marL="0" indent="0">
              <a:buClr>
                <a:srgbClr val="C00000"/>
              </a:buClr>
              <a:buNone/>
            </a:pPr>
            <a:r>
              <a:rPr lang="en-US" sz="2600" dirty="0">
                <a:solidFill>
                  <a:srgbClr val="C00000"/>
                </a:solidFill>
                <a:cs typeface="Arial"/>
              </a:rPr>
              <a:t>September</a:t>
            </a:r>
          </a:p>
          <a:p>
            <a:pPr lvl="1">
              <a:buClr>
                <a:srgbClr val="C00000"/>
              </a:buClr>
            </a:pPr>
            <a:r>
              <a:rPr lang="en-US" sz="2600" dirty="0">
                <a:solidFill>
                  <a:srgbClr val="000000"/>
                </a:solidFill>
                <a:cs typeface="Arial"/>
              </a:rPr>
              <a:t>Concurrence </a:t>
            </a:r>
          </a:p>
          <a:p>
            <a:pPr lvl="1">
              <a:buClr>
                <a:srgbClr val="C00000"/>
              </a:buClr>
            </a:pPr>
            <a:r>
              <a:rPr lang="en-US" sz="2600" dirty="0">
                <a:solidFill>
                  <a:srgbClr val="000000"/>
                </a:solidFill>
                <a:cs typeface="Arial"/>
              </a:rPr>
              <a:t>If both houses pass the bill then it moves onto the Governor’s desk</a:t>
            </a:r>
          </a:p>
          <a:p>
            <a:pPr marL="0" indent="0">
              <a:buClr>
                <a:srgbClr val="C00000"/>
              </a:buClr>
              <a:buNone/>
            </a:pPr>
            <a:r>
              <a:rPr lang="en-US" sz="2600" dirty="0">
                <a:solidFill>
                  <a:srgbClr val="C00000"/>
                </a:solidFill>
                <a:cs typeface="Arial"/>
              </a:rPr>
              <a:t>October </a:t>
            </a:r>
            <a:r>
              <a:rPr lang="en-US" sz="3200" dirty="0">
                <a:cs typeface="Arial"/>
              </a:rPr>
              <a:t>☛</a:t>
            </a:r>
            <a:r>
              <a:rPr lang="en-US" sz="2600" dirty="0">
                <a:solidFill>
                  <a:srgbClr val="C00000"/>
                </a:solidFill>
                <a:cs typeface="Arial"/>
              </a:rPr>
              <a:t> Governor’s Desk</a:t>
            </a:r>
          </a:p>
          <a:p>
            <a:pPr lvl="1">
              <a:buClr>
                <a:srgbClr val="C00000"/>
              </a:buClr>
            </a:pPr>
            <a:r>
              <a:rPr lang="en-US" sz="2600" dirty="0">
                <a:solidFill>
                  <a:srgbClr val="000000"/>
                </a:solidFill>
                <a:cs typeface="Arial"/>
              </a:rPr>
              <a:t>Veto – reject the bill</a:t>
            </a:r>
          </a:p>
          <a:p>
            <a:pPr lvl="1">
              <a:buClr>
                <a:srgbClr val="C00000"/>
              </a:buClr>
            </a:pPr>
            <a:r>
              <a:rPr lang="en-US" sz="2600" dirty="0">
                <a:solidFill>
                  <a:srgbClr val="000000"/>
                </a:solidFill>
                <a:cs typeface="Arial"/>
              </a:rPr>
              <a:t>Sign – make the bill into law</a:t>
            </a:r>
          </a:p>
          <a:p>
            <a:pPr lvl="1">
              <a:buClr>
                <a:srgbClr val="C00000"/>
              </a:buClr>
            </a:pPr>
            <a:r>
              <a:rPr lang="en-US" sz="2600" dirty="0">
                <a:solidFill>
                  <a:srgbClr val="000000"/>
                </a:solidFill>
                <a:cs typeface="Arial"/>
              </a:rPr>
              <a:t>Ignore – bill becomes law**</a:t>
            </a:r>
          </a:p>
          <a:p>
            <a:pPr lvl="1">
              <a:buClr>
                <a:srgbClr val="C00000"/>
              </a:buClr>
            </a:pPr>
            <a:r>
              <a:rPr lang="en-US" sz="2600" dirty="0">
                <a:solidFill>
                  <a:srgbClr val="000000"/>
                </a:solidFill>
                <a:cs typeface="Arial"/>
              </a:rPr>
              <a:t>House override – 2/3 vote of both houses</a:t>
            </a:r>
          </a:p>
          <a:p>
            <a:pPr lvl="1">
              <a:buClr>
                <a:srgbClr val="C00000"/>
              </a:buClr>
            </a:pPr>
            <a:r>
              <a:rPr lang="en-US" sz="2600" dirty="0">
                <a:solidFill>
                  <a:srgbClr val="000000"/>
                </a:solidFill>
                <a:cs typeface="Arial"/>
              </a:rPr>
              <a:t>Bills go into effect 1 January unless otherwise noted </a:t>
            </a:r>
          </a:p>
          <a:p>
            <a:pPr marL="457200" lvl="1" indent="0">
              <a:buClr>
                <a:srgbClr val="C00000"/>
              </a:buClr>
              <a:buNone/>
            </a:pPr>
            <a:endParaRPr lang="en-US" sz="3100" dirty="0">
              <a:solidFill>
                <a:srgbClr val="000000"/>
              </a:solidFill>
              <a:cs typeface="Arial"/>
            </a:endParaRPr>
          </a:p>
        </p:txBody>
      </p:sp>
    </p:spTree>
    <p:extLst>
      <p:ext uri="{BB962C8B-B14F-4D97-AF65-F5344CB8AC3E}">
        <p14:creationId xmlns:p14="http://schemas.microsoft.com/office/powerpoint/2010/main" val="2418722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0" dirty="0">
                <a:solidFill>
                  <a:srgbClr val="C00000"/>
                </a:solidFill>
                <a:latin typeface="+mj-lt"/>
              </a:rPr>
              <a:t>Key Committees to Watch</a:t>
            </a:r>
          </a:p>
        </p:txBody>
      </p:sp>
      <p:sp>
        <p:nvSpPr>
          <p:cNvPr id="3" name="Content Placeholder 2"/>
          <p:cNvSpPr>
            <a:spLocks noGrp="1"/>
          </p:cNvSpPr>
          <p:nvPr>
            <p:ph idx="1"/>
          </p:nvPr>
        </p:nvSpPr>
        <p:spPr>
          <a:xfrm>
            <a:off x="838200" y="1551214"/>
            <a:ext cx="10515600" cy="4625749"/>
          </a:xfrm>
        </p:spPr>
        <p:txBody>
          <a:bodyPr>
            <a:normAutofit/>
          </a:bodyPr>
          <a:lstStyle/>
          <a:p>
            <a:pPr>
              <a:buClr>
                <a:srgbClr val="C00000"/>
              </a:buClr>
            </a:pPr>
            <a:r>
              <a:rPr lang="en-US" sz="2600" dirty="0"/>
              <a:t>Assembly and Senate have similar structures</a:t>
            </a:r>
          </a:p>
          <a:p>
            <a:pPr lvl="1">
              <a:buClr>
                <a:srgbClr val="C00000"/>
              </a:buClr>
            </a:pPr>
            <a:r>
              <a:rPr lang="en-US" sz="2600" dirty="0"/>
              <a:t>Committee on Higher Education</a:t>
            </a:r>
          </a:p>
          <a:p>
            <a:pPr lvl="2">
              <a:buClr>
                <a:srgbClr val="C00000"/>
              </a:buClr>
            </a:pPr>
            <a:r>
              <a:rPr lang="en-US" sz="2600" dirty="0"/>
              <a:t>Multiple subcommittees on budget and other aspects of Higher Ed</a:t>
            </a:r>
          </a:p>
          <a:p>
            <a:pPr lvl="1">
              <a:buClr>
                <a:srgbClr val="C00000"/>
              </a:buClr>
            </a:pPr>
            <a:r>
              <a:rPr lang="en-US" sz="2600" dirty="0"/>
              <a:t>Committee on Higher Ed and the Judiciary</a:t>
            </a:r>
          </a:p>
          <a:p>
            <a:pPr lvl="1">
              <a:buClr>
                <a:srgbClr val="C00000"/>
              </a:buClr>
            </a:pPr>
            <a:r>
              <a:rPr lang="en-US" sz="2600" dirty="0"/>
              <a:t>Committee on the Budget</a:t>
            </a:r>
          </a:p>
          <a:p>
            <a:pPr lvl="1">
              <a:buClr>
                <a:srgbClr val="C00000"/>
              </a:buClr>
            </a:pPr>
            <a:r>
              <a:rPr lang="en-US" sz="2600" dirty="0"/>
              <a:t>Appropriations </a:t>
            </a:r>
          </a:p>
          <a:p>
            <a:pPr lvl="2">
              <a:buClr>
                <a:srgbClr val="C00000"/>
              </a:buClr>
            </a:pPr>
            <a:r>
              <a:rPr lang="en-US" sz="2600" dirty="0"/>
              <a:t>The Suspense File</a:t>
            </a:r>
          </a:p>
        </p:txBody>
      </p:sp>
      <p:pic>
        <p:nvPicPr>
          <p:cNvPr id="4" name="Picture 3" descr="Photograph of a hearing taking place within the Capitol in a hearing room -- there are indistinct figures sitting on the dais and around the central table in the room.  " title="Hearing Photograph">
            <a:extLst>
              <a:ext uri="{FF2B5EF4-FFF2-40B4-BE49-F238E27FC236}">
                <a16:creationId xmlns:a16="http://schemas.microsoft.com/office/drawing/2014/main" id="{CD66EE0E-F6F2-9745-BBAB-2F02B597108E}"/>
              </a:ext>
            </a:extLst>
          </p:cNvPr>
          <p:cNvPicPr>
            <a:picLocks noChangeAspect="1"/>
          </p:cNvPicPr>
          <p:nvPr/>
        </p:nvPicPr>
        <p:blipFill>
          <a:blip r:embed="rId2"/>
          <a:stretch>
            <a:fillRect/>
          </a:stretch>
        </p:blipFill>
        <p:spPr>
          <a:xfrm>
            <a:off x="6537779" y="3574529"/>
            <a:ext cx="3917950" cy="2602434"/>
          </a:xfrm>
          <a:prstGeom prst="rect">
            <a:avLst/>
          </a:prstGeom>
        </p:spPr>
      </p:pic>
    </p:spTree>
    <p:extLst>
      <p:ext uri="{BB962C8B-B14F-4D97-AF65-F5344CB8AC3E}">
        <p14:creationId xmlns:p14="http://schemas.microsoft.com/office/powerpoint/2010/main" val="355011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0" dirty="0">
                <a:solidFill>
                  <a:srgbClr val="C00000"/>
                </a:solidFill>
                <a:latin typeface="+mj-lt"/>
              </a:rPr>
              <a:t>Bills That We Watched in 2019</a:t>
            </a:r>
          </a:p>
        </p:txBody>
      </p:sp>
      <p:sp>
        <p:nvSpPr>
          <p:cNvPr id="3" name="Content Placeholder 2"/>
          <p:cNvSpPr>
            <a:spLocks noGrp="1"/>
          </p:cNvSpPr>
          <p:nvPr>
            <p:ph idx="1"/>
          </p:nvPr>
        </p:nvSpPr>
        <p:spPr>
          <a:xfrm>
            <a:off x="199845" y="1690688"/>
            <a:ext cx="8443823" cy="4986157"/>
          </a:xfrm>
        </p:spPr>
        <p:txBody>
          <a:bodyPr>
            <a:normAutofit/>
          </a:bodyPr>
          <a:lstStyle/>
          <a:p>
            <a:pPr lvl="1">
              <a:buClr>
                <a:srgbClr val="C00000"/>
              </a:buClr>
            </a:pPr>
            <a:r>
              <a:rPr lang="en-US" dirty="0">
                <a:latin typeface="+mn-lt"/>
              </a:rPr>
              <a:t>AB 2 (Santiago) College Promise – Chaptered </a:t>
            </a:r>
          </a:p>
          <a:p>
            <a:pPr lvl="1">
              <a:buClr>
                <a:srgbClr val="C00000"/>
              </a:buClr>
            </a:pPr>
            <a:r>
              <a:rPr lang="en-US" dirty="0">
                <a:latin typeface="+mn-lt"/>
              </a:rPr>
              <a:t>AB 30 (Holden) Dual Enrollment – Chaptered </a:t>
            </a:r>
          </a:p>
          <a:p>
            <a:pPr lvl="1">
              <a:buClr>
                <a:srgbClr val="C00000"/>
              </a:buClr>
            </a:pPr>
            <a:r>
              <a:rPr lang="en-US" dirty="0">
                <a:latin typeface="+mn-lt"/>
              </a:rPr>
              <a:t>AB 130 (Low) CPEC Reboot – Vetoed </a:t>
            </a:r>
          </a:p>
          <a:p>
            <a:pPr lvl="1">
              <a:buClr>
                <a:srgbClr val="C00000"/>
              </a:buClr>
            </a:pPr>
            <a:r>
              <a:rPr lang="en-US" dirty="0">
                <a:latin typeface="+mn-lt"/>
              </a:rPr>
              <a:t>AB 302 (Berman) Homeless Student Parking – 2 Year Bill</a:t>
            </a:r>
          </a:p>
          <a:p>
            <a:pPr lvl="1">
              <a:buClr>
                <a:srgbClr val="C00000"/>
              </a:buClr>
            </a:pPr>
            <a:r>
              <a:rPr lang="en-US" dirty="0">
                <a:latin typeface="+mn-lt"/>
              </a:rPr>
              <a:t>AB 1460 (Weber) Ethnic Studies – Held in committee </a:t>
            </a:r>
          </a:p>
          <a:p>
            <a:pPr lvl="1">
              <a:buClr>
                <a:srgbClr val="C00000"/>
              </a:buClr>
            </a:pPr>
            <a:r>
              <a:rPr lang="en-US" dirty="0">
                <a:latin typeface="+mn-lt"/>
              </a:rPr>
              <a:t>AB 1658 (Carrillo) Teacher Credentialing – Vetoed </a:t>
            </a:r>
          </a:p>
          <a:p>
            <a:pPr lvl="1">
              <a:buClr>
                <a:srgbClr val="C00000"/>
              </a:buClr>
            </a:pPr>
            <a:r>
              <a:rPr lang="en-US" dirty="0">
                <a:latin typeface="+mn-lt"/>
              </a:rPr>
              <a:t>AB 1727 (Weber) CDCP Courses – Vetoed </a:t>
            </a:r>
          </a:p>
          <a:p>
            <a:pPr lvl="1">
              <a:buClr>
                <a:srgbClr val="C00000"/>
              </a:buClr>
            </a:pPr>
            <a:r>
              <a:rPr lang="en-US" dirty="0">
                <a:latin typeface="+mn-lt"/>
              </a:rPr>
              <a:t>SB 3 (Allen) CPEC Reboot – Dead in committee </a:t>
            </a:r>
          </a:p>
          <a:p>
            <a:pPr lvl="1">
              <a:buClr>
                <a:srgbClr val="C00000"/>
              </a:buClr>
            </a:pPr>
            <a:r>
              <a:rPr lang="en-US" dirty="0">
                <a:latin typeface="+mn-lt"/>
              </a:rPr>
              <a:t>SB 291 (Leyva) Financial Aid – 2 Year Bill </a:t>
            </a:r>
          </a:p>
          <a:p>
            <a:pPr lvl="1">
              <a:buClr>
                <a:srgbClr val="C00000"/>
              </a:buClr>
            </a:pPr>
            <a:r>
              <a:rPr lang="en-US" dirty="0">
                <a:latin typeface="+mn-lt"/>
              </a:rPr>
              <a:t>SB 462 (Stern) Forestland Restoration Program – Held in committee  </a:t>
            </a:r>
          </a:p>
          <a:p>
            <a:pPr lvl="1">
              <a:buClr>
                <a:srgbClr val="C00000"/>
              </a:buClr>
            </a:pPr>
            <a:endParaRPr lang="en-US" i="0" dirty="0">
              <a:latin typeface="Palatino Linotype" panose="02040502050505030304" pitchFamily="18" charset="0"/>
            </a:endParaRPr>
          </a:p>
        </p:txBody>
      </p:sp>
    </p:spTree>
    <p:extLst>
      <p:ext uri="{BB962C8B-B14F-4D97-AF65-F5344CB8AC3E}">
        <p14:creationId xmlns:p14="http://schemas.microsoft.com/office/powerpoint/2010/main" val="74351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7BB13-046E-7547-88B3-8A0D75EFB5E6}"/>
              </a:ext>
            </a:extLst>
          </p:cNvPr>
          <p:cNvSpPr>
            <a:spLocks noGrp="1"/>
          </p:cNvSpPr>
          <p:nvPr>
            <p:ph type="title"/>
          </p:nvPr>
        </p:nvSpPr>
        <p:spPr/>
        <p:txBody>
          <a:bodyPr/>
          <a:lstStyle/>
          <a:p>
            <a:r>
              <a:rPr lang="en-US" dirty="0"/>
              <a:t>Bills Last Year with Direct Impact on Working Conditions</a:t>
            </a:r>
          </a:p>
        </p:txBody>
      </p:sp>
      <p:sp>
        <p:nvSpPr>
          <p:cNvPr id="3" name="Content Placeholder 2">
            <a:extLst>
              <a:ext uri="{FF2B5EF4-FFF2-40B4-BE49-F238E27FC236}">
                <a16:creationId xmlns:a16="http://schemas.microsoft.com/office/drawing/2014/main" id="{61C9FBA7-3493-6E44-9E7F-167408CF80B4}"/>
              </a:ext>
            </a:extLst>
          </p:cNvPr>
          <p:cNvSpPr>
            <a:spLocks noGrp="1"/>
          </p:cNvSpPr>
          <p:nvPr>
            <p:ph idx="1"/>
          </p:nvPr>
        </p:nvSpPr>
        <p:spPr/>
        <p:txBody>
          <a:bodyPr/>
          <a:lstStyle/>
          <a:p>
            <a:r>
              <a:rPr lang="en-US" dirty="0">
                <a:hlinkClick r:id="rId2"/>
              </a:rPr>
              <a:t>AB 897 (Medina)</a:t>
            </a:r>
            <a:r>
              <a:rPr lang="en-US" dirty="0"/>
              <a:t> would increase the percentage of hours part-time faculty may teach from 67% to up to 85% of the hours per week a full-time employee having comparable duties – moved to a second committee reading yesterday (23 January 2020)</a:t>
            </a:r>
          </a:p>
          <a:p>
            <a:r>
              <a:rPr lang="en-US" dirty="0">
                <a:hlinkClick r:id="rId3"/>
              </a:rPr>
              <a:t>SB 777 (Rubio)</a:t>
            </a:r>
            <a:r>
              <a:rPr lang="en-US" dirty="0"/>
              <a:t> would require a community college district that has less than 75% of its hours of credit instruction taught by full-time instructors to make, at a minimum, an annual 10% reduction in the district’s deficit, defined as the gap between 75% of the total district credit hours taught and the total of those taught by full-time faculty.</a:t>
            </a:r>
          </a:p>
          <a:p>
            <a:endParaRPr lang="en-US" dirty="0"/>
          </a:p>
        </p:txBody>
      </p:sp>
    </p:spTree>
    <p:extLst>
      <p:ext uri="{BB962C8B-B14F-4D97-AF65-F5344CB8AC3E}">
        <p14:creationId xmlns:p14="http://schemas.microsoft.com/office/powerpoint/2010/main" val="1722594045"/>
      </p:ext>
    </p:extLst>
  </p:cSld>
  <p:clrMapOvr>
    <a:masterClrMapping/>
  </p:clrMapOvr>
</p:sld>
</file>

<file path=ppt/theme/theme1.xml><?xml version="1.0" encoding="utf-8"?>
<a:theme xmlns:a="http://schemas.openxmlformats.org/drawingml/2006/main" name="ASCCC Official 3">
  <a:themeElements>
    <a:clrScheme name="ASCCC colors">
      <a:dk1>
        <a:srgbClr val="E02826"/>
      </a:dk1>
      <a:lt1>
        <a:srgbClr val="FFFFFF"/>
      </a:lt1>
      <a:dk2>
        <a:srgbClr val="513628"/>
      </a:dk2>
      <a:lt2>
        <a:srgbClr val="E7E6E6"/>
      </a:lt2>
      <a:accent1>
        <a:srgbClr val="E02826"/>
      </a:accent1>
      <a:accent2>
        <a:srgbClr val="93011D"/>
      </a:accent2>
      <a:accent3>
        <a:srgbClr val="FAA01E"/>
      </a:accent3>
      <a:accent4>
        <a:srgbClr val="888888"/>
      </a:accent4>
      <a:accent5>
        <a:srgbClr val="005691"/>
      </a:accent5>
      <a:accent6>
        <a:srgbClr val="00A593"/>
      </a:accent6>
      <a:hlink>
        <a:srgbClr val="5C3628"/>
      </a:hlink>
      <a:folHlink>
        <a:srgbClr val="5C3628"/>
      </a:folHlink>
    </a:clrScheme>
    <a:fontScheme name="ASCCC Fonts">
      <a:majorFont>
        <a:latin typeface="Palatino Linotyp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Official 3" id="{CCDA68B4-43C3-4C48-AC96-056AC2445E65}" vid="{5157D95A-5E5F-8744-BCE2-684874F8A2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ASCCC Official 3</Template>
  <TotalTime>4380</TotalTime>
  <Words>906</Words>
  <Application>Microsoft Macintosh PowerPoint</Application>
  <PresentationFormat>Widescreen</PresentationFormat>
  <Paragraphs>112</Paragraphs>
  <Slides>15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Gill Sans</vt:lpstr>
      <vt:lpstr>Gill Sans MT</vt:lpstr>
      <vt:lpstr>Gill Sans Ultra Bold</vt:lpstr>
      <vt:lpstr>Palatino</vt:lpstr>
      <vt:lpstr>Palatino Linotype</vt:lpstr>
      <vt:lpstr>Times New Roman</vt:lpstr>
      <vt:lpstr>ASCCC Official 3</vt:lpstr>
      <vt:lpstr>Legislation and the Budget Cycle 2020: What Has Happened and What Is Coming</vt:lpstr>
      <vt:lpstr>Breakout Description </vt:lpstr>
      <vt:lpstr>Overview </vt:lpstr>
      <vt:lpstr>What is the ASCCC Role?</vt:lpstr>
      <vt:lpstr>The Legislative Cycle – Part 1</vt:lpstr>
      <vt:lpstr>The Legislative Cycle – Part 2</vt:lpstr>
      <vt:lpstr>Key Committees to Watch</vt:lpstr>
      <vt:lpstr>Bills That We Watched in 2019</vt:lpstr>
      <vt:lpstr>Bills Last Year with Direct Impact on Working Conditions</vt:lpstr>
      <vt:lpstr>Budget Process (July – July)</vt:lpstr>
      <vt:lpstr>The Budget Cycle</vt:lpstr>
      <vt:lpstr>What Can Local Faculty Do?</vt:lpstr>
      <vt:lpstr>Some Helpful Websites</vt:lpstr>
      <vt:lpstr>Some Helpful Websites (continued)</vt:lpstr>
      <vt:lpstr>Questions and Thank You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Senate  The “10+1” and Shared Governance</dc:title>
  <dc:creator>Virginia May</dc:creator>
  <cp:lastModifiedBy>Dolores Davison</cp:lastModifiedBy>
  <cp:revision>426</cp:revision>
  <cp:lastPrinted>2019-10-03T14:36:00Z</cp:lastPrinted>
  <dcterms:created xsi:type="dcterms:W3CDTF">2017-10-02T12:56:57Z</dcterms:created>
  <dcterms:modified xsi:type="dcterms:W3CDTF">2020-01-24T23:52:05Z</dcterms:modified>
</cp:coreProperties>
</file>