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94" r:id="rId4"/>
    <p:sldId id="296" r:id="rId5"/>
    <p:sldId id="285" r:id="rId6"/>
    <p:sldId id="286" r:id="rId7"/>
    <p:sldId id="290" r:id="rId8"/>
    <p:sldId id="289" r:id="rId9"/>
    <p:sldId id="291" r:id="rId10"/>
    <p:sldId id="292" r:id="rId11"/>
    <p:sldId id="293" r:id="rId12"/>
    <p:sldId id="29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116"/>
  </p:normalViewPr>
  <p:slideViewPr>
    <p:cSldViewPr snapToGrid="0" snapToObjects="1">
      <p:cViewPr varScale="1">
        <p:scale>
          <a:sx n="87" d="100"/>
          <a:sy n="87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EF8B-91E9-0749-B492-F34B6BDCA863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F73C-4577-AD4B-AA6E-68D3659E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EE34-904F-9D48-B7EF-06CE9041C8E2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E4839-E2F7-204E-84C1-7F2013B8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works better for student learning?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23925"/>
            <a:ext cx="1971675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23925"/>
            <a:ext cx="5800725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5350"/>
            <a:ext cx="78867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87426"/>
            <a:ext cx="462915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122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cc.org/2018-legislative-and-budgetary-priorities/" TargetMode="External"/><Relationship Id="rId2" Type="http://schemas.openxmlformats.org/officeDocument/2006/relationships/hyperlink" Target="http://www.faccc.org/current-legisl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ccc.org/directory/legislative-and-advocacy-committe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o.ca.gov/" TargetMode="External"/><Relationship Id="rId2" Type="http://schemas.openxmlformats.org/officeDocument/2006/relationships/hyperlink" Target="http://ahed.assembly.c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info.legislature.ca.gov/" TargetMode="External"/><Relationship Id="rId4" Type="http://schemas.openxmlformats.org/officeDocument/2006/relationships/hyperlink" Target="http://www.ebudget.ca.gov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n.senate.ca.gov/" TargetMode="External"/><Relationship Id="rId2" Type="http://schemas.openxmlformats.org/officeDocument/2006/relationships/hyperlink" Target="https://ahed.assembly.c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24618"/>
            <a:ext cx="9019400" cy="1068138"/>
          </a:xfrm>
        </p:spPr>
        <p:txBody>
          <a:bodyPr>
            <a:normAutofit/>
          </a:bodyPr>
          <a:lstStyle/>
          <a:p>
            <a:r>
              <a:rPr lang="en-US" sz="3600" i="0" dirty="0">
                <a:latin typeface="Palatino Linotype" panose="02040502050505030304" pitchFamily="18" charset="0"/>
                <a:cs typeface="Arial"/>
              </a:rPr>
              <a:t>Legislation, Advocacy, and ASCCC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5084" y="4261283"/>
            <a:ext cx="8794316" cy="2596718"/>
          </a:xfrm>
        </p:spPr>
        <p:txBody>
          <a:bodyPr>
            <a:normAutofit/>
          </a:bodyPr>
          <a:lstStyle/>
          <a:p>
            <a:r>
              <a:rPr lang="en-US" sz="2200" i="0" dirty="0">
                <a:latin typeface="Palatino Linotype" panose="02040502050505030304" pitchFamily="18" charset="0"/>
                <a:cs typeface="Arial"/>
              </a:rPr>
              <a:t>Dolores Davison, ASCCC Vice President</a:t>
            </a:r>
          </a:p>
          <a:p>
            <a:r>
              <a:rPr lang="en-US" sz="2200" i="0" dirty="0">
                <a:latin typeface="Palatino Linotype" panose="02040502050505030304" pitchFamily="18" charset="0"/>
                <a:cs typeface="Arial"/>
              </a:rPr>
              <a:t>Katie </a:t>
            </a:r>
            <a:r>
              <a:rPr lang="en-US" sz="2200" i="0" dirty="0" err="1">
                <a:latin typeface="Palatino Linotype" panose="02040502050505030304" pitchFamily="18" charset="0"/>
                <a:cs typeface="Arial"/>
              </a:rPr>
              <a:t>Krolikowski</a:t>
            </a:r>
            <a:r>
              <a:rPr lang="en-US" sz="2200" i="0" dirty="0">
                <a:latin typeface="Palatino Linotype" panose="02040502050505030304" pitchFamily="18" charset="0"/>
                <a:cs typeface="Arial"/>
              </a:rPr>
              <a:t>, Contra Costa College, Leg and Advocacy Committee</a:t>
            </a:r>
          </a:p>
          <a:p>
            <a:r>
              <a:rPr lang="en-US" sz="2200" i="0" dirty="0">
                <a:latin typeface="Palatino Linotype" panose="02040502050505030304" pitchFamily="18" charset="0"/>
                <a:cs typeface="Arial"/>
              </a:rPr>
              <a:t>Roy </a:t>
            </a:r>
            <a:r>
              <a:rPr lang="en-US" sz="2200" i="0" dirty="0" err="1">
                <a:latin typeface="Palatino Linotype" panose="02040502050505030304" pitchFamily="18" charset="0"/>
                <a:cs typeface="Arial"/>
              </a:rPr>
              <a:t>Shahbazian</a:t>
            </a:r>
            <a:r>
              <a:rPr lang="en-US" sz="2200" i="0" dirty="0">
                <a:latin typeface="Palatino Linotype" panose="02040502050505030304" pitchFamily="18" charset="0"/>
                <a:cs typeface="Arial"/>
              </a:rPr>
              <a:t>, Santa Ana College, Leg and Advocacy Committee</a:t>
            </a:r>
          </a:p>
          <a:p>
            <a:endParaRPr lang="en-US" i="0" dirty="0">
              <a:latin typeface="Palatino Linotype" panose="02040502050505030304" pitchFamily="18" charset="0"/>
              <a:cs typeface="Arial"/>
            </a:endParaRPr>
          </a:p>
          <a:p>
            <a:endParaRPr lang="en-US" sz="3600" i="0" dirty="0">
              <a:latin typeface="Palatino Linotype" panose="02040502050505030304" pitchFamily="18" charset="0"/>
              <a:cs typeface="Arial"/>
            </a:endParaRPr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2191826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85E0-2FB5-D944-B76F-6FC4972E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Some Helpful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33A2-F500-424A-AB65-DF7787E0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/>
              <a:t>FACCC information:</a:t>
            </a:r>
          </a:p>
          <a:p>
            <a:pPr marL="0" indent="0">
              <a:buNone/>
            </a:pPr>
            <a:r>
              <a:rPr lang="en-US" b="0" i="0" dirty="0">
                <a:hlinkClick r:id="rId2"/>
              </a:rPr>
              <a:t>http://www.faccc.org/current-legislation/</a:t>
            </a:r>
            <a:endParaRPr lang="en-US" b="0" i="0" dirty="0"/>
          </a:p>
          <a:p>
            <a:pPr marL="0" indent="0">
              <a:buNone/>
            </a:pPr>
            <a:r>
              <a:rPr lang="en-US" b="0" i="0" dirty="0">
                <a:hlinkClick r:id="rId3"/>
              </a:rPr>
              <a:t>http://www.faccc.org/2019-legislative-and-budgetary-priorities/</a:t>
            </a:r>
            <a:endParaRPr lang="en-US" b="0" i="0" dirty="0"/>
          </a:p>
          <a:p>
            <a:pPr marL="0" indent="0">
              <a:buNone/>
            </a:pPr>
            <a:r>
              <a:rPr lang="en-US" b="0" i="0" dirty="0"/>
              <a:t>ASCCC Legislation Information:</a:t>
            </a:r>
          </a:p>
          <a:p>
            <a:pPr marL="0" indent="0">
              <a:buNone/>
            </a:pPr>
            <a:r>
              <a:rPr lang="en-US" b="0" i="0" dirty="0">
                <a:hlinkClick r:id="rId4"/>
              </a:rPr>
              <a:t>https://www.asccc.org/directory/legislative-and-advocacy-committee</a:t>
            </a:r>
            <a:endParaRPr lang="en-US" b="0" i="0" dirty="0"/>
          </a:p>
          <a:p>
            <a:pPr marL="0" indent="0">
              <a:buNone/>
            </a:pPr>
            <a:r>
              <a:rPr lang="en-US" b="0" i="0" dirty="0"/>
              <a:t>	Under the “Resolutions” tab on this page, all 	ASCCC resolutions about legislation are listed. </a:t>
            </a:r>
          </a:p>
        </p:txBody>
      </p:sp>
    </p:spTree>
    <p:extLst>
      <p:ext uri="{BB962C8B-B14F-4D97-AF65-F5344CB8AC3E}">
        <p14:creationId xmlns:p14="http://schemas.microsoft.com/office/powerpoint/2010/main" val="217235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4A47-2AB2-E444-A6D8-438E914C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Some Helpful Websites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C3B2-E383-3245-ADCD-C6EB6640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/>
              <a:t>The Assembly Committee on Higher Education:</a:t>
            </a:r>
          </a:p>
          <a:p>
            <a:pPr marL="0" indent="0">
              <a:buNone/>
            </a:pPr>
            <a:r>
              <a:rPr lang="en-US" sz="2800" b="0" i="0" dirty="0">
                <a:hlinkClick r:id="rId2"/>
              </a:rPr>
              <a:t>http://ahed.assembly.ca.gov</a:t>
            </a:r>
            <a:endParaRPr lang="en-US" sz="2800" b="0" i="0" dirty="0"/>
          </a:p>
          <a:p>
            <a:pPr marL="0" indent="0">
              <a:buNone/>
            </a:pPr>
            <a:r>
              <a:rPr lang="en-US" sz="2800" b="0" i="0" dirty="0"/>
              <a:t>The Legislative Analyst Office (LAO):</a:t>
            </a:r>
          </a:p>
          <a:p>
            <a:pPr marL="0" indent="0">
              <a:buNone/>
            </a:pPr>
            <a:r>
              <a:rPr lang="en-US" sz="2800" b="0" i="0" dirty="0">
                <a:hlinkClick r:id="rId3"/>
              </a:rPr>
              <a:t>http://www.lao.ca.gov</a:t>
            </a:r>
            <a:endParaRPr lang="en-US" sz="2800" b="0" i="0" dirty="0"/>
          </a:p>
          <a:p>
            <a:pPr marL="0" indent="0">
              <a:buNone/>
            </a:pPr>
            <a:r>
              <a:rPr lang="en-US" sz="2800" b="0" i="0" dirty="0"/>
              <a:t>The Department of Finance Budget Page:</a:t>
            </a:r>
          </a:p>
          <a:p>
            <a:pPr marL="0" indent="0">
              <a:buNone/>
            </a:pPr>
            <a:r>
              <a:rPr lang="en-US" sz="2800" b="0" i="0" dirty="0">
                <a:hlinkClick r:id="rId4"/>
              </a:rPr>
              <a:t>http://www.ebudget.ca.gov</a:t>
            </a:r>
            <a:endParaRPr lang="en-US" sz="2800" b="0" i="0" dirty="0"/>
          </a:p>
          <a:p>
            <a:pPr marL="0" indent="0">
              <a:buNone/>
            </a:pPr>
            <a:r>
              <a:rPr lang="en-US" sz="2800" b="0" i="0" dirty="0"/>
              <a:t>Legislation Information, including bill status:</a:t>
            </a:r>
          </a:p>
          <a:p>
            <a:pPr marL="0" indent="0">
              <a:buNone/>
            </a:pPr>
            <a:r>
              <a:rPr lang="en-US" sz="2800" b="0" i="0" dirty="0">
                <a:latin typeface="Palatino Linotype" panose="02040502050505030304" pitchFamily="18" charset="0"/>
                <a:hlinkClick r:id="rId5"/>
              </a:rPr>
              <a:t>https://leginfo.legislature.ca.gov</a:t>
            </a:r>
            <a:endParaRPr lang="en-US" sz="2800" b="0" i="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b="0" i="0" dirty="0"/>
          </a:p>
          <a:p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239895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A75E-974F-534A-BF02-51CD60F2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BCEC-190D-7741-A441-9DC39060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0" dirty="0">
                <a:latin typeface="Palatino Linotype" panose="02040502050505030304" pitchFamily="18" charset="0"/>
              </a:rPr>
              <a:t>Become a legislative liaison for your college 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Sign up for state service 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Engage in local advocacy efforts with your board or other groups 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Sign up for information from FACCC and other organizations to stay current 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Read the monthly ASCCC legislative report </a:t>
            </a:r>
          </a:p>
          <a:p>
            <a:endParaRPr lang="en-US" i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  <a:cs typeface="Arial"/>
              </a:rPr>
              <a:t>Questions and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/>
              <a:t>Information:  </a:t>
            </a:r>
            <a:r>
              <a:rPr lang="en-US" dirty="0">
                <a:hlinkClick r:id="rId2"/>
              </a:rPr>
              <a:t>info@asccc.org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13464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9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  <a:cs typeface="Arial"/>
              </a:rPr>
              <a:t>Overview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i="0" dirty="0">
              <a:solidFill>
                <a:srgbClr val="000000"/>
              </a:solidFill>
              <a:latin typeface="Palatino Linotype" panose="02040502050505030304" pitchFamily="18" charset="0"/>
              <a:cs typeface="Arial"/>
            </a:endParaRPr>
          </a:p>
          <a:p>
            <a:endParaRPr lang="en-US" sz="3200" b="0" i="0" dirty="0">
              <a:solidFill>
                <a:srgbClr val="000000"/>
              </a:solidFill>
              <a:latin typeface="Palatino Linotype" panose="02040502050505030304" pitchFamily="18" charset="0"/>
              <a:cs typeface="Arial"/>
            </a:endParaRPr>
          </a:p>
          <a:p>
            <a:r>
              <a:rPr lang="en-US" sz="32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ASCCC Legislative Advocacy Efforts </a:t>
            </a:r>
          </a:p>
          <a:p>
            <a:r>
              <a:rPr lang="en-US" sz="32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Current Legislation</a:t>
            </a:r>
          </a:p>
          <a:p>
            <a:r>
              <a:rPr lang="en-US" sz="32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ASCCC Positions </a:t>
            </a:r>
          </a:p>
          <a:p>
            <a:r>
              <a:rPr lang="en-US" sz="32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How to Get Involved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7" y="86243"/>
            <a:ext cx="3041323" cy="3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8026-3077-0441-B9DA-277FC947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Legislative and Advocacy Visits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74E3-EFC0-C34E-808B-81505B7ED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0" dirty="0">
                <a:latin typeface="Palatino Linotype" panose="02040502050505030304" pitchFamily="18" charset="0"/>
              </a:rPr>
              <a:t>March 2019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Teams of 3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5-6 visits per team, 20-30 minutes each </a:t>
            </a:r>
          </a:p>
          <a:p>
            <a:r>
              <a:rPr lang="en-US" sz="3200" i="0" dirty="0">
                <a:latin typeface="Palatino Linotype" panose="02040502050505030304" pitchFamily="18" charset="0"/>
              </a:rPr>
              <a:t>Major areas of interest expressed:</a:t>
            </a:r>
          </a:p>
          <a:p>
            <a:pPr lvl="1"/>
            <a:r>
              <a:rPr lang="en-US" sz="3200" i="0" dirty="0">
                <a:latin typeface="Palatino Linotype" panose="02040502050505030304" pitchFamily="18" charset="0"/>
              </a:rPr>
              <a:t>Funding </a:t>
            </a:r>
            <a:r>
              <a:rPr lang="en-US" sz="3200" dirty="0">
                <a:latin typeface="Palatino Linotype" panose="02040502050505030304" pitchFamily="18" charset="0"/>
              </a:rPr>
              <a:t>for accessibility </a:t>
            </a:r>
          </a:p>
          <a:p>
            <a:pPr lvl="1"/>
            <a:r>
              <a:rPr lang="en-US" sz="3200" i="0" dirty="0">
                <a:latin typeface="Palatino Linotype" panose="02040502050505030304" pitchFamily="18" charset="0"/>
              </a:rPr>
              <a:t>Changes to funding formula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Monies for faculty diversification</a:t>
            </a:r>
            <a:endParaRPr lang="en-US" sz="3200" i="0" dirty="0">
              <a:latin typeface="Palatino Linotype" panose="02040502050505030304" pitchFamily="18" charset="0"/>
            </a:endParaRP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255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964E-68B8-4B4A-87F8-1A23EB30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Our Legislative Advocacy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646D61-771C-C345-A284-C0F40381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989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  <a:cs typeface="Arial"/>
              </a:rPr>
              <a:t>The Legislative Cycle – Part 1</a:t>
            </a:r>
            <a:endParaRPr lang="en-US" i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84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0" dirty="0">
                <a:latin typeface="Palatino Linotype" panose="02040502050505030304" pitchFamily="18" charset="0"/>
                <a:cs typeface="Arial"/>
              </a:rPr>
              <a:t>January – February</a:t>
            </a:r>
          </a:p>
          <a:p>
            <a:r>
              <a:rPr lang="en-US" b="0" i="0" dirty="0">
                <a:latin typeface="Palatino Linotype" panose="02040502050505030304" pitchFamily="18" charset="0"/>
                <a:cs typeface="Arial"/>
              </a:rPr>
              <a:t>A bill is introduced by member of Senate (numbered as SB) or Assembly (numbered as AB). </a:t>
            </a:r>
          </a:p>
          <a:p>
            <a:pPr marL="0" indent="0">
              <a:buNone/>
            </a:pPr>
            <a:r>
              <a:rPr lang="en-US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March – May</a:t>
            </a:r>
          </a:p>
          <a:p>
            <a:r>
              <a:rPr lang="en-US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Amendments – revisions, improvements</a:t>
            </a:r>
          </a:p>
          <a:p>
            <a:r>
              <a:rPr lang="en-US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Committees hearings </a:t>
            </a:r>
          </a:p>
          <a:p>
            <a:r>
              <a:rPr lang="en-US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Education, Appropriations (fiscal) </a:t>
            </a:r>
          </a:p>
          <a:p>
            <a:pPr marL="0" indent="0">
              <a:buNone/>
            </a:pPr>
            <a:r>
              <a:rPr lang="en-US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Last week of May</a:t>
            </a:r>
          </a:p>
          <a:p>
            <a:r>
              <a:rPr lang="en-US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Bills that make it, go to the floor of the house for vote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6" y="3333140"/>
            <a:ext cx="2118783" cy="17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  <a:cs typeface="Arial"/>
              </a:rPr>
              <a:t>The Legislative Cycle – Part 2</a:t>
            </a:r>
            <a:endParaRPr lang="en-US" i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481"/>
            <a:ext cx="8432800" cy="4280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June – August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Same process is repeated in other house </a:t>
            </a:r>
          </a:p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September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Concurrence 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If both houses pass the bill then it moves onto the Governor’s desk</a:t>
            </a:r>
          </a:p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Governor’s Desk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Veto – reject the bill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Sign – make the bill into law</a:t>
            </a:r>
          </a:p>
          <a:p>
            <a:pPr lvl="1"/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House override – 2/3 vote of both houses </a:t>
            </a:r>
          </a:p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State Proposition</a:t>
            </a:r>
          </a:p>
          <a:p>
            <a:r>
              <a:rPr lang="en-US" sz="3100" b="0" i="0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</a:rPr>
              <a:t>50% of electorate change law or veto law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6" y="5009540"/>
            <a:ext cx="2118783" cy="17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Key Committees to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0" dirty="0">
                <a:latin typeface="Palatino Linotype" panose="02040502050505030304" pitchFamily="18" charset="0"/>
              </a:rPr>
              <a:t>Assembly and Senate have similar structures</a:t>
            </a:r>
          </a:p>
          <a:p>
            <a:pPr lvl="1"/>
            <a:r>
              <a:rPr lang="en-US" sz="2600" i="0" dirty="0">
                <a:latin typeface="Palatino Linotype" panose="02040502050505030304" pitchFamily="18" charset="0"/>
              </a:rPr>
              <a:t>Committee on Higher Education</a:t>
            </a:r>
          </a:p>
          <a:p>
            <a:pPr lvl="2"/>
            <a:r>
              <a:rPr lang="en-US" sz="2200" dirty="0">
                <a:latin typeface="Palatino Linotype" panose="02040502050505030304" pitchFamily="18" charset="0"/>
                <a:hlinkClick r:id="rId2"/>
              </a:rPr>
              <a:t>https://ahed.assembly.ca.gov</a:t>
            </a:r>
            <a:endParaRPr lang="en-US" sz="2200" dirty="0">
              <a:latin typeface="Palatino Linotype" panose="02040502050505030304" pitchFamily="18" charset="0"/>
            </a:endParaRPr>
          </a:p>
          <a:p>
            <a:pPr lvl="2"/>
            <a:r>
              <a:rPr lang="en-US" sz="2200" dirty="0">
                <a:latin typeface="Palatino Linotype" panose="02040502050505030304" pitchFamily="18" charset="0"/>
                <a:hlinkClick r:id="rId3"/>
              </a:rPr>
              <a:t>https://sedn.senate.ca.gov</a:t>
            </a:r>
            <a:r>
              <a:rPr lang="en-US" sz="2200" dirty="0">
                <a:latin typeface="Palatino Linotype" panose="02040502050505030304" pitchFamily="18" charset="0"/>
              </a:rPr>
              <a:t> </a:t>
            </a:r>
          </a:p>
          <a:p>
            <a:pPr lvl="2"/>
            <a:r>
              <a:rPr lang="en-US" sz="2600" i="0" dirty="0">
                <a:latin typeface="Palatino Linotype" panose="02040502050505030304" pitchFamily="18" charset="0"/>
              </a:rPr>
              <a:t>Multiple subcommittees on budget and other aspects of Higher Ed</a:t>
            </a:r>
          </a:p>
          <a:p>
            <a:pPr lvl="1"/>
            <a:r>
              <a:rPr lang="en-US" sz="2600" dirty="0">
                <a:latin typeface="Palatino Linotype" panose="02040502050505030304" pitchFamily="18" charset="0"/>
              </a:rPr>
              <a:t>Committee on Higher Ed and the Judiciary</a:t>
            </a:r>
          </a:p>
          <a:p>
            <a:pPr lvl="1"/>
            <a:r>
              <a:rPr lang="en-US" sz="2600" dirty="0">
                <a:latin typeface="Palatino Linotype" panose="02040502050505030304" pitchFamily="18" charset="0"/>
              </a:rPr>
              <a:t>Committee on the Budget</a:t>
            </a:r>
          </a:p>
          <a:p>
            <a:pPr lvl="1"/>
            <a:r>
              <a:rPr lang="en-US" sz="2600" dirty="0">
                <a:latin typeface="Palatino Linotype" panose="02040502050505030304" pitchFamily="18" charset="0"/>
              </a:rPr>
              <a:t>Appropriations </a:t>
            </a:r>
          </a:p>
          <a:p>
            <a:pPr lvl="2"/>
            <a:r>
              <a:rPr lang="en-US" sz="2600" dirty="0">
                <a:latin typeface="Palatino Linotype" panose="02040502050505030304" pitchFamily="18" charset="0"/>
              </a:rPr>
              <a:t>The Suspend File</a:t>
            </a:r>
          </a:p>
        </p:txBody>
      </p:sp>
    </p:spTree>
    <p:extLst>
      <p:ext uri="{BB962C8B-B14F-4D97-AF65-F5344CB8AC3E}">
        <p14:creationId xmlns:p14="http://schemas.microsoft.com/office/powerpoint/2010/main" val="206142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BCA3-1F26-6E48-AA92-274ABBEF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latin typeface="Palatino Linotype" panose="02040502050505030304" pitchFamily="18" charset="0"/>
              </a:rPr>
              <a:t>What is the ASCCC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590A-010E-0F4B-A894-195EBB1F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9698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i="0" dirty="0">
                <a:latin typeface="Palatino Linotype" panose="02040502050505030304" pitchFamily="18" charset="0"/>
              </a:rPr>
              <a:t>Legislation and Advocacy Committee 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Letters in Opposition or Support 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Resolutions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Legislative Visits  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Legislative Advocacy Day 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ICAS Advocacy Day </a:t>
            </a:r>
          </a:p>
          <a:p>
            <a:r>
              <a:rPr lang="en-US" sz="2800" i="0" dirty="0">
                <a:latin typeface="Palatino Linotype" panose="02040502050505030304" pitchFamily="18" charset="0"/>
              </a:rPr>
              <a:t>Info to Local Legislation Liaisons 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</a:rPr>
              <a:t>Examples:  AB 1786 </a:t>
            </a:r>
            <a:r>
              <a:rPr lang="en-US" sz="2800">
                <a:latin typeface="Palatino Linotype" panose="02040502050505030304" pitchFamily="18" charset="0"/>
              </a:rPr>
              <a:t>(Cervantes, 2018)</a:t>
            </a:r>
            <a:endParaRPr lang="en-US" sz="2800" i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7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latin typeface="Palatino Linotype" panose="02040502050505030304" pitchFamily="18" charset="0"/>
              </a:rPr>
              <a:t>Bills That We Are Watching This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8579"/>
            <a:ext cx="7886700" cy="4351338"/>
          </a:xfrm>
        </p:spPr>
        <p:txBody>
          <a:bodyPr/>
          <a:lstStyle/>
          <a:p>
            <a:pPr lvl="1"/>
            <a:r>
              <a:rPr lang="en-US" i="0" dirty="0">
                <a:latin typeface="Palatino Linotype" panose="02040502050505030304" pitchFamily="18" charset="0"/>
              </a:rPr>
              <a:t>AB 2 (Santiago) College Promise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AB 30 (Holden) Dual Enrollment</a:t>
            </a:r>
            <a:endParaRPr lang="en-US" i="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AB 130 (Low) CPEC Reboot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AB 302 (Berman) Homeless Student Parking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SB 3 (Allen) CPEC Reboot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SB 291 (Leyva) Financial Aid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SB 462 (Stern) Forestland Restoration Program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i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6705"/>
      </p:ext>
    </p:extLst>
  </p:cSld>
  <p:clrMapOvr>
    <a:masterClrMapping/>
  </p:clrMapOvr>
</p:sld>
</file>

<file path=ppt/theme/theme1.xml><?xml version="1.0" encoding="utf-8"?>
<a:theme xmlns:a="http://schemas.openxmlformats.org/drawingml/2006/main" name="Senate Template Plai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Senate Template Plain.thmx</Template>
  <TotalTime>1416</TotalTime>
  <Words>544</Words>
  <Application>Microsoft Macintosh PowerPoint</Application>
  <PresentationFormat>On-screen Show (4:3)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Palatino Linotype</vt:lpstr>
      <vt:lpstr>Senate Template Plain</vt:lpstr>
      <vt:lpstr>Legislation, Advocacy, and ASCCC</vt:lpstr>
      <vt:lpstr>Overview </vt:lpstr>
      <vt:lpstr>Legislative and Advocacy Visits </vt:lpstr>
      <vt:lpstr>Our Legislative Advocacy Team</vt:lpstr>
      <vt:lpstr>The Legislative Cycle – Part 1</vt:lpstr>
      <vt:lpstr>The Legislative Cycle – Part 2</vt:lpstr>
      <vt:lpstr>Key Committees to Watch</vt:lpstr>
      <vt:lpstr>What is the ASCCC Role?</vt:lpstr>
      <vt:lpstr>Bills That We Are Watching This Cycle</vt:lpstr>
      <vt:lpstr>Some Helpful Websites</vt:lpstr>
      <vt:lpstr>Some Helpful Websites (continued)</vt:lpstr>
      <vt:lpstr>How Can You Get Involved?</vt:lpstr>
      <vt:lpstr>Questions and 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Innovation:   Effective Practices for  Department Chairs  Supporting a Student-Centered Culture</dc:title>
  <dc:creator>SBVC SBCCD</dc:creator>
  <cp:lastModifiedBy>Dolores Davison</cp:lastModifiedBy>
  <cp:revision>92</cp:revision>
  <cp:lastPrinted>2016-10-31T00:20:21Z</cp:lastPrinted>
  <dcterms:created xsi:type="dcterms:W3CDTF">2016-01-18T19:07:46Z</dcterms:created>
  <dcterms:modified xsi:type="dcterms:W3CDTF">2019-04-10T20:58:28Z</dcterms:modified>
</cp:coreProperties>
</file>