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7" r:id="rId2"/>
    <p:sldId id="258" r:id="rId3"/>
    <p:sldId id="260" r:id="rId4"/>
    <p:sldId id="275" r:id="rId5"/>
    <p:sldId id="266" r:id="rId6"/>
    <p:sldId id="261" r:id="rId7"/>
    <p:sldId id="262" r:id="rId8"/>
    <p:sldId id="267" r:id="rId9"/>
    <p:sldId id="268" r:id="rId10"/>
    <p:sldId id="269" r:id="rId11"/>
    <p:sldId id="272" r:id="rId12"/>
    <p:sldId id="273" r:id="rId13"/>
    <p:sldId id="264" r:id="rId14"/>
    <p:sldId id="263" r:id="rId15"/>
    <p:sldId id="265" r:id="rId16"/>
    <p:sldId id="270" r:id="rId17"/>
    <p:sldId id="274" r:id="rId18"/>
    <p:sldId id="271"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76"/>
    <p:restoredTop sz="94934"/>
  </p:normalViewPr>
  <p:slideViewPr>
    <p:cSldViewPr snapToGrid="0" snapToObjects="1">
      <p:cViewPr varScale="1">
        <p:scale>
          <a:sx n="78" d="100"/>
          <a:sy n="78" d="100"/>
        </p:scale>
        <p:origin x="176" y="344"/>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6F002A-62E1-0849-BD36-BB812FEC6D0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DA4C68-E7E6-784A-8F73-9EE8AE77BDD5}">
      <dgm:prSet phldrT="[Text]"/>
      <dgm:spPr>
        <a:solidFill>
          <a:srgbClr val="0070C0"/>
        </a:solidFill>
      </dgm:spPr>
      <dgm:t>
        <a:bodyPr/>
        <a:lstStyle/>
        <a:p>
          <a:r>
            <a:rPr lang="en-US" dirty="0"/>
            <a:t>CSU</a:t>
          </a:r>
        </a:p>
      </dgm:t>
    </dgm:pt>
    <dgm:pt modelId="{0B820901-A1AF-EC4F-9C5E-4DAED5EE94C7}" type="parTrans" cxnId="{1B2EDC89-2D13-0B43-AD23-1363A84CB9DD}">
      <dgm:prSet/>
      <dgm:spPr/>
      <dgm:t>
        <a:bodyPr/>
        <a:lstStyle/>
        <a:p>
          <a:endParaRPr lang="en-US"/>
        </a:p>
      </dgm:t>
    </dgm:pt>
    <dgm:pt modelId="{3FB03039-842F-A443-94E4-AA3C0E34B112}" type="sibTrans" cxnId="{1B2EDC89-2D13-0B43-AD23-1363A84CB9DD}">
      <dgm:prSet/>
      <dgm:spPr/>
      <dgm:t>
        <a:bodyPr/>
        <a:lstStyle/>
        <a:p>
          <a:endParaRPr lang="en-US"/>
        </a:p>
      </dgm:t>
    </dgm:pt>
    <dgm:pt modelId="{8D948CC1-8AE3-1F42-A266-E93719BB3177}">
      <dgm:prSet phldrT="[Text]"/>
      <dgm:spPr/>
      <dgm:t>
        <a:bodyPr/>
        <a:lstStyle/>
        <a:p>
          <a:r>
            <a:rPr lang="en-US" dirty="0"/>
            <a:t>Local Associate Degree</a:t>
          </a:r>
        </a:p>
      </dgm:t>
    </dgm:pt>
    <dgm:pt modelId="{167082B2-670F-2B4B-A639-C3DA8A33C298}" type="parTrans" cxnId="{9CCA4425-0175-5043-8D78-C6A686603D80}">
      <dgm:prSet/>
      <dgm:spPr/>
      <dgm:t>
        <a:bodyPr/>
        <a:lstStyle/>
        <a:p>
          <a:endParaRPr lang="en-US"/>
        </a:p>
      </dgm:t>
    </dgm:pt>
    <dgm:pt modelId="{E499A0D0-DDDD-344B-A11E-D51CFDAC57F7}" type="sibTrans" cxnId="{9CCA4425-0175-5043-8D78-C6A686603D80}">
      <dgm:prSet/>
      <dgm:spPr/>
      <dgm:t>
        <a:bodyPr/>
        <a:lstStyle/>
        <a:p>
          <a:endParaRPr lang="en-US"/>
        </a:p>
      </dgm:t>
    </dgm:pt>
    <dgm:pt modelId="{993E3588-5E29-B44A-90C9-916665059D8C}">
      <dgm:prSet phldrT="[Text]"/>
      <dgm:spPr/>
      <dgm:t>
        <a:bodyPr/>
        <a:lstStyle/>
        <a:p>
          <a:r>
            <a:rPr lang="en-US" dirty="0"/>
            <a:t>ADT</a:t>
          </a:r>
        </a:p>
      </dgm:t>
    </dgm:pt>
    <dgm:pt modelId="{DEF36A22-C831-614D-BE01-1A68A7B1E8A3}" type="parTrans" cxnId="{9519D67B-1779-0B47-8E8D-6D54904C425D}">
      <dgm:prSet/>
      <dgm:spPr/>
      <dgm:t>
        <a:bodyPr/>
        <a:lstStyle/>
        <a:p>
          <a:endParaRPr lang="en-US"/>
        </a:p>
      </dgm:t>
    </dgm:pt>
    <dgm:pt modelId="{F8B8E75E-79A3-184A-8340-AFFBCF4E9586}" type="sibTrans" cxnId="{9519D67B-1779-0B47-8E8D-6D54904C425D}">
      <dgm:prSet/>
      <dgm:spPr/>
      <dgm:t>
        <a:bodyPr/>
        <a:lstStyle/>
        <a:p>
          <a:endParaRPr lang="en-US"/>
        </a:p>
      </dgm:t>
    </dgm:pt>
    <dgm:pt modelId="{FA94A3DC-2E93-244E-ACB2-B13ACA6EECA1}">
      <dgm:prSet phldrT="[Text]"/>
      <dgm:spPr>
        <a:solidFill>
          <a:srgbClr val="7030A0"/>
        </a:solidFill>
      </dgm:spPr>
      <dgm:t>
        <a:bodyPr/>
        <a:lstStyle/>
        <a:p>
          <a:r>
            <a:rPr lang="en-US" dirty="0"/>
            <a:t>UC</a:t>
          </a:r>
        </a:p>
      </dgm:t>
    </dgm:pt>
    <dgm:pt modelId="{E311C8AA-EFCF-2D4B-96D9-C7FDB321CA29}" type="parTrans" cxnId="{0BF9C43E-671D-0048-9F12-AB3068835E2A}">
      <dgm:prSet/>
      <dgm:spPr/>
      <dgm:t>
        <a:bodyPr/>
        <a:lstStyle/>
        <a:p>
          <a:endParaRPr lang="en-US"/>
        </a:p>
      </dgm:t>
    </dgm:pt>
    <dgm:pt modelId="{1DAA1F1A-4D8D-5E47-969F-5F98A55E2BE7}" type="sibTrans" cxnId="{0BF9C43E-671D-0048-9F12-AB3068835E2A}">
      <dgm:prSet/>
      <dgm:spPr/>
      <dgm:t>
        <a:bodyPr/>
        <a:lstStyle/>
        <a:p>
          <a:endParaRPr lang="en-US"/>
        </a:p>
      </dgm:t>
    </dgm:pt>
    <dgm:pt modelId="{4DDF3512-D842-724F-B391-F7083B4426AD}">
      <dgm:prSet phldrT="[Text]"/>
      <dgm:spPr/>
      <dgm:t>
        <a:bodyPr/>
        <a:lstStyle/>
        <a:p>
          <a:r>
            <a:rPr lang="en-US" dirty="0"/>
            <a:t>TAG</a:t>
          </a:r>
        </a:p>
      </dgm:t>
    </dgm:pt>
    <dgm:pt modelId="{D320BA8C-945B-0A4F-8E17-963BE55DB2EC}" type="parTrans" cxnId="{1B785369-37E6-C84B-B3E1-2C6C0E2F4F66}">
      <dgm:prSet/>
      <dgm:spPr/>
      <dgm:t>
        <a:bodyPr/>
        <a:lstStyle/>
        <a:p>
          <a:endParaRPr lang="en-US"/>
        </a:p>
      </dgm:t>
    </dgm:pt>
    <dgm:pt modelId="{0E4FD5EF-1DB2-CE43-8157-81AA76508D96}" type="sibTrans" cxnId="{1B785369-37E6-C84B-B3E1-2C6C0E2F4F66}">
      <dgm:prSet/>
      <dgm:spPr/>
      <dgm:t>
        <a:bodyPr/>
        <a:lstStyle/>
        <a:p>
          <a:endParaRPr lang="en-US"/>
        </a:p>
      </dgm:t>
    </dgm:pt>
    <dgm:pt modelId="{CEFBE655-0737-F748-B954-BADB51036E5B}">
      <dgm:prSet phldrT="[Text]"/>
      <dgm:spPr/>
      <dgm:t>
        <a:bodyPr/>
        <a:lstStyle/>
        <a:p>
          <a:r>
            <a:rPr lang="en-US" dirty="0"/>
            <a:t>UCTP</a:t>
          </a:r>
        </a:p>
      </dgm:t>
    </dgm:pt>
    <dgm:pt modelId="{EEC1802A-29D6-6646-A783-025824E347CE}" type="parTrans" cxnId="{23CF51F5-5EBA-B44B-9FD3-7A6C83AC5371}">
      <dgm:prSet/>
      <dgm:spPr/>
      <dgm:t>
        <a:bodyPr/>
        <a:lstStyle/>
        <a:p>
          <a:endParaRPr lang="en-US"/>
        </a:p>
      </dgm:t>
    </dgm:pt>
    <dgm:pt modelId="{F86F35A0-880E-7E4F-8756-4AF778458B8C}" type="sibTrans" cxnId="{23CF51F5-5EBA-B44B-9FD3-7A6C83AC5371}">
      <dgm:prSet/>
      <dgm:spPr/>
      <dgm:t>
        <a:bodyPr/>
        <a:lstStyle/>
        <a:p>
          <a:endParaRPr lang="en-US"/>
        </a:p>
      </dgm:t>
    </dgm:pt>
    <dgm:pt modelId="{715F042C-47A9-7B46-B756-1AE79226C2A4}">
      <dgm:prSet phldrT="[Text]"/>
      <dgm:spPr>
        <a:solidFill>
          <a:schemeClr val="accent1">
            <a:lumMod val="75000"/>
          </a:schemeClr>
        </a:solidFill>
      </dgm:spPr>
      <dgm:t>
        <a:bodyPr/>
        <a:lstStyle/>
        <a:p>
          <a:r>
            <a:rPr lang="en-US" dirty="0"/>
            <a:t>Private and Out of State: AICCU, HBCU</a:t>
          </a:r>
        </a:p>
      </dgm:t>
    </dgm:pt>
    <dgm:pt modelId="{3BE69F62-AE21-4F41-93F0-1E6827ECCE7E}" type="parTrans" cxnId="{BC2AEF51-9914-F64F-8F67-821230A2AF0E}">
      <dgm:prSet/>
      <dgm:spPr/>
      <dgm:t>
        <a:bodyPr/>
        <a:lstStyle/>
        <a:p>
          <a:endParaRPr lang="en-US"/>
        </a:p>
      </dgm:t>
    </dgm:pt>
    <dgm:pt modelId="{61734288-70FE-C640-94FA-03D091DB7D9B}" type="sibTrans" cxnId="{BC2AEF51-9914-F64F-8F67-821230A2AF0E}">
      <dgm:prSet/>
      <dgm:spPr/>
      <dgm:t>
        <a:bodyPr/>
        <a:lstStyle/>
        <a:p>
          <a:endParaRPr lang="en-US"/>
        </a:p>
      </dgm:t>
    </dgm:pt>
    <dgm:pt modelId="{C8D68B13-7B45-3F4F-BC06-162B1D2A65EA}">
      <dgm:prSet phldrT="[Text]"/>
      <dgm:spPr/>
      <dgm:t>
        <a:bodyPr/>
        <a:lstStyle/>
        <a:p>
          <a:r>
            <a:rPr lang="en-US" dirty="0"/>
            <a:t>Local Associate Degree</a:t>
          </a:r>
        </a:p>
      </dgm:t>
    </dgm:pt>
    <dgm:pt modelId="{1B58CA3E-C886-634B-A43C-4534D42E34AD}" type="parTrans" cxnId="{795AB7C2-D949-DA47-B6C9-1B78C2579E0C}">
      <dgm:prSet/>
      <dgm:spPr/>
      <dgm:t>
        <a:bodyPr/>
        <a:lstStyle/>
        <a:p>
          <a:endParaRPr lang="en-US"/>
        </a:p>
      </dgm:t>
    </dgm:pt>
    <dgm:pt modelId="{DE2C40C1-DCC9-C747-8241-5E4E05B5BC2F}" type="sibTrans" cxnId="{795AB7C2-D949-DA47-B6C9-1B78C2579E0C}">
      <dgm:prSet/>
      <dgm:spPr/>
      <dgm:t>
        <a:bodyPr/>
        <a:lstStyle/>
        <a:p>
          <a:endParaRPr lang="en-US"/>
        </a:p>
      </dgm:t>
    </dgm:pt>
    <dgm:pt modelId="{4D122C68-89E3-6049-9D07-4603270EB2BA}">
      <dgm:prSet phldrT="[Text]"/>
      <dgm:spPr/>
      <dgm:t>
        <a:bodyPr/>
        <a:lstStyle/>
        <a:p>
          <a:r>
            <a:rPr lang="en-US" dirty="0"/>
            <a:t>ADT</a:t>
          </a:r>
        </a:p>
      </dgm:t>
    </dgm:pt>
    <dgm:pt modelId="{E3236C64-D90E-7A48-A41F-661E1405F5E8}" type="parTrans" cxnId="{29DAA86C-C8E6-8446-879B-BE424DD10149}">
      <dgm:prSet/>
      <dgm:spPr/>
      <dgm:t>
        <a:bodyPr/>
        <a:lstStyle/>
        <a:p>
          <a:endParaRPr lang="en-US"/>
        </a:p>
      </dgm:t>
    </dgm:pt>
    <dgm:pt modelId="{5C1775A4-31C7-DD49-8B57-030FA7FBEACE}" type="sibTrans" cxnId="{29DAA86C-C8E6-8446-879B-BE424DD10149}">
      <dgm:prSet/>
      <dgm:spPr/>
      <dgm:t>
        <a:bodyPr/>
        <a:lstStyle/>
        <a:p>
          <a:endParaRPr lang="en-US"/>
        </a:p>
      </dgm:t>
    </dgm:pt>
    <dgm:pt modelId="{BB7C9A4C-7A02-F84D-9281-FCA2EADF2181}">
      <dgm:prSet phldrT="[Text]"/>
      <dgm:spPr/>
      <dgm:t>
        <a:bodyPr/>
        <a:lstStyle/>
        <a:p>
          <a:r>
            <a:rPr lang="en-US" dirty="0"/>
            <a:t>Pathways+</a:t>
          </a:r>
        </a:p>
      </dgm:t>
    </dgm:pt>
    <dgm:pt modelId="{F929BC78-3B36-CD45-B5C0-2E10CA4746A3}" type="parTrans" cxnId="{43089CBE-43F4-1F44-B8EB-4760349B2570}">
      <dgm:prSet/>
      <dgm:spPr/>
      <dgm:t>
        <a:bodyPr/>
        <a:lstStyle/>
        <a:p>
          <a:endParaRPr lang="en-US"/>
        </a:p>
      </dgm:t>
    </dgm:pt>
    <dgm:pt modelId="{4A269BE1-EB5A-B845-BD60-447BE1B04E58}" type="sibTrans" cxnId="{43089CBE-43F4-1F44-B8EB-4760349B2570}">
      <dgm:prSet/>
      <dgm:spPr/>
      <dgm:t>
        <a:bodyPr/>
        <a:lstStyle/>
        <a:p>
          <a:endParaRPr lang="en-US"/>
        </a:p>
      </dgm:t>
    </dgm:pt>
    <dgm:pt modelId="{B60F9837-C6F5-0E42-8245-4CE5BF614850}">
      <dgm:prSet phldrT="[Text]"/>
      <dgm:spPr/>
      <dgm:t>
        <a:bodyPr/>
        <a:lstStyle/>
        <a:p>
          <a:r>
            <a:rPr lang="en-US" dirty="0"/>
            <a:t>Other</a:t>
          </a:r>
        </a:p>
      </dgm:t>
    </dgm:pt>
    <dgm:pt modelId="{B7ED98E7-D4E8-3645-A23F-3BF0A06988F9}" type="parTrans" cxnId="{C3DC8D65-4DA5-9349-B2DF-E7BF845F6B4A}">
      <dgm:prSet/>
      <dgm:spPr/>
      <dgm:t>
        <a:bodyPr/>
        <a:lstStyle/>
        <a:p>
          <a:endParaRPr lang="en-US"/>
        </a:p>
      </dgm:t>
    </dgm:pt>
    <dgm:pt modelId="{6DC9E09D-EA13-DD4C-88DA-B402AD7BC70B}" type="sibTrans" cxnId="{C3DC8D65-4DA5-9349-B2DF-E7BF845F6B4A}">
      <dgm:prSet/>
      <dgm:spPr/>
      <dgm:t>
        <a:bodyPr/>
        <a:lstStyle/>
        <a:p>
          <a:endParaRPr lang="en-US"/>
        </a:p>
      </dgm:t>
    </dgm:pt>
    <dgm:pt modelId="{FDC71A0D-AD22-C244-8CB6-1DD97C4DFEF2}" type="pres">
      <dgm:prSet presAssocID="{A06F002A-62E1-0849-BD36-BB812FEC6D01}" presName="Name0" presStyleCnt="0">
        <dgm:presLayoutVars>
          <dgm:dir/>
          <dgm:animLvl val="lvl"/>
          <dgm:resizeHandles val="exact"/>
        </dgm:presLayoutVars>
      </dgm:prSet>
      <dgm:spPr/>
    </dgm:pt>
    <dgm:pt modelId="{F16DD5D2-7791-9242-A2CF-233F44901D1F}" type="pres">
      <dgm:prSet presAssocID="{F8DA4C68-E7E6-784A-8F73-9EE8AE77BDD5}" presName="composite" presStyleCnt="0"/>
      <dgm:spPr/>
    </dgm:pt>
    <dgm:pt modelId="{389BEC0C-7ADF-CD44-A19C-58A1DD6D3B46}" type="pres">
      <dgm:prSet presAssocID="{F8DA4C68-E7E6-784A-8F73-9EE8AE77BDD5}" presName="parTx" presStyleLbl="alignNode1" presStyleIdx="0" presStyleCnt="3">
        <dgm:presLayoutVars>
          <dgm:chMax val="0"/>
          <dgm:chPref val="0"/>
          <dgm:bulletEnabled val="1"/>
        </dgm:presLayoutVars>
      </dgm:prSet>
      <dgm:spPr/>
    </dgm:pt>
    <dgm:pt modelId="{D5BF80CB-40D9-C646-B37C-AB595B16AA31}" type="pres">
      <dgm:prSet presAssocID="{F8DA4C68-E7E6-784A-8F73-9EE8AE77BDD5}" presName="desTx" presStyleLbl="alignAccFollowNode1" presStyleIdx="0" presStyleCnt="3">
        <dgm:presLayoutVars>
          <dgm:bulletEnabled val="1"/>
        </dgm:presLayoutVars>
      </dgm:prSet>
      <dgm:spPr/>
    </dgm:pt>
    <dgm:pt modelId="{CD685FE7-7E1A-D54E-961D-82543C4838EC}" type="pres">
      <dgm:prSet presAssocID="{3FB03039-842F-A443-94E4-AA3C0E34B112}" presName="space" presStyleCnt="0"/>
      <dgm:spPr/>
    </dgm:pt>
    <dgm:pt modelId="{E49D7D10-A997-174B-9077-913AAE0F0260}" type="pres">
      <dgm:prSet presAssocID="{FA94A3DC-2E93-244E-ACB2-B13ACA6EECA1}" presName="composite" presStyleCnt="0"/>
      <dgm:spPr/>
    </dgm:pt>
    <dgm:pt modelId="{E2ED0FC3-4364-B549-B4F6-7604B4BC867B}" type="pres">
      <dgm:prSet presAssocID="{FA94A3DC-2E93-244E-ACB2-B13ACA6EECA1}" presName="parTx" presStyleLbl="alignNode1" presStyleIdx="1" presStyleCnt="3">
        <dgm:presLayoutVars>
          <dgm:chMax val="0"/>
          <dgm:chPref val="0"/>
          <dgm:bulletEnabled val="1"/>
        </dgm:presLayoutVars>
      </dgm:prSet>
      <dgm:spPr/>
    </dgm:pt>
    <dgm:pt modelId="{0E68FCDC-9FC6-9C47-9DE1-2F60D63610DF}" type="pres">
      <dgm:prSet presAssocID="{FA94A3DC-2E93-244E-ACB2-B13ACA6EECA1}" presName="desTx" presStyleLbl="alignAccFollowNode1" presStyleIdx="1" presStyleCnt="3">
        <dgm:presLayoutVars>
          <dgm:bulletEnabled val="1"/>
        </dgm:presLayoutVars>
      </dgm:prSet>
      <dgm:spPr/>
    </dgm:pt>
    <dgm:pt modelId="{7D4AA287-9817-2440-83BE-B68B9A0EB23B}" type="pres">
      <dgm:prSet presAssocID="{1DAA1F1A-4D8D-5E47-969F-5F98A55E2BE7}" presName="space" presStyleCnt="0"/>
      <dgm:spPr/>
    </dgm:pt>
    <dgm:pt modelId="{1B6C1CEA-5466-904C-96CD-9EBA3953DFDB}" type="pres">
      <dgm:prSet presAssocID="{715F042C-47A9-7B46-B756-1AE79226C2A4}" presName="composite" presStyleCnt="0"/>
      <dgm:spPr/>
    </dgm:pt>
    <dgm:pt modelId="{8841686D-D502-3740-81ED-6F224B705E8A}" type="pres">
      <dgm:prSet presAssocID="{715F042C-47A9-7B46-B756-1AE79226C2A4}" presName="parTx" presStyleLbl="alignNode1" presStyleIdx="2" presStyleCnt="3">
        <dgm:presLayoutVars>
          <dgm:chMax val="0"/>
          <dgm:chPref val="0"/>
          <dgm:bulletEnabled val="1"/>
        </dgm:presLayoutVars>
      </dgm:prSet>
      <dgm:spPr/>
    </dgm:pt>
    <dgm:pt modelId="{0B898861-74C5-C846-882A-F097BE2216AE}" type="pres">
      <dgm:prSet presAssocID="{715F042C-47A9-7B46-B756-1AE79226C2A4}" presName="desTx" presStyleLbl="alignAccFollowNode1" presStyleIdx="2" presStyleCnt="3">
        <dgm:presLayoutVars>
          <dgm:bulletEnabled val="1"/>
        </dgm:presLayoutVars>
      </dgm:prSet>
      <dgm:spPr/>
    </dgm:pt>
  </dgm:ptLst>
  <dgm:cxnLst>
    <dgm:cxn modelId="{6ABE8306-853A-B241-A37C-D435C293B7F3}" type="presOf" srcId="{4D122C68-89E3-6049-9D07-4603270EB2BA}" destId="{0B898861-74C5-C846-882A-F097BE2216AE}" srcOrd="0" destOrd="1" presId="urn:microsoft.com/office/officeart/2005/8/layout/hList1"/>
    <dgm:cxn modelId="{8A83900A-F1FA-6E48-8D85-B299BB962F6D}" type="presOf" srcId="{C8D68B13-7B45-3F4F-BC06-162B1D2A65EA}" destId="{0B898861-74C5-C846-882A-F097BE2216AE}" srcOrd="0" destOrd="0" presId="urn:microsoft.com/office/officeart/2005/8/layout/hList1"/>
    <dgm:cxn modelId="{02EB291A-BCCE-8547-BBBA-D9DB532C9B5B}" type="presOf" srcId="{993E3588-5E29-B44A-90C9-916665059D8C}" destId="{D5BF80CB-40D9-C646-B37C-AB595B16AA31}" srcOrd="0" destOrd="1" presId="urn:microsoft.com/office/officeart/2005/8/layout/hList1"/>
    <dgm:cxn modelId="{9CCA4425-0175-5043-8D78-C6A686603D80}" srcId="{F8DA4C68-E7E6-784A-8F73-9EE8AE77BDD5}" destId="{8D948CC1-8AE3-1F42-A266-E93719BB3177}" srcOrd="0" destOrd="0" parTransId="{167082B2-670F-2B4B-A639-C3DA8A33C298}" sibTransId="{E499A0D0-DDDD-344B-A11E-D51CFDAC57F7}"/>
    <dgm:cxn modelId="{18796238-6D19-4642-9008-3DAE95666364}" type="presOf" srcId="{FA94A3DC-2E93-244E-ACB2-B13ACA6EECA1}" destId="{E2ED0FC3-4364-B549-B4F6-7604B4BC867B}" srcOrd="0" destOrd="0" presId="urn:microsoft.com/office/officeart/2005/8/layout/hList1"/>
    <dgm:cxn modelId="{B7DD5C3A-F80C-AE4F-91CD-3F0B3451BB99}" type="presOf" srcId="{B60F9837-C6F5-0E42-8245-4CE5BF614850}" destId="{0B898861-74C5-C846-882A-F097BE2216AE}" srcOrd="0" destOrd="2" presId="urn:microsoft.com/office/officeart/2005/8/layout/hList1"/>
    <dgm:cxn modelId="{0BF9C43E-671D-0048-9F12-AB3068835E2A}" srcId="{A06F002A-62E1-0849-BD36-BB812FEC6D01}" destId="{FA94A3DC-2E93-244E-ACB2-B13ACA6EECA1}" srcOrd="1" destOrd="0" parTransId="{E311C8AA-EFCF-2D4B-96D9-C7FDB321CA29}" sibTransId="{1DAA1F1A-4D8D-5E47-969F-5F98A55E2BE7}"/>
    <dgm:cxn modelId="{79B7E941-FA0B-C748-A49A-CA6A5762A23C}" type="presOf" srcId="{F8DA4C68-E7E6-784A-8F73-9EE8AE77BDD5}" destId="{389BEC0C-7ADF-CD44-A19C-58A1DD6D3B46}" srcOrd="0" destOrd="0" presId="urn:microsoft.com/office/officeart/2005/8/layout/hList1"/>
    <dgm:cxn modelId="{BC2AEF51-9914-F64F-8F67-821230A2AF0E}" srcId="{A06F002A-62E1-0849-BD36-BB812FEC6D01}" destId="{715F042C-47A9-7B46-B756-1AE79226C2A4}" srcOrd="2" destOrd="0" parTransId="{3BE69F62-AE21-4F41-93F0-1E6827ECCE7E}" sibTransId="{61734288-70FE-C640-94FA-03D091DB7D9B}"/>
    <dgm:cxn modelId="{C3DC8D65-4DA5-9349-B2DF-E7BF845F6B4A}" srcId="{715F042C-47A9-7B46-B756-1AE79226C2A4}" destId="{B60F9837-C6F5-0E42-8245-4CE5BF614850}" srcOrd="2" destOrd="0" parTransId="{B7ED98E7-D4E8-3645-A23F-3BF0A06988F9}" sibTransId="{6DC9E09D-EA13-DD4C-88DA-B402AD7BC70B}"/>
    <dgm:cxn modelId="{1B785369-37E6-C84B-B3E1-2C6C0E2F4F66}" srcId="{FA94A3DC-2E93-244E-ACB2-B13ACA6EECA1}" destId="{4DDF3512-D842-724F-B391-F7083B4426AD}" srcOrd="0" destOrd="0" parTransId="{D320BA8C-945B-0A4F-8E17-963BE55DB2EC}" sibTransId="{0E4FD5EF-1DB2-CE43-8157-81AA76508D96}"/>
    <dgm:cxn modelId="{29DAA86C-C8E6-8446-879B-BE424DD10149}" srcId="{715F042C-47A9-7B46-B756-1AE79226C2A4}" destId="{4D122C68-89E3-6049-9D07-4603270EB2BA}" srcOrd="1" destOrd="0" parTransId="{E3236C64-D90E-7A48-A41F-661E1405F5E8}" sibTransId="{5C1775A4-31C7-DD49-8B57-030FA7FBEACE}"/>
    <dgm:cxn modelId="{9519D67B-1779-0B47-8E8D-6D54904C425D}" srcId="{F8DA4C68-E7E6-784A-8F73-9EE8AE77BDD5}" destId="{993E3588-5E29-B44A-90C9-916665059D8C}" srcOrd="1" destOrd="0" parTransId="{DEF36A22-C831-614D-BE01-1A68A7B1E8A3}" sibTransId="{F8B8E75E-79A3-184A-8340-AFFBCF4E9586}"/>
    <dgm:cxn modelId="{1B2EDC89-2D13-0B43-AD23-1363A84CB9DD}" srcId="{A06F002A-62E1-0849-BD36-BB812FEC6D01}" destId="{F8DA4C68-E7E6-784A-8F73-9EE8AE77BDD5}" srcOrd="0" destOrd="0" parTransId="{0B820901-A1AF-EC4F-9C5E-4DAED5EE94C7}" sibTransId="{3FB03039-842F-A443-94E4-AA3C0E34B112}"/>
    <dgm:cxn modelId="{9CF2179D-480C-E346-A018-CF6DBA7735D7}" type="presOf" srcId="{4DDF3512-D842-724F-B391-F7083B4426AD}" destId="{0E68FCDC-9FC6-9C47-9DE1-2F60D63610DF}" srcOrd="0" destOrd="0" presId="urn:microsoft.com/office/officeart/2005/8/layout/hList1"/>
    <dgm:cxn modelId="{43089CBE-43F4-1F44-B8EB-4760349B2570}" srcId="{FA94A3DC-2E93-244E-ACB2-B13ACA6EECA1}" destId="{BB7C9A4C-7A02-F84D-9281-FCA2EADF2181}" srcOrd="2" destOrd="0" parTransId="{F929BC78-3B36-CD45-B5C0-2E10CA4746A3}" sibTransId="{4A269BE1-EB5A-B845-BD60-447BE1B04E58}"/>
    <dgm:cxn modelId="{B71A74C1-00F0-644C-B9C9-ADB8BCFA26E7}" type="presOf" srcId="{8D948CC1-8AE3-1F42-A266-E93719BB3177}" destId="{D5BF80CB-40D9-C646-B37C-AB595B16AA31}" srcOrd="0" destOrd="0" presId="urn:microsoft.com/office/officeart/2005/8/layout/hList1"/>
    <dgm:cxn modelId="{795AB7C2-D949-DA47-B6C9-1B78C2579E0C}" srcId="{715F042C-47A9-7B46-B756-1AE79226C2A4}" destId="{C8D68B13-7B45-3F4F-BC06-162B1D2A65EA}" srcOrd="0" destOrd="0" parTransId="{1B58CA3E-C886-634B-A43C-4534D42E34AD}" sibTransId="{DE2C40C1-DCC9-C747-8241-5E4E05B5BC2F}"/>
    <dgm:cxn modelId="{132DFFEC-9F16-5F44-B7DB-706719693EF2}" type="presOf" srcId="{A06F002A-62E1-0849-BD36-BB812FEC6D01}" destId="{FDC71A0D-AD22-C244-8CB6-1DD97C4DFEF2}" srcOrd="0" destOrd="0" presId="urn:microsoft.com/office/officeart/2005/8/layout/hList1"/>
    <dgm:cxn modelId="{B9BFE3F3-9C01-6C43-AD6E-1976E6D0035B}" type="presOf" srcId="{BB7C9A4C-7A02-F84D-9281-FCA2EADF2181}" destId="{0E68FCDC-9FC6-9C47-9DE1-2F60D63610DF}" srcOrd="0" destOrd="2" presId="urn:microsoft.com/office/officeart/2005/8/layout/hList1"/>
    <dgm:cxn modelId="{23CF51F5-5EBA-B44B-9FD3-7A6C83AC5371}" srcId="{FA94A3DC-2E93-244E-ACB2-B13ACA6EECA1}" destId="{CEFBE655-0737-F748-B954-BADB51036E5B}" srcOrd="1" destOrd="0" parTransId="{EEC1802A-29D6-6646-A783-025824E347CE}" sibTransId="{F86F35A0-880E-7E4F-8756-4AF778458B8C}"/>
    <dgm:cxn modelId="{72AF07FA-A1AC-1B44-A0B7-4D31966FA248}" type="presOf" srcId="{CEFBE655-0737-F748-B954-BADB51036E5B}" destId="{0E68FCDC-9FC6-9C47-9DE1-2F60D63610DF}" srcOrd="0" destOrd="1" presId="urn:microsoft.com/office/officeart/2005/8/layout/hList1"/>
    <dgm:cxn modelId="{D4AC44FA-FDD9-3947-989B-7A74B6FD2AD0}" type="presOf" srcId="{715F042C-47A9-7B46-B756-1AE79226C2A4}" destId="{8841686D-D502-3740-81ED-6F224B705E8A}" srcOrd="0" destOrd="0" presId="urn:microsoft.com/office/officeart/2005/8/layout/hList1"/>
    <dgm:cxn modelId="{4F89FDA9-B8BE-894A-B33D-FEF20ADCDFB4}" type="presParOf" srcId="{FDC71A0D-AD22-C244-8CB6-1DD97C4DFEF2}" destId="{F16DD5D2-7791-9242-A2CF-233F44901D1F}" srcOrd="0" destOrd="0" presId="urn:microsoft.com/office/officeart/2005/8/layout/hList1"/>
    <dgm:cxn modelId="{C6608BB2-7268-8D4A-B912-2FB40204F6F3}" type="presParOf" srcId="{F16DD5D2-7791-9242-A2CF-233F44901D1F}" destId="{389BEC0C-7ADF-CD44-A19C-58A1DD6D3B46}" srcOrd="0" destOrd="0" presId="urn:microsoft.com/office/officeart/2005/8/layout/hList1"/>
    <dgm:cxn modelId="{864C31FC-898B-9F49-B3B8-D01D15D94AE1}" type="presParOf" srcId="{F16DD5D2-7791-9242-A2CF-233F44901D1F}" destId="{D5BF80CB-40D9-C646-B37C-AB595B16AA31}" srcOrd="1" destOrd="0" presId="urn:microsoft.com/office/officeart/2005/8/layout/hList1"/>
    <dgm:cxn modelId="{337190A4-8E50-774B-9F2C-F10B113447E1}" type="presParOf" srcId="{FDC71A0D-AD22-C244-8CB6-1DD97C4DFEF2}" destId="{CD685FE7-7E1A-D54E-961D-82543C4838EC}" srcOrd="1" destOrd="0" presId="urn:microsoft.com/office/officeart/2005/8/layout/hList1"/>
    <dgm:cxn modelId="{2E4352A5-46C4-C14C-82EE-7BDF98E9F1C9}" type="presParOf" srcId="{FDC71A0D-AD22-C244-8CB6-1DD97C4DFEF2}" destId="{E49D7D10-A997-174B-9077-913AAE0F0260}" srcOrd="2" destOrd="0" presId="urn:microsoft.com/office/officeart/2005/8/layout/hList1"/>
    <dgm:cxn modelId="{F7302F19-3A91-1F4A-8167-555552EB62D2}" type="presParOf" srcId="{E49D7D10-A997-174B-9077-913AAE0F0260}" destId="{E2ED0FC3-4364-B549-B4F6-7604B4BC867B}" srcOrd="0" destOrd="0" presId="urn:microsoft.com/office/officeart/2005/8/layout/hList1"/>
    <dgm:cxn modelId="{3992019B-B77B-534B-8870-973EF80F4A9C}" type="presParOf" srcId="{E49D7D10-A997-174B-9077-913AAE0F0260}" destId="{0E68FCDC-9FC6-9C47-9DE1-2F60D63610DF}" srcOrd="1" destOrd="0" presId="urn:microsoft.com/office/officeart/2005/8/layout/hList1"/>
    <dgm:cxn modelId="{F966B74C-9343-BB43-BE77-0D9F9ECB1EA2}" type="presParOf" srcId="{FDC71A0D-AD22-C244-8CB6-1DD97C4DFEF2}" destId="{7D4AA287-9817-2440-83BE-B68B9A0EB23B}" srcOrd="3" destOrd="0" presId="urn:microsoft.com/office/officeart/2005/8/layout/hList1"/>
    <dgm:cxn modelId="{64905333-6F27-2842-8100-CD933BC8709A}" type="presParOf" srcId="{FDC71A0D-AD22-C244-8CB6-1DD97C4DFEF2}" destId="{1B6C1CEA-5466-904C-96CD-9EBA3953DFDB}" srcOrd="4" destOrd="0" presId="urn:microsoft.com/office/officeart/2005/8/layout/hList1"/>
    <dgm:cxn modelId="{E22A5B31-BD5F-6249-A2D0-E31CB76D7865}" type="presParOf" srcId="{1B6C1CEA-5466-904C-96CD-9EBA3953DFDB}" destId="{8841686D-D502-3740-81ED-6F224B705E8A}" srcOrd="0" destOrd="0" presId="urn:microsoft.com/office/officeart/2005/8/layout/hList1"/>
    <dgm:cxn modelId="{31635775-56B1-2E49-887F-DCCFD7695C42}" type="presParOf" srcId="{1B6C1CEA-5466-904C-96CD-9EBA3953DFDB}" destId="{0B898861-74C5-C846-882A-F097BE2216A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BEC0C-7ADF-CD44-A19C-58A1DD6D3B46}">
      <dsp:nvSpPr>
        <dsp:cNvPr id="0" name=""/>
        <dsp:cNvSpPr/>
      </dsp:nvSpPr>
      <dsp:spPr>
        <a:xfrm>
          <a:off x="3251" y="779179"/>
          <a:ext cx="3170684" cy="1252040"/>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CSU</a:t>
          </a:r>
        </a:p>
      </dsp:txBody>
      <dsp:txXfrm>
        <a:off x="3251" y="779179"/>
        <a:ext cx="3170684" cy="1252040"/>
      </dsp:txXfrm>
    </dsp:sp>
    <dsp:sp modelId="{D5BF80CB-40D9-C646-B37C-AB595B16AA31}">
      <dsp:nvSpPr>
        <dsp:cNvPr id="0" name=""/>
        <dsp:cNvSpPr/>
      </dsp:nvSpPr>
      <dsp:spPr>
        <a:xfrm>
          <a:off x="3251" y="2031219"/>
          <a:ext cx="3170684" cy="18388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Local Associate Degree</a:t>
          </a:r>
        </a:p>
        <a:p>
          <a:pPr marL="228600" lvl="1" indent="-228600" algn="l" defTabSz="1155700">
            <a:lnSpc>
              <a:spcPct val="90000"/>
            </a:lnSpc>
            <a:spcBef>
              <a:spcPct val="0"/>
            </a:spcBef>
            <a:spcAft>
              <a:spcPct val="15000"/>
            </a:spcAft>
            <a:buChar char="•"/>
          </a:pPr>
          <a:r>
            <a:rPr lang="en-US" sz="2600" kern="1200" dirty="0"/>
            <a:t>ADT</a:t>
          </a:r>
        </a:p>
      </dsp:txBody>
      <dsp:txXfrm>
        <a:off x="3251" y="2031219"/>
        <a:ext cx="3170684" cy="1838857"/>
      </dsp:txXfrm>
    </dsp:sp>
    <dsp:sp modelId="{E2ED0FC3-4364-B549-B4F6-7604B4BC867B}">
      <dsp:nvSpPr>
        <dsp:cNvPr id="0" name=""/>
        <dsp:cNvSpPr/>
      </dsp:nvSpPr>
      <dsp:spPr>
        <a:xfrm>
          <a:off x="3617832" y="779179"/>
          <a:ext cx="3170684" cy="1252040"/>
        </a:xfrm>
        <a:prstGeom prst="rect">
          <a:avLst/>
        </a:prstGeom>
        <a:solidFill>
          <a:srgbClr val="7030A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UC</a:t>
          </a:r>
        </a:p>
      </dsp:txBody>
      <dsp:txXfrm>
        <a:off x="3617832" y="779179"/>
        <a:ext cx="3170684" cy="1252040"/>
      </dsp:txXfrm>
    </dsp:sp>
    <dsp:sp modelId="{0E68FCDC-9FC6-9C47-9DE1-2F60D63610DF}">
      <dsp:nvSpPr>
        <dsp:cNvPr id="0" name=""/>
        <dsp:cNvSpPr/>
      </dsp:nvSpPr>
      <dsp:spPr>
        <a:xfrm>
          <a:off x="3617832" y="2031219"/>
          <a:ext cx="3170684" cy="18388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TAG</a:t>
          </a:r>
        </a:p>
        <a:p>
          <a:pPr marL="228600" lvl="1" indent="-228600" algn="l" defTabSz="1155700">
            <a:lnSpc>
              <a:spcPct val="90000"/>
            </a:lnSpc>
            <a:spcBef>
              <a:spcPct val="0"/>
            </a:spcBef>
            <a:spcAft>
              <a:spcPct val="15000"/>
            </a:spcAft>
            <a:buChar char="•"/>
          </a:pPr>
          <a:r>
            <a:rPr lang="en-US" sz="2600" kern="1200" dirty="0"/>
            <a:t>UCTP</a:t>
          </a:r>
        </a:p>
        <a:p>
          <a:pPr marL="228600" lvl="1" indent="-228600" algn="l" defTabSz="1155700">
            <a:lnSpc>
              <a:spcPct val="90000"/>
            </a:lnSpc>
            <a:spcBef>
              <a:spcPct val="0"/>
            </a:spcBef>
            <a:spcAft>
              <a:spcPct val="15000"/>
            </a:spcAft>
            <a:buChar char="•"/>
          </a:pPr>
          <a:r>
            <a:rPr lang="en-US" sz="2600" kern="1200" dirty="0"/>
            <a:t>Pathways+</a:t>
          </a:r>
        </a:p>
      </dsp:txBody>
      <dsp:txXfrm>
        <a:off x="3617832" y="2031219"/>
        <a:ext cx="3170684" cy="1838857"/>
      </dsp:txXfrm>
    </dsp:sp>
    <dsp:sp modelId="{8841686D-D502-3740-81ED-6F224B705E8A}">
      <dsp:nvSpPr>
        <dsp:cNvPr id="0" name=""/>
        <dsp:cNvSpPr/>
      </dsp:nvSpPr>
      <dsp:spPr>
        <a:xfrm>
          <a:off x="7232413" y="779179"/>
          <a:ext cx="3170684" cy="1252040"/>
        </a:xfrm>
        <a:prstGeom prst="rect">
          <a:avLst/>
        </a:prstGeom>
        <a:solidFill>
          <a:schemeClr val="accent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Private and Out of State: AICCU, HBCU</a:t>
          </a:r>
        </a:p>
      </dsp:txBody>
      <dsp:txXfrm>
        <a:off x="7232413" y="779179"/>
        <a:ext cx="3170684" cy="1252040"/>
      </dsp:txXfrm>
    </dsp:sp>
    <dsp:sp modelId="{0B898861-74C5-C846-882A-F097BE2216AE}">
      <dsp:nvSpPr>
        <dsp:cNvPr id="0" name=""/>
        <dsp:cNvSpPr/>
      </dsp:nvSpPr>
      <dsp:spPr>
        <a:xfrm>
          <a:off x="7232413" y="2031219"/>
          <a:ext cx="3170684" cy="18388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Local Associate Degree</a:t>
          </a:r>
        </a:p>
        <a:p>
          <a:pPr marL="228600" lvl="1" indent="-228600" algn="l" defTabSz="1155700">
            <a:lnSpc>
              <a:spcPct val="90000"/>
            </a:lnSpc>
            <a:spcBef>
              <a:spcPct val="0"/>
            </a:spcBef>
            <a:spcAft>
              <a:spcPct val="15000"/>
            </a:spcAft>
            <a:buChar char="•"/>
          </a:pPr>
          <a:r>
            <a:rPr lang="en-US" sz="2600" kern="1200" dirty="0"/>
            <a:t>ADT</a:t>
          </a:r>
        </a:p>
        <a:p>
          <a:pPr marL="228600" lvl="1" indent="-228600" algn="l" defTabSz="1155700">
            <a:lnSpc>
              <a:spcPct val="90000"/>
            </a:lnSpc>
            <a:spcBef>
              <a:spcPct val="0"/>
            </a:spcBef>
            <a:spcAft>
              <a:spcPct val="15000"/>
            </a:spcAft>
            <a:buChar char="•"/>
          </a:pPr>
          <a:r>
            <a:rPr lang="en-US" sz="2600" kern="1200" dirty="0"/>
            <a:t>Other</a:t>
          </a:r>
        </a:p>
      </dsp:txBody>
      <dsp:txXfrm>
        <a:off x="7232413" y="2031219"/>
        <a:ext cx="3170684" cy="183885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8ADA93F-E7DF-6F4A-8E56-B48E845A5391}" type="datetimeFigureOut">
              <a:rPr lang="en-US"/>
              <a:pPr>
                <a:defRPr/>
              </a:pPr>
              <a:t>10/31/21</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8D268D4-1DCC-C64C-A18E-8FC5FEA5067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264C6E-3E86-7840-8CB1-62BD7FCE4DB1}" type="datetimeFigureOut">
              <a:rPr lang="en-US"/>
              <a:pPr>
                <a:defRPr/>
              </a:pPr>
              <a:t>10/31/21</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8C0C864-278B-374A-A6F0-4CEE3ADE8F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1</a:t>
            </a:fld>
            <a:endParaRPr lang="en-US" altLang="en-US"/>
          </a:p>
        </p:txBody>
      </p:sp>
    </p:spTree>
    <p:extLst>
      <p:ext uri="{BB962C8B-B14F-4D97-AF65-F5344CB8AC3E}">
        <p14:creationId xmlns:p14="http://schemas.microsoft.com/office/powerpoint/2010/main" val="3233624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10</a:t>
            </a:fld>
            <a:endParaRPr lang="en-US" altLang="en-US"/>
          </a:p>
        </p:txBody>
      </p:sp>
    </p:spTree>
    <p:extLst>
      <p:ext uri="{BB962C8B-B14F-4D97-AF65-F5344CB8AC3E}">
        <p14:creationId xmlns:p14="http://schemas.microsoft.com/office/powerpoint/2010/main" val="169458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11</a:t>
            </a:fld>
            <a:endParaRPr lang="en-US" altLang="en-US"/>
          </a:p>
        </p:txBody>
      </p:sp>
    </p:spTree>
    <p:extLst>
      <p:ext uri="{BB962C8B-B14F-4D97-AF65-F5344CB8AC3E}">
        <p14:creationId xmlns:p14="http://schemas.microsoft.com/office/powerpoint/2010/main" val="1272596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12</a:t>
            </a:fld>
            <a:endParaRPr lang="en-US" altLang="en-US"/>
          </a:p>
        </p:txBody>
      </p:sp>
    </p:spTree>
    <p:extLst>
      <p:ext uri="{BB962C8B-B14F-4D97-AF65-F5344CB8AC3E}">
        <p14:creationId xmlns:p14="http://schemas.microsoft.com/office/powerpoint/2010/main" val="3426022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 </a:t>
            </a:r>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13</a:t>
            </a:fld>
            <a:endParaRPr lang="en-US" altLang="en-US"/>
          </a:p>
        </p:txBody>
      </p:sp>
    </p:spTree>
    <p:extLst>
      <p:ext uri="{BB962C8B-B14F-4D97-AF65-F5344CB8AC3E}">
        <p14:creationId xmlns:p14="http://schemas.microsoft.com/office/powerpoint/2010/main" val="3685104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a:t>
            </a:r>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14</a:t>
            </a:fld>
            <a:endParaRPr lang="en-US" altLang="en-US"/>
          </a:p>
        </p:txBody>
      </p:sp>
    </p:spTree>
    <p:extLst>
      <p:ext uri="{BB962C8B-B14F-4D97-AF65-F5344CB8AC3E}">
        <p14:creationId xmlns:p14="http://schemas.microsoft.com/office/powerpoint/2010/main" val="216418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 June, Ric</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15</a:t>
            </a:fld>
            <a:endParaRPr lang="en-US" altLang="en-US"/>
          </a:p>
        </p:txBody>
      </p:sp>
    </p:spTree>
    <p:extLst>
      <p:ext uri="{BB962C8B-B14F-4D97-AF65-F5344CB8AC3E}">
        <p14:creationId xmlns:p14="http://schemas.microsoft.com/office/powerpoint/2010/main" val="3169778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et al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16</a:t>
            </a:fld>
            <a:endParaRPr lang="en-US" altLang="en-US"/>
          </a:p>
        </p:txBody>
      </p:sp>
    </p:spTree>
    <p:extLst>
      <p:ext uri="{BB962C8B-B14F-4D97-AF65-F5344CB8AC3E}">
        <p14:creationId xmlns:p14="http://schemas.microsoft.com/office/powerpoint/2010/main" val="420191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et al – look for other committee members in </a:t>
            </a:r>
            <a:r>
              <a:rPr lang="en-US"/>
              <a:t>the room</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2</a:t>
            </a:fld>
            <a:endParaRPr lang="en-US" altLang="en-US"/>
          </a:p>
        </p:txBody>
      </p:sp>
    </p:spTree>
    <p:extLst>
      <p:ext uri="{BB962C8B-B14F-4D97-AF65-F5344CB8AC3E}">
        <p14:creationId xmlns:p14="http://schemas.microsoft.com/office/powerpoint/2010/main" val="1142636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3</a:t>
            </a:fld>
            <a:endParaRPr lang="en-US" altLang="en-US"/>
          </a:p>
        </p:txBody>
      </p:sp>
    </p:spTree>
    <p:extLst>
      <p:ext uri="{BB962C8B-B14F-4D97-AF65-F5344CB8AC3E}">
        <p14:creationId xmlns:p14="http://schemas.microsoft.com/office/powerpoint/2010/main" val="1280542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and Wendy will highlight some of the main points and questions that may have resulted.</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4</a:t>
            </a:fld>
            <a:endParaRPr lang="en-US" altLang="en-US"/>
          </a:p>
        </p:txBody>
      </p:sp>
    </p:spTree>
    <p:extLst>
      <p:ext uri="{BB962C8B-B14F-4D97-AF65-F5344CB8AC3E}">
        <p14:creationId xmlns:p14="http://schemas.microsoft.com/office/powerpoint/2010/main" val="153095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5</a:t>
            </a:fld>
            <a:endParaRPr lang="en-US" altLang="en-US"/>
          </a:p>
        </p:txBody>
      </p:sp>
    </p:spTree>
    <p:extLst>
      <p:ext uri="{BB962C8B-B14F-4D97-AF65-F5344CB8AC3E}">
        <p14:creationId xmlns:p14="http://schemas.microsoft.com/office/powerpoint/2010/main" val="1482400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6</a:t>
            </a:fld>
            <a:endParaRPr lang="en-US" altLang="en-US"/>
          </a:p>
        </p:txBody>
      </p:sp>
    </p:spTree>
    <p:extLst>
      <p:ext uri="{BB962C8B-B14F-4D97-AF65-F5344CB8AC3E}">
        <p14:creationId xmlns:p14="http://schemas.microsoft.com/office/powerpoint/2010/main" val="208583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7</a:t>
            </a:fld>
            <a:endParaRPr lang="en-US" altLang="en-US"/>
          </a:p>
        </p:txBody>
      </p:sp>
    </p:spTree>
    <p:extLst>
      <p:ext uri="{BB962C8B-B14F-4D97-AF65-F5344CB8AC3E}">
        <p14:creationId xmlns:p14="http://schemas.microsoft.com/office/powerpoint/2010/main" val="399674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8</a:t>
            </a:fld>
            <a:endParaRPr lang="en-US" altLang="en-US"/>
          </a:p>
        </p:txBody>
      </p:sp>
    </p:spTree>
    <p:extLst>
      <p:ext uri="{BB962C8B-B14F-4D97-AF65-F5344CB8AC3E}">
        <p14:creationId xmlns:p14="http://schemas.microsoft.com/office/powerpoint/2010/main" val="2132096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9</a:t>
            </a:fld>
            <a:endParaRPr lang="en-US" altLang="en-US"/>
          </a:p>
        </p:txBody>
      </p:sp>
    </p:spTree>
    <p:extLst>
      <p:ext uri="{BB962C8B-B14F-4D97-AF65-F5344CB8AC3E}">
        <p14:creationId xmlns:p14="http://schemas.microsoft.com/office/powerpoint/2010/main" val="4151944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319158" y="2752853"/>
            <a:ext cx="5502727" cy="3725893"/>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3034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altern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91886" y="947057"/>
            <a:ext cx="4359729" cy="5535386"/>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397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4F7D80-DBC0-904C-9E65-7A36551C7DFA}"/>
              </a:ext>
            </a:extLst>
          </p:cNvPr>
          <p:cNvPicPr>
            <a:picLocks noChangeAspect="1"/>
          </p:cNvPicPr>
          <p:nvPr userDrawn="1"/>
        </p:nvPicPr>
        <p:blipFill>
          <a:blip r:embed="rId2"/>
          <a:stretch>
            <a:fillRect/>
          </a:stretch>
        </p:blipFill>
        <p:spPr>
          <a:xfrm>
            <a:off x="370" y="1588"/>
            <a:ext cx="4007698"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9F958F44-9432-314D-AE33-ACB262C2D300}"/>
              </a:ext>
            </a:extLst>
          </p:cNvPr>
          <p:cNvSpPr/>
          <p:nvPr userDrawn="1"/>
        </p:nvSpPr>
        <p:spPr>
          <a:xfrm>
            <a:off x="370" y="1133475"/>
            <a:ext cx="4007698" cy="4614182"/>
          </a:xfrm>
          <a:prstGeom prst="rect">
            <a:avLst/>
          </a:prstGeom>
          <a:solidFill>
            <a:schemeClr val="accent5">
              <a:alpha val="25000"/>
            </a:schemeClr>
          </a:solidFill>
          <a:ln>
            <a:noFill/>
          </a:ln>
          <a:effectLst>
            <a:outerShdw blurRad="393700" dir="11400000" sx="1000" sy="1000" algn="ctr" rotWithShape="0">
              <a:schemeClr val="tx2"/>
            </a:outerShdw>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8" name="Picture 7">
            <a:extLst>
              <a:ext uri="{FF2B5EF4-FFF2-40B4-BE49-F238E27FC236}">
                <a16:creationId xmlns:a16="http://schemas.microsoft.com/office/drawing/2014/main" id="{2E307029-25B3-4242-91F6-1E629F750B0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7885" y="1335091"/>
            <a:ext cx="3583461" cy="1611995"/>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356705" y="1335091"/>
            <a:ext cx="6672648" cy="489012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2947086"/>
            <a:ext cx="3583461" cy="2575824"/>
          </a:xfrm>
          <a:ln>
            <a:noFill/>
          </a:ln>
        </p:spPr>
        <p:txBody>
          <a:bodyPr>
            <a:normAutofit/>
          </a:bodyPr>
          <a:lstStyle>
            <a:lvl1pPr marL="0" indent="0" algn="ctr">
              <a:buNone/>
              <a:defRPr sz="2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6">
            <a:extLst>
              <a:ext uri="{FF2B5EF4-FFF2-40B4-BE49-F238E27FC236}">
                <a16:creationId xmlns:a16="http://schemas.microsoft.com/office/drawing/2014/main" id="{2973C2A9-E941-1945-8517-AD68E5C2C4B7}"/>
              </a:ext>
            </a:extLst>
          </p:cNvPr>
          <p:cNvSpPr>
            <a:spLocks noGrp="1"/>
          </p:cNvSpPr>
          <p:nvPr>
            <p:ph type="sldNum" sz="quarter" idx="10"/>
          </p:nvPr>
        </p:nvSpPr>
        <p:spPr>
          <a:xfrm>
            <a:off x="9890125" y="6356350"/>
            <a:ext cx="1143000" cy="368300"/>
          </a:xfrm>
        </p:spPr>
        <p:txBody>
          <a:bodyPr/>
          <a:lstStyle>
            <a:lvl1pPr>
              <a:defRPr/>
            </a:lvl1pPr>
          </a:lstStyle>
          <a:p>
            <a:pPr>
              <a:defRPr/>
            </a:pPr>
            <a:fld id="{BA612EA7-8AF5-6D4A-BB65-EDB273F44EC3}" type="slidenum">
              <a:rPr lang="en-US" altLang="en-US"/>
              <a:pPr>
                <a:defRPr/>
              </a:pPr>
              <a:t>‹#›</a:t>
            </a:fld>
            <a:endParaRPr lang="en-US" altLang="en-US"/>
          </a:p>
        </p:txBody>
      </p:sp>
      <p:sp>
        <p:nvSpPr>
          <p:cNvPr id="10" name="Rectangle 9">
            <a:extLst>
              <a:ext uri="{FF2B5EF4-FFF2-40B4-BE49-F238E27FC236}">
                <a16:creationId xmlns:a16="http://schemas.microsoft.com/office/drawing/2014/main" id="{E6D6B82C-039A-6E43-97A5-CAA12C1E5213}"/>
              </a:ext>
            </a:extLst>
          </p:cNvPr>
          <p:cNvSpPr/>
          <p:nvPr userDrawn="1"/>
        </p:nvSpPr>
        <p:spPr>
          <a:xfrm>
            <a:off x="11377991" y="0"/>
            <a:ext cx="814010" cy="6858000"/>
          </a:xfrm>
          <a:prstGeom prst="rect">
            <a:avLst/>
          </a:prstGeom>
          <a:gradFill flip="none" rotWithShape="1">
            <a:gsLst>
              <a:gs pos="77000">
                <a:srgbClr val="B4E4E0"/>
              </a:gs>
              <a:gs pos="25000">
                <a:srgbClr val="6DD5E5"/>
              </a:gs>
              <a:gs pos="100000">
                <a:srgbClr val="F0F1DC"/>
              </a:gs>
            </a:gsLst>
            <a:lin ang="19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69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19392-FD29-8D49-8560-1C7E7F1D96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E21365F-1657-3C40-90EB-F6DD9D95DB2D}"/>
              </a:ext>
            </a:extLst>
          </p:cNvPr>
          <p:cNvPicPr>
            <a:picLocks noChangeAspect="1"/>
          </p:cNvPicPr>
          <p:nvPr userDrawn="1"/>
        </p:nvPicPr>
        <p:blipFill>
          <a:blip r:embed="rId3"/>
          <a:stretch>
            <a:fillRect/>
          </a:stretch>
        </p:blipFill>
        <p:spPr>
          <a:xfrm>
            <a:off x="0" y="2646"/>
            <a:ext cx="822325" cy="6852708"/>
          </a:xfrm>
          <a:prstGeom prst="rect">
            <a:avLst/>
          </a:prstGeom>
          <a:effectLst>
            <a:outerShdw blurRad="190500" dist="381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77BBE42-6646-574A-8F8F-061779CCC8C6}"/>
              </a:ext>
            </a:extLst>
          </p:cNvPr>
          <p:cNvSpPr>
            <a:spLocks noGrp="1"/>
          </p:cNvSpPr>
          <p:nvPr>
            <p:ph type="sldNum" sz="quarter" idx="10"/>
          </p:nvPr>
        </p:nvSpPr>
        <p:spPr/>
        <p:txBody>
          <a:bodyPr/>
          <a:lstStyle>
            <a:lvl1pPr>
              <a:defRPr/>
            </a:lvl1pPr>
          </a:lstStyle>
          <a:p>
            <a:pPr>
              <a:defRPr/>
            </a:pPr>
            <a:fld id="{ACC24514-134D-334B-9247-30111F82FF65}" type="slidenum">
              <a:rPr lang="en-US" altLang="en-US"/>
              <a:pPr>
                <a:defRPr/>
              </a:pPr>
              <a:t>‹#›</a:t>
            </a:fld>
            <a:endParaRPr lang="en-US" altLang="en-US"/>
          </a:p>
        </p:txBody>
      </p:sp>
    </p:spTree>
    <p:extLst>
      <p:ext uri="{BB962C8B-B14F-4D97-AF65-F5344CB8AC3E}">
        <p14:creationId xmlns:p14="http://schemas.microsoft.com/office/powerpoint/2010/main" val="350053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C406C7-C891-854D-B11C-9BA3F33D0C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1D28D4-0B63-4F49-885F-3C0F3FF9DDFD}"/>
              </a:ext>
            </a:extLst>
          </p:cNvPr>
          <p:cNvSpPr>
            <a:spLocks noGrp="1"/>
          </p:cNvSpPr>
          <p:nvPr>
            <p:ph type="sldNum" sz="quarter" idx="10"/>
          </p:nvPr>
        </p:nvSpPr>
        <p:spPr/>
        <p:txBody>
          <a:bodyPr/>
          <a:lstStyle>
            <a:lvl1pPr>
              <a:defRPr/>
            </a:lvl1pPr>
          </a:lstStyle>
          <a:p>
            <a:pPr>
              <a:defRPr/>
            </a:pPr>
            <a:fld id="{B3DECD38-FFDC-B946-A4F7-DDE361C58630}" type="slidenum">
              <a:rPr lang="en-US" altLang="en-US"/>
              <a:pPr>
                <a:defRPr/>
              </a:pPr>
              <a:t>‹#›</a:t>
            </a:fld>
            <a:endParaRPr lang="en-US" altLang="en-US"/>
          </a:p>
        </p:txBody>
      </p:sp>
      <p:pic>
        <p:nvPicPr>
          <p:cNvPr id="7" name="Picture 6">
            <a:extLst>
              <a:ext uri="{FF2B5EF4-FFF2-40B4-BE49-F238E27FC236}">
                <a16:creationId xmlns:a16="http://schemas.microsoft.com/office/drawing/2014/main" id="{6FBF5BDE-73CE-E04D-BC78-641C5C53E342}"/>
              </a:ext>
            </a:extLst>
          </p:cNvPr>
          <p:cNvPicPr>
            <a:picLocks noChangeAspect="1"/>
          </p:cNvPicPr>
          <p:nvPr userDrawn="1"/>
        </p:nvPicPr>
        <p:blipFill>
          <a:blip r:embed="rId3"/>
          <a:stretch>
            <a:fillRect/>
          </a:stretch>
        </p:blipFill>
        <p:spPr>
          <a:xfrm>
            <a:off x="0" y="2646"/>
            <a:ext cx="822325" cy="6852708"/>
          </a:xfrm>
          <a:prstGeom prst="rect">
            <a:avLst/>
          </a:prstGeom>
          <a:effectLst>
            <a:outerShdw blurRad="190500" dist="38100" algn="ctr" rotWithShape="0">
              <a:srgbClr val="000000">
                <a:alpha val="40000"/>
              </a:srgbClr>
            </a:outerShdw>
          </a:effectLst>
        </p:spPr>
      </p:pic>
    </p:spTree>
    <p:extLst>
      <p:ext uri="{BB962C8B-B14F-4D97-AF65-F5344CB8AC3E}">
        <p14:creationId xmlns:p14="http://schemas.microsoft.com/office/powerpoint/2010/main" val="139066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1 Column Slide">
    <p:bg>
      <p:bgPr>
        <a:gradFill>
          <a:gsLst>
            <a:gs pos="50000">
              <a:schemeClr val="accent4"/>
            </a:gs>
            <a:gs pos="81000">
              <a:srgbClr val="B4E4E0">
                <a:alpha val="99000"/>
              </a:srgbClr>
            </a:gs>
            <a:gs pos="100000">
              <a:srgbClr val="F0F1DC"/>
            </a:gs>
          </a:gsLst>
          <a:lin ang="19800000" scaled="0"/>
        </a:gra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C406C7-C891-854D-B11C-9BA3F33D0C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76150" cy="1325563"/>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76150" cy="441960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1D28D4-0B63-4F49-885F-3C0F3FF9DDFD}"/>
              </a:ext>
            </a:extLst>
          </p:cNvPr>
          <p:cNvSpPr>
            <a:spLocks noGrp="1"/>
          </p:cNvSpPr>
          <p:nvPr>
            <p:ph type="sldNum" sz="quarter" idx="10"/>
          </p:nvPr>
        </p:nvSpPr>
        <p:spPr/>
        <p:txBody>
          <a:bodyPr/>
          <a:lstStyle>
            <a:lvl1pPr>
              <a:defRPr/>
            </a:lvl1pPr>
          </a:lstStyle>
          <a:p>
            <a:pPr>
              <a:defRPr/>
            </a:pPr>
            <a:fld id="{B3DECD38-FFDC-B946-A4F7-DDE361C58630}" type="slidenum">
              <a:rPr lang="en-US" altLang="en-US"/>
              <a:pPr>
                <a:defRPr/>
              </a:pPr>
              <a:t>‹#›</a:t>
            </a:fld>
            <a:endParaRPr lang="en-US" altLang="en-US"/>
          </a:p>
        </p:txBody>
      </p:sp>
    </p:spTree>
    <p:extLst>
      <p:ext uri="{BB962C8B-B14F-4D97-AF65-F5344CB8AC3E}">
        <p14:creationId xmlns:p14="http://schemas.microsoft.com/office/powerpoint/2010/main" val="356335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4D85B75-C2A5-1348-BA29-5AC2B5B45E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71E71348-A66C-BF47-901E-578BE3ECBFBC}"/>
              </a:ext>
            </a:extLst>
          </p:cNvPr>
          <p:cNvSpPr>
            <a:spLocks noGrp="1"/>
          </p:cNvSpPr>
          <p:nvPr>
            <p:ph type="sldNum" sz="quarter" idx="10"/>
          </p:nvPr>
        </p:nvSpPr>
        <p:spPr>
          <a:xfrm>
            <a:off x="10298113" y="6356350"/>
            <a:ext cx="1055687" cy="365125"/>
          </a:xfrm>
        </p:spPr>
        <p:txBody>
          <a:bodyPr/>
          <a:lstStyle>
            <a:lvl1pPr>
              <a:defRPr/>
            </a:lvl1pPr>
          </a:lstStyle>
          <a:p>
            <a:pPr>
              <a:defRPr/>
            </a:pPr>
            <a:fld id="{D5D2CB04-307F-394D-9421-4C7BD16D86F1}" type="slidenum">
              <a:rPr lang="en-US" altLang="en-US"/>
              <a:pPr>
                <a:defRPr/>
              </a:pPr>
              <a:t>‹#›</a:t>
            </a:fld>
            <a:endParaRPr lang="en-US" altLang="en-US"/>
          </a:p>
        </p:txBody>
      </p:sp>
    </p:spTree>
    <p:extLst>
      <p:ext uri="{BB962C8B-B14F-4D97-AF65-F5344CB8AC3E}">
        <p14:creationId xmlns:p14="http://schemas.microsoft.com/office/powerpoint/2010/main" val="111633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F429E9-F1BC-924F-A832-CDCEB5407F00}"/>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D87FE5A2-9799-5641-B170-D4D046B0495A}"/>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8398C44E-10D6-8241-94A7-2F5A39EDCE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9" r:id="rId1"/>
    <p:sldLayoutId id="2147483784" r:id="rId2"/>
    <p:sldLayoutId id="2147483785" r:id="rId3"/>
    <p:sldLayoutId id="2147483786" r:id="rId4"/>
    <p:sldLayoutId id="2147483787" r:id="rId5"/>
    <p:sldLayoutId id="2147483790" r:id="rId6"/>
    <p:sldLayoutId id="2147483788" r:id="rId7"/>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tiff"/></Relationships>
</file>

<file path=ppt/slides/_rels/slide14.xml.rels><?xml version="1.0" encoding="UTF-8" standalone="yes"?>
<Relationships xmlns="http://schemas.openxmlformats.org/package/2006/relationships"><Relationship Id="rId3" Type="http://schemas.openxmlformats.org/officeDocument/2006/relationships/hyperlink" Target="https://www.asccc.org/legislative-update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mailto:info@asccc.org" TargetMode="External"/><Relationship Id="rId4" Type="http://schemas.openxmlformats.org/officeDocument/2006/relationships/hyperlink" Target="https://www.asccc.org/liaison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hyperlink" Target="https://www.cccco.edu/About-Us/Chancellors-Office/Divisions/Governmental-Relations-Policy-in-Action/Policy-in-action/State-Relations/Tracked-Legislation" TargetMode="External"/><Relationship Id="rId3" Type="http://schemas.openxmlformats.org/officeDocument/2006/relationships/hyperlink" Target="http://www.faccc.org/" TargetMode="External"/><Relationship Id="rId7" Type="http://schemas.openxmlformats.org/officeDocument/2006/relationships/hyperlink" Target="https://cca4us.org/issuesandaction/legislationpoliticalaction/" TargetMode="External"/><Relationship Id="rId2" Type="http://schemas.openxmlformats.org/officeDocument/2006/relationships/hyperlink" Target="mailto:info@asccc.org" TargetMode="External"/><Relationship Id="rId1" Type="http://schemas.openxmlformats.org/officeDocument/2006/relationships/slideLayout" Target="../slideLayouts/slideLayout5.xml"/><Relationship Id="rId6" Type="http://schemas.openxmlformats.org/officeDocument/2006/relationships/hyperlink" Target="https://www.cft.org/legislative-updates" TargetMode="External"/><Relationship Id="rId5" Type="http://schemas.openxmlformats.org/officeDocument/2006/relationships/hyperlink" Target="https://ctweb.capitoltrack.com/public/publish.aspx?session=21&amp;id=c46c38e2-40d8-49bb-a9aa-7d7ea2c467ea" TargetMode="External"/><Relationship Id="rId4" Type="http://schemas.openxmlformats.org/officeDocument/2006/relationships/hyperlink" Target="https://asccc.org/legislative-updates" TargetMode="External"/><Relationship Id="rId9" Type="http://schemas.openxmlformats.org/officeDocument/2006/relationships/hyperlink" Target="https://ccleague.org/advocacy/legislative-action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leginfo.legislature.ca.gov/faces/newLawTemplate.xhtml" TargetMode="External"/><Relationship Id="rId3" Type="http://schemas.openxmlformats.org/officeDocument/2006/relationships/hyperlink" Target="https://www.senate.ca.gov/senators" TargetMode="External"/><Relationship Id="rId7" Type="http://schemas.openxmlformats.org/officeDocument/2006/relationships/hyperlink" Target="https://leginfo.legislature.ca.gov/faces/glossaryTemplate.xhtml" TargetMode="External"/><Relationship Id="rId2" Type="http://schemas.openxmlformats.org/officeDocument/2006/relationships/hyperlink" Target="https://www.assembly.ca.gov/assemblymembers" TargetMode="External"/><Relationship Id="rId1" Type="http://schemas.openxmlformats.org/officeDocument/2006/relationships/slideLayout" Target="../slideLayouts/slideLayout5.xml"/><Relationship Id="rId6" Type="http://schemas.openxmlformats.org/officeDocument/2006/relationships/hyperlink" Target="http://www.dof.ca.gov/" TargetMode="External"/><Relationship Id="rId5" Type="http://schemas.openxmlformats.org/officeDocument/2006/relationships/hyperlink" Target="https://lao.ca.gov/" TargetMode="External"/><Relationship Id="rId4" Type="http://schemas.openxmlformats.org/officeDocument/2006/relationships/hyperlink" Target="https://leginfo.legislature.ca.gov/faces/hom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leginfo.legislature.ca.gov/faces/billTextClient.xhtml?bill_id=202120220AB928"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AB1111"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tiff"/></Relationships>
</file>

<file path=ppt/slides/_rels/slide8.xml.rels><?xml version="1.0" encoding="UTF-8" standalone="yes"?>
<Relationships xmlns="http://schemas.openxmlformats.org/package/2006/relationships"><Relationship Id="rId3" Type="http://schemas.openxmlformats.org/officeDocument/2006/relationships/hyperlink" Target="https://leginfo.legislature.ca.gov/faces/billTextClient.xhtml?bill_id=202120220AB927"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leginfo.legislature.ca.gov/faces/billTextClient.xhtml?bill_id=202120220AB1456"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E2FD-70C5-0F48-9030-41438C7DA97A}"/>
              </a:ext>
            </a:extLst>
          </p:cNvPr>
          <p:cNvSpPr>
            <a:spLocks noGrp="1"/>
          </p:cNvSpPr>
          <p:nvPr>
            <p:ph type="title"/>
          </p:nvPr>
        </p:nvSpPr>
        <p:spPr/>
        <p:txBody>
          <a:bodyPr>
            <a:normAutofit/>
          </a:bodyPr>
          <a:lstStyle/>
          <a:p>
            <a:r>
              <a:rPr lang="en-US" b="1" dirty="0">
                <a:solidFill>
                  <a:schemeClr val="accent2">
                    <a:lumMod val="60000"/>
                    <a:lumOff val="40000"/>
                  </a:schemeClr>
                </a:solidFill>
              </a:rPr>
              <a:t>Legislation that Impacts Teaching and Learning – A Closer Look</a:t>
            </a:r>
            <a:br>
              <a:rPr lang="en-US" b="1" dirty="0"/>
            </a:br>
            <a:r>
              <a:rPr lang="en-US" sz="2000" b="1" dirty="0">
                <a:solidFill>
                  <a:schemeClr val="accent3">
                    <a:lumMod val="40000"/>
                    <a:lumOff val="60000"/>
                  </a:schemeClr>
                </a:solidFill>
              </a:rPr>
              <a:t>Thursday, November 4 | 2:30-3:45</a:t>
            </a:r>
            <a:r>
              <a:rPr lang="en-US" sz="2000" dirty="0">
                <a:solidFill>
                  <a:schemeClr val="accent3">
                    <a:lumMod val="40000"/>
                    <a:lumOff val="60000"/>
                  </a:schemeClr>
                </a:solidFill>
              </a:rPr>
              <a:t> </a:t>
            </a:r>
          </a:p>
        </p:txBody>
      </p:sp>
    </p:spTree>
    <p:extLst>
      <p:ext uri="{BB962C8B-B14F-4D97-AF65-F5344CB8AC3E}">
        <p14:creationId xmlns:p14="http://schemas.microsoft.com/office/powerpoint/2010/main" val="192539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62ACF-7B14-4B4D-8BFA-6C7A893D3B3D}"/>
              </a:ext>
            </a:extLst>
          </p:cNvPr>
          <p:cNvSpPr>
            <a:spLocks noGrp="1"/>
          </p:cNvSpPr>
          <p:nvPr>
            <p:ph type="title"/>
          </p:nvPr>
        </p:nvSpPr>
        <p:spPr>
          <a:xfrm>
            <a:off x="1277650" y="365126"/>
            <a:ext cx="10338617" cy="884977"/>
          </a:xfrm>
        </p:spPr>
        <p:txBody>
          <a:bodyPr anchor="ctr"/>
          <a:lstStyle/>
          <a:p>
            <a:pPr algn="ctr"/>
            <a:r>
              <a:rPr lang="en-US" b="1" dirty="0">
                <a:solidFill>
                  <a:srgbClr val="C00000"/>
                </a:solidFill>
              </a:rPr>
              <a:t>Looking Ahead…</a:t>
            </a:r>
          </a:p>
        </p:txBody>
      </p:sp>
      <p:sp>
        <p:nvSpPr>
          <p:cNvPr id="3" name="Content Placeholder 2">
            <a:extLst>
              <a:ext uri="{FF2B5EF4-FFF2-40B4-BE49-F238E27FC236}">
                <a16:creationId xmlns:a16="http://schemas.microsoft.com/office/drawing/2014/main" id="{BFFBD561-FA3D-2140-AEF5-FB33C5CBB2AB}"/>
              </a:ext>
            </a:extLst>
          </p:cNvPr>
          <p:cNvSpPr>
            <a:spLocks noGrp="1"/>
          </p:cNvSpPr>
          <p:nvPr>
            <p:ph sz="half" idx="1"/>
          </p:nvPr>
        </p:nvSpPr>
        <p:spPr>
          <a:xfrm>
            <a:off x="1277650" y="1388533"/>
            <a:ext cx="10058400" cy="4829387"/>
          </a:xfrm>
        </p:spPr>
        <p:txBody>
          <a:bodyPr/>
          <a:lstStyle/>
          <a:p>
            <a:r>
              <a:rPr lang="en-US" dirty="0"/>
              <a:t>Opportunities and Barriers to Transfer</a:t>
            </a:r>
          </a:p>
          <a:p>
            <a:r>
              <a:rPr lang="en-US" dirty="0"/>
              <a:t>Preparatory/Remedial/Pre-transfer Level Courses </a:t>
            </a:r>
          </a:p>
          <a:p>
            <a:r>
              <a:rPr lang="en-US" dirty="0"/>
              <a:t>Questions to consider regarding potential legislation:</a:t>
            </a:r>
          </a:p>
          <a:p>
            <a:pPr marL="914400" lvl="1" indent="-457200">
              <a:buFont typeface="+mj-lt"/>
              <a:buAutoNum type="arabicPeriod"/>
            </a:pPr>
            <a:r>
              <a:rPr lang="en-US" sz="2000" dirty="0"/>
              <a:t>How does it benefit students? </a:t>
            </a:r>
          </a:p>
          <a:p>
            <a:pPr marL="914400" lvl="1" indent="-457200">
              <a:buFont typeface="+mj-lt"/>
              <a:buAutoNum type="arabicPeriod"/>
            </a:pPr>
            <a:r>
              <a:rPr lang="en-US" sz="2000" dirty="0"/>
              <a:t>How might it create barriers for students?</a:t>
            </a:r>
          </a:p>
          <a:p>
            <a:pPr marL="914400" lvl="1" indent="-457200">
              <a:buFont typeface="+mj-lt"/>
              <a:buAutoNum type="arabicPeriod"/>
            </a:pPr>
            <a:r>
              <a:rPr lang="en-US" sz="2000" dirty="0"/>
              <a:t>What data shows the benefit for students?</a:t>
            </a:r>
          </a:p>
          <a:p>
            <a:pPr marL="914400" lvl="1" indent="-457200">
              <a:buFont typeface="+mj-lt"/>
              <a:buAutoNum type="arabicPeriod"/>
            </a:pPr>
            <a:r>
              <a:rPr lang="en-US" sz="2000" dirty="0"/>
              <a:t>What data shows a barrier for students?</a:t>
            </a:r>
          </a:p>
          <a:p>
            <a:pPr marL="914400" lvl="1" indent="-457200">
              <a:buFont typeface="+mj-lt"/>
              <a:buAutoNum type="arabicPeriod"/>
            </a:pPr>
            <a:r>
              <a:rPr lang="en-US" sz="2000" dirty="0"/>
              <a:t>What do students say?</a:t>
            </a:r>
          </a:p>
          <a:p>
            <a:pPr marL="914400" lvl="1" indent="-457200">
              <a:buFont typeface="+mj-lt"/>
              <a:buAutoNum type="arabicPeriod"/>
            </a:pPr>
            <a:r>
              <a:rPr lang="en-US" sz="2000" dirty="0"/>
              <a:t>What do faculty say?</a:t>
            </a:r>
          </a:p>
          <a:p>
            <a:pPr marL="914400" lvl="1" indent="-457200">
              <a:buFont typeface="+mj-lt"/>
              <a:buAutoNum type="arabicPeriod"/>
            </a:pPr>
            <a:r>
              <a:rPr lang="en-US" sz="2000" dirty="0"/>
              <a:t>What do system partners say?</a:t>
            </a:r>
          </a:p>
          <a:p>
            <a:pPr marL="914400" lvl="1" indent="-457200">
              <a:buFont typeface="+mj-lt"/>
              <a:buAutoNum type="arabicPeriod"/>
            </a:pPr>
            <a:r>
              <a:rPr lang="en-US" sz="2000" dirty="0"/>
              <a:t>Who is sponsoring the bill and why?</a:t>
            </a:r>
          </a:p>
        </p:txBody>
      </p:sp>
      <p:sp>
        <p:nvSpPr>
          <p:cNvPr id="4" name="Slide Number Placeholder 3">
            <a:extLst>
              <a:ext uri="{FF2B5EF4-FFF2-40B4-BE49-F238E27FC236}">
                <a16:creationId xmlns:a16="http://schemas.microsoft.com/office/drawing/2014/main" id="{DD0F2CB0-2047-544A-8DF6-7FCBB19BBEF9}"/>
              </a:ext>
            </a:extLst>
          </p:cNvPr>
          <p:cNvSpPr>
            <a:spLocks noGrp="1"/>
          </p:cNvSpPr>
          <p:nvPr>
            <p:ph type="sldNum" sz="quarter" idx="10"/>
          </p:nvPr>
        </p:nvSpPr>
        <p:spPr/>
        <p:txBody>
          <a:bodyPr/>
          <a:lstStyle/>
          <a:p>
            <a:pPr>
              <a:defRPr/>
            </a:pPr>
            <a:fld id="{B3DECD38-FFDC-B946-A4F7-DDE361C58630}" type="slidenum">
              <a:rPr lang="en-US" altLang="en-US" smtClean="0"/>
              <a:pPr>
                <a:defRPr/>
              </a:pPr>
              <a:t>10</a:t>
            </a:fld>
            <a:endParaRPr lang="en-US" altLang="en-US"/>
          </a:p>
        </p:txBody>
      </p:sp>
      <p:pic>
        <p:nvPicPr>
          <p:cNvPr id="6" name="Picture 5">
            <a:extLst>
              <a:ext uri="{FF2B5EF4-FFF2-40B4-BE49-F238E27FC236}">
                <a16:creationId xmlns:a16="http://schemas.microsoft.com/office/drawing/2014/main" id="{8BB1AA14-7FCC-B244-8F58-7343540A87DE}"/>
              </a:ext>
            </a:extLst>
          </p:cNvPr>
          <p:cNvPicPr>
            <a:picLocks noChangeAspect="1"/>
          </p:cNvPicPr>
          <p:nvPr/>
        </p:nvPicPr>
        <p:blipFill>
          <a:blip r:embed="rId3"/>
          <a:stretch>
            <a:fillRect/>
          </a:stretch>
        </p:blipFill>
        <p:spPr>
          <a:xfrm>
            <a:off x="7176715" y="3846618"/>
            <a:ext cx="3719091" cy="1847850"/>
          </a:xfrm>
          <a:prstGeom prst="rect">
            <a:avLst/>
          </a:prstGeom>
        </p:spPr>
      </p:pic>
    </p:spTree>
    <p:extLst>
      <p:ext uri="{BB962C8B-B14F-4D97-AF65-F5344CB8AC3E}">
        <p14:creationId xmlns:p14="http://schemas.microsoft.com/office/powerpoint/2010/main" val="246804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1E284-A881-834B-AEAD-CABA1EEB03AA}"/>
              </a:ext>
            </a:extLst>
          </p:cNvPr>
          <p:cNvSpPr>
            <a:spLocks noGrp="1"/>
          </p:cNvSpPr>
          <p:nvPr>
            <p:ph type="title"/>
          </p:nvPr>
        </p:nvSpPr>
        <p:spPr>
          <a:xfrm>
            <a:off x="1277650" y="365126"/>
            <a:ext cx="10046043" cy="786342"/>
          </a:xfrm>
        </p:spPr>
        <p:txBody>
          <a:bodyPr anchor="ctr"/>
          <a:lstStyle/>
          <a:p>
            <a:pPr algn="ctr"/>
            <a:r>
              <a:rPr lang="en-US" b="1" dirty="0"/>
              <a:t>Transfer Opportunities</a:t>
            </a:r>
          </a:p>
        </p:txBody>
      </p:sp>
      <p:sp>
        <p:nvSpPr>
          <p:cNvPr id="3" name="Content Placeholder 2">
            <a:extLst>
              <a:ext uri="{FF2B5EF4-FFF2-40B4-BE49-F238E27FC236}">
                <a16:creationId xmlns:a16="http://schemas.microsoft.com/office/drawing/2014/main" id="{E30AA5F5-38C5-1142-ACCA-E6237F0E3252}"/>
              </a:ext>
            </a:extLst>
          </p:cNvPr>
          <p:cNvSpPr>
            <a:spLocks noGrp="1"/>
          </p:cNvSpPr>
          <p:nvPr>
            <p:ph sz="half" idx="1"/>
          </p:nvPr>
        </p:nvSpPr>
        <p:spPr/>
        <p:txBody>
          <a:bodyPr/>
          <a:lstStyle/>
          <a:p>
            <a:endParaRPr lang="en-US"/>
          </a:p>
        </p:txBody>
      </p:sp>
      <p:sp>
        <p:nvSpPr>
          <p:cNvPr id="4" name="Slide Number Placeholder 3">
            <a:extLst>
              <a:ext uri="{FF2B5EF4-FFF2-40B4-BE49-F238E27FC236}">
                <a16:creationId xmlns:a16="http://schemas.microsoft.com/office/drawing/2014/main" id="{416D2BFF-46DB-6A4E-AA5F-527ABE8411BD}"/>
              </a:ext>
            </a:extLst>
          </p:cNvPr>
          <p:cNvSpPr>
            <a:spLocks noGrp="1"/>
          </p:cNvSpPr>
          <p:nvPr>
            <p:ph type="sldNum" sz="quarter" idx="10"/>
          </p:nvPr>
        </p:nvSpPr>
        <p:spPr/>
        <p:txBody>
          <a:bodyPr/>
          <a:lstStyle/>
          <a:p>
            <a:pPr>
              <a:defRPr/>
            </a:pPr>
            <a:fld id="{B3DECD38-FFDC-B946-A4F7-DDE361C58630}" type="slidenum">
              <a:rPr lang="en-US" altLang="en-US" smtClean="0"/>
              <a:pPr>
                <a:defRPr/>
              </a:pPr>
              <a:t>11</a:t>
            </a:fld>
            <a:endParaRPr lang="en-US" altLang="en-US"/>
          </a:p>
        </p:txBody>
      </p:sp>
      <p:sp>
        <p:nvSpPr>
          <p:cNvPr id="5" name="Content Placeholder 2">
            <a:extLst>
              <a:ext uri="{FF2B5EF4-FFF2-40B4-BE49-F238E27FC236}">
                <a16:creationId xmlns:a16="http://schemas.microsoft.com/office/drawing/2014/main" id="{D89B5963-C055-9E44-BBE3-3AA976E09970}"/>
              </a:ext>
            </a:extLst>
          </p:cNvPr>
          <p:cNvSpPr txBox="1">
            <a:spLocks/>
          </p:cNvSpPr>
          <p:nvPr/>
        </p:nvSpPr>
        <p:spPr bwMode="auto">
          <a:xfrm>
            <a:off x="1479073" y="1011133"/>
            <a:ext cx="9844620" cy="5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7030A0"/>
                </a:solidFill>
              </a:rPr>
              <a:t>Note: An associate degree is not required for transfer</a:t>
            </a:r>
          </a:p>
        </p:txBody>
      </p:sp>
      <p:graphicFrame>
        <p:nvGraphicFramePr>
          <p:cNvPr id="6" name="Content Placeholder 4">
            <a:extLst>
              <a:ext uri="{FF2B5EF4-FFF2-40B4-BE49-F238E27FC236}">
                <a16:creationId xmlns:a16="http://schemas.microsoft.com/office/drawing/2014/main" id="{63422547-703C-4542-82C8-3F17FC66D350}"/>
              </a:ext>
            </a:extLst>
          </p:cNvPr>
          <p:cNvGraphicFramePr>
            <a:graphicFrameLocks/>
          </p:cNvGraphicFramePr>
          <p:nvPr>
            <p:extLst>
              <p:ext uri="{D42A27DB-BD31-4B8C-83A1-F6EECF244321}">
                <p14:modId xmlns:p14="http://schemas.microsoft.com/office/powerpoint/2010/main" val="1569602719"/>
              </p:ext>
            </p:extLst>
          </p:nvPr>
        </p:nvGraphicFramePr>
        <p:xfrm>
          <a:off x="1277650" y="1568663"/>
          <a:ext cx="10406350" cy="4649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181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21E9-F835-DB48-826B-735C879B1420}"/>
              </a:ext>
            </a:extLst>
          </p:cNvPr>
          <p:cNvSpPr>
            <a:spLocks noGrp="1"/>
          </p:cNvSpPr>
          <p:nvPr>
            <p:ph type="title"/>
          </p:nvPr>
        </p:nvSpPr>
        <p:spPr>
          <a:xfrm>
            <a:off x="1277650" y="365126"/>
            <a:ext cx="10046043" cy="667808"/>
          </a:xfrm>
        </p:spPr>
        <p:txBody>
          <a:bodyPr/>
          <a:lstStyle/>
          <a:p>
            <a:pPr algn="ctr"/>
            <a:r>
              <a:rPr lang="en-US" b="1" dirty="0"/>
              <a:t>Barriers to Transfer</a:t>
            </a:r>
          </a:p>
        </p:txBody>
      </p:sp>
      <p:sp>
        <p:nvSpPr>
          <p:cNvPr id="3" name="Content Placeholder 2">
            <a:extLst>
              <a:ext uri="{FF2B5EF4-FFF2-40B4-BE49-F238E27FC236}">
                <a16:creationId xmlns:a16="http://schemas.microsoft.com/office/drawing/2014/main" id="{3E943C6B-7BB5-BB40-8739-A2877EF1AD5A}"/>
              </a:ext>
            </a:extLst>
          </p:cNvPr>
          <p:cNvSpPr>
            <a:spLocks noGrp="1"/>
          </p:cNvSpPr>
          <p:nvPr>
            <p:ph sz="half" idx="1"/>
          </p:nvPr>
        </p:nvSpPr>
        <p:spPr>
          <a:xfrm>
            <a:off x="1277650" y="1405467"/>
            <a:ext cx="6850350" cy="4950883"/>
          </a:xfrm>
        </p:spPr>
        <p:txBody>
          <a:bodyPr/>
          <a:lstStyle/>
          <a:p>
            <a:r>
              <a:rPr lang="en-US" dirty="0"/>
              <a:t>Capacity at transfer institutions</a:t>
            </a:r>
          </a:p>
          <a:p>
            <a:pPr lvl="1"/>
            <a:r>
              <a:rPr lang="en-US" dirty="0"/>
              <a:t>CSU</a:t>
            </a:r>
          </a:p>
          <a:p>
            <a:pPr lvl="1"/>
            <a:r>
              <a:rPr lang="en-US" dirty="0"/>
              <a:t>UC</a:t>
            </a:r>
          </a:p>
          <a:p>
            <a:r>
              <a:rPr lang="en-US" dirty="0"/>
              <a:t>CSU determines similarity for ADT transfer guarantee</a:t>
            </a:r>
          </a:p>
          <a:p>
            <a:pPr lvl="1"/>
            <a:r>
              <a:rPr lang="en-US" dirty="0"/>
              <a:t>Similarity determined by campus</a:t>
            </a:r>
          </a:p>
          <a:p>
            <a:pPr lvl="1"/>
            <a:r>
              <a:rPr lang="en-US" dirty="0"/>
              <a:t>Campus can remove similarity</a:t>
            </a:r>
          </a:p>
          <a:p>
            <a:r>
              <a:rPr lang="en-US" dirty="0"/>
              <a:t>Total cost of a baccalaureate degree</a:t>
            </a:r>
          </a:p>
          <a:p>
            <a:r>
              <a:rPr lang="en-US" dirty="0"/>
              <a:t>Student Basic needs</a:t>
            </a:r>
          </a:p>
          <a:p>
            <a:r>
              <a:rPr lang="en-US" dirty="0"/>
              <a:t>Land-locked students</a:t>
            </a:r>
          </a:p>
          <a:p>
            <a:pPr lvl="1"/>
            <a:r>
              <a:rPr lang="en-US" dirty="0"/>
              <a:t>Students may be admitted to campus, but not one near or where they can live</a:t>
            </a:r>
          </a:p>
        </p:txBody>
      </p:sp>
      <p:sp>
        <p:nvSpPr>
          <p:cNvPr id="4" name="Slide Number Placeholder 3">
            <a:extLst>
              <a:ext uri="{FF2B5EF4-FFF2-40B4-BE49-F238E27FC236}">
                <a16:creationId xmlns:a16="http://schemas.microsoft.com/office/drawing/2014/main" id="{C05CB509-1220-A04D-90B3-B9BEECD3E57D}"/>
              </a:ext>
            </a:extLst>
          </p:cNvPr>
          <p:cNvSpPr>
            <a:spLocks noGrp="1"/>
          </p:cNvSpPr>
          <p:nvPr>
            <p:ph type="sldNum" sz="quarter" idx="10"/>
          </p:nvPr>
        </p:nvSpPr>
        <p:spPr/>
        <p:txBody>
          <a:bodyPr/>
          <a:lstStyle/>
          <a:p>
            <a:pPr>
              <a:defRPr/>
            </a:pPr>
            <a:fld id="{B3DECD38-FFDC-B946-A4F7-DDE361C58630}" type="slidenum">
              <a:rPr lang="en-US" altLang="en-US" smtClean="0"/>
              <a:pPr>
                <a:defRPr/>
              </a:pPr>
              <a:t>12</a:t>
            </a:fld>
            <a:endParaRPr lang="en-US" altLang="en-US"/>
          </a:p>
        </p:txBody>
      </p:sp>
      <p:pic>
        <p:nvPicPr>
          <p:cNvPr id="5" name="Picture 4">
            <a:extLst>
              <a:ext uri="{FF2B5EF4-FFF2-40B4-BE49-F238E27FC236}">
                <a16:creationId xmlns:a16="http://schemas.microsoft.com/office/drawing/2014/main" id="{CACB970D-7B95-274A-B1F8-7A92AF5DABE9}"/>
              </a:ext>
            </a:extLst>
          </p:cNvPr>
          <p:cNvPicPr>
            <a:picLocks noChangeAspect="1"/>
          </p:cNvPicPr>
          <p:nvPr/>
        </p:nvPicPr>
        <p:blipFill>
          <a:blip r:embed="rId3"/>
          <a:stretch>
            <a:fillRect/>
          </a:stretch>
        </p:blipFill>
        <p:spPr>
          <a:xfrm>
            <a:off x="7644984" y="2423528"/>
            <a:ext cx="3828009" cy="2542692"/>
          </a:xfrm>
          <a:prstGeom prst="rect">
            <a:avLst/>
          </a:prstGeom>
        </p:spPr>
      </p:pic>
    </p:spTree>
    <p:extLst>
      <p:ext uri="{BB962C8B-B14F-4D97-AF65-F5344CB8AC3E}">
        <p14:creationId xmlns:p14="http://schemas.microsoft.com/office/powerpoint/2010/main" val="596732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75B1C-DABE-0D44-AEE8-39BB3DFFFB7D}"/>
              </a:ext>
            </a:extLst>
          </p:cNvPr>
          <p:cNvSpPr>
            <a:spLocks noGrp="1"/>
          </p:cNvSpPr>
          <p:nvPr>
            <p:ph type="title"/>
          </p:nvPr>
        </p:nvSpPr>
        <p:spPr>
          <a:xfrm>
            <a:off x="982133" y="365125"/>
            <a:ext cx="11006667" cy="1294765"/>
          </a:xfrm>
        </p:spPr>
        <p:txBody>
          <a:bodyPr anchor="ctr">
            <a:normAutofit fontScale="90000"/>
          </a:bodyPr>
          <a:lstStyle/>
          <a:p>
            <a:pPr algn="ctr"/>
            <a:r>
              <a:rPr lang="en-US" sz="4400" b="1" dirty="0">
                <a:solidFill>
                  <a:srgbClr val="00B050"/>
                </a:solidFill>
              </a:rPr>
              <a:t>Taking the Lead</a:t>
            </a:r>
            <a:br>
              <a:rPr lang="en-US" b="1" dirty="0">
                <a:solidFill>
                  <a:srgbClr val="00B050"/>
                </a:solidFill>
              </a:rPr>
            </a:br>
            <a:r>
              <a:rPr lang="en-US" sz="3300" b="1" dirty="0">
                <a:solidFill>
                  <a:schemeClr val="accent4">
                    <a:lumMod val="75000"/>
                  </a:schemeClr>
                </a:solidFill>
              </a:rPr>
              <a:t>ASCCC/FACCC Legislative Advocacy Training Webinars</a:t>
            </a:r>
          </a:p>
        </p:txBody>
      </p:sp>
      <p:sp>
        <p:nvSpPr>
          <p:cNvPr id="3" name="Content Placeholder 2">
            <a:extLst>
              <a:ext uri="{FF2B5EF4-FFF2-40B4-BE49-F238E27FC236}">
                <a16:creationId xmlns:a16="http://schemas.microsoft.com/office/drawing/2014/main" id="{6EEE887F-2091-7E4B-81C5-0DB614F68867}"/>
              </a:ext>
            </a:extLst>
          </p:cNvPr>
          <p:cNvSpPr>
            <a:spLocks noGrp="1"/>
          </p:cNvSpPr>
          <p:nvPr>
            <p:ph sz="half" idx="1"/>
          </p:nvPr>
        </p:nvSpPr>
        <p:spPr/>
        <p:txBody>
          <a:bodyPr/>
          <a:lstStyle/>
          <a:p>
            <a:r>
              <a:rPr lang="en-US" dirty="0"/>
              <a:t>ASCCC and FACCC longtime partners in advocating for faculty and students in matters such as curriculum and instruction</a:t>
            </a:r>
          </a:p>
          <a:p>
            <a:r>
              <a:rPr lang="en-US" dirty="0"/>
              <a:t>With increase in legislation regarding academic and professional matters, more faculty advocacy is needed</a:t>
            </a:r>
          </a:p>
          <a:p>
            <a:r>
              <a:rPr lang="en-US" dirty="0"/>
              <a:t>Series of Webinars on Tuesdays in 2022, 6:00 pm-8:00 pm: </a:t>
            </a:r>
          </a:p>
          <a:p>
            <a:pPr lvl="1"/>
            <a:r>
              <a:rPr lang="en-US" dirty="0"/>
              <a:t>January 18, </a:t>
            </a:r>
          </a:p>
          <a:p>
            <a:pPr lvl="1"/>
            <a:r>
              <a:rPr lang="en-US" dirty="0"/>
              <a:t>February 22, </a:t>
            </a:r>
          </a:p>
          <a:p>
            <a:pPr lvl="1"/>
            <a:r>
              <a:rPr lang="en-US" dirty="0"/>
              <a:t>March 22, </a:t>
            </a:r>
          </a:p>
          <a:p>
            <a:pPr lvl="1"/>
            <a:r>
              <a:rPr lang="en-US" dirty="0"/>
              <a:t>April 26, and </a:t>
            </a:r>
          </a:p>
          <a:p>
            <a:pPr lvl="1"/>
            <a:r>
              <a:rPr lang="en-US" dirty="0"/>
              <a:t>May 24 </a:t>
            </a:r>
          </a:p>
          <a:p>
            <a:endParaRPr lang="en-US" dirty="0"/>
          </a:p>
        </p:txBody>
      </p:sp>
      <p:sp>
        <p:nvSpPr>
          <p:cNvPr id="4" name="Slide Number Placeholder 3">
            <a:extLst>
              <a:ext uri="{FF2B5EF4-FFF2-40B4-BE49-F238E27FC236}">
                <a16:creationId xmlns:a16="http://schemas.microsoft.com/office/drawing/2014/main" id="{A91EAE11-8986-6847-B190-68A263C018F9}"/>
              </a:ext>
            </a:extLst>
          </p:cNvPr>
          <p:cNvSpPr>
            <a:spLocks noGrp="1"/>
          </p:cNvSpPr>
          <p:nvPr>
            <p:ph type="sldNum" sz="quarter" idx="10"/>
          </p:nvPr>
        </p:nvSpPr>
        <p:spPr/>
        <p:txBody>
          <a:bodyPr/>
          <a:lstStyle/>
          <a:p>
            <a:pPr>
              <a:defRPr/>
            </a:pPr>
            <a:fld id="{B3DECD38-FFDC-B946-A4F7-DDE361C58630}" type="slidenum">
              <a:rPr lang="en-US" altLang="en-US" smtClean="0"/>
              <a:pPr>
                <a:defRPr/>
              </a:pPr>
              <a:t>13</a:t>
            </a:fld>
            <a:endParaRPr lang="en-US" altLang="en-US"/>
          </a:p>
        </p:txBody>
      </p:sp>
      <p:pic>
        <p:nvPicPr>
          <p:cNvPr id="5" name="Picture 4">
            <a:extLst>
              <a:ext uri="{FF2B5EF4-FFF2-40B4-BE49-F238E27FC236}">
                <a16:creationId xmlns:a16="http://schemas.microsoft.com/office/drawing/2014/main" id="{0C934726-73AE-824A-8462-6E549886CA59}"/>
              </a:ext>
            </a:extLst>
          </p:cNvPr>
          <p:cNvPicPr>
            <a:picLocks noChangeAspect="1"/>
          </p:cNvPicPr>
          <p:nvPr/>
        </p:nvPicPr>
        <p:blipFill>
          <a:blip r:embed="rId3"/>
          <a:stretch>
            <a:fillRect/>
          </a:stretch>
        </p:blipFill>
        <p:spPr>
          <a:xfrm>
            <a:off x="9127601" y="4308026"/>
            <a:ext cx="1768205" cy="914399"/>
          </a:xfrm>
          <a:prstGeom prst="rect">
            <a:avLst/>
          </a:prstGeom>
        </p:spPr>
      </p:pic>
      <p:pic>
        <p:nvPicPr>
          <p:cNvPr id="6" name="Picture 5">
            <a:extLst>
              <a:ext uri="{FF2B5EF4-FFF2-40B4-BE49-F238E27FC236}">
                <a16:creationId xmlns:a16="http://schemas.microsoft.com/office/drawing/2014/main" id="{D721824F-A488-1C47-A249-A9135F70E266}"/>
              </a:ext>
            </a:extLst>
          </p:cNvPr>
          <p:cNvPicPr>
            <a:picLocks noChangeAspect="1"/>
          </p:cNvPicPr>
          <p:nvPr/>
        </p:nvPicPr>
        <p:blipFill>
          <a:blip r:embed="rId4"/>
          <a:stretch>
            <a:fillRect/>
          </a:stretch>
        </p:blipFill>
        <p:spPr>
          <a:xfrm>
            <a:off x="4657510" y="4308447"/>
            <a:ext cx="3655912" cy="913978"/>
          </a:xfrm>
          <a:prstGeom prst="rect">
            <a:avLst/>
          </a:prstGeom>
        </p:spPr>
      </p:pic>
    </p:spTree>
    <p:extLst>
      <p:ext uri="{BB962C8B-B14F-4D97-AF65-F5344CB8AC3E}">
        <p14:creationId xmlns:p14="http://schemas.microsoft.com/office/powerpoint/2010/main" val="3544693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1EB53-AABF-994C-9490-51D7F8E37D59}"/>
              </a:ext>
            </a:extLst>
          </p:cNvPr>
          <p:cNvSpPr>
            <a:spLocks noGrp="1"/>
          </p:cNvSpPr>
          <p:nvPr>
            <p:ph type="title"/>
          </p:nvPr>
        </p:nvSpPr>
        <p:spPr/>
        <p:txBody>
          <a:bodyPr anchor="ctr"/>
          <a:lstStyle/>
          <a:p>
            <a:pPr algn="ctr"/>
            <a:r>
              <a:rPr lang="en-US" sz="4000" b="1" dirty="0">
                <a:solidFill>
                  <a:srgbClr val="00B050"/>
                </a:solidFill>
              </a:rPr>
              <a:t>Staying in the Lead</a:t>
            </a:r>
            <a:br>
              <a:rPr lang="en-US" b="1" dirty="0">
                <a:solidFill>
                  <a:srgbClr val="00B050"/>
                </a:solidFill>
              </a:rPr>
            </a:br>
            <a:r>
              <a:rPr lang="en-US" sz="3000" b="1" dirty="0">
                <a:solidFill>
                  <a:schemeClr val="accent4">
                    <a:lumMod val="75000"/>
                  </a:schemeClr>
                </a:solidFill>
              </a:rPr>
              <a:t>ASCCC Legislative Liaisons</a:t>
            </a:r>
          </a:p>
        </p:txBody>
      </p:sp>
      <p:sp>
        <p:nvSpPr>
          <p:cNvPr id="3" name="Content Placeholder 2">
            <a:extLst>
              <a:ext uri="{FF2B5EF4-FFF2-40B4-BE49-F238E27FC236}">
                <a16:creationId xmlns:a16="http://schemas.microsoft.com/office/drawing/2014/main" id="{3F0B98DE-D2E4-EB47-A3E4-0AD4BC69BE40}"/>
              </a:ext>
            </a:extLst>
          </p:cNvPr>
          <p:cNvSpPr>
            <a:spLocks noGrp="1"/>
          </p:cNvSpPr>
          <p:nvPr>
            <p:ph sz="half" idx="1"/>
          </p:nvPr>
        </p:nvSpPr>
        <p:spPr/>
        <p:txBody>
          <a:bodyPr/>
          <a:lstStyle/>
          <a:p>
            <a:r>
              <a:rPr lang="en-US" dirty="0"/>
              <a:t>Each local academic senate may establish a legislative liaison – single faculty member or group of faculty</a:t>
            </a:r>
          </a:p>
          <a:p>
            <a:r>
              <a:rPr lang="en-US" dirty="0"/>
              <a:t> Responsibilities may include:</a:t>
            </a:r>
          </a:p>
          <a:p>
            <a:pPr lvl="1"/>
            <a:r>
              <a:rPr lang="en-US" dirty="0"/>
              <a:t>Attend local academic senate meetings; report regularly about legislation and legislative issues</a:t>
            </a:r>
          </a:p>
          <a:p>
            <a:pPr lvl="1"/>
            <a:r>
              <a:rPr lang="en-US" dirty="0"/>
              <a:t>Identify legislative issues of particular concerns</a:t>
            </a:r>
          </a:p>
          <a:p>
            <a:pPr lvl="1"/>
            <a:r>
              <a:rPr lang="en-US" dirty="0"/>
              <a:t>Monitor the ASCCC Legislative Updates page: </a:t>
            </a:r>
            <a:r>
              <a:rPr lang="en-US" dirty="0">
                <a:hlinkClick r:id="rId3"/>
              </a:rPr>
              <a:t>https://www.asccc.org/legislative-updates</a:t>
            </a:r>
            <a:r>
              <a:rPr lang="en-US" dirty="0"/>
              <a:t> </a:t>
            </a:r>
          </a:p>
          <a:p>
            <a:pPr lvl="1"/>
            <a:r>
              <a:rPr lang="en-US" dirty="0"/>
              <a:t>More information: </a:t>
            </a:r>
            <a:r>
              <a:rPr lang="en-US" dirty="0">
                <a:hlinkClick r:id="rId4"/>
              </a:rPr>
              <a:t>https://www.asccc.org/liaisons</a:t>
            </a:r>
            <a:r>
              <a:rPr lang="en-US" dirty="0"/>
              <a:t> or email </a:t>
            </a:r>
            <a:r>
              <a:rPr lang="en-US" dirty="0">
                <a:hlinkClick r:id="rId5"/>
              </a:rPr>
              <a:t>info@asccc.org</a:t>
            </a:r>
            <a:r>
              <a:rPr lang="en-US" dirty="0"/>
              <a:t> </a:t>
            </a:r>
          </a:p>
          <a:p>
            <a:r>
              <a:rPr lang="en-US" dirty="0"/>
              <a:t>Contact your local academic senate president</a:t>
            </a:r>
          </a:p>
        </p:txBody>
      </p:sp>
      <p:sp>
        <p:nvSpPr>
          <p:cNvPr id="4" name="Slide Number Placeholder 3">
            <a:extLst>
              <a:ext uri="{FF2B5EF4-FFF2-40B4-BE49-F238E27FC236}">
                <a16:creationId xmlns:a16="http://schemas.microsoft.com/office/drawing/2014/main" id="{0404B4D4-B040-BF45-9CE5-00C478A88ECB}"/>
              </a:ext>
            </a:extLst>
          </p:cNvPr>
          <p:cNvSpPr>
            <a:spLocks noGrp="1"/>
          </p:cNvSpPr>
          <p:nvPr>
            <p:ph type="sldNum" sz="quarter" idx="10"/>
          </p:nvPr>
        </p:nvSpPr>
        <p:spPr/>
        <p:txBody>
          <a:bodyPr/>
          <a:lstStyle/>
          <a:p>
            <a:pPr>
              <a:defRPr/>
            </a:pPr>
            <a:fld id="{B3DECD38-FFDC-B946-A4F7-DDE361C58630}" type="slidenum">
              <a:rPr lang="en-US" altLang="en-US" smtClean="0"/>
              <a:pPr>
                <a:defRPr/>
              </a:pPr>
              <a:t>14</a:t>
            </a:fld>
            <a:endParaRPr lang="en-US" altLang="en-US"/>
          </a:p>
        </p:txBody>
      </p:sp>
    </p:spTree>
    <p:extLst>
      <p:ext uri="{BB962C8B-B14F-4D97-AF65-F5344CB8AC3E}">
        <p14:creationId xmlns:p14="http://schemas.microsoft.com/office/powerpoint/2010/main" val="3220887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36C9-6915-A642-92B0-10FD3F6F49AA}"/>
              </a:ext>
            </a:extLst>
          </p:cNvPr>
          <p:cNvSpPr>
            <a:spLocks noGrp="1"/>
          </p:cNvSpPr>
          <p:nvPr>
            <p:ph type="title"/>
          </p:nvPr>
        </p:nvSpPr>
        <p:spPr/>
        <p:txBody>
          <a:bodyPr anchor="ctr"/>
          <a:lstStyle/>
          <a:p>
            <a:pPr algn="ctr"/>
            <a:r>
              <a:rPr lang="en-US" sz="4000" b="1" dirty="0">
                <a:solidFill>
                  <a:srgbClr val="00B050"/>
                </a:solidFill>
              </a:rPr>
              <a:t>Staying in the Lead</a:t>
            </a:r>
            <a:br>
              <a:rPr lang="en-US" b="1" dirty="0">
                <a:solidFill>
                  <a:srgbClr val="00B050"/>
                </a:solidFill>
              </a:rPr>
            </a:br>
            <a:r>
              <a:rPr lang="en-US" sz="3000" b="1" dirty="0">
                <a:solidFill>
                  <a:schemeClr val="accent4">
                    <a:lumMod val="75000"/>
                  </a:schemeClr>
                </a:solidFill>
              </a:rPr>
              <a:t>What can you do locally?</a:t>
            </a:r>
          </a:p>
        </p:txBody>
      </p:sp>
      <p:sp>
        <p:nvSpPr>
          <p:cNvPr id="3" name="Content Placeholder 2">
            <a:extLst>
              <a:ext uri="{FF2B5EF4-FFF2-40B4-BE49-F238E27FC236}">
                <a16:creationId xmlns:a16="http://schemas.microsoft.com/office/drawing/2014/main" id="{7D214033-185E-7D4C-B474-CE2A1C71083A}"/>
              </a:ext>
            </a:extLst>
          </p:cNvPr>
          <p:cNvSpPr>
            <a:spLocks noGrp="1"/>
          </p:cNvSpPr>
          <p:nvPr>
            <p:ph sz="half" idx="1"/>
          </p:nvPr>
        </p:nvSpPr>
        <p:spPr/>
        <p:txBody>
          <a:bodyPr/>
          <a:lstStyle/>
          <a:p>
            <a:r>
              <a:rPr lang="en-US" dirty="0"/>
              <a:t>Contact your local representatives</a:t>
            </a:r>
          </a:p>
          <a:p>
            <a:r>
              <a:rPr lang="en-US" dirty="0"/>
              <a:t>Volunteer to serve on an ASCCC or FACCC committee</a:t>
            </a:r>
          </a:p>
          <a:p>
            <a:endParaRPr lang="en-US" dirty="0"/>
          </a:p>
          <a:p>
            <a:r>
              <a:rPr lang="en-US" dirty="0"/>
              <a:t>Tales from ASCCC Volunteers: Legislative and Advocacy Committee Member</a:t>
            </a:r>
          </a:p>
          <a:p>
            <a:pPr lvl="1"/>
            <a:r>
              <a:rPr lang="en-US" dirty="0"/>
              <a:t>How did you become involved</a:t>
            </a:r>
          </a:p>
          <a:p>
            <a:pPr lvl="1"/>
            <a:r>
              <a:rPr lang="en-US" dirty="0"/>
              <a:t>What did you not know?</a:t>
            </a:r>
          </a:p>
          <a:p>
            <a:pPr lvl="1"/>
            <a:r>
              <a:rPr lang="en-US" dirty="0"/>
              <a:t>What have you learned?</a:t>
            </a:r>
          </a:p>
          <a:p>
            <a:pPr lvl="1"/>
            <a:r>
              <a:rPr lang="en-US" dirty="0"/>
              <a:t>What do you still have to learn?</a:t>
            </a:r>
          </a:p>
        </p:txBody>
      </p:sp>
      <p:sp>
        <p:nvSpPr>
          <p:cNvPr id="4" name="Slide Number Placeholder 3">
            <a:extLst>
              <a:ext uri="{FF2B5EF4-FFF2-40B4-BE49-F238E27FC236}">
                <a16:creationId xmlns:a16="http://schemas.microsoft.com/office/drawing/2014/main" id="{E2DC237F-A310-6749-818E-465EA4C38466}"/>
              </a:ext>
            </a:extLst>
          </p:cNvPr>
          <p:cNvSpPr>
            <a:spLocks noGrp="1"/>
          </p:cNvSpPr>
          <p:nvPr>
            <p:ph type="sldNum" sz="quarter" idx="10"/>
          </p:nvPr>
        </p:nvSpPr>
        <p:spPr/>
        <p:txBody>
          <a:bodyPr/>
          <a:lstStyle/>
          <a:p>
            <a:pPr>
              <a:defRPr/>
            </a:pPr>
            <a:fld id="{B3DECD38-FFDC-B946-A4F7-DDE361C58630}" type="slidenum">
              <a:rPr lang="en-US" altLang="en-US" smtClean="0"/>
              <a:pPr>
                <a:defRPr/>
              </a:pPr>
              <a:t>15</a:t>
            </a:fld>
            <a:endParaRPr lang="en-US" altLang="en-US"/>
          </a:p>
        </p:txBody>
      </p:sp>
    </p:spTree>
    <p:extLst>
      <p:ext uri="{BB962C8B-B14F-4D97-AF65-F5344CB8AC3E}">
        <p14:creationId xmlns:p14="http://schemas.microsoft.com/office/powerpoint/2010/main" val="383529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2000" r="-3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435B-53B0-5E46-9429-71D7FF14E865}"/>
              </a:ext>
            </a:extLst>
          </p:cNvPr>
          <p:cNvSpPr>
            <a:spLocks noGrp="1"/>
          </p:cNvSpPr>
          <p:nvPr>
            <p:ph type="title"/>
          </p:nvPr>
        </p:nvSpPr>
        <p:spPr>
          <a:xfrm>
            <a:off x="1277650" y="365126"/>
            <a:ext cx="10046043" cy="952712"/>
          </a:xfrm>
        </p:spPr>
        <p:txBody>
          <a:bodyPr anchor="ctr"/>
          <a:lstStyle/>
          <a:p>
            <a:pPr algn="ctr"/>
            <a:r>
              <a:rPr lang="en-US" b="1" dirty="0">
                <a:solidFill>
                  <a:srgbClr val="7030A0"/>
                </a:solidFill>
              </a:rPr>
              <a:t>Discussion…</a:t>
            </a:r>
          </a:p>
        </p:txBody>
      </p:sp>
      <p:sp>
        <p:nvSpPr>
          <p:cNvPr id="3" name="Content Placeholder 2">
            <a:extLst>
              <a:ext uri="{FF2B5EF4-FFF2-40B4-BE49-F238E27FC236}">
                <a16:creationId xmlns:a16="http://schemas.microsoft.com/office/drawing/2014/main" id="{7B0BD7D6-C67F-A54E-B71B-A2A3EB18C0CA}"/>
              </a:ext>
            </a:extLst>
          </p:cNvPr>
          <p:cNvSpPr>
            <a:spLocks noGrp="1"/>
          </p:cNvSpPr>
          <p:nvPr>
            <p:ph sz="half" idx="1"/>
          </p:nvPr>
        </p:nvSpPr>
        <p:spPr>
          <a:xfrm>
            <a:off x="1277650" y="1456267"/>
            <a:ext cx="10058400" cy="4761653"/>
          </a:xfrm>
        </p:spPr>
        <p:txBody>
          <a:bodyPr/>
          <a:lstStyle/>
          <a:p>
            <a:pPr marL="0" indent="0">
              <a:buNone/>
            </a:pPr>
            <a:r>
              <a:rPr lang="en-US" dirty="0"/>
              <a:t>Some questions for consideration, and you are welcome to come up with more…</a:t>
            </a:r>
          </a:p>
          <a:p>
            <a:r>
              <a:rPr lang="en-US" dirty="0"/>
              <a:t>How has legislation affected your teaching?</a:t>
            </a:r>
          </a:p>
          <a:p>
            <a:r>
              <a:rPr lang="en-US" dirty="0"/>
              <a:t>How has legislation affected student learning?</a:t>
            </a:r>
          </a:p>
          <a:p>
            <a:r>
              <a:rPr lang="en-US" dirty="0"/>
              <a:t>What are you hearing from students, faculty, and other colleagues?</a:t>
            </a:r>
          </a:p>
          <a:p>
            <a:r>
              <a:rPr lang="en-US" dirty="0"/>
              <a:t>What changes do you think need to take place?</a:t>
            </a:r>
          </a:p>
          <a:p>
            <a:r>
              <a:rPr lang="en-US" dirty="0"/>
              <a:t>What is working well?</a:t>
            </a:r>
          </a:p>
          <a:p>
            <a:r>
              <a:rPr lang="en-US" dirty="0"/>
              <a:t>Who’s voice is missing?</a:t>
            </a:r>
          </a:p>
          <a:p>
            <a:r>
              <a:rPr lang="en-US" dirty="0"/>
              <a:t>How involved is your academic senate with advocacy?</a:t>
            </a:r>
          </a:p>
          <a:p>
            <a:r>
              <a:rPr lang="en-US" dirty="0"/>
              <a:t>How can the ASCCC and FACCC help </a:t>
            </a:r>
            <a:r>
              <a:rPr lang="en-US" b="1" dirty="0"/>
              <a:t>you</a:t>
            </a:r>
            <a:r>
              <a:rPr lang="en-US" dirty="0"/>
              <a:t> to take and stay in the lead?</a:t>
            </a:r>
          </a:p>
          <a:p>
            <a:endParaRPr lang="en-US" dirty="0"/>
          </a:p>
        </p:txBody>
      </p:sp>
      <p:sp>
        <p:nvSpPr>
          <p:cNvPr id="4" name="Slide Number Placeholder 3">
            <a:extLst>
              <a:ext uri="{FF2B5EF4-FFF2-40B4-BE49-F238E27FC236}">
                <a16:creationId xmlns:a16="http://schemas.microsoft.com/office/drawing/2014/main" id="{C76299F1-F3D6-8E41-A32E-808471375467}"/>
              </a:ext>
            </a:extLst>
          </p:cNvPr>
          <p:cNvSpPr>
            <a:spLocks noGrp="1"/>
          </p:cNvSpPr>
          <p:nvPr>
            <p:ph type="sldNum" sz="quarter" idx="10"/>
          </p:nvPr>
        </p:nvSpPr>
        <p:spPr/>
        <p:txBody>
          <a:bodyPr/>
          <a:lstStyle/>
          <a:p>
            <a:pPr>
              <a:defRPr/>
            </a:pPr>
            <a:fld id="{B3DECD38-FFDC-B946-A4F7-DDE361C58630}" type="slidenum">
              <a:rPr lang="en-US" altLang="en-US" smtClean="0"/>
              <a:pPr>
                <a:defRPr/>
              </a:pPr>
              <a:t>16</a:t>
            </a:fld>
            <a:endParaRPr lang="en-US" altLang="en-US"/>
          </a:p>
        </p:txBody>
      </p:sp>
    </p:spTree>
    <p:extLst>
      <p:ext uri="{BB962C8B-B14F-4D97-AF65-F5344CB8AC3E}">
        <p14:creationId xmlns:p14="http://schemas.microsoft.com/office/powerpoint/2010/main" val="1597401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59240-15B4-0546-93A2-D5C3F4C7F658}"/>
              </a:ext>
            </a:extLst>
          </p:cNvPr>
          <p:cNvSpPr>
            <a:spLocks noGrp="1"/>
          </p:cNvSpPr>
          <p:nvPr>
            <p:ph type="title"/>
          </p:nvPr>
        </p:nvSpPr>
        <p:spPr>
          <a:xfrm>
            <a:off x="1277650" y="365125"/>
            <a:ext cx="10046043" cy="549275"/>
          </a:xfrm>
        </p:spPr>
        <p:txBody>
          <a:bodyPr anchor="ctr">
            <a:normAutofit fontScale="90000"/>
          </a:bodyPr>
          <a:lstStyle/>
          <a:p>
            <a:pPr algn="ctr"/>
            <a:r>
              <a:rPr lang="en-US" b="1" dirty="0"/>
              <a:t>Resources</a:t>
            </a:r>
          </a:p>
        </p:txBody>
      </p:sp>
      <p:sp>
        <p:nvSpPr>
          <p:cNvPr id="3" name="Content Placeholder 2">
            <a:extLst>
              <a:ext uri="{FF2B5EF4-FFF2-40B4-BE49-F238E27FC236}">
                <a16:creationId xmlns:a16="http://schemas.microsoft.com/office/drawing/2014/main" id="{42BE16CB-7A5E-0A46-8FA2-BC815CE29A50}"/>
              </a:ext>
            </a:extLst>
          </p:cNvPr>
          <p:cNvSpPr>
            <a:spLocks noGrp="1"/>
          </p:cNvSpPr>
          <p:nvPr>
            <p:ph sz="half" idx="1"/>
          </p:nvPr>
        </p:nvSpPr>
        <p:spPr>
          <a:xfrm>
            <a:off x="1277650" y="1168400"/>
            <a:ext cx="10058400" cy="5049520"/>
          </a:xfrm>
        </p:spPr>
        <p:txBody>
          <a:bodyPr/>
          <a:lstStyle/>
          <a:p>
            <a:r>
              <a:rPr lang="en-US" dirty="0"/>
              <a:t>ASCCC: </a:t>
            </a:r>
            <a:r>
              <a:rPr lang="en-US" dirty="0">
                <a:hlinkClick r:id="rId2"/>
              </a:rPr>
              <a:t>info@asccc.org</a:t>
            </a:r>
            <a:r>
              <a:rPr lang="en-US" dirty="0"/>
              <a:t> </a:t>
            </a:r>
          </a:p>
          <a:p>
            <a:r>
              <a:rPr lang="en-US" dirty="0"/>
              <a:t>FACCC: </a:t>
            </a:r>
            <a:r>
              <a:rPr lang="en-US" dirty="0">
                <a:hlinkClick r:id="rId3"/>
              </a:rPr>
              <a:t>www.faccc.org</a:t>
            </a:r>
            <a:endParaRPr lang="en-US" dirty="0"/>
          </a:p>
          <a:p>
            <a:pPr marL="0" indent="0">
              <a:buNone/>
            </a:pPr>
            <a:endParaRPr lang="en-US" dirty="0"/>
          </a:p>
          <a:p>
            <a:pPr marL="0" indent="0">
              <a:buNone/>
            </a:pPr>
            <a:r>
              <a:rPr lang="en-US" b="1" dirty="0"/>
              <a:t>Links to Statewide Partner Positions on Legislation</a:t>
            </a:r>
            <a:endParaRPr lang="en-US" dirty="0"/>
          </a:p>
          <a:p>
            <a:pPr lvl="0"/>
            <a:r>
              <a:rPr lang="en-US" dirty="0">
                <a:hlinkClick r:id="rId4"/>
              </a:rPr>
              <a:t>ASCCC Legislative Updates</a:t>
            </a:r>
            <a:r>
              <a:rPr lang="en-US" dirty="0"/>
              <a:t> (includes positions and reports)</a:t>
            </a:r>
          </a:p>
          <a:p>
            <a:pPr lvl="0"/>
            <a:r>
              <a:rPr lang="en-US" dirty="0">
                <a:hlinkClick r:id="rId5"/>
              </a:rPr>
              <a:t>FACCC Legislative Positions</a:t>
            </a:r>
            <a:endParaRPr lang="en-US" dirty="0"/>
          </a:p>
          <a:p>
            <a:pPr lvl="0"/>
            <a:r>
              <a:rPr lang="en-US" dirty="0">
                <a:hlinkClick r:id="rId6"/>
              </a:rPr>
              <a:t>CFT Legislative Updates</a:t>
            </a:r>
            <a:endParaRPr lang="en-US" dirty="0"/>
          </a:p>
          <a:p>
            <a:pPr lvl="0"/>
            <a:r>
              <a:rPr lang="en-US" dirty="0">
                <a:hlinkClick r:id="rId7"/>
              </a:rPr>
              <a:t>CCA Legislation and Political Action</a:t>
            </a:r>
            <a:endParaRPr lang="en-US" dirty="0"/>
          </a:p>
          <a:p>
            <a:pPr lvl="0"/>
            <a:r>
              <a:rPr lang="en-US" dirty="0">
                <a:hlinkClick r:id="rId8"/>
              </a:rPr>
              <a:t>CCCCO Tracked Legislation</a:t>
            </a:r>
            <a:endParaRPr lang="en-US" dirty="0"/>
          </a:p>
          <a:p>
            <a:pPr lvl="0"/>
            <a:r>
              <a:rPr lang="en-US" dirty="0">
                <a:hlinkClick r:id="rId9"/>
              </a:rPr>
              <a:t>CCLC Legislative Actions</a:t>
            </a:r>
            <a:endParaRPr lang="en-US" dirty="0"/>
          </a:p>
          <a:p>
            <a:endParaRPr lang="en-US" dirty="0"/>
          </a:p>
        </p:txBody>
      </p:sp>
      <p:sp>
        <p:nvSpPr>
          <p:cNvPr id="4" name="Slide Number Placeholder 3">
            <a:extLst>
              <a:ext uri="{FF2B5EF4-FFF2-40B4-BE49-F238E27FC236}">
                <a16:creationId xmlns:a16="http://schemas.microsoft.com/office/drawing/2014/main" id="{D5ED4301-6B2D-2B40-979A-39FC54A90F22}"/>
              </a:ext>
            </a:extLst>
          </p:cNvPr>
          <p:cNvSpPr>
            <a:spLocks noGrp="1"/>
          </p:cNvSpPr>
          <p:nvPr>
            <p:ph type="sldNum" sz="quarter" idx="10"/>
          </p:nvPr>
        </p:nvSpPr>
        <p:spPr/>
        <p:txBody>
          <a:bodyPr/>
          <a:lstStyle/>
          <a:p>
            <a:pPr>
              <a:defRPr/>
            </a:pPr>
            <a:fld id="{B3DECD38-FFDC-B946-A4F7-DDE361C58630}" type="slidenum">
              <a:rPr lang="en-US" altLang="en-US" smtClean="0"/>
              <a:pPr>
                <a:defRPr/>
              </a:pPr>
              <a:t>17</a:t>
            </a:fld>
            <a:endParaRPr lang="en-US" altLang="en-US"/>
          </a:p>
        </p:txBody>
      </p:sp>
    </p:spTree>
    <p:extLst>
      <p:ext uri="{BB962C8B-B14F-4D97-AF65-F5344CB8AC3E}">
        <p14:creationId xmlns:p14="http://schemas.microsoft.com/office/powerpoint/2010/main" val="1611772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59240-15B4-0546-93A2-D5C3F4C7F658}"/>
              </a:ext>
            </a:extLst>
          </p:cNvPr>
          <p:cNvSpPr>
            <a:spLocks noGrp="1"/>
          </p:cNvSpPr>
          <p:nvPr>
            <p:ph type="title"/>
          </p:nvPr>
        </p:nvSpPr>
        <p:spPr>
          <a:xfrm>
            <a:off x="1277650" y="365125"/>
            <a:ext cx="10046043" cy="549275"/>
          </a:xfrm>
        </p:spPr>
        <p:txBody>
          <a:bodyPr anchor="ctr">
            <a:normAutofit fontScale="90000"/>
          </a:bodyPr>
          <a:lstStyle/>
          <a:p>
            <a:pPr algn="ctr"/>
            <a:r>
              <a:rPr lang="en-US" b="1" dirty="0"/>
              <a:t>Resources</a:t>
            </a:r>
          </a:p>
        </p:txBody>
      </p:sp>
      <p:sp>
        <p:nvSpPr>
          <p:cNvPr id="3" name="Content Placeholder 2">
            <a:extLst>
              <a:ext uri="{FF2B5EF4-FFF2-40B4-BE49-F238E27FC236}">
                <a16:creationId xmlns:a16="http://schemas.microsoft.com/office/drawing/2014/main" id="{42BE16CB-7A5E-0A46-8FA2-BC815CE29A50}"/>
              </a:ext>
            </a:extLst>
          </p:cNvPr>
          <p:cNvSpPr>
            <a:spLocks noGrp="1"/>
          </p:cNvSpPr>
          <p:nvPr>
            <p:ph sz="half" idx="1"/>
          </p:nvPr>
        </p:nvSpPr>
        <p:spPr>
          <a:xfrm>
            <a:off x="1277650" y="1185332"/>
            <a:ext cx="10058400" cy="5032587"/>
          </a:xfrm>
        </p:spPr>
        <p:txBody>
          <a:bodyPr/>
          <a:lstStyle/>
          <a:p>
            <a:r>
              <a:rPr lang="en-US" dirty="0"/>
              <a:t>CA Assembly members: </a:t>
            </a:r>
            <a:r>
              <a:rPr lang="en-US" dirty="0">
                <a:hlinkClick r:id="rId2"/>
              </a:rPr>
              <a:t>https://www.assembly.ca.gov/assemblymembers</a:t>
            </a:r>
            <a:endParaRPr lang="en-US" dirty="0"/>
          </a:p>
          <a:p>
            <a:r>
              <a:rPr lang="en-US" dirty="0"/>
              <a:t>CA Senators: </a:t>
            </a:r>
            <a:r>
              <a:rPr lang="en-US" dirty="0">
                <a:hlinkClick r:id="rId3"/>
              </a:rPr>
              <a:t>https://www.senate.ca.gov/senators</a:t>
            </a:r>
            <a:endParaRPr lang="en-US" dirty="0"/>
          </a:p>
          <a:p>
            <a:r>
              <a:rPr lang="en-US" dirty="0"/>
              <a:t>California Legislative Information: </a:t>
            </a:r>
            <a:r>
              <a:rPr lang="en-US" dirty="0">
                <a:hlinkClick r:id="rId4"/>
              </a:rPr>
              <a:t>https://leginfo.legislature.ca.gov/faces/home.xhtml</a:t>
            </a:r>
            <a:endParaRPr lang="en-US" dirty="0"/>
          </a:p>
          <a:p>
            <a:r>
              <a:rPr lang="en-US" dirty="0"/>
              <a:t>Legislative Analyst’s Office (LAO): </a:t>
            </a:r>
            <a:r>
              <a:rPr lang="en-US" dirty="0">
                <a:hlinkClick r:id="rId5"/>
              </a:rPr>
              <a:t>https://lao.ca.gov</a:t>
            </a:r>
            <a:endParaRPr lang="en-US" dirty="0"/>
          </a:p>
          <a:p>
            <a:r>
              <a:rPr lang="en-US" dirty="0"/>
              <a:t>California Department of Finance: </a:t>
            </a:r>
            <a:r>
              <a:rPr lang="en-US" dirty="0">
                <a:hlinkClick r:id="rId6"/>
              </a:rPr>
              <a:t>http://www.dof.ca.gov</a:t>
            </a:r>
            <a:endParaRPr lang="en-US" dirty="0"/>
          </a:p>
          <a:p>
            <a:r>
              <a:rPr lang="en-US" dirty="0"/>
              <a:t>Glossary of Terms: </a:t>
            </a:r>
            <a:r>
              <a:rPr lang="en-US" dirty="0">
                <a:hlinkClick r:id="rId7"/>
              </a:rPr>
              <a:t>https://leginfo.legislature.ca.gov/faces/glossaryTemplate.xhtml</a:t>
            </a:r>
            <a:endParaRPr lang="en-US" dirty="0"/>
          </a:p>
          <a:p>
            <a:r>
              <a:rPr lang="en-US" dirty="0"/>
              <a:t>New Laws Report: </a:t>
            </a:r>
            <a:r>
              <a:rPr lang="en-US" dirty="0">
                <a:hlinkClick r:id="rId8"/>
              </a:rPr>
              <a:t>https://leginfo.legislature.ca.gov/faces/newLawTemplate.xhtml</a:t>
            </a:r>
            <a:r>
              <a:rPr lang="en-US" dirty="0"/>
              <a:t> </a:t>
            </a:r>
          </a:p>
          <a:p>
            <a:endParaRPr lang="en-US" dirty="0"/>
          </a:p>
        </p:txBody>
      </p:sp>
      <p:sp>
        <p:nvSpPr>
          <p:cNvPr id="4" name="Slide Number Placeholder 3">
            <a:extLst>
              <a:ext uri="{FF2B5EF4-FFF2-40B4-BE49-F238E27FC236}">
                <a16:creationId xmlns:a16="http://schemas.microsoft.com/office/drawing/2014/main" id="{D5ED4301-6B2D-2B40-979A-39FC54A90F22}"/>
              </a:ext>
            </a:extLst>
          </p:cNvPr>
          <p:cNvSpPr>
            <a:spLocks noGrp="1"/>
          </p:cNvSpPr>
          <p:nvPr>
            <p:ph type="sldNum" sz="quarter" idx="10"/>
          </p:nvPr>
        </p:nvSpPr>
        <p:spPr/>
        <p:txBody>
          <a:bodyPr/>
          <a:lstStyle/>
          <a:p>
            <a:pPr>
              <a:defRPr/>
            </a:pPr>
            <a:fld id="{B3DECD38-FFDC-B946-A4F7-DDE361C58630}" type="slidenum">
              <a:rPr lang="en-US" altLang="en-US" smtClean="0"/>
              <a:pPr>
                <a:defRPr/>
              </a:pPr>
              <a:t>18</a:t>
            </a:fld>
            <a:endParaRPr lang="en-US" altLang="en-US"/>
          </a:p>
        </p:txBody>
      </p:sp>
    </p:spTree>
    <p:extLst>
      <p:ext uri="{BB962C8B-B14F-4D97-AF65-F5344CB8AC3E}">
        <p14:creationId xmlns:p14="http://schemas.microsoft.com/office/powerpoint/2010/main" val="3867126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E480-D87B-6E40-A5BD-799259DFBF78}"/>
              </a:ext>
            </a:extLst>
          </p:cNvPr>
          <p:cNvSpPr>
            <a:spLocks noGrp="1"/>
          </p:cNvSpPr>
          <p:nvPr>
            <p:ph type="title"/>
          </p:nvPr>
        </p:nvSpPr>
        <p:spPr/>
        <p:txBody>
          <a:bodyPr anchor="ctr">
            <a:normAutofit/>
          </a:bodyPr>
          <a:lstStyle/>
          <a:p>
            <a:r>
              <a:rPr lang="en-US" sz="4600" b="1" dirty="0">
                <a:solidFill>
                  <a:schemeClr val="accent3">
                    <a:lumMod val="40000"/>
                    <a:lumOff val="60000"/>
                  </a:schemeClr>
                </a:solidFill>
              </a:rPr>
              <a:t>Presenters</a:t>
            </a:r>
          </a:p>
        </p:txBody>
      </p:sp>
      <p:sp>
        <p:nvSpPr>
          <p:cNvPr id="3" name="Content Placeholder 2">
            <a:extLst>
              <a:ext uri="{FF2B5EF4-FFF2-40B4-BE49-F238E27FC236}">
                <a16:creationId xmlns:a16="http://schemas.microsoft.com/office/drawing/2014/main" id="{7F68BBF2-8751-1B4A-9F2B-FAD82B43E65D}"/>
              </a:ext>
            </a:extLst>
          </p:cNvPr>
          <p:cNvSpPr>
            <a:spLocks noGrp="1"/>
          </p:cNvSpPr>
          <p:nvPr>
            <p:ph idx="1"/>
          </p:nvPr>
        </p:nvSpPr>
        <p:spPr>
          <a:xfrm>
            <a:off x="4351867" y="1845733"/>
            <a:ext cx="6677486" cy="4379486"/>
          </a:xfrm>
        </p:spPr>
        <p:txBody>
          <a:bodyPr/>
          <a:lstStyle/>
          <a:p>
            <a:r>
              <a:rPr lang="en-US" b="1" dirty="0"/>
              <a:t>Wendy Brill-Wynkoop</a:t>
            </a:r>
            <a:r>
              <a:rPr lang="en-US" dirty="0"/>
              <a:t>, FACCC President</a:t>
            </a:r>
          </a:p>
          <a:p>
            <a:endParaRPr lang="en-US" dirty="0"/>
          </a:p>
          <a:p>
            <a:r>
              <a:rPr lang="en-US" b="1" dirty="0" err="1"/>
              <a:t>Ginni</a:t>
            </a:r>
            <a:r>
              <a:rPr lang="en-US" b="1" dirty="0"/>
              <a:t> May</a:t>
            </a:r>
            <a:r>
              <a:rPr lang="en-US" dirty="0"/>
              <a:t>, ASCCC Vice President, ASCCC Legislative and Advocacy Committee Chair </a:t>
            </a:r>
          </a:p>
          <a:p>
            <a:endParaRPr lang="en-US" dirty="0"/>
          </a:p>
          <a:p>
            <a:r>
              <a:rPr lang="en-US" b="1" dirty="0"/>
              <a:t>June Yang</a:t>
            </a:r>
            <a:r>
              <a:rPr lang="en-US" dirty="0"/>
              <a:t>, Grossmont College, ASCCC Legislative and Advocacy Committee</a:t>
            </a:r>
          </a:p>
          <a:p>
            <a:endParaRPr lang="en-US" dirty="0"/>
          </a:p>
        </p:txBody>
      </p:sp>
      <p:sp>
        <p:nvSpPr>
          <p:cNvPr id="4" name="Text Placeholder 3">
            <a:extLst>
              <a:ext uri="{FF2B5EF4-FFF2-40B4-BE49-F238E27FC236}">
                <a16:creationId xmlns:a16="http://schemas.microsoft.com/office/drawing/2014/main" id="{578E3F3F-0D15-FD4F-88DA-5C2582D913EA}"/>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FD393C3E-3EA0-4347-A90C-9E72E76DE746}"/>
              </a:ext>
            </a:extLst>
          </p:cNvPr>
          <p:cNvSpPr>
            <a:spLocks noGrp="1"/>
          </p:cNvSpPr>
          <p:nvPr>
            <p:ph type="sldNum" sz="quarter" idx="10"/>
          </p:nvPr>
        </p:nvSpPr>
        <p:spPr/>
        <p:txBody>
          <a:bodyPr/>
          <a:lstStyle/>
          <a:p>
            <a:pPr>
              <a:defRPr/>
            </a:pPr>
            <a:fld id="{BA612EA7-8AF5-6D4A-BB65-EDB273F44EC3}" type="slidenum">
              <a:rPr lang="en-US" altLang="en-US" smtClean="0"/>
              <a:pPr>
                <a:defRPr/>
              </a:pPr>
              <a:t>2</a:t>
            </a:fld>
            <a:endParaRPr lang="en-US" altLang="en-US"/>
          </a:p>
        </p:txBody>
      </p:sp>
      <p:pic>
        <p:nvPicPr>
          <p:cNvPr id="6" name="Picture 5">
            <a:extLst>
              <a:ext uri="{FF2B5EF4-FFF2-40B4-BE49-F238E27FC236}">
                <a16:creationId xmlns:a16="http://schemas.microsoft.com/office/drawing/2014/main" id="{6419B606-C5A7-C246-B2D0-3FCFEF6858C3}"/>
              </a:ext>
            </a:extLst>
          </p:cNvPr>
          <p:cNvPicPr>
            <a:picLocks noChangeAspect="1"/>
          </p:cNvPicPr>
          <p:nvPr/>
        </p:nvPicPr>
        <p:blipFill>
          <a:blip r:embed="rId3"/>
          <a:stretch>
            <a:fillRect/>
          </a:stretch>
        </p:blipFill>
        <p:spPr>
          <a:xfrm>
            <a:off x="274381" y="3075755"/>
            <a:ext cx="3490468" cy="2318486"/>
          </a:xfrm>
          <a:prstGeom prst="rect">
            <a:avLst/>
          </a:prstGeom>
        </p:spPr>
      </p:pic>
    </p:spTree>
    <p:extLst>
      <p:ext uri="{BB962C8B-B14F-4D97-AF65-F5344CB8AC3E}">
        <p14:creationId xmlns:p14="http://schemas.microsoft.com/office/powerpoint/2010/main" val="122765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9DAF-D615-3848-B97B-9EAC9CB3AB8F}"/>
              </a:ext>
            </a:extLst>
          </p:cNvPr>
          <p:cNvSpPr>
            <a:spLocks noGrp="1"/>
          </p:cNvSpPr>
          <p:nvPr>
            <p:ph type="title"/>
          </p:nvPr>
        </p:nvSpPr>
        <p:spPr/>
        <p:txBody>
          <a:bodyPr anchor="ctr">
            <a:normAutofit/>
          </a:bodyPr>
          <a:lstStyle/>
          <a:p>
            <a:pPr algn="ctr"/>
            <a:r>
              <a:rPr lang="en-US" sz="5600" b="1" dirty="0">
                <a:solidFill>
                  <a:schemeClr val="accent4">
                    <a:lumMod val="50000"/>
                  </a:schemeClr>
                </a:solidFill>
              </a:rPr>
              <a:t>Agenda</a:t>
            </a:r>
          </a:p>
        </p:txBody>
      </p:sp>
      <p:sp>
        <p:nvSpPr>
          <p:cNvPr id="3" name="Content Placeholder 2">
            <a:extLst>
              <a:ext uri="{FF2B5EF4-FFF2-40B4-BE49-F238E27FC236}">
                <a16:creationId xmlns:a16="http://schemas.microsoft.com/office/drawing/2014/main" id="{B04BFB6B-8CC5-914E-A563-01477994C6F9}"/>
              </a:ext>
            </a:extLst>
          </p:cNvPr>
          <p:cNvSpPr>
            <a:spLocks noGrp="1"/>
          </p:cNvSpPr>
          <p:nvPr>
            <p:ph sz="half" idx="1"/>
          </p:nvPr>
        </p:nvSpPr>
        <p:spPr/>
        <p:txBody>
          <a:bodyPr/>
          <a:lstStyle/>
          <a:p>
            <a:pPr>
              <a:buClr>
                <a:schemeClr val="accent2">
                  <a:lumMod val="75000"/>
                </a:schemeClr>
              </a:buClr>
            </a:pPr>
            <a:r>
              <a:rPr lang="en-US" dirty="0"/>
              <a:t>Recap of the main ideas of the General Session</a:t>
            </a:r>
          </a:p>
          <a:p>
            <a:pPr>
              <a:buClr>
                <a:schemeClr val="accent2">
                  <a:lumMod val="75000"/>
                </a:schemeClr>
              </a:buClr>
            </a:pPr>
            <a:r>
              <a:rPr lang="en-US" dirty="0"/>
              <a:t>A deeper dive:</a:t>
            </a:r>
          </a:p>
          <a:p>
            <a:pPr lvl="1">
              <a:buClr>
                <a:schemeClr val="accent2">
                  <a:lumMod val="75000"/>
                </a:schemeClr>
              </a:buClr>
            </a:pPr>
            <a:r>
              <a:rPr lang="en-US" dirty="0"/>
              <a:t>The current climate, </a:t>
            </a:r>
          </a:p>
          <a:p>
            <a:pPr lvl="1">
              <a:buClr>
                <a:schemeClr val="accent2">
                  <a:lumMod val="75000"/>
                </a:schemeClr>
              </a:buClr>
            </a:pPr>
            <a:r>
              <a:rPr lang="en-US" dirty="0"/>
              <a:t>Recent legislative actions, and </a:t>
            </a:r>
          </a:p>
          <a:p>
            <a:pPr lvl="1">
              <a:buClr>
                <a:schemeClr val="accent2">
                  <a:lumMod val="75000"/>
                </a:schemeClr>
              </a:buClr>
            </a:pPr>
            <a:r>
              <a:rPr lang="en-US" dirty="0"/>
              <a:t>What may be on the horizon</a:t>
            </a:r>
          </a:p>
          <a:p>
            <a:pPr>
              <a:buClr>
                <a:schemeClr val="accent2">
                  <a:lumMod val="75000"/>
                </a:schemeClr>
              </a:buClr>
            </a:pPr>
            <a:r>
              <a:rPr lang="en-US" dirty="0"/>
              <a:t>Advocacy: </a:t>
            </a:r>
          </a:p>
          <a:p>
            <a:pPr lvl="1">
              <a:buClr>
                <a:schemeClr val="accent2">
                  <a:lumMod val="75000"/>
                </a:schemeClr>
              </a:buClr>
            </a:pPr>
            <a:r>
              <a:rPr lang="en-US" dirty="0"/>
              <a:t>Taking the Lead</a:t>
            </a:r>
          </a:p>
          <a:p>
            <a:pPr lvl="1">
              <a:buClr>
                <a:schemeClr val="accent2">
                  <a:lumMod val="75000"/>
                </a:schemeClr>
              </a:buClr>
            </a:pPr>
            <a:r>
              <a:rPr lang="en-US" dirty="0"/>
              <a:t>Staying in the Lead</a:t>
            </a:r>
          </a:p>
          <a:p>
            <a:pPr lvl="1">
              <a:buClr>
                <a:schemeClr val="accent2">
                  <a:lumMod val="75000"/>
                </a:schemeClr>
              </a:buClr>
            </a:pPr>
            <a:r>
              <a:rPr lang="en-US" dirty="0"/>
              <a:t>Tales from a current Legislative and Advocacy Committee member</a:t>
            </a:r>
          </a:p>
          <a:p>
            <a:pPr>
              <a:buClr>
                <a:schemeClr val="accent2">
                  <a:lumMod val="75000"/>
                </a:schemeClr>
              </a:buClr>
            </a:pPr>
            <a:r>
              <a:rPr lang="en-US" dirty="0"/>
              <a:t>Discussion – Let’s talk!</a:t>
            </a:r>
          </a:p>
        </p:txBody>
      </p:sp>
      <p:sp>
        <p:nvSpPr>
          <p:cNvPr id="4" name="Slide Number Placeholder 3">
            <a:extLst>
              <a:ext uri="{FF2B5EF4-FFF2-40B4-BE49-F238E27FC236}">
                <a16:creationId xmlns:a16="http://schemas.microsoft.com/office/drawing/2014/main" id="{8C17A1F0-5162-9E4E-821B-1B4C61B17795}"/>
              </a:ext>
            </a:extLst>
          </p:cNvPr>
          <p:cNvSpPr>
            <a:spLocks noGrp="1"/>
          </p:cNvSpPr>
          <p:nvPr>
            <p:ph type="sldNum" sz="quarter" idx="10"/>
          </p:nvPr>
        </p:nvSpPr>
        <p:spPr/>
        <p:txBody>
          <a:bodyPr/>
          <a:lstStyle/>
          <a:p>
            <a:pPr>
              <a:defRPr/>
            </a:pPr>
            <a:fld id="{B3DECD38-FFDC-B946-A4F7-DDE361C58630}" type="slidenum">
              <a:rPr lang="en-US" altLang="en-US" smtClean="0"/>
              <a:pPr>
                <a:defRPr/>
              </a:pPr>
              <a:t>3</a:t>
            </a:fld>
            <a:endParaRPr lang="en-US" altLang="en-US"/>
          </a:p>
        </p:txBody>
      </p:sp>
      <p:pic>
        <p:nvPicPr>
          <p:cNvPr id="5" name="Picture 4">
            <a:extLst>
              <a:ext uri="{FF2B5EF4-FFF2-40B4-BE49-F238E27FC236}">
                <a16:creationId xmlns:a16="http://schemas.microsoft.com/office/drawing/2014/main" id="{AE411929-D168-EC49-ABE0-342A57069569}"/>
              </a:ext>
            </a:extLst>
          </p:cNvPr>
          <p:cNvPicPr>
            <a:picLocks noChangeAspect="1"/>
          </p:cNvPicPr>
          <p:nvPr/>
        </p:nvPicPr>
        <p:blipFill>
          <a:blip r:embed="rId3"/>
          <a:stretch>
            <a:fillRect/>
          </a:stretch>
        </p:blipFill>
        <p:spPr>
          <a:xfrm>
            <a:off x="7774327" y="2395747"/>
            <a:ext cx="3121479" cy="2347159"/>
          </a:xfrm>
          <a:prstGeom prst="rect">
            <a:avLst/>
          </a:prstGeom>
        </p:spPr>
      </p:pic>
    </p:spTree>
    <p:extLst>
      <p:ext uri="{BB962C8B-B14F-4D97-AF65-F5344CB8AC3E}">
        <p14:creationId xmlns:p14="http://schemas.microsoft.com/office/powerpoint/2010/main" val="3383501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E461-483C-E04F-A3F9-952C5ABFFBA3}"/>
              </a:ext>
            </a:extLst>
          </p:cNvPr>
          <p:cNvSpPr>
            <a:spLocks noGrp="1"/>
          </p:cNvSpPr>
          <p:nvPr>
            <p:ph type="title"/>
          </p:nvPr>
        </p:nvSpPr>
        <p:spPr/>
        <p:txBody>
          <a:bodyPr anchor="ctr"/>
          <a:lstStyle/>
          <a:p>
            <a:pPr algn="ctr"/>
            <a:r>
              <a:rPr lang="en-US" b="1" dirty="0"/>
              <a:t>Recap of General Session</a:t>
            </a:r>
          </a:p>
        </p:txBody>
      </p:sp>
      <p:pic>
        <p:nvPicPr>
          <p:cNvPr id="5" name="Content Placeholder 4">
            <a:extLst>
              <a:ext uri="{FF2B5EF4-FFF2-40B4-BE49-F238E27FC236}">
                <a16:creationId xmlns:a16="http://schemas.microsoft.com/office/drawing/2014/main" id="{DE247B5C-34E5-9E4F-A224-28A84664FF02}"/>
              </a:ext>
            </a:extLst>
          </p:cNvPr>
          <p:cNvPicPr>
            <a:picLocks noGrp="1" noChangeAspect="1"/>
          </p:cNvPicPr>
          <p:nvPr>
            <p:ph sz="half" idx="1"/>
          </p:nvPr>
        </p:nvPicPr>
        <p:blipFill>
          <a:blip r:embed="rId3"/>
          <a:stretch>
            <a:fillRect/>
          </a:stretch>
        </p:blipFill>
        <p:spPr>
          <a:xfrm>
            <a:off x="3402467" y="1846857"/>
            <a:ext cx="6051776" cy="4093849"/>
          </a:xfrm>
        </p:spPr>
      </p:pic>
      <p:sp>
        <p:nvSpPr>
          <p:cNvPr id="4" name="Slide Number Placeholder 3">
            <a:extLst>
              <a:ext uri="{FF2B5EF4-FFF2-40B4-BE49-F238E27FC236}">
                <a16:creationId xmlns:a16="http://schemas.microsoft.com/office/drawing/2014/main" id="{4533AFE2-9728-7047-9F93-A0842F621EAC}"/>
              </a:ext>
            </a:extLst>
          </p:cNvPr>
          <p:cNvSpPr>
            <a:spLocks noGrp="1"/>
          </p:cNvSpPr>
          <p:nvPr>
            <p:ph type="sldNum" sz="quarter" idx="10"/>
          </p:nvPr>
        </p:nvSpPr>
        <p:spPr/>
        <p:txBody>
          <a:bodyPr/>
          <a:lstStyle/>
          <a:p>
            <a:pPr>
              <a:defRPr/>
            </a:pPr>
            <a:fld id="{B3DECD38-FFDC-B946-A4F7-DDE361C58630}" type="slidenum">
              <a:rPr lang="en-US" altLang="en-US" smtClean="0"/>
              <a:pPr>
                <a:defRPr/>
              </a:pPr>
              <a:t>4</a:t>
            </a:fld>
            <a:endParaRPr lang="en-US" altLang="en-US"/>
          </a:p>
        </p:txBody>
      </p:sp>
    </p:spTree>
    <p:extLst>
      <p:ext uri="{BB962C8B-B14F-4D97-AF65-F5344CB8AC3E}">
        <p14:creationId xmlns:p14="http://schemas.microsoft.com/office/powerpoint/2010/main" val="170440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33D3-74CF-C04C-97C7-88A7614B080D}"/>
              </a:ext>
            </a:extLst>
          </p:cNvPr>
          <p:cNvSpPr>
            <a:spLocks noGrp="1"/>
          </p:cNvSpPr>
          <p:nvPr>
            <p:ph type="title"/>
          </p:nvPr>
        </p:nvSpPr>
        <p:spPr>
          <a:xfrm>
            <a:off x="1337733" y="365126"/>
            <a:ext cx="9985960" cy="947876"/>
          </a:xfrm>
        </p:spPr>
        <p:txBody>
          <a:bodyPr anchor="ctr"/>
          <a:lstStyle/>
          <a:p>
            <a:pPr algn="ctr"/>
            <a:r>
              <a:rPr lang="en-US" b="1" dirty="0"/>
              <a:t>Current Climate – What’s on The Horizon?</a:t>
            </a:r>
          </a:p>
        </p:txBody>
      </p:sp>
      <p:sp>
        <p:nvSpPr>
          <p:cNvPr id="4" name="Slide Number Placeholder 3">
            <a:extLst>
              <a:ext uri="{FF2B5EF4-FFF2-40B4-BE49-F238E27FC236}">
                <a16:creationId xmlns:a16="http://schemas.microsoft.com/office/drawing/2014/main" id="{FD7F90C2-737F-D247-9CD2-A6366459E574}"/>
              </a:ext>
            </a:extLst>
          </p:cNvPr>
          <p:cNvSpPr>
            <a:spLocks noGrp="1"/>
          </p:cNvSpPr>
          <p:nvPr>
            <p:ph type="sldNum" sz="quarter" idx="10"/>
          </p:nvPr>
        </p:nvSpPr>
        <p:spPr/>
        <p:txBody>
          <a:bodyPr/>
          <a:lstStyle/>
          <a:p>
            <a:pPr>
              <a:defRPr/>
            </a:pPr>
            <a:fld id="{B3DECD38-FFDC-B946-A4F7-DDE361C58630}" type="slidenum">
              <a:rPr lang="en-US" altLang="en-US" smtClean="0"/>
              <a:pPr>
                <a:defRPr/>
              </a:pPr>
              <a:t>5</a:t>
            </a:fld>
            <a:endParaRPr lang="en-US" altLang="en-US"/>
          </a:p>
        </p:txBody>
      </p:sp>
      <p:pic>
        <p:nvPicPr>
          <p:cNvPr id="5" name="Content Placeholder 4">
            <a:extLst>
              <a:ext uri="{FF2B5EF4-FFF2-40B4-BE49-F238E27FC236}">
                <a16:creationId xmlns:a16="http://schemas.microsoft.com/office/drawing/2014/main" id="{B2A18882-22F4-6242-9333-E585B862E810}"/>
              </a:ext>
            </a:extLst>
          </p:cNvPr>
          <p:cNvPicPr>
            <a:picLocks noGrp="1" noChangeAspect="1"/>
          </p:cNvPicPr>
          <p:nvPr>
            <p:ph sz="half" idx="1"/>
          </p:nvPr>
        </p:nvPicPr>
        <p:blipFill>
          <a:blip r:embed="rId3"/>
          <a:stretch>
            <a:fillRect/>
          </a:stretch>
        </p:blipFill>
        <p:spPr>
          <a:xfrm>
            <a:off x="1601670" y="1313001"/>
            <a:ext cx="9752130" cy="5043350"/>
          </a:xfrm>
          <a:prstGeom prst="rect">
            <a:avLst/>
          </a:prstGeom>
        </p:spPr>
      </p:pic>
    </p:spTree>
    <p:extLst>
      <p:ext uri="{BB962C8B-B14F-4D97-AF65-F5344CB8AC3E}">
        <p14:creationId xmlns:p14="http://schemas.microsoft.com/office/powerpoint/2010/main" val="320893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DFED-7EC1-4949-83E8-39AFF8374795}"/>
              </a:ext>
            </a:extLst>
          </p:cNvPr>
          <p:cNvSpPr>
            <a:spLocks noGrp="1"/>
          </p:cNvSpPr>
          <p:nvPr>
            <p:ph type="title"/>
          </p:nvPr>
        </p:nvSpPr>
        <p:spPr/>
        <p:txBody>
          <a:bodyPr anchor="ctr"/>
          <a:lstStyle/>
          <a:p>
            <a:pPr algn="ctr"/>
            <a:r>
              <a:rPr lang="en-US" b="1" dirty="0">
                <a:hlinkClick r:id="rId3"/>
              </a:rPr>
              <a:t>AB 928 (Berman, 2021)</a:t>
            </a:r>
            <a:endParaRPr lang="en-US" b="1" dirty="0"/>
          </a:p>
        </p:txBody>
      </p:sp>
      <p:sp>
        <p:nvSpPr>
          <p:cNvPr id="3" name="Content Placeholder 2">
            <a:extLst>
              <a:ext uri="{FF2B5EF4-FFF2-40B4-BE49-F238E27FC236}">
                <a16:creationId xmlns:a16="http://schemas.microsoft.com/office/drawing/2014/main" id="{9834F1CB-9764-C240-8598-8B3FC7ABD8DC}"/>
              </a:ext>
            </a:extLst>
          </p:cNvPr>
          <p:cNvSpPr>
            <a:spLocks noGrp="1"/>
          </p:cNvSpPr>
          <p:nvPr>
            <p:ph sz="half" idx="1"/>
          </p:nvPr>
        </p:nvSpPr>
        <p:spPr>
          <a:xfrm>
            <a:off x="1277650" y="1557867"/>
            <a:ext cx="10058400" cy="4660053"/>
          </a:xfrm>
        </p:spPr>
        <p:txBody>
          <a:bodyPr/>
          <a:lstStyle/>
          <a:p>
            <a:r>
              <a:rPr lang="en-US" sz="2200" b="1" dirty="0"/>
              <a:t>Implementation Committee </a:t>
            </a:r>
            <a:r>
              <a:rPr lang="en-US" sz="2200" dirty="0"/>
              <a:t>to be in place by March 1, 2022 – 16 members</a:t>
            </a:r>
          </a:p>
          <a:p>
            <a:pPr lvl="1"/>
            <a:r>
              <a:rPr lang="en-US" dirty="0"/>
              <a:t>One faculty member from each of the CCC, CSU, and UC systems</a:t>
            </a:r>
          </a:p>
          <a:p>
            <a:pPr lvl="1"/>
            <a:r>
              <a:rPr lang="en-US" dirty="0"/>
              <a:t>Examine unit limits on ADTs for STEM pathways</a:t>
            </a:r>
          </a:p>
          <a:p>
            <a:r>
              <a:rPr lang="en-US" sz="2200" dirty="0"/>
              <a:t>By May 31, 2023 Intersegmental Committee of Academic Senates to establish </a:t>
            </a:r>
            <a:r>
              <a:rPr lang="en-US" sz="2200" b="1" dirty="0"/>
              <a:t>a singular GE pathway for transfer</a:t>
            </a:r>
            <a:r>
              <a:rPr lang="en-US" sz="2200" dirty="0"/>
              <a:t>; if no agreement, then administrations shall establish the pathway by December 31, 2023</a:t>
            </a:r>
          </a:p>
          <a:p>
            <a:pPr lvl="1"/>
            <a:r>
              <a:rPr lang="en-US" dirty="0"/>
              <a:t>Beginning 2025-26, the GE pathway shall be only pathway to determine eligibility for transfer</a:t>
            </a:r>
          </a:p>
          <a:p>
            <a:pPr lvl="1"/>
            <a:r>
              <a:rPr lang="en-US" dirty="0"/>
              <a:t>The GE pathway may not require more units than the current IGETC (34 semester units)</a:t>
            </a:r>
          </a:p>
          <a:p>
            <a:r>
              <a:rPr lang="en-US" sz="2200" dirty="0"/>
              <a:t>On or before August 1, 2024 - Students with a goal of transfer for which there </a:t>
            </a:r>
            <a:r>
              <a:rPr lang="en-US" sz="2200" b="1" dirty="0"/>
              <a:t>exists an ADT shall be placed on that pathway </a:t>
            </a:r>
            <a:r>
              <a:rPr lang="en-US" sz="2200" dirty="0"/>
              <a:t>– students may opt out</a:t>
            </a:r>
            <a:endParaRPr lang="en-US" dirty="0"/>
          </a:p>
          <a:p>
            <a:endParaRPr lang="en-US" dirty="0"/>
          </a:p>
        </p:txBody>
      </p:sp>
      <p:sp>
        <p:nvSpPr>
          <p:cNvPr id="4" name="Slide Number Placeholder 3">
            <a:extLst>
              <a:ext uri="{FF2B5EF4-FFF2-40B4-BE49-F238E27FC236}">
                <a16:creationId xmlns:a16="http://schemas.microsoft.com/office/drawing/2014/main" id="{48CEAB10-56AE-0943-9F0D-648AAB2AF7E0}"/>
              </a:ext>
            </a:extLst>
          </p:cNvPr>
          <p:cNvSpPr>
            <a:spLocks noGrp="1"/>
          </p:cNvSpPr>
          <p:nvPr>
            <p:ph type="sldNum" sz="quarter" idx="10"/>
          </p:nvPr>
        </p:nvSpPr>
        <p:spPr/>
        <p:txBody>
          <a:bodyPr/>
          <a:lstStyle/>
          <a:p>
            <a:pPr>
              <a:defRPr/>
            </a:pPr>
            <a:fld id="{B3DECD38-FFDC-B946-A4F7-DDE361C58630}" type="slidenum">
              <a:rPr lang="en-US" altLang="en-US" smtClean="0"/>
              <a:pPr>
                <a:defRPr/>
              </a:pPr>
              <a:t>6</a:t>
            </a:fld>
            <a:endParaRPr lang="en-US" altLang="en-US"/>
          </a:p>
        </p:txBody>
      </p:sp>
    </p:spTree>
    <p:extLst>
      <p:ext uri="{BB962C8B-B14F-4D97-AF65-F5344CB8AC3E}">
        <p14:creationId xmlns:p14="http://schemas.microsoft.com/office/powerpoint/2010/main" val="386057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92A2D-8DF1-A94C-B19F-36DDEA08D19D}"/>
              </a:ext>
            </a:extLst>
          </p:cNvPr>
          <p:cNvSpPr>
            <a:spLocks noGrp="1"/>
          </p:cNvSpPr>
          <p:nvPr>
            <p:ph type="title"/>
          </p:nvPr>
        </p:nvSpPr>
        <p:spPr/>
        <p:txBody>
          <a:bodyPr anchor="ctr"/>
          <a:lstStyle/>
          <a:p>
            <a:pPr algn="ctr"/>
            <a:r>
              <a:rPr lang="en-US" b="1" dirty="0">
                <a:hlinkClick r:id="rId3"/>
              </a:rPr>
              <a:t>AB 1111 (Berman, 2021)</a:t>
            </a:r>
            <a:endParaRPr lang="en-US" b="1" dirty="0"/>
          </a:p>
        </p:txBody>
      </p:sp>
      <p:sp>
        <p:nvSpPr>
          <p:cNvPr id="3" name="Content Placeholder 2">
            <a:extLst>
              <a:ext uri="{FF2B5EF4-FFF2-40B4-BE49-F238E27FC236}">
                <a16:creationId xmlns:a16="http://schemas.microsoft.com/office/drawing/2014/main" id="{C3C10C7B-D969-D54F-ACB9-D48E457AD04D}"/>
              </a:ext>
            </a:extLst>
          </p:cNvPr>
          <p:cNvSpPr>
            <a:spLocks noGrp="1"/>
          </p:cNvSpPr>
          <p:nvPr>
            <p:ph sz="half" idx="1"/>
          </p:nvPr>
        </p:nvSpPr>
        <p:spPr>
          <a:xfrm>
            <a:off x="1277650" y="1690688"/>
            <a:ext cx="5972236" cy="4665662"/>
          </a:xfrm>
        </p:spPr>
        <p:txBody>
          <a:bodyPr/>
          <a:lstStyle/>
          <a:p>
            <a:pPr>
              <a:spcAft>
                <a:spcPts val="1200"/>
              </a:spcAft>
            </a:pPr>
            <a:r>
              <a:rPr lang="en-US" dirty="0"/>
              <a:t>CCC Common Course numbering system for all GE and transfer pathway courses</a:t>
            </a:r>
          </a:p>
          <a:p>
            <a:pPr>
              <a:spcAft>
                <a:spcPts val="1200"/>
              </a:spcAft>
            </a:pPr>
            <a:r>
              <a:rPr lang="en-US" dirty="0"/>
              <a:t>Start with courses in the C-ID numbering system and expand</a:t>
            </a:r>
          </a:p>
          <a:p>
            <a:pPr>
              <a:spcAft>
                <a:spcPts val="1200"/>
              </a:spcAft>
            </a:pPr>
            <a:r>
              <a:rPr lang="en-US" dirty="0"/>
              <a:t>The C-ID course numbering system identifiers may be used</a:t>
            </a:r>
          </a:p>
          <a:p>
            <a:pPr>
              <a:spcAft>
                <a:spcPts val="1200"/>
              </a:spcAft>
            </a:pPr>
            <a:r>
              <a:rPr lang="en-US" i="1" dirty="0"/>
              <a:t>To be completed by July 1, 2024</a:t>
            </a:r>
          </a:p>
          <a:p>
            <a:pPr marL="0" indent="0">
              <a:spcAft>
                <a:spcPts val="1200"/>
              </a:spcAft>
              <a:buNone/>
            </a:pPr>
            <a:endParaRPr lang="en-US" dirty="0"/>
          </a:p>
        </p:txBody>
      </p:sp>
      <p:sp>
        <p:nvSpPr>
          <p:cNvPr id="4" name="Slide Number Placeholder 3">
            <a:extLst>
              <a:ext uri="{FF2B5EF4-FFF2-40B4-BE49-F238E27FC236}">
                <a16:creationId xmlns:a16="http://schemas.microsoft.com/office/drawing/2014/main" id="{D02BB473-6507-0949-BB22-C57DB405C44F}"/>
              </a:ext>
            </a:extLst>
          </p:cNvPr>
          <p:cNvSpPr>
            <a:spLocks noGrp="1"/>
          </p:cNvSpPr>
          <p:nvPr>
            <p:ph type="sldNum" sz="quarter" idx="10"/>
          </p:nvPr>
        </p:nvSpPr>
        <p:spPr/>
        <p:txBody>
          <a:bodyPr/>
          <a:lstStyle/>
          <a:p>
            <a:pPr>
              <a:defRPr/>
            </a:pPr>
            <a:fld id="{B3DECD38-FFDC-B946-A4F7-DDE361C58630}" type="slidenum">
              <a:rPr lang="en-US" altLang="en-US" smtClean="0"/>
              <a:pPr>
                <a:defRPr/>
              </a:pPr>
              <a:t>7</a:t>
            </a:fld>
            <a:endParaRPr lang="en-US" altLang="en-US"/>
          </a:p>
        </p:txBody>
      </p:sp>
      <p:pic>
        <p:nvPicPr>
          <p:cNvPr id="5" name="Picture 4">
            <a:extLst>
              <a:ext uri="{FF2B5EF4-FFF2-40B4-BE49-F238E27FC236}">
                <a16:creationId xmlns:a16="http://schemas.microsoft.com/office/drawing/2014/main" id="{E581DBE3-FB7D-FC46-80B9-5284FDF8CE74}"/>
              </a:ext>
            </a:extLst>
          </p:cNvPr>
          <p:cNvPicPr>
            <a:picLocks noChangeAspect="1"/>
          </p:cNvPicPr>
          <p:nvPr/>
        </p:nvPicPr>
        <p:blipFill>
          <a:blip r:embed="rId4"/>
          <a:stretch>
            <a:fillRect/>
          </a:stretch>
        </p:blipFill>
        <p:spPr>
          <a:xfrm>
            <a:off x="8189162" y="3058024"/>
            <a:ext cx="3164638" cy="1481320"/>
          </a:xfrm>
          <a:prstGeom prst="rect">
            <a:avLst/>
          </a:prstGeom>
        </p:spPr>
      </p:pic>
    </p:spTree>
    <p:extLst>
      <p:ext uri="{BB962C8B-B14F-4D97-AF65-F5344CB8AC3E}">
        <p14:creationId xmlns:p14="http://schemas.microsoft.com/office/powerpoint/2010/main" val="310135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DC55-2137-F140-A137-65A2A9520594}"/>
              </a:ext>
            </a:extLst>
          </p:cNvPr>
          <p:cNvSpPr>
            <a:spLocks noGrp="1"/>
          </p:cNvSpPr>
          <p:nvPr>
            <p:ph type="title"/>
          </p:nvPr>
        </p:nvSpPr>
        <p:spPr/>
        <p:txBody>
          <a:bodyPr anchor="ctr"/>
          <a:lstStyle/>
          <a:p>
            <a:pPr algn="ctr"/>
            <a:r>
              <a:rPr lang="en-US" b="1" dirty="0">
                <a:hlinkClick r:id="rId3"/>
              </a:rPr>
              <a:t>AB 927 (Medina, 2021)</a:t>
            </a:r>
            <a:endParaRPr lang="en-US" b="1" dirty="0"/>
          </a:p>
        </p:txBody>
      </p:sp>
      <p:sp>
        <p:nvSpPr>
          <p:cNvPr id="3" name="Content Placeholder 2">
            <a:extLst>
              <a:ext uri="{FF2B5EF4-FFF2-40B4-BE49-F238E27FC236}">
                <a16:creationId xmlns:a16="http://schemas.microsoft.com/office/drawing/2014/main" id="{389F3D33-7C53-154B-B2A2-D0C6D51D67D4}"/>
              </a:ext>
            </a:extLst>
          </p:cNvPr>
          <p:cNvSpPr>
            <a:spLocks noGrp="1"/>
          </p:cNvSpPr>
          <p:nvPr>
            <p:ph sz="half" idx="1"/>
          </p:nvPr>
        </p:nvSpPr>
        <p:spPr/>
        <p:txBody>
          <a:bodyPr/>
          <a:lstStyle/>
          <a:p>
            <a:r>
              <a:rPr lang="en-US" dirty="0"/>
              <a:t>In consultation with the CSU and UC, the CCC Board of Governors may authorize district baccalaureate degree programs</a:t>
            </a:r>
          </a:p>
          <a:p>
            <a:r>
              <a:rPr lang="en-US" dirty="0"/>
              <a:t>The baccalaureate programs are based on workforce needs</a:t>
            </a:r>
          </a:p>
          <a:p>
            <a:r>
              <a:rPr lang="en-US" dirty="0"/>
              <a:t>Districts may not offer a baccalaureate program already offered by the CSU or UC – CSU or UC will determine, there is an appeal process</a:t>
            </a:r>
          </a:p>
          <a:p>
            <a:r>
              <a:rPr lang="en-US" dirty="0"/>
              <a:t>A maximum of 30 baccalaureate programs may be approved in the CCC system per year</a:t>
            </a:r>
          </a:p>
          <a:p>
            <a:endParaRPr lang="en-US" dirty="0"/>
          </a:p>
          <a:p>
            <a:r>
              <a:rPr lang="en-US" i="1" dirty="0"/>
              <a:t>Effective January 1, 2022</a:t>
            </a:r>
          </a:p>
        </p:txBody>
      </p:sp>
      <p:sp>
        <p:nvSpPr>
          <p:cNvPr id="4" name="Slide Number Placeholder 3">
            <a:extLst>
              <a:ext uri="{FF2B5EF4-FFF2-40B4-BE49-F238E27FC236}">
                <a16:creationId xmlns:a16="http://schemas.microsoft.com/office/drawing/2014/main" id="{1631E7E1-F84C-164F-9EDF-D31D053C1FFE}"/>
              </a:ext>
            </a:extLst>
          </p:cNvPr>
          <p:cNvSpPr>
            <a:spLocks noGrp="1"/>
          </p:cNvSpPr>
          <p:nvPr>
            <p:ph type="sldNum" sz="quarter" idx="10"/>
          </p:nvPr>
        </p:nvSpPr>
        <p:spPr/>
        <p:txBody>
          <a:bodyPr/>
          <a:lstStyle/>
          <a:p>
            <a:pPr>
              <a:defRPr/>
            </a:pPr>
            <a:fld id="{B3DECD38-FFDC-B946-A4F7-DDE361C58630}" type="slidenum">
              <a:rPr lang="en-US" altLang="en-US" smtClean="0"/>
              <a:pPr>
                <a:defRPr/>
              </a:pPr>
              <a:t>8</a:t>
            </a:fld>
            <a:endParaRPr lang="en-US" altLang="en-US"/>
          </a:p>
        </p:txBody>
      </p:sp>
    </p:spTree>
    <p:extLst>
      <p:ext uri="{BB962C8B-B14F-4D97-AF65-F5344CB8AC3E}">
        <p14:creationId xmlns:p14="http://schemas.microsoft.com/office/powerpoint/2010/main" val="248139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CBCE-6DEC-FA47-8CCB-8E61D6AE5F8D}"/>
              </a:ext>
            </a:extLst>
          </p:cNvPr>
          <p:cNvSpPr>
            <a:spLocks noGrp="1"/>
          </p:cNvSpPr>
          <p:nvPr>
            <p:ph type="title"/>
          </p:nvPr>
        </p:nvSpPr>
        <p:spPr/>
        <p:txBody>
          <a:bodyPr anchor="ctr"/>
          <a:lstStyle/>
          <a:p>
            <a:pPr algn="ctr"/>
            <a:r>
              <a:rPr lang="en-US" b="1" dirty="0">
                <a:solidFill>
                  <a:srgbClr val="C00000"/>
                </a:solidFill>
                <a:hlinkClick r:id="rId3"/>
              </a:rPr>
              <a:t>AB 1456 (Medina, 2021)</a:t>
            </a:r>
            <a:endParaRPr lang="en-US" b="1" dirty="0">
              <a:solidFill>
                <a:srgbClr val="C00000"/>
              </a:solidFill>
            </a:endParaRPr>
          </a:p>
        </p:txBody>
      </p:sp>
      <p:sp>
        <p:nvSpPr>
          <p:cNvPr id="3" name="Content Placeholder 2">
            <a:extLst>
              <a:ext uri="{FF2B5EF4-FFF2-40B4-BE49-F238E27FC236}">
                <a16:creationId xmlns:a16="http://schemas.microsoft.com/office/drawing/2014/main" id="{E458946E-4F58-F44C-9DBD-95D416B8E113}"/>
              </a:ext>
            </a:extLst>
          </p:cNvPr>
          <p:cNvSpPr>
            <a:spLocks noGrp="1"/>
          </p:cNvSpPr>
          <p:nvPr>
            <p:ph sz="half" idx="1"/>
          </p:nvPr>
        </p:nvSpPr>
        <p:spPr/>
        <p:txBody>
          <a:bodyPr/>
          <a:lstStyle/>
          <a:p>
            <a:r>
              <a:rPr lang="en-US" dirty="0"/>
              <a:t>Cal Grant Reform Act - would replace the existing Cal Grant financial aid program with new Cal Grant 2 and Cal Grant 4 awards</a:t>
            </a:r>
          </a:p>
          <a:p>
            <a:r>
              <a:rPr lang="en-US" dirty="0"/>
              <a:t>Vetoed by the governor</a:t>
            </a:r>
          </a:p>
          <a:p>
            <a:pPr lvl="1"/>
            <a:r>
              <a:rPr lang="en-US" i="1" dirty="0"/>
              <a:t>I agree with the author that making the Cal Grant program simpler to navigate would benefit our students and their families. However, this bill results in significant cost pressures to the state, likely in the hundreds of millions of dollars annually. Future changes to the financial aid system of this magnitude should be considered as a part of the annual budget process.</a:t>
            </a:r>
          </a:p>
        </p:txBody>
      </p:sp>
      <p:sp>
        <p:nvSpPr>
          <p:cNvPr id="4" name="Slide Number Placeholder 3">
            <a:extLst>
              <a:ext uri="{FF2B5EF4-FFF2-40B4-BE49-F238E27FC236}">
                <a16:creationId xmlns:a16="http://schemas.microsoft.com/office/drawing/2014/main" id="{C0C36F0B-DBCD-0D4C-96E2-0D9479F3C30B}"/>
              </a:ext>
            </a:extLst>
          </p:cNvPr>
          <p:cNvSpPr>
            <a:spLocks noGrp="1"/>
          </p:cNvSpPr>
          <p:nvPr>
            <p:ph type="sldNum" sz="quarter" idx="10"/>
          </p:nvPr>
        </p:nvSpPr>
        <p:spPr/>
        <p:txBody>
          <a:bodyPr/>
          <a:lstStyle/>
          <a:p>
            <a:pPr>
              <a:defRPr/>
            </a:pPr>
            <a:fld id="{B3DECD38-FFDC-B946-A4F7-DDE361C58630}" type="slidenum">
              <a:rPr lang="en-US" altLang="en-US" smtClean="0"/>
              <a:pPr>
                <a:defRPr/>
              </a:pPr>
              <a:t>9</a:t>
            </a:fld>
            <a:endParaRPr lang="en-US" altLang="en-US"/>
          </a:p>
        </p:txBody>
      </p:sp>
    </p:spTree>
    <p:extLst>
      <p:ext uri="{BB962C8B-B14F-4D97-AF65-F5344CB8AC3E}">
        <p14:creationId xmlns:p14="http://schemas.microsoft.com/office/powerpoint/2010/main" val="2019587869"/>
      </p:ext>
    </p:extLst>
  </p:cSld>
  <p:clrMapOvr>
    <a:masterClrMapping/>
  </p:clrMapOvr>
</p:sld>
</file>

<file path=ppt/theme/theme1.xml><?xml version="1.0" encoding="utf-8"?>
<a:theme xmlns:a="http://schemas.openxmlformats.org/drawingml/2006/main" name="ASCCC Curriculum Inst. 2020 Theme">
  <a:themeElements>
    <a:clrScheme name="ASCCC Plenary Fall 2021 3">
      <a:dk1>
        <a:srgbClr val="2E58AA"/>
      </a:dk1>
      <a:lt1>
        <a:srgbClr val="FFFFFF"/>
      </a:lt1>
      <a:dk2>
        <a:srgbClr val="397FB4"/>
      </a:dk2>
      <a:lt2>
        <a:srgbClr val="D6E5D2"/>
      </a:lt2>
      <a:accent1>
        <a:srgbClr val="FFD66C"/>
      </a:accent1>
      <a:accent2>
        <a:srgbClr val="BF75E7"/>
      </a:accent2>
      <a:accent3>
        <a:srgbClr val="009BB9"/>
      </a:accent3>
      <a:accent4>
        <a:srgbClr val="64CCDD"/>
      </a:accent4>
      <a:accent5>
        <a:srgbClr val="000000"/>
      </a:accent5>
      <a:accent6>
        <a:srgbClr val="B1DAF4"/>
      </a:accent6>
      <a:hlink>
        <a:srgbClr val="2E57AA"/>
      </a:hlink>
      <a:folHlink>
        <a:srgbClr val="118E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1 Fall ppt template 2" id="{7E724C3A-4A1A-7B40-98A5-BC4CC15BD73D}" vid="{EDECD10B-DC93-2743-892B-E7D7185483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244</TotalTime>
  <Words>1262</Words>
  <Application>Microsoft Macintosh PowerPoint</Application>
  <PresentationFormat>Widescreen</PresentationFormat>
  <Paragraphs>200</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Gill Sans</vt:lpstr>
      <vt:lpstr>Palatino</vt:lpstr>
      <vt:lpstr>ASCCC Curriculum Inst. 2020 Theme</vt:lpstr>
      <vt:lpstr>Legislation that Impacts Teaching and Learning – A Closer Look Thursday, November 4 | 2:30-3:45 </vt:lpstr>
      <vt:lpstr>Presenters</vt:lpstr>
      <vt:lpstr>Agenda</vt:lpstr>
      <vt:lpstr>Recap of General Session</vt:lpstr>
      <vt:lpstr>Current Climate – What’s on The Horizon?</vt:lpstr>
      <vt:lpstr>AB 928 (Berman, 2021)</vt:lpstr>
      <vt:lpstr>AB 1111 (Berman, 2021)</vt:lpstr>
      <vt:lpstr>AB 927 (Medina, 2021)</vt:lpstr>
      <vt:lpstr>AB 1456 (Medina, 2021)</vt:lpstr>
      <vt:lpstr>Looking Ahead…</vt:lpstr>
      <vt:lpstr>Transfer Opportunities</vt:lpstr>
      <vt:lpstr>Barriers to Transfer</vt:lpstr>
      <vt:lpstr>Taking the Lead ASCCC/FACCC Legislative Advocacy Training Webinars</vt:lpstr>
      <vt:lpstr>Staying in the Lead ASCCC Legislative Liaisons</vt:lpstr>
      <vt:lpstr>Staying in the Lead What can you do locally?</vt:lpstr>
      <vt:lpstr>Discussion…</vt:lpstr>
      <vt:lpstr>Resources</vt:lpstr>
      <vt:lpstr>Resources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Virginia May</cp:lastModifiedBy>
  <cp:revision>35</cp:revision>
  <cp:lastPrinted>2020-11-24T19:39:26Z</cp:lastPrinted>
  <dcterms:created xsi:type="dcterms:W3CDTF">2021-10-24T01:11:22Z</dcterms:created>
  <dcterms:modified xsi:type="dcterms:W3CDTF">2021-10-31T14:47:39Z</dcterms:modified>
</cp:coreProperties>
</file>