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9" r:id="rId2"/>
    <p:sldId id="722" r:id="rId3"/>
    <p:sldId id="723" r:id="rId4"/>
    <p:sldId id="724" r:id="rId5"/>
    <p:sldId id="725" r:id="rId6"/>
    <p:sldId id="721" r:id="rId7"/>
    <p:sldId id="703" r:id="rId8"/>
    <p:sldId id="732" r:id="rId9"/>
    <p:sldId id="726" r:id="rId10"/>
    <p:sldId id="704" r:id="rId11"/>
    <p:sldId id="727" r:id="rId12"/>
    <p:sldId id="728" r:id="rId13"/>
    <p:sldId id="733" r:id="rId14"/>
    <p:sldId id="729" r:id="rId15"/>
    <p:sldId id="710" r:id="rId16"/>
    <p:sldId id="730" r:id="rId17"/>
    <p:sldId id="7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FF7"/>
    <a:srgbClr val="00FFFF"/>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4932" autoAdjust="0"/>
  </p:normalViewPr>
  <p:slideViewPr>
    <p:cSldViewPr snapToGrid="0" snapToObjects="1">
      <p:cViewPr varScale="1">
        <p:scale>
          <a:sx n="50" d="100"/>
          <a:sy n="50" d="100"/>
        </p:scale>
        <p:origin x="126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a:t>
            </a:fld>
            <a:endParaRPr lang="en-US"/>
          </a:p>
        </p:txBody>
      </p:sp>
    </p:spTree>
    <p:extLst>
      <p:ext uri="{BB962C8B-B14F-4D97-AF65-F5344CB8AC3E}">
        <p14:creationId xmlns:p14="http://schemas.microsoft.com/office/powerpoint/2010/main" val="282202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ERIC: Get leaders from constituent groups together in the same (zoom) space for coordination: Academic Senate executive teams, faculty union </a:t>
            </a:r>
            <a:r>
              <a:rPr lang="en-US" dirty="0" err="1"/>
              <a:t>pres</a:t>
            </a:r>
            <a:r>
              <a:rPr lang="en-US" dirty="0"/>
              <a:t> &amp; VP, </a:t>
            </a:r>
            <a:r>
              <a:rPr lang="en-US" dirty="0" err="1"/>
              <a:t>pres</a:t>
            </a:r>
            <a:r>
              <a:rPr lang="en-US" dirty="0"/>
              <a:t> of college, VPI, VPSS, Counseling chairs, department chairs, student government leaders, etc. Since much of what we have to do to operate under COVID-19 is under the purview of the Academic Senate--curriculum, program requirements, grading policies, student preparation and success, institutional planning and budget development, the AS is a likely an initiator of this coordination. </a:t>
            </a:r>
          </a:p>
          <a:p>
            <a:pPr marL="457200" lvl="0" indent="-298450" algn="l" rtl="0">
              <a:spcBef>
                <a:spcPts val="0"/>
              </a:spcBef>
              <a:spcAft>
                <a:spcPts val="0"/>
              </a:spcAft>
              <a:buSzPts val="1100"/>
              <a:buChar char="●"/>
            </a:pPr>
            <a:r>
              <a:rPr lang="en-US" dirty="0"/>
              <a:t>JULIE: Distinguish between critical communications that need to go out versus planning for communications over the long term</a:t>
            </a:r>
          </a:p>
          <a:p>
            <a:pPr marL="457200" lvl="0" indent="-298450" algn="l" rtl="0">
              <a:spcBef>
                <a:spcPts val="0"/>
              </a:spcBef>
              <a:spcAft>
                <a:spcPts val="0"/>
              </a:spcAft>
              <a:buSzPts val="1100"/>
              <a:buChar char="●"/>
            </a:pPr>
            <a:r>
              <a:rPr lang="en-US" dirty="0"/>
              <a:t>JEFF can add to what ERIC started with: Academic Senates can pull together key campus leaders to identify key points that need to be communicated out to students, faculty, staff, and the rest of the college community</a:t>
            </a:r>
          </a:p>
          <a:p>
            <a:pPr marL="457200" lvl="0" indent="-298450" algn="l" rtl="0">
              <a:spcBef>
                <a:spcPts val="0"/>
              </a:spcBef>
              <a:spcAft>
                <a:spcPts val="0"/>
              </a:spcAft>
              <a:buSzPts val="1100"/>
              <a:buChar char="●"/>
            </a:pPr>
            <a:r>
              <a:rPr lang="en-US" dirty="0"/>
              <a:t>JEFF target even further for students, even they know an email is for them: Design a communication plan to support students within the pathway – new students, students within the first year, students trying to finish their final requirements</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10</a:t>
            </a:fld>
            <a:endParaRPr lang="en-US"/>
          </a:p>
        </p:txBody>
      </p:sp>
    </p:spTree>
    <p:extLst>
      <p:ext uri="{BB962C8B-B14F-4D97-AF65-F5344CB8AC3E}">
        <p14:creationId xmlns:p14="http://schemas.microsoft.com/office/powerpoint/2010/main" val="2600026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11</a:t>
            </a:fld>
            <a:endParaRPr lang="en-US"/>
          </a:p>
        </p:txBody>
      </p:sp>
    </p:spTree>
    <p:extLst>
      <p:ext uri="{BB962C8B-B14F-4D97-AF65-F5344CB8AC3E}">
        <p14:creationId xmlns:p14="http://schemas.microsoft.com/office/powerpoint/2010/main" val="25230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2100" algn="l" rtl="0">
              <a:spcBef>
                <a:spcPts val="0"/>
              </a:spcBef>
              <a:spcAft>
                <a:spcPts val="0"/>
              </a:spcAft>
              <a:buSzPts val="1000"/>
              <a:buChar char="●"/>
            </a:pPr>
            <a:r>
              <a:rPr lang="en-US" sz="1200" dirty="0"/>
              <a:t>JANET: Meeting within departments with completion teams and then within programs – assess immediate and long term needs</a:t>
            </a:r>
          </a:p>
          <a:p>
            <a:pPr marL="457200" lvl="0" indent="-292100" algn="l" rtl="0">
              <a:spcBef>
                <a:spcPts val="0"/>
              </a:spcBef>
              <a:spcAft>
                <a:spcPts val="0"/>
              </a:spcAft>
              <a:buSzPts val="1000"/>
              <a:buChar char="●"/>
            </a:pPr>
            <a:r>
              <a:rPr lang="en-US" sz="1200" dirty="0"/>
              <a:t>ERIC (TY, chimes in) Design a workload management/distribution plan to handle increased academic advising needs—discipline faculty, counseling,  success coaches, etc. </a:t>
            </a:r>
            <a:r>
              <a:rPr lang="en-US" sz="1200" b="1" dirty="0"/>
              <a:t>Counselors can’t do this alone</a:t>
            </a:r>
            <a:r>
              <a:rPr lang="en-US" sz="1200" dirty="0"/>
              <a:t>, there are just too few. Informing discipline faculty with precise, concise, accurate and current information about transfer, etc. is vital as they will be in contact with students and can partner with counseling to help students make informed choices.</a:t>
            </a:r>
          </a:p>
          <a:p>
            <a:pPr marL="457200" lvl="0" indent="-292100" algn="l" rtl="0">
              <a:spcBef>
                <a:spcPts val="0"/>
              </a:spcBef>
              <a:spcAft>
                <a:spcPts val="0"/>
              </a:spcAft>
              <a:buSzPts val="1000"/>
              <a:buChar char="●"/>
            </a:pPr>
            <a:r>
              <a:rPr lang="en-US" sz="1200" dirty="0"/>
              <a:t>JEFF, include that we need to share broadly and intrusive with our adjuncts; discipline canvas shell for all teachers: Promotion of online professional development to emphasize being creative, innovative and flexible in how you teach</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2337093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2100" algn="l" rtl="0">
              <a:spcBef>
                <a:spcPts val="0"/>
              </a:spcBef>
              <a:spcAft>
                <a:spcPts val="0"/>
              </a:spcAft>
              <a:buSzPts val="1000"/>
              <a:buChar char="●"/>
            </a:pPr>
            <a:r>
              <a:rPr lang="en-US" sz="1200" dirty="0"/>
              <a:t>TY: .Triage counseling needs online, such as with Cranium Cafe in “lobby”</a:t>
            </a:r>
          </a:p>
          <a:p>
            <a:pPr marL="457200" lvl="0" indent="-292100" algn="l" rtl="0">
              <a:spcBef>
                <a:spcPts val="0"/>
              </a:spcBef>
              <a:spcAft>
                <a:spcPts val="0"/>
              </a:spcAft>
              <a:buSzPts val="1000"/>
              <a:buChar char="●"/>
            </a:pPr>
            <a:r>
              <a:rPr lang="en-US" sz="1200" dirty="0"/>
              <a:t>TY: Be sure COVID emergency measures, such as P/NP or EW changes, are implemented to fits the needs of each student</a:t>
            </a:r>
          </a:p>
          <a:p>
            <a:pPr marL="457200" lvl="0" indent="-292100" algn="l" rtl="0">
              <a:spcBef>
                <a:spcPts val="0"/>
              </a:spcBef>
              <a:spcAft>
                <a:spcPts val="0"/>
              </a:spcAft>
              <a:buSzPts val="1000"/>
              <a:buChar char="●"/>
            </a:pPr>
            <a:r>
              <a:rPr lang="en-US" sz="1200" dirty="0"/>
              <a:t>JANET (ERIC can chime in): Accelerate implementation of data management systems that allow for case management with students online.</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13</a:t>
            </a:fld>
            <a:endParaRPr lang="en-US"/>
          </a:p>
        </p:txBody>
      </p:sp>
    </p:spTree>
    <p:extLst>
      <p:ext uri="{BB962C8B-B14F-4D97-AF65-F5344CB8AC3E}">
        <p14:creationId xmlns:p14="http://schemas.microsoft.com/office/powerpoint/2010/main" val="4110207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14</a:t>
            </a:fld>
            <a:endParaRPr lang="en-US"/>
          </a:p>
        </p:txBody>
      </p:sp>
    </p:spTree>
    <p:extLst>
      <p:ext uri="{BB962C8B-B14F-4D97-AF65-F5344CB8AC3E}">
        <p14:creationId xmlns:p14="http://schemas.microsoft.com/office/powerpoint/2010/main" val="1966666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139969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16</a:t>
            </a:fld>
            <a:endParaRPr lang="en-US"/>
          </a:p>
        </p:txBody>
      </p:sp>
    </p:spTree>
    <p:extLst>
      <p:ext uri="{BB962C8B-B14F-4D97-AF65-F5344CB8AC3E}">
        <p14:creationId xmlns:p14="http://schemas.microsoft.com/office/powerpoint/2010/main" val="3353372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Jeff</a:t>
            </a:r>
          </a:p>
          <a:p>
            <a:endParaRPr lang="en-US"/>
          </a:p>
        </p:txBody>
      </p:sp>
      <p:sp>
        <p:nvSpPr>
          <p:cNvPr id="4" name="Slide Number Placeholder 3"/>
          <p:cNvSpPr>
            <a:spLocks noGrp="1"/>
          </p:cNvSpPr>
          <p:nvPr>
            <p:ph type="sldNum" sz="quarter" idx="10"/>
          </p:nvPr>
        </p:nvSpPr>
        <p:spPr/>
        <p:txBody>
          <a:bodyPr/>
          <a:lstStyle/>
          <a:p>
            <a:fld id="{557E57F4-9D9C-5847-BCD2-13B860A1E044}" type="slidenum">
              <a:rPr lang="en-US" smtClean="0"/>
              <a:t>17</a:t>
            </a:fld>
            <a:endParaRPr lang="en-US"/>
          </a:p>
        </p:txBody>
      </p:sp>
    </p:spTree>
    <p:extLst>
      <p:ext uri="{BB962C8B-B14F-4D97-AF65-F5344CB8AC3E}">
        <p14:creationId xmlns:p14="http://schemas.microsoft.com/office/powerpoint/2010/main" val="140790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674831"/>
                </a:solidFill>
                <a:latin typeface="Gill Sans"/>
                <a:ea typeface="Gill Sans"/>
                <a:cs typeface="Gill Sans"/>
                <a:sym typeface="Gill Sans"/>
              </a:rPr>
              <a:t>Eric--Just like Butte and Santa Rosa College adjusted with their students dispersed due to fires, we are all now finding that students have dispersed, dug in, or are distracted. Most are trying to just “make it” and fulfill basic needs. Many are overwhelmed by worries for the future and may be paralyzed to work in the present.</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2</a:t>
            </a:fld>
            <a:endParaRPr lang="en-US"/>
          </a:p>
        </p:txBody>
      </p:sp>
    </p:spTree>
    <p:extLst>
      <p:ext uri="{BB962C8B-B14F-4D97-AF65-F5344CB8AC3E}">
        <p14:creationId xmlns:p14="http://schemas.microsoft.com/office/powerpoint/2010/main" val="375546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Julie: Share some of the things we have figured out/hearing:</a:t>
            </a:r>
          </a:p>
          <a:p>
            <a:pPr marL="457200" lvl="0" indent="-292100" algn="l" rtl="0">
              <a:spcBef>
                <a:spcPts val="0"/>
              </a:spcBef>
              <a:spcAft>
                <a:spcPts val="0"/>
              </a:spcAft>
              <a:buSzPts val="1000"/>
              <a:buChar char="●"/>
            </a:pPr>
            <a:r>
              <a:rPr lang="en-US" sz="1200" dirty="0"/>
              <a:t>Many are without information. </a:t>
            </a:r>
          </a:p>
          <a:p>
            <a:pPr marL="457200" lvl="0" indent="-292100" algn="l" rtl="0">
              <a:spcBef>
                <a:spcPts val="0"/>
              </a:spcBef>
              <a:spcAft>
                <a:spcPts val="0"/>
              </a:spcAft>
              <a:buSzPts val="1000"/>
              <a:buChar char="●"/>
            </a:pPr>
            <a:r>
              <a:rPr lang="en-US" sz="1200" dirty="0"/>
              <a:t>Some are drowning under the additional workload. </a:t>
            </a:r>
          </a:p>
          <a:p>
            <a:pPr marL="457200" lvl="0" indent="-292100" algn="l" rtl="0">
              <a:spcBef>
                <a:spcPts val="0"/>
              </a:spcBef>
              <a:spcAft>
                <a:spcPts val="0"/>
              </a:spcAft>
              <a:buSzPts val="1000"/>
              <a:buChar char="●"/>
            </a:pPr>
            <a:r>
              <a:rPr lang="en-US" sz="1200" dirty="0"/>
              <a:t>All are concerned about the inability to complete the strong work started this semester and then shifted to remote. </a:t>
            </a:r>
          </a:p>
          <a:p>
            <a:pPr marL="457200" lvl="0" indent="-292100" algn="l" rtl="0">
              <a:spcBef>
                <a:spcPts val="0"/>
              </a:spcBef>
              <a:spcAft>
                <a:spcPts val="0"/>
              </a:spcAft>
              <a:buSzPts val="1000"/>
              <a:buChar char="●"/>
            </a:pPr>
            <a:r>
              <a:rPr lang="en-US" sz="1200" dirty="0"/>
              <a:t>Many are paralyzed by trying to figure out summer and fall. </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3</a:t>
            </a:fld>
            <a:endParaRPr lang="en-US"/>
          </a:p>
        </p:txBody>
      </p:sp>
    </p:spTree>
    <p:extLst>
      <p:ext uri="{BB962C8B-B14F-4D97-AF65-F5344CB8AC3E}">
        <p14:creationId xmlns:p14="http://schemas.microsoft.com/office/powerpoint/2010/main" val="34559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Jeff introduces--How has this change in the student experience changed your way of teaching, counseling, or otherwise supporting students?</a:t>
            </a:r>
          </a:p>
          <a:p>
            <a:pPr marL="457200" lvl="0" indent="-298450" algn="l" rtl="0">
              <a:spcBef>
                <a:spcPts val="0"/>
              </a:spcBef>
              <a:spcAft>
                <a:spcPts val="0"/>
              </a:spcAft>
              <a:buSzPts val="1100"/>
              <a:buChar char="●"/>
            </a:pPr>
            <a:r>
              <a:rPr lang="en-US" dirty="0"/>
              <a:t>Eric: shares his experience speaking at his student body government meeting</a:t>
            </a:r>
          </a:p>
          <a:p>
            <a:pPr marL="457200" lvl="0" indent="-298450" algn="l" rtl="0">
              <a:spcBef>
                <a:spcPts val="0"/>
              </a:spcBef>
              <a:spcAft>
                <a:spcPts val="0"/>
              </a:spcAft>
              <a:buSzPts val="1100"/>
              <a:buChar char="●"/>
            </a:pPr>
            <a:r>
              <a:rPr lang="en-US" dirty="0"/>
              <a:t>Ty: Having your email ping</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4</a:t>
            </a:fld>
            <a:endParaRPr lang="en-US"/>
          </a:p>
        </p:txBody>
      </p:sp>
    </p:spTree>
    <p:extLst>
      <p:ext uri="{BB962C8B-B14F-4D97-AF65-F5344CB8AC3E}">
        <p14:creationId xmlns:p14="http://schemas.microsoft.com/office/powerpoint/2010/main" val="16678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 If Guided Pathways is supposed to help students who feel “lost in a maze,” perhaps Guided Pathways can help students</a:t>
            </a:r>
            <a:r>
              <a:rPr lang="en-US" baseline="0" dirty="0"/>
              <a:t> get through the </a:t>
            </a:r>
            <a:r>
              <a:rPr lang="en-US" dirty="0"/>
              <a:t>current confusion they (and we) are experiencing?</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5</a:t>
            </a:fld>
            <a:endParaRPr lang="en-US"/>
          </a:p>
        </p:txBody>
      </p:sp>
    </p:spTree>
    <p:extLst>
      <p:ext uri="{BB962C8B-B14F-4D97-AF65-F5344CB8AC3E}">
        <p14:creationId xmlns:p14="http://schemas.microsoft.com/office/powerpoint/2010/main" val="312993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Janet: What do we mean by “distributed” look?  </a:t>
            </a:r>
          </a:p>
          <a:p>
            <a:pPr marL="0" lvl="0" indent="0" algn="l" rtl="0">
              <a:spcBef>
                <a:spcPts val="0"/>
              </a:spcBef>
              <a:spcAft>
                <a:spcPts val="0"/>
              </a:spcAft>
              <a:buNone/>
            </a:pPr>
            <a:r>
              <a:rPr lang="en-US" dirty="0"/>
              <a:t>Eric (Julie can assist): Call special attention to the </a:t>
            </a:r>
            <a:r>
              <a:rPr lang="en-US" u="sng" dirty="0"/>
              <a:t>Teaching and Learning:</a:t>
            </a:r>
            <a:r>
              <a:rPr lang="en-US" dirty="0"/>
              <a:t> Students in some disciplines may be concerned that this semester will provide them less grounding.  Local colleges may want to consider offering auditing if that is option.  Perhaps the state will look at options. </a:t>
            </a:r>
          </a:p>
          <a:p>
            <a:pPr marL="0" lvl="0" indent="0" algn="l" rtl="0">
              <a:spcBef>
                <a:spcPts val="0"/>
              </a:spcBef>
              <a:spcAft>
                <a:spcPts val="0"/>
              </a:spcAft>
              <a:buNone/>
            </a:pPr>
            <a:r>
              <a:rPr lang="en-US" dirty="0"/>
              <a:t>Jeff: Completion and onward</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6</a:t>
            </a:fld>
            <a:endParaRPr lang="en-US"/>
          </a:p>
        </p:txBody>
      </p:sp>
    </p:spTree>
    <p:extLst>
      <p:ext uri="{BB962C8B-B14F-4D97-AF65-F5344CB8AC3E}">
        <p14:creationId xmlns:p14="http://schemas.microsoft.com/office/powerpoint/2010/main" val="343082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80000"/>
              </a:lnSpc>
              <a:spcBef>
                <a:spcPts val="0"/>
              </a:spcBef>
              <a:spcAft>
                <a:spcPts val="0"/>
              </a:spcAft>
              <a:buNone/>
            </a:pPr>
            <a:r>
              <a:rPr lang="en-US" sz="1200" b="1" dirty="0">
                <a:solidFill>
                  <a:srgbClr val="674831"/>
                </a:solidFill>
                <a:latin typeface="Gill Sans"/>
                <a:ea typeface="Gill Sans"/>
                <a:cs typeface="Gill Sans"/>
                <a:sym typeface="Gill Sans"/>
              </a:rPr>
              <a:t>JANET: </a:t>
            </a:r>
            <a:r>
              <a:rPr lang="en-US" sz="1200" dirty="0">
                <a:solidFill>
                  <a:srgbClr val="674831"/>
                </a:solidFill>
                <a:latin typeface="Gill Sans"/>
                <a:ea typeface="Gill Sans"/>
                <a:cs typeface="Gill Sans"/>
                <a:sym typeface="Gill Sans"/>
              </a:rPr>
              <a:t>Guided Pathways, there are groups of students and leaders who can move forward with the most specific and least circuitous pathway:</a:t>
            </a:r>
          </a:p>
          <a:p>
            <a:pPr marL="177800" lvl="0" indent="-139700" algn="l" rtl="0">
              <a:lnSpc>
                <a:spcPct val="80000"/>
              </a:lnSpc>
              <a:spcBef>
                <a:spcPts val="0"/>
              </a:spcBef>
              <a:spcAft>
                <a:spcPts val="0"/>
              </a:spcAft>
              <a:buClr>
                <a:schemeClr val="dk2"/>
              </a:buClr>
              <a:buSzPts val="1000"/>
              <a:buChar char="•"/>
            </a:pPr>
            <a:r>
              <a:rPr lang="en-US" sz="1200" dirty="0">
                <a:solidFill>
                  <a:schemeClr val="dk2"/>
                </a:solidFill>
                <a:latin typeface="Gill Sans"/>
                <a:ea typeface="Gill Sans"/>
                <a:cs typeface="Gill Sans"/>
                <a:sym typeface="Gill Sans"/>
              </a:rPr>
              <a:t>Distributed workforce - </a:t>
            </a:r>
            <a:r>
              <a:rPr lang="en-US" sz="1200" b="1" dirty="0">
                <a:solidFill>
                  <a:schemeClr val="dk2"/>
                </a:solidFill>
                <a:latin typeface="Gill Sans"/>
                <a:ea typeface="Gill Sans"/>
                <a:cs typeface="Gill Sans"/>
                <a:sym typeface="Gill Sans"/>
              </a:rPr>
              <a:t>more people with specific knowledge</a:t>
            </a:r>
            <a:endParaRPr lang="en-US" sz="1200" b="1" dirty="0">
              <a:solidFill>
                <a:srgbClr val="674831"/>
              </a:solidFill>
              <a:latin typeface="Gill Sans"/>
              <a:ea typeface="Gill Sans"/>
              <a:cs typeface="Gill Sans"/>
              <a:sym typeface="Gill Sans"/>
            </a:endParaRPr>
          </a:p>
          <a:p>
            <a:pPr marL="177800" lvl="0" indent="-139700" algn="l" rtl="0">
              <a:lnSpc>
                <a:spcPct val="80000"/>
              </a:lnSpc>
              <a:spcBef>
                <a:spcPts val="0"/>
              </a:spcBef>
              <a:spcAft>
                <a:spcPts val="0"/>
              </a:spcAft>
              <a:buClr>
                <a:schemeClr val="dk2"/>
              </a:buClr>
              <a:buSzPts val="1000"/>
              <a:buChar char="•"/>
            </a:pPr>
            <a:r>
              <a:rPr lang="en-US" sz="1200" dirty="0">
                <a:solidFill>
                  <a:schemeClr val="dk2"/>
                </a:solidFill>
                <a:latin typeface="Gill Sans"/>
                <a:ea typeface="Gill Sans"/>
                <a:cs typeface="Gill Sans"/>
                <a:sym typeface="Gill Sans"/>
              </a:rPr>
              <a:t>Distributed support </a:t>
            </a:r>
            <a:r>
              <a:rPr lang="en-US" sz="1200" b="1" dirty="0">
                <a:solidFill>
                  <a:schemeClr val="dk2"/>
                </a:solidFill>
                <a:latin typeface="Gill Sans"/>
                <a:ea typeface="Gill Sans"/>
                <a:cs typeface="Gill Sans"/>
                <a:sym typeface="Gill Sans"/>
              </a:rPr>
              <a:t>– faculty advisors, liaisons within programs, tutoring, SI, library, etc.</a:t>
            </a:r>
          </a:p>
          <a:p>
            <a:pPr marL="177800" lvl="0" indent="-139700" algn="l" rtl="0">
              <a:lnSpc>
                <a:spcPct val="80000"/>
              </a:lnSpc>
              <a:spcBef>
                <a:spcPts val="0"/>
              </a:spcBef>
              <a:spcAft>
                <a:spcPts val="0"/>
              </a:spcAft>
              <a:buClr>
                <a:schemeClr val="dk2"/>
              </a:buClr>
              <a:buSzPts val="1000"/>
              <a:buChar char="•"/>
            </a:pPr>
            <a:r>
              <a:rPr lang="en-US" sz="1200" dirty="0">
                <a:solidFill>
                  <a:schemeClr val="dk2"/>
                </a:solidFill>
                <a:latin typeface="Gill Sans"/>
                <a:ea typeface="Gill Sans"/>
                <a:cs typeface="Gill Sans"/>
                <a:sym typeface="Gill Sans"/>
              </a:rPr>
              <a:t>Coordinated support by student need </a:t>
            </a:r>
            <a:r>
              <a:rPr lang="en-US" sz="1200" b="1" dirty="0">
                <a:solidFill>
                  <a:schemeClr val="dk2"/>
                </a:solidFill>
                <a:latin typeface="Gill Sans"/>
                <a:ea typeface="Gill Sans"/>
                <a:cs typeface="Gill Sans"/>
                <a:sym typeface="Gill Sans"/>
              </a:rPr>
              <a:t>- Guided Pathways helps us think about support need in a program, not just a course</a:t>
            </a:r>
            <a:endParaRPr lang="en-US" sz="1200" b="1" dirty="0">
              <a:solidFill>
                <a:srgbClr val="674831"/>
              </a:solidFill>
              <a:latin typeface="Gill Sans"/>
              <a:ea typeface="Gill Sans"/>
              <a:cs typeface="Gill Sans"/>
              <a:sym typeface="Gill Sans"/>
            </a:endParaRPr>
          </a:p>
          <a:p>
            <a:pPr marL="177800" lvl="0" indent="0" algn="l" rtl="0">
              <a:lnSpc>
                <a:spcPct val="80000"/>
              </a:lnSpc>
              <a:spcBef>
                <a:spcPts val="0"/>
              </a:spcBef>
              <a:spcAft>
                <a:spcPts val="0"/>
              </a:spcAft>
              <a:buNone/>
            </a:pPr>
            <a:r>
              <a:rPr lang="en-US" sz="1800" b="1" dirty="0">
                <a:solidFill>
                  <a:schemeClr val="dk2"/>
                </a:solidFill>
                <a:latin typeface="Gill Sans"/>
                <a:ea typeface="Gill Sans"/>
                <a:cs typeface="Gill Sans"/>
                <a:sym typeface="Gill Sans"/>
              </a:rPr>
              <a:t>ERIC</a:t>
            </a:r>
            <a:r>
              <a:rPr lang="en-US" sz="1200" dirty="0">
                <a:solidFill>
                  <a:schemeClr val="dk2"/>
                </a:solidFill>
                <a:latin typeface="Gill Sans"/>
                <a:ea typeface="Gill Sans"/>
                <a:cs typeface="Gill Sans"/>
                <a:sym typeface="Gill Sans"/>
              </a:rPr>
              <a:t> </a:t>
            </a:r>
          </a:p>
          <a:p>
            <a:pPr marL="177800" lvl="0" indent="-139700" algn="l" rtl="0">
              <a:lnSpc>
                <a:spcPct val="80000"/>
              </a:lnSpc>
              <a:spcBef>
                <a:spcPts val="0"/>
              </a:spcBef>
              <a:spcAft>
                <a:spcPts val="0"/>
              </a:spcAft>
              <a:buClr>
                <a:schemeClr val="dk2"/>
              </a:buClr>
              <a:buSzPts val="1000"/>
              <a:buChar char="•"/>
            </a:pPr>
            <a:r>
              <a:rPr lang="en-US" sz="1200" dirty="0">
                <a:solidFill>
                  <a:schemeClr val="dk2"/>
                </a:solidFill>
                <a:latin typeface="Gill Sans"/>
                <a:ea typeface="Gill Sans"/>
                <a:cs typeface="Gill Sans"/>
                <a:sym typeface="Gill Sans"/>
              </a:rPr>
              <a:t>Contact and communication across silos</a:t>
            </a:r>
            <a:r>
              <a:rPr lang="en-US" sz="1200" b="1" dirty="0">
                <a:solidFill>
                  <a:schemeClr val="dk2"/>
                </a:solidFill>
                <a:latin typeface="Gill Sans"/>
                <a:ea typeface="Gill Sans"/>
                <a:cs typeface="Gill Sans"/>
                <a:sym typeface="Gill Sans"/>
              </a:rPr>
              <a:t>—Academic Senate, Curriculum, GP Liaisons, Counseling,  Administration,  Student Services,  IT,  A &amp; R</a:t>
            </a:r>
            <a:endParaRPr lang="en-US" sz="1200" b="1" dirty="0">
              <a:solidFill>
                <a:srgbClr val="674831"/>
              </a:solidFill>
              <a:latin typeface="Gill Sans"/>
              <a:ea typeface="Gill Sans"/>
              <a:cs typeface="Gill Sans"/>
              <a:sym typeface="Gill Sans"/>
            </a:endParaRP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7</a:t>
            </a:fld>
            <a:endParaRPr lang="en-US"/>
          </a:p>
        </p:txBody>
      </p:sp>
    </p:spTree>
    <p:extLst>
      <p:ext uri="{BB962C8B-B14F-4D97-AF65-F5344CB8AC3E}">
        <p14:creationId xmlns:p14="http://schemas.microsoft.com/office/powerpoint/2010/main" val="341724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rgbClr val="674831"/>
              </a:buClr>
              <a:buSzPts val="2100"/>
              <a:buFont typeface="Arial"/>
              <a:buNone/>
            </a:pPr>
            <a:r>
              <a:rPr lang="en-US" sz="1200" dirty="0">
                <a:solidFill>
                  <a:srgbClr val="674831"/>
                </a:solidFill>
                <a:latin typeface="Gill Sans"/>
                <a:ea typeface="Gill Sans"/>
                <a:cs typeface="Gill Sans"/>
                <a:sym typeface="Gill Sans"/>
              </a:rPr>
              <a:t>ERIC: Guided Pathways, there are groups of students and leaders who can move forward with the most specific and least circuitous pathway:</a:t>
            </a:r>
          </a:p>
          <a:p>
            <a:pPr marL="177800" lvl="0" indent="-152400" algn="l" rtl="0">
              <a:lnSpc>
                <a:spcPct val="80000"/>
              </a:lnSpc>
              <a:spcBef>
                <a:spcPts val="800"/>
              </a:spcBef>
              <a:spcAft>
                <a:spcPts val="0"/>
              </a:spcAft>
              <a:buClr>
                <a:schemeClr val="dk2"/>
              </a:buClr>
              <a:buSzPts val="1200"/>
              <a:buChar char="•"/>
            </a:pPr>
            <a:r>
              <a:rPr lang="en-US" sz="1200" dirty="0">
                <a:solidFill>
                  <a:schemeClr val="dk2"/>
                </a:solidFill>
                <a:latin typeface="Gill Sans"/>
                <a:ea typeface="Gill Sans"/>
                <a:cs typeface="Gill Sans"/>
                <a:sym typeface="Gill Sans"/>
              </a:rPr>
              <a:t>Contact and communication within pathways—multiple means to gather all dispersed students within pathways, coordinated cross-communication pathway-institution. I use the phrase multiple means here to say “by all possible means”, in other words, there simply is no one method or communication avenue to reach and gather all the students in diaspora, but requires the efforts of individual faculty, fellow students, and all institutional means to gather them back to a </a:t>
            </a:r>
            <a:r>
              <a:rPr lang="en-US" sz="1200" dirty="0" err="1">
                <a:solidFill>
                  <a:schemeClr val="dk2"/>
                </a:solidFill>
                <a:latin typeface="Gill Sans"/>
                <a:ea typeface="Gill Sans"/>
                <a:cs typeface="Gill Sans"/>
                <a:sym typeface="Gill Sans"/>
              </a:rPr>
              <a:t>semblence</a:t>
            </a:r>
            <a:r>
              <a:rPr lang="en-US" sz="1200" dirty="0">
                <a:solidFill>
                  <a:schemeClr val="dk2"/>
                </a:solidFill>
                <a:latin typeface="Gill Sans"/>
                <a:ea typeface="Gill Sans"/>
                <a:cs typeface="Gill Sans"/>
                <a:sym typeface="Gill Sans"/>
              </a:rPr>
              <a:t> of their pathway and that communication has to be coordinated.</a:t>
            </a:r>
            <a:endParaRPr lang="en-US" sz="1200" dirty="0">
              <a:solidFill>
                <a:srgbClr val="674831"/>
              </a:solidFill>
              <a:latin typeface="Gill Sans"/>
              <a:ea typeface="Gill Sans"/>
              <a:cs typeface="Gill Sans"/>
              <a:sym typeface="Gill Sans"/>
            </a:endParaRPr>
          </a:p>
          <a:p>
            <a:pPr marL="177800" lvl="0" indent="-152400" algn="l" rtl="0">
              <a:lnSpc>
                <a:spcPct val="70000"/>
              </a:lnSpc>
              <a:spcBef>
                <a:spcPts val="800"/>
              </a:spcBef>
              <a:spcAft>
                <a:spcPts val="0"/>
              </a:spcAft>
              <a:buClr>
                <a:schemeClr val="dk2"/>
              </a:buClr>
              <a:buSzPts val="1200"/>
              <a:buChar char="•"/>
            </a:pPr>
            <a:r>
              <a:rPr lang="en-US" sz="1200" dirty="0">
                <a:solidFill>
                  <a:schemeClr val="dk2"/>
                </a:solidFill>
                <a:latin typeface="Gill Sans"/>
                <a:ea typeface="Gill Sans"/>
                <a:cs typeface="Gill Sans"/>
                <a:sym typeface="Gill Sans"/>
              </a:rPr>
              <a:t>Contact and data about students</a:t>
            </a:r>
            <a:endParaRPr lang="en-US" sz="1200" dirty="0">
              <a:solidFill>
                <a:srgbClr val="674831"/>
              </a:solidFill>
              <a:latin typeface="Gill Sans"/>
              <a:ea typeface="Gill Sans"/>
              <a:cs typeface="Gill Sans"/>
              <a:sym typeface="Gill Sans"/>
            </a:endParaRPr>
          </a:p>
          <a:p>
            <a:pPr marL="177800" lvl="0" indent="-152400" algn="l" rtl="0">
              <a:lnSpc>
                <a:spcPct val="70000"/>
              </a:lnSpc>
              <a:spcBef>
                <a:spcPts val="800"/>
              </a:spcBef>
              <a:spcAft>
                <a:spcPts val="0"/>
              </a:spcAft>
              <a:buClr>
                <a:schemeClr val="dk2"/>
              </a:buClr>
              <a:buSzPts val="1200"/>
              <a:buChar char="•"/>
            </a:pPr>
            <a:r>
              <a:rPr lang="en-US" sz="1200" dirty="0">
                <a:solidFill>
                  <a:schemeClr val="dk2"/>
                </a:solidFill>
                <a:latin typeface="Gill Sans"/>
                <a:ea typeface="Gill Sans"/>
                <a:cs typeface="Gill Sans"/>
                <a:sym typeface="Gill Sans"/>
              </a:rPr>
              <a:t>Communication changes on website, within programs and </a:t>
            </a:r>
            <a:r>
              <a:rPr lang="en-US" sz="1200" dirty="0" err="1">
                <a:solidFill>
                  <a:schemeClr val="dk2"/>
                </a:solidFill>
                <a:latin typeface="Gill Sans"/>
                <a:ea typeface="Gill Sans"/>
                <a:cs typeface="Gill Sans"/>
                <a:sym typeface="Gill Sans"/>
              </a:rPr>
              <a:t>metamajors</a:t>
            </a:r>
            <a:endParaRPr lang="en-US" sz="1200" dirty="0">
              <a:solidFill>
                <a:schemeClr val="dk2"/>
              </a:solidFill>
              <a:latin typeface="Gill Sans"/>
              <a:ea typeface="Gill Sans"/>
              <a:cs typeface="Gill Sans"/>
              <a:sym typeface="Gill Sans"/>
            </a:endParaRPr>
          </a:p>
          <a:p>
            <a:pPr marL="177800" lvl="0" indent="-152400" algn="l" rtl="0">
              <a:lnSpc>
                <a:spcPct val="70000"/>
              </a:lnSpc>
              <a:spcBef>
                <a:spcPts val="800"/>
              </a:spcBef>
              <a:spcAft>
                <a:spcPts val="0"/>
              </a:spcAft>
              <a:buClr>
                <a:schemeClr val="dk2"/>
              </a:buClr>
              <a:buSzPts val="1200"/>
              <a:buChar char="•"/>
            </a:pPr>
            <a:r>
              <a:rPr lang="en-US" sz="1200" dirty="0">
                <a:solidFill>
                  <a:schemeClr val="dk2"/>
                </a:solidFill>
                <a:latin typeface="Gill Sans"/>
                <a:ea typeface="Gill Sans"/>
                <a:cs typeface="Gill Sans"/>
                <a:sym typeface="Gill Sans"/>
              </a:rPr>
              <a:t>Guided Pathways Professional Development, including growth mindset approach</a:t>
            </a:r>
          </a:p>
        </p:txBody>
      </p:sp>
      <p:sp>
        <p:nvSpPr>
          <p:cNvPr id="4" name="Slide Number Placeholder 3"/>
          <p:cNvSpPr>
            <a:spLocks noGrp="1"/>
          </p:cNvSpPr>
          <p:nvPr>
            <p:ph type="sldNum" sz="quarter" idx="10"/>
          </p:nvPr>
        </p:nvSpPr>
        <p:spPr/>
        <p:txBody>
          <a:bodyPr/>
          <a:lstStyle/>
          <a:p>
            <a:fld id="{557E57F4-9D9C-5847-BCD2-13B860A1E044}" type="slidenum">
              <a:rPr lang="en-US" smtClean="0"/>
              <a:t>8</a:t>
            </a:fld>
            <a:endParaRPr lang="en-US"/>
          </a:p>
        </p:txBody>
      </p:sp>
    </p:spTree>
    <p:extLst>
      <p:ext uri="{BB962C8B-B14F-4D97-AF65-F5344CB8AC3E}">
        <p14:creationId xmlns:p14="http://schemas.microsoft.com/office/powerpoint/2010/main" val="3564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Jeff</a:t>
            </a:r>
          </a:p>
          <a:p>
            <a:endParaRPr lang="en-US" dirty="0"/>
          </a:p>
        </p:txBody>
      </p:sp>
      <p:sp>
        <p:nvSpPr>
          <p:cNvPr id="4" name="Slide Number Placeholder 3"/>
          <p:cNvSpPr>
            <a:spLocks noGrp="1"/>
          </p:cNvSpPr>
          <p:nvPr>
            <p:ph type="sldNum" sz="quarter" idx="10"/>
          </p:nvPr>
        </p:nvSpPr>
        <p:spPr/>
        <p:txBody>
          <a:bodyPr/>
          <a:lstStyle/>
          <a:p>
            <a:fld id="{557E57F4-9D9C-5847-BCD2-13B860A1E044}" type="slidenum">
              <a:rPr lang="en-US" smtClean="0"/>
              <a:t>9</a:t>
            </a:fld>
            <a:endParaRPr lang="en-US"/>
          </a:p>
        </p:txBody>
      </p:sp>
    </p:spTree>
    <p:extLst>
      <p:ext uri="{BB962C8B-B14F-4D97-AF65-F5344CB8AC3E}">
        <p14:creationId xmlns:p14="http://schemas.microsoft.com/office/powerpoint/2010/main" val="4069461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4744996" y="2088292"/>
            <a:ext cx="6400800" cy="2730843"/>
          </a:xfrm>
        </p:spPr>
        <p:txBody>
          <a:bodyPr anchor="ctr">
            <a:normAutofit/>
          </a:bodyPr>
          <a:lstStyle>
            <a:lvl1pPr>
              <a:lnSpc>
                <a:spcPct val="100000"/>
              </a:lnSpc>
              <a:defRPr sz="4800">
                <a:solidFill>
                  <a:schemeClr val="bg1"/>
                </a:solidFill>
              </a:defRPr>
            </a:lvl1pPr>
          </a:lstStyle>
          <a:p>
            <a:r>
              <a:rPr lang="en-US" dirty="0"/>
              <a:t>Click to Edit Title</a:t>
            </a:r>
          </a:p>
        </p:txBody>
      </p:sp>
      <p:pic>
        <p:nvPicPr>
          <p:cNvPr id="7" name="Picture 6" descr="ASCCC logo">
            <a:extLst>
              <a:ext uri="{FF2B5EF4-FFF2-40B4-BE49-F238E27FC236}">
                <a16:creationId xmlns:a16="http://schemas.microsoft.com/office/drawing/2014/main" id="{9AD9AFDF-7905-B74A-8D29-1B5C4D2C722B}"/>
              </a:ext>
            </a:extLst>
          </p:cNvPr>
          <p:cNvPicPr>
            <a:picLocks noChangeAspect="1"/>
          </p:cNvPicPr>
          <p:nvPr userDrawn="1"/>
        </p:nvPicPr>
        <p:blipFill>
          <a:blip r:embed="rId3"/>
          <a:stretch>
            <a:fillRect/>
          </a:stretch>
        </p:blipFill>
        <p:spPr>
          <a:xfrm>
            <a:off x="521044" y="2362611"/>
            <a:ext cx="3085513" cy="1727887"/>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087395"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087395"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184557"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761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A1EF-A74A-CC40-A222-674A4F8E22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B55DAD-2255-5846-8F11-4E8E29317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20DEA780-2E11-AE43-84F8-675D5AFBA4DA}"/>
              </a:ext>
            </a:extLst>
          </p:cNvPr>
          <p:cNvSpPr>
            <a:spLocks noGrp="1"/>
          </p:cNvSpPr>
          <p:nvPr>
            <p:ph type="sldNum" sz="quarter" idx="10"/>
          </p:nvPr>
        </p:nvSpPr>
        <p:spPr/>
        <p:txBody>
          <a:body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1190016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5" r:id="rId4"/>
    <p:sldLayoutId id="2147483655" r:id="rId5"/>
    <p:sldLayoutId id="2147483666" r:id="rId6"/>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asccc.org/events/2020-04-15-160000/asccc-large-audience-webinars" TargetMode="External"/><Relationship Id="rId7" Type="http://schemas.openxmlformats.org/officeDocument/2006/relationships/hyperlink" Target="https://asccc.org/covid-19-faculty-resource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asccc.org/signup-newsletters" TargetMode="External"/><Relationship Id="rId5" Type="http://schemas.openxmlformats.org/officeDocument/2006/relationships/hyperlink" Target="https://ccconlineed.instructure.com/courses/2634" TargetMode="External"/><Relationship Id="rId4" Type="http://schemas.openxmlformats.org/officeDocument/2006/relationships/hyperlink" Target="https://asccc.org/guided-pathway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a:xfrm>
            <a:off x="4439920" y="2088292"/>
            <a:ext cx="7254240" cy="2730843"/>
          </a:xfrm>
        </p:spPr>
        <p:txBody>
          <a:bodyPr>
            <a:normAutofit fontScale="90000"/>
          </a:bodyPr>
          <a:lstStyle/>
          <a:p>
            <a:pPr algn="ctr"/>
            <a:r>
              <a:rPr lang="en-US" sz="3600" dirty="0"/>
              <a:t>Leveraging our Guided Pathways Frameworks to Work Through an Emergency Situation</a:t>
            </a:r>
            <a:br>
              <a:rPr lang="en-US" dirty="0"/>
            </a:br>
            <a:br>
              <a:rPr lang="en-US" sz="2000" dirty="0"/>
            </a:br>
            <a:r>
              <a:rPr lang="en-US" sz="2000" dirty="0"/>
              <a:t>Julie Bruno | Janet </a:t>
            </a:r>
            <a:r>
              <a:rPr lang="en-US" sz="2000" dirty="0" err="1"/>
              <a:t>Fulks</a:t>
            </a:r>
            <a:r>
              <a:rPr lang="en-US" sz="2000" dirty="0"/>
              <a:t> | Jeffrey Hernandez | Ty Simpson | Eric Thompson</a:t>
            </a:r>
            <a:br>
              <a:rPr lang="en-US" sz="2000" dirty="0"/>
            </a:br>
            <a:br>
              <a:rPr lang="en-US" sz="2000" dirty="0"/>
            </a:br>
            <a:r>
              <a:rPr lang="en-US" sz="1800" dirty="0"/>
              <a:t>April 17, 2020</a:t>
            </a:r>
          </a:p>
        </p:txBody>
      </p:sp>
      <p:pic>
        <p:nvPicPr>
          <p:cNvPr id="4" name="Picture 3">
            <a:extLst>
              <a:ext uri="{FF2B5EF4-FFF2-40B4-BE49-F238E27FC236}">
                <a16:creationId xmlns:a16="http://schemas.microsoft.com/office/drawing/2014/main" id="{0F034E38-B412-AF47-A3EE-5B20221C6D76}"/>
              </a:ext>
            </a:extLst>
          </p:cNvPr>
          <p:cNvPicPr>
            <a:picLocks noChangeAspect="1"/>
          </p:cNvPicPr>
          <p:nvPr/>
        </p:nvPicPr>
        <p:blipFill>
          <a:blip r:embed="rId3"/>
          <a:stretch>
            <a:fillRect/>
          </a:stretch>
        </p:blipFill>
        <p:spPr>
          <a:xfrm>
            <a:off x="197564" y="2452009"/>
            <a:ext cx="3669953" cy="1529147"/>
          </a:xfrm>
          <a:prstGeom prst="rect">
            <a:avLst/>
          </a:prstGeom>
        </p:spPr>
      </p:pic>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02BAA3-1DB3-C540-A1D1-17B81A70B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518" y="2461846"/>
            <a:ext cx="2268031" cy="2263601"/>
          </a:xfrm>
          <a:prstGeom prst="rect">
            <a:avLst/>
          </a:prstGeom>
        </p:spPr>
      </p:pic>
      <p:sp>
        <p:nvSpPr>
          <p:cNvPr id="2" name="Title 1">
            <a:extLst>
              <a:ext uri="{FF2B5EF4-FFF2-40B4-BE49-F238E27FC236}">
                <a16:creationId xmlns:a16="http://schemas.microsoft.com/office/drawing/2014/main" id="{F1B46269-7F3A-2B4D-BFF1-6D1BD11F1497}"/>
              </a:ext>
            </a:extLst>
          </p:cNvPr>
          <p:cNvSpPr>
            <a:spLocks noGrp="1"/>
          </p:cNvSpPr>
          <p:nvPr>
            <p:ph type="title"/>
          </p:nvPr>
        </p:nvSpPr>
        <p:spPr/>
        <p:txBody>
          <a:bodyPr/>
          <a:lstStyle/>
          <a:p>
            <a:pPr algn="ctr"/>
            <a:r>
              <a:rPr lang="en-US" dirty="0"/>
              <a:t>Planning and Actions Colleges Can Consider</a:t>
            </a:r>
          </a:p>
        </p:txBody>
      </p:sp>
      <p:sp>
        <p:nvSpPr>
          <p:cNvPr id="3" name="Content Placeholder 2">
            <a:extLst>
              <a:ext uri="{FF2B5EF4-FFF2-40B4-BE49-F238E27FC236}">
                <a16:creationId xmlns:a16="http://schemas.microsoft.com/office/drawing/2014/main" id="{C76B1F3B-FDC1-BD48-A800-4D75FE11BB3B}"/>
              </a:ext>
            </a:extLst>
          </p:cNvPr>
          <p:cNvSpPr>
            <a:spLocks noGrp="1"/>
          </p:cNvSpPr>
          <p:nvPr>
            <p:ph sz="half" idx="1"/>
          </p:nvPr>
        </p:nvSpPr>
        <p:spPr>
          <a:xfrm>
            <a:off x="1292853" y="2461846"/>
            <a:ext cx="8526395" cy="3950542"/>
          </a:xfrm>
        </p:spPr>
        <p:txBody>
          <a:bodyPr>
            <a:normAutofit/>
          </a:bodyPr>
          <a:lstStyle/>
          <a:p>
            <a:pPr marL="177800" lvl="0" indent="-203200">
              <a:lnSpc>
                <a:spcPct val="110000"/>
              </a:lnSpc>
              <a:spcBef>
                <a:spcPts val="0"/>
              </a:spcBef>
              <a:buClr>
                <a:srgbClr val="674831"/>
              </a:buClr>
              <a:buSzPts val="2400"/>
            </a:pPr>
            <a:r>
              <a:rPr lang="en-US" dirty="0">
                <a:latin typeface="Gill Sans"/>
                <a:ea typeface="Gill Sans"/>
                <a:cs typeface="Gill Sans"/>
                <a:sym typeface="Gill Sans"/>
              </a:rPr>
              <a:t>Distinguish between critical communications </a:t>
            </a:r>
            <a:r>
              <a:rPr lang="en-US" dirty="0"/>
              <a:t>ver</a:t>
            </a:r>
            <a:r>
              <a:rPr lang="en-US" dirty="0">
                <a:latin typeface="Gill Sans"/>
                <a:ea typeface="Gill Sans"/>
                <a:cs typeface="Gill Sans"/>
                <a:sym typeface="Gill Sans"/>
              </a:rPr>
              <a:t>sus long term</a:t>
            </a:r>
            <a:endParaRPr lang="en-US" dirty="0"/>
          </a:p>
          <a:p>
            <a:pPr marL="177800" lvl="0" indent="-203200">
              <a:lnSpc>
                <a:spcPct val="100000"/>
              </a:lnSpc>
              <a:spcBef>
                <a:spcPts val="800"/>
              </a:spcBef>
              <a:buClr>
                <a:srgbClr val="674831"/>
              </a:buClr>
              <a:buSzPts val="2400"/>
            </a:pPr>
            <a:r>
              <a:rPr lang="en-US" dirty="0">
                <a:latin typeface="Gill Sans"/>
                <a:ea typeface="Gill Sans"/>
                <a:cs typeface="Gill Sans"/>
                <a:sym typeface="Gill Sans"/>
              </a:rPr>
              <a:t>Academic Senates can pull together key campus leaders </a:t>
            </a:r>
            <a:endParaRPr lang="en-US" dirty="0"/>
          </a:p>
          <a:p>
            <a:pPr marL="177800" lvl="0" indent="-203200">
              <a:lnSpc>
                <a:spcPct val="100000"/>
              </a:lnSpc>
              <a:spcBef>
                <a:spcPts val="800"/>
              </a:spcBef>
              <a:buClr>
                <a:srgbClr val="674831"/>
              </a:buClr>
              <a:buSzPts val="2400"/>
            </a:pPr>
            <a:r>
              <a:rPr lang="en-US" dirty="0">
                <a:latin typeface="Gill Sans"/>
                <a:ea typeface="Gill Sans"/>
                <a:cs typeface="Gill Sans"/>
                <a:sym typeface="Gill Sans"/>
              </a:rPr>
              <a:t>Design a communication plan </a:t>
            </a:r>
            <a:r>
              <a:rPr lang="en-US" dirty="0"/>
              <a:t>to support</a:t>
            </a:r>
            <a:r>
              <a:rPr lang="en-US" dirty="0">
                <a:latin typeface="Gill Sans"/>
                <a:ea typeface="Gill Sans"/>
                <a:cs typeface="Gill Sans"/>
                <a:sym typeface="Gill Sans"/>
              </a:rPr>
              <a:t> students within the pathway</a:t>
            </a:r>
          </a:p>
        </p:txBody>
      </p:sp>
    </p:spTree>
    <p:extLst>
      <p:ext uri="{BB962C8B-B14F-4D97-AF65-F5344CB8AC3E}">
        <p14:creationId xmlns:p14="http://schemas.microsoft.com/office/powerpoint/2010/main" val="155410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D087-D7A4-5F4B-BC5F-D41186B4DAE5}"/>
              </a:ext>
            </a:extLst>
          </p:cNvPr>
          <p:cNvSpPr>
            <a:spLocks noGrp="1"/>
          </p:cNvSpPr>
          <p:nvPr>
            <p:ph type="title"/>
          </p:nvPr>
        </p:nvSpPr>
        <p:spPr>
          <a:xfrm>
            <a:off x="1054718" y="747120"/>
            <a:ext cx="10058399" cy="910951"/>
          </a:xfrm>
        </p:spPr>
        <p:txBody>
          <a:bodyPr>
            <a:normAutofit/>
          </a:bodyPr>
          <a:lstStyle/>
          <a:p>
            <a:pPr algn="ctr"/>
            <a:r>
              <a:rPr lang="en-US" dirty="0"/>
              <a:t>Planning and Actions Colleges Can Consider</a:t>
            </a:r>
          </a:p>
        </p:txBody>
      </p:sp>
      <p:sp>
        <p:nvSpPr>
          <p:cNvPr id="3" name="Content Placeholder 2">
            <a:extLst>
              <a:ext uri="{FF2B5EF4-FFF2-40B4-BE49-F238E27FC236}">
                <a16:creationId xmlns:a16="http://schemas.microsoft.com/office/drawing/2014/main" id="{7B1050C2-A43F-2E4D-8596-55611E5D6B25}"/>
              </a:ext>
            </a:extLst>
          </p:cNvPr>
          <p:cNvSpPr>
            <a:spLocks noGrp="1"/>
          </p:cNvSpPr>
          <p:nvPr>
            <p:ph sz="half" idx="1"/>
          </p:nvPr>
        </p:nvSpPr>
        <p:spPr>
          <a:xfrm>
            <a:off x="1137920" y="2184400"/>
            <a:ext cx="9975197" cy="4399280"/>
          </a:xfrm>
        </p:spPr>
        <p:txBody>
          <a:bodyPr>
            <a:normAutofit/>
          </a:bodyPr>
          <a:lstStyle/>
          <a:p>
            <a:pPr marL="0" lvl="0" indent="0" algn="ctr">
              <a:lnSpc>
                <a:spcPct val="100000"/>
              </a:lnSpc>
              <a:spcBef>
                <a:spcPts val="0"/>
              </a:spcBef>
              <a:buClr>
                <a:srgbClr val="674831"/>
              </a:buClr>
              <a:buSzPts val="2400"/>
              <a:buNone/>
            </a:pPr>
            <a:r>
              <a:rPr lang="en-US" sz="3200" b="1" dirty="0"/>
              <a:t>“What communication strategies and solutions do you think have been or could be effective in supporting students?”</a:t>
            </a:r>
          </a:p>
          <a:p>
            <a:pPr marL="0" indent="0" algn="ctr">
              <a:lnSpc>
                <a:spcPct val="125000"/>
              </a:lnSpc>
              <a:buNone/>
            </a:pPr>
            <a:r>
              <a:rPr lang="en-US" dirty="0"/>
              <a:t>Please post your response to everyone in the chat</a:t>
            </a:r>
          </a:p>
          <a:p>
            <a:pPr marL="0" indent="0" algn="ctr">
              <a:lnSpc>
                <a:spcPct val="125000"/>
              </a:lnSpc>
              <a:buNone/>
            </a:pP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318" y="4584878"/>
            <a:ext cx="1564006" cy="1255944"/>
          </a:xfrm>
          <a:prstGeom prst="rect">
            <a:avLst/>
          </a:prstGeom>
        </p:spPr>
      </p:pic>
    </p:spTree>
    <p:extLst>
      <p:ext uri="{BB962C8B-B14F-4D97-AF65-F5344CB8AC3E}">
        <p14:creationId xmlns:p14="http://schemas.microsoft.com/office/powerpoint/2010/main" val="396074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6269-7F3A-2B4D-BFF1-6D1BD11F1497}"/>
              </a:ext>
            </a:extLst>
          </p:cNvPr>
          <p:cNvSpPr>
            <a:spLocks noGrp="1"/>
          </p:cNvSpPr>
          <p:nvPr>
            <p:ph type="title"/>
          </p:nvPr>
        </p:nvSpPr>
        <p:spPr/>
        <p:txBody>
          <a:bodyPr/>
          <a:lstStyle/>
          <a:p>
            <a:pPr algn="ctr"/>
            <a:r>
              <a:rPr lang="en-US" dirty="0"/>
              <a:t>Planning and Actions Colleges Can Consider</a:t>
            </a:r>
          </a:p>
        </p:txBody>
      </p:sp>
      <p:sp>
        <p:nvSpPr>
          <p:cNvPr id="3" name="Content Placeholder 2">
            <a:extLst>
              <a:ext uri="{FF2B5EF4-FFF2-40B4-BE49-F238E27FC236}">
                <a16:creationId xmlns:a16="http://schemas.microsoft.com/office/drawing/2014/main" id="{C76B1F3B-FDC1-BD48-A800-4D75FE11BB3B}"/>
              </a:ext>
            </a:extLst>
          </p:cNvPr>
          <p:cNvSpPr>
            <a:spLocks noGrp="1"/>
          </p:cNvSpPr>
          <p:nvPr>
            <p:ph sz="half" idx="1"/>
          </p:nvPr>
        </p:nvSpPr>
        <p:spPr>
          <a:xfrm>
            <a:off x="1273316" y="2532185"/>
            <a:ext cx="9572876" cy="4128014"/>
          </a:xfrm>
        </p:spPr>
        <p:txBody>
          <a:bodyPr>
            <a:normAutofit/>
          </a:bodyPr>
          <a:lstStyle/>
          <a:p>
            <a:pPr marL="177800" lvl="0" indent="-203200">
              <a:lnSpc>
                <a:spcPct val="100000"/>
              </a:lnSpc>
              <a:spcBef>
                <a:spcPts val="0"/>
              </a:spcBef>
              <a:buClr>
                <a:srgbClr val="674831"/>
              </a:buClr>
              <a:buSzPts val="2400"/>
            </a:pPr>
            <a:r>
              <a:rPr lang="en-US" dirty="0">
                <a:latin typeface="Gill Sans"/>
                <a:ea typeface="Gill Sans"/>
                <a:cs typeface="Gill Sans"/>
                <a:sym typeface="Gill Sans"/>
              </a:rPr>
              <a:t>Meeting within departments/completion teams </a:t>
            </a:r>
            <a:r>
              <a:rPr lang="en-US" dirty="0"/>
              <a:t>to </a:t>
            </a:r>
            <a:r>
              <a:rPr lang="en-US" dirty="0">
                <a:latin typeface="Gill Sans"/>
                <a:ea typeface="Gill Sans"/>
                <a:cs typeface="Gill Sans"/>
                <a:sym typeface="Gill Sans"/>
              </a:rPr>
              <a:t>assess immediate and long term needs</a:t>
            </a:r>
            <a:endParaRPr lang="en-US" dirty="0"/>
          </a:p>
          <a:p>
            <a:pPr marL="177800" lvl="0" indent="-203200">
              <a:lnSpc>
                <a:spcPct val="100000"/>
              </a:lnSpc>
              <a:spcBef>
                <a:spcPts val="800"/>
              </a:spcBef>
              <a:buClr>
                <a:srgbClr val="674831"/>
              </a:buClr>
              <a:buSzPts val="2400"/>
            </a:pPr>
            <a:r>
              <a:rPr lang="en-US" dirty="0">
                <a:latin typeface="Gill Sans"/>
                <a:ea typeface="Gill Sans"/>
                <a:cs typeface="Gill Sans"/>
                <a:sym typeface="Gill Sans"/>
              </a:rPr>
              <a:t>Design a workload management/distribution plan to handle increased academic advising needs</a:t>
            </a:r>
            <a:endParaRPr lang="en-US" dirty="0"/>
          </a:p>
          <a:p>
            <a:pPr marL="177800" lvl="0" indent="-203200">
              <a:lnSpc>
                <a:spcPct val="100000"/>
              </a:lnSpc>
              <a:spcBef>
                <a:spcPts val="800"/>
              </a:spcBef>
              <a:buClr>
                <a:srgbClr val="674831"/>
              </a:buClr>
              <a:buSzPts val="2400"/>
            </a:pPr>
            <a:r>
              <a:rPr lang="en-US" dirty="0">
                <a:latin typeface="Gill Sans"/>
                <a:ea typeface="Gill Sans"/>
                <a:cs typeface="Gill Sans"/>
                <a:sym typeface="Gill Sans"/>
              </a:rPr>
              <a:t>Promotion of online professional development to emphasize being creative, innovative and flexible in how you teach</a:t>
            </a:r>
            <a:endParaRPr lang="en-US" dirty="0"/>
          </a:p>
        </p:txBody>
      </p:sp>
    </p:spTree>
    <p:extLst>
      <p:ext uri="{BB962C8B-B14F-4D97-AF65-F5344CB8AC3E}">
        <p14:creationId xmlns:p14="http://schemas.microsoft.com/office/powerpoint/2010/main" val="3618108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6269-7F3A-2B4D-BFF1-6D1BD11F1497}"/>
              </a:ext>
            </a:extLst>
          </p:cNvPr>
          <p:cNvSpPr>
            <a:spLocks noGrp="1"/>
          </p:cNvSpPr>
          <p:nvPr>
            <p:ph type="title"/>
          </p:nvPr>
        </p:nvSpPr>
        <p:spPr/>
        <p:txBody>
          <a:bodyPr/>
          <a:lstStyle/>
          <a:p>
            <a:pPr algn="ctr"/>
            <a:r>
              <a:rPr lang="en-US" dirty="0"/>
              <a:t>Planning and Actions Colleges Can Consider</a:t>
            </a:r>
          </a:p>
        </p:txBody>
      </p:sp>
      <p:sp>
        <p:nvSpPr>
          <p:cNvPr id="3" name="Content Placeholder 2">
            <a:extLst>
              <a:ext uri="{FF2B5EF4-FFF2-40B4-BE49-F238E27FC236}">
                <a16:creationId xmlns:a16="http://schemas.microsoft.com/office/drawing/2014/main" id="{C76B1F3B-FDC1-BD48-A800-4D75FE11BB3B}"/>
              </a:ext>
            </a:extLst>
          </p:cNvPr>
          <p:cNvSpPr>
            <a:spLocks noGrp="1"/>
          </p:cNvSpPr>
          <p:nvPr>
            <p:ph sz="half" idx="1"/>
          </p:nvPr>
        </p:nvSpPr>
        <p:spPr>
          <a:xfrm>
            <a:off x="1273315" y="2700997"/>
            <a:ext cx="9860122" cy="3959202"/>
          </a:xfrm>
        </p:spPr>
        <p:txBody>
          <a:bodyPr>
            <a:normAutofit/>
          </a:bodyPr>
          <a:lstStyle/>
          <a:p>
            <a:pPr marL="177800" lvl="0" indent="-203200">
              <a:lnSpc>
                <a:spcPct val="100000"/>
              </a:lnSpc>
              <a:spcBef>
                <a:spcPts val="800"/>
              </a:spcBef>
              <a:buClr>
                <a:srgbClr val="674831"/>
              </a:buClr>
              <a:buSzPts val="2400"/>
            </a:pPr>
            <a:r>
              <a:rPr lang="en-US" dirty="0"/>
              <a:t>Triage counseling needs online, such as with Cranium Cafe in “lobby”</a:t>
            </a:r>
          </a:p>
          <a:p>
            <a:pPr marL="177800" lvl="0" indent="-241300">
              <a:lnSpc>
                <a:spcPct val="100000"/>
              </a:lnSpc>
              <a:spcBef>
                <a:spcPts val="800"/>
              </a:spcBef>
              <a:buSzPts val="2400"/>
            </a:pPr>
            <a:r>
              <a:rPr lang="en-US" dirty="0"/>
              <a:t>Be sure COVID emergency measures, such as P/NP or EW changes, are implemented to fit the needs of each student</a:t>
            </a:r>
          </a:p>
          <a:p>
            <a:pPr marL="177800" lvl="0" indent="-203200">
              <a:lnSpc>
                <a:spcPct val="100000"/>
              </a:lnSpc>
              <a:spcBef>
                <a:spcPts val="800"/>
              </a:spcBef>
              <a:buClr>
                <a:srgbClr val="674831"/>
              </a:buClr>
              <a:buSzPts val="2400"/>
            </a:pPr>
            <a:r>
              <a:rPr lang="en-US" dirty="0">
                <a:latin typeface="Gill Sans"/>
                <a:ea typeface="Gill Sans"/>
                <a:cs typeface="Gill Sans"/>
                <a:sym typeface="Gill Sans"/>
              </a:rPr>
              <a:t>Accelerate implementation of data management systems that allow for case management with students online</a:t>
            </a:r>
            <a:endParaRPr lang="en-US" dirty="0"/>
          </a:p>
        </p:txBody>
      </p:sp>
    </p:spTree>
    <p:extLst>
      <p:ext uri="{BB962C8B-B14F-4D97-AF65-F5344CB8AC3E}">
        <p14:creationId xmlns:p14="http://schemas.microsoft.com/office/powerpoint/2010/main" val="280236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D087-D7A4-5F4B-BC5F-D41186B4DAE5}"/>
              </a:ext>
            </a:extLst>
          </p:cNvPr>
          <p:cNvSpPr>
            <a:spLocks noGrp="1"/>
          </p:cNvSpPr>
          <p:nvPr>
            <p:ph type="title"/>
          </p:nvPr>
        </p:nvSpPr>
        <p:spPr>
          <a:xfrm>
            <a:off x="1054718" y="747120"/>
            <a:ext cx="10058399" cy="910951"/>
          </a:xfrm>
        </p:spPr>
        <p:txBody>
          <a:bodyPr>
            <a:normAutofit/>
          </a:bodyPr>
          <a:lstStyle/>
          <a:p>
            <a:pPr algn="ctr"/>
            <a:r>
              <a:rPr lang="en-US" dirty="0"/>
              <a:t>Planning and Actions Colleges Can Consider</a:t>
            </a:r>
          </a:p>
        </p:txBody>
      </p:sp>
      <p:sp>
        <p:nvSpPr>
          <p:cNvPr id="3" name="Content Placeholder 2">
            <a:extLst>
              <a:ext uri="{FF2B5EF4-FFF2-40B4-BE49-F238E27FC236}">
                <a16:creationId xmlns:a16="http://schemas.microsoft.com/office/drawing/2014/main" id="{7B1050C2-A43F-2E4D-8596-55611E5D6B25}"/>
              </a:ext>
            </a:extLst>
          </p:cNvPr>
          <p:cNvSpPr>
            <a:spLocks noGrp="1"/>
          </p:cNvSpPr>
          <p:nvPr>
            <p:ph sz="half" idx="1"/>
          </p:nvPr>
        </p:nvSpPr>
        <p:spPr>
          <a:xfrm>
            <a:off x="1054718" y="2335236"/>
            <a:ext cx="10058399" cy="4389121"/>
          </a:xfrm>
        </p:spPr>
        <p:txBody>
          <a:bodyPr>
            <a:normAutofit/>
          </a:bodyPr>
          <a:lstStyle/>
          <a:p>
            <a:pPr marL="0" lvl="0" indent="0" algn="ctr">
              <a:lnSpc>
                <a:spcPct val="100000"/>
              </a:lnSpc>
              <a:spcBef>
                <a:spcPts val="0"/>
              </a:spcBef>
              <a:buClr>
                <a:srgbClr val="674831"/>
              </a:buClr>
              <a:buSzPts val="2700"/>
              <a:buNone/>
            </a:pPr>
            <a:r>
              <a:rPr lang="en-US" sz="3200" b="1" dirty="0"/>
              <a:t>“What other challenges are our students facing? </a:t>
            </a:r>
          </a:p>
          <a:p>
            <a:pPr marL="0" lvl="0" indent="0" algn="ctr">
              <a:lnSpc>
                <a:spcPct val="100000"/>
              </a:lnSpc>
              <a:spcBef>
                <a:spcPts val="0"/>
              </a:spcBef>
              <a:buClr>
                <a:srgbClr val="674831"/>
              </a:buClr>
              <a:buSzPts val="2700"/>
              <a:buNone/>
            </a:pPr>
            <a:r>
              <a:rPr lang="en-US" sz="3200" b="1" dirty="0"/>
              <a:t>What other strategies should we consider to support our students?”</a:t>
            </a:r>
          </a:p>
          <a:p>
            <a:pPr marL="0" indent="0" algn="ctr">
              <a:lnSpc>
                <a:spcPct val="125000"/>
              </a:lnSpc>
              <a:spcBef>
                <a:spcPts val="1800"/>
              </a:spcBef>
              <a:buNone/>
            </a:pPr>
            <a:r>
              <a:rPr lang="en-US" dirty="0"/>
              <a:t>Please post your response to everyone in the chat</a:t>
            </a:r>
          </a:p>
          <a:p>
            <a:pPr marL="0" indent="0" algn="ctr">
              <a:lnSpc>
                <a:spcPct val="125000"/>
              </a:lnSpc>
              <a:buNone/>
            </a:pP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709" y="4852164"/>
            <a:ext cx="1564006" cy="1255944"/>
          </a:xfrm>
          <a:prstGeom prst="rect">
            <a:avLst/>
          </a:prstGeom>
        </p:spPr>
      </p:pic>
    </p:spTree>
    <p:extLst>
      <p:ext uri="{BB962C8B-B14F-4D97-AF65-F5344CB8AC3E}">
        <p14:creationId xmlns:p14="http://schemas.microsoft.com/office/powerpoint/2010/main" val="30960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9974-D0B2-2B4C-8EB3-8A0C734C0722}"/>
              </a:ext>
            </a:extLst>
          </p:cNvPr>
          <p:cNvSpPr>
            <a:spLocks noGrp="1"/>
          </p:cNvSpPr>
          <p:nvPr>
            <p:ph type="title"/>
          </p:nvPr>
        </p:nvSpPr>
        <p:spPr/>
        <p:txBody>
          <a:bodyPr/>
          <a:lstStyle/>
          <a:p>
            <a:pPr algn="ctr"/>
            <a:r>
              <a:rPr lang="en-US" dirty="0"/>
              <a:t>Questions and Comments</a:t>
            </a:r>
          </a:p>
        </p:txBody>
      </p:sp>
      <p:pic>
        <p:nvPicPr>
          <p:cNvPr id="4" name="Content Placeholder 3">
            <a:extLst>
              <a:ext uri="{FF2B5EF4-FFF2-40B4-BE49-F238E27FC236}">
                <a16:creationId xmlns:a16="http://schemas.microsoft.com/office/drawing/2014/main" id="{A5B27471-1F0F-D440-98E8-D3D22BD68B7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76851" y="2018861"/>
            <a:ext cx="4268135" cy="4260019"/>
          </a:xfrm>
        </p:spPr>
      </p:pic>
    </p:spTree>
    <p:extLst>
      <p:ext uri="{BB962C8B-B14F-4D97-AF65-F5344CB8AC3E}">
        <p14:creationId xmlns:p14="http://schemas.microsoft.com/office/powerpoint/2010/main" val="369248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6269-7F3A-2B4D-BFF1-6D1BD11F1497}"/>
              </a:ext>
            </a:extLst>
          </p:cNvPr>
          <p:cNvSpPr>
            <a:spLocks noGrp="1"/>
          </p:cNvSpPr>
          <p:nvPr>
            <p:ph type="title"/>
          </p:nvPr>
        </p:nvSpPr>
        <p:spPr>
          <a:xfrm>
            <a:off x="1075038" y="365126"/>
            <a:ext cx="10058399" cy="1188072"/>
          </a:xfrm>
        </p:spPr>
        <p:txBody>
          <a:bodyPr/>
          <a:lstStyle/>
          <a:p>
            <a:pPr algn="ctr"/>
            <a:r>
              <a:rPr lang="en-US" dirty="0"/>
              <a:t>Resources</a:t>
            </a:r>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947"/>
          <a:stretch/>
        </p:blipFill>
        <p:spPr>
          <a:xfrm>
            <a:off x="1603524" y="1553197"/>
            <a:ext cx="8505676" cy="5281933"/>
          </a:xfrm>
        </p:spPr>
      </p:pic>
    </p:spTree>
    <p:extLst>
      <p:ext uri="{BB962C8B-B14F-4D97-AF65-F5344CB8AC3E}">
        <p14:creationId xmlns:p14="http://schemas.microsoft.com/office/powerpoint/2010/main" val="67107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6269-7F3A-2B4D-BFF1-6D1BD11F1497}"/>
              </a:ext>
            </a:extLst>
          </p:cNvPr>
          <p:cNvSpPr>
            <a:spLocks noGrp="1"/>
          </p:cNvSpPr>
          <p:nvPr>
            <p:ph type="title"/>
          </p:nvPr>
        </p:nvSpPr>
        <p:spPr>
          <a:xfrm>
            <a:off x="1075038" y="365125"/>
            <a:ext cx="10058399" cy="1083847"/>
          </a:xfrm>
        </p:spPr>
        <p:txBody>
          <a:bodyPr/>
          <a:lstStyle/>
          <a:p>
            <a:pPr algn="ctr"/>
            <a:r>
              <a:rPr lang="en-US" dirty="0"/>
              <a:t>Resources</a:t>
            </a:r>
          </a:p>
        </p:txBody>
      </p:sp>
      <p:sp>
        <p:nvSpPr>
          <p:cNvPr id="3" name="Content Placeholder 2">
            <a:extLst>
              <a:ext uri="{FF2B5EF4-FFF2-40B4-BE49-F238E27FC236}">
                <a16:creationId xmlns:a16="http://schemas.microsoft.com/office/drawing/2014/main" id="{C76B1F3B-FDC1-BD48-A800-4D75FE11BB3B}"/>
              </a:ext>
            </a:extLst>
          </p:cNvPr>
          <p:cNvSpPr>
            <a:spLocks noGrp="1"/>
          </p:cNvSpPr>
          <p:nvPr>
            <p:ph sz="half" idx="1"/>
          </p:nvPr>
        </p:nvSpPr>
        <p:spPr>
          <a:xfrm>
            <a:off x="1075039" y="1608506"/>
            <a:ext cx="9926318" cy="5262439"/>
          </a:xfrm>
        </p:spPr>
        <p:txBody>
          <a:bodyPr>
            <a:normAutofit lnSpcReduction="10000"/>
          </a:bodyPr>
          <a:lstStyle/>
          <a:p>
            <a:pPr>
              <a:lnSpc>
                <a:spcPct val="110000"/>
              </a:lnSpc>
            </a:pPr>
            <a:r>
              <a:rPr lang="en-US" sz="2400" dirty="0">
                <a:latin typeface="Gill Sans MT" panose="020B0502020104020203" pitchFamily="34" charset="77"/>
              </a:rPr>
              <a:t>Other ASCCC Large-Audience Discussion Webinars, </a:t>
            </a:r>
            <a:br>
              <a:rPr lang="en-US" sz="2400" dirty="0">
                <a:latin typeface="Gill Sans MT" panose="020B0502020104020203" pitchFamily="34" charset="77"/>
              </a:rPr>
            </a:br>
            <a:r>
              <a:rPr lang="en-US" sz="2400" dirty="0">
                <a:latin typeface="Gill Sans MT" panose="020B0502020104020203" pitchFamily="34" charset="77"/>
              </a:rPr>
              <a:t>April 20 through 24: </a:t>
            </a:r>
            <a:r>
              <a:rPr lang="en-US" sz="2400" dirty="0">
                <a:solidFill>
                  <a:srgbClr val="0070C0"/>
                </a:solidFill>
                <a:hlinkClick r:id="rId3"/>
              </a:rPr>
              <a:t>https://asccc.org/events/2020-04-15-160000/asccc-large-audience-webinars</a:t>
            </a:r>
            <a:endParaRPr lang="en-US" sz="2400" dirty="0">
              <a:solidFill>
                <a:srgbClr val="0070C0"/>
              </a:solidFill>
              <a:latin typeface="Gill Sans MT" panose="020B0502020104020203" pitchFamily="34" charset="77"/>
            </a:endParaRPr>
          </a:p>
          <a:p>
            <a:pPr>
              <a:lnSpc>
                <a:spcPct val="110000"/>
              </a:lnSpc>
            </a:pPr>
            <a:r>
              <a:rPr lang="en-US" sz="2400" dirty="0">
                <a:latin typeface="Gill Sans MT" panose="020B0502020104020203" pitchFamily="34" charset="77"/>
              </a:rPr>
              <a:t>ASCCC Guided Pathways Resources, including Webinars on April 22, May 6 &amp; May 20: </a:t>
            </a:r>
            <a:r>
              <a:rPr lang="en-US" sz="2400" dirty="0">
                <a:hlinkClick r:id="rId4"/>
              </a:rPr>
              <a:t>https://asccc.org/guided-pathways</a:t>
            </a:r>
            <a:endParaRPr lang="en-US" sz="2400" dirty="0">
              <a:latin typeface="Gill Sans MT" panose="020B0502020104020203" pitchFamily="34" charset="77"/>
            </a:endParaRPr>
          </a:p>
          <a:p>
            <a:pPr>
              <a:lnSpc>
                <a:spcPct val="110000"/>
              </a:lnSpc>
            </a:pPr>
            <a:r>
              <a:rPr lang="en-US" sz="2400" dirty="0">
                <a:latin typeface="Gill Sans MT" panose="020B0502020104020203" pitchFamily="34" charset="77"/>
              </a:rPr>
              <a:t>ASCCC Online Handbook for Guided Pathways on Canvas: </a:t>
            </a:r>
            <a:r>
              <a:rPr lang="en-US" sz="2400" dirty="0">
                <a:hlinkClick r:id="rId5"/>
              </a:rPr>
              <a:t>https://ccconlineed.instructure.com/courses/2634</a:t>
            </a:r>
            <a:endParaRPr lang="en-US" sz="2400" dirty="0"/>
          </a:p>
          <a:p>
            <a:pPr>
              <a:lnSpc>
                <a:spcPct val="110000"/>
              </a:lnSpc>
            </a:pPr>
            <a:r>
              <a:rPr lang="en-US" sz="2400" dirty="0">
                <a:latin typeface="Gill Sans MT" panose="020B0502020104020203" pitchFamily="34" charset="77"/>
              </a:rPr>
              <a:t>Signup for ASCCC Guided Pathways Newsletter: </a:t>
            </a:r>
            <a:r>
              <a:rPr lang="en-US" sz="2400" dirty="0">
                <a:hlinkClick r:id="rId6"/>
              </a:rPr>
              <a:t>https://asccc.org/signup-newsletters</a:t>
            </a:r>
            <a:endParaRPr lang="en-US" sz="2400" dirty="0"/>
          </a:p>
          <a:p>
            <a:pPr>
              <a:lnSpc>
                <a:spcPct val="110000"/>
              </a:lnSpc>
            </a:pPr>
            <a:r>
              <a:rPr lang="en-US" sz="2400" dirty="0">
                <a:latin typeface="Gill Sans MT" panose="020B0502020104020203" pitchFamily="34" charset="77"/>
              </a:rPr>
              <a:t>ASCCC COVID-19 Faculty Resources Page: </a:t>
            </a:r>
            <a:r>
              <a:rPr lang="en-US" sz="2400" dirty="0">
                <a:hlinkClick r:id="rId7"/>
              </a:rPr>
              <a:t>https://asccc.org/covid-19-faculty-resources</a:t>
            </a:r>
            <a:r>
              <a:rPr lang="en-US" sz="2400" dirty="0">
                <a:latin typeface="Gill Sans MT" panose="020B0502020104020203" pitchFamily="34" charset="77"/>
              </a:rPr>
              <a:t> </a:t>
            </a:r>
          </a:p>
          <a:p>
            <a:pPr lvl="0">
              <a:lnSpc>
                <a:spcPct val="110000"/>
              </a:lnSpc>
            </a:pPr>
            <a:r>
              <a:rPr lang="en-US" sz="2000" dirty="0"/>
              <a:t>Questions?? </a:t>
            </a:r>
            <a:r>
              <a:rPr lang="en-US" sz="2400" dirty="0"/>
              <a:t>Email info@asccc.org</a:t>
            </a:r>
          </a:p>
          <a:p>
            <a:pPr>
              <a:lnSpc>
                <a:spcPct val="110000"/>
              </a:lnSpc>
            </a:pPr>
            <a:endParaRPr lang="en-US" sz="2400" dirty="0">
              <a:latin typeface="Gill Sans MT" panose="020B0502020104020203" pitchFamily="34" charset="77"/>
            </a:endParaRPr>
          </a:p>
        </p:txBody>
      </p:sp>
    </p:spTree>
    <p:extLst>
      <p:ext uri="{BB962C8B-B14F-4D97-AF65-F5344CB8AC3E}">
        <p14:creationId xmlns:p14="http://schemas.microsoft.com/office/powerpoint/2010/main" val="83703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D087-D7A4-5F4B-BC5F-D41186B4DAE5}"/>
              </a:ext>
            </a:extLst>
          </p:cNvPr>
          <p:cNvSpPr>
            <a:spLocks noGrp="1"/>
          </p:cNvSpPr>
          <p:nvPr>
            <p:ph type="title"/>
          </p:nvPr>
        </p:nvSpPr>
        <p:spPr>
          <a:xfrm>
            <a:off x="1054718" y="747120"/>
            <a:ext cx="10058399" cy="687785"/>
          </a:xfrm>
        </p:spPr>
        <p:txBody>
          <a:bodyPr>
            <a:normAutofit/>
          </a:bodyPr>
          <a:lstStyle/>
          <a:p>
            <a:pPr algn="ctr"/>
            <a:r>
              <a:rPr lang="en" dirty="0"/>
              <a:t>There is a Diaspora</a:t>
            </a:r>
            <a:endParaRPr lang="en-US" dirty="0"/>
          </a:p>
        </p:txBody>
      </p:sp>
      <p:sp>
        <p:nvSpPr>
          <p:cNvPr id="3" name="Content Placeholder 2">
            <a:extLst>
              <a:ext uri="{FF2B5EF4-FFF2-40B4-BE49-F238E27FC236}">
                <a16:creationId xmlns:a16="http://schemas.microsoft.com/office/drawing/2014/main" id="{7B1050C2-A43F-2E4D-8596-55611E5D6B25}"/>
              </a:ext>
            </a:extLst>
          </p:cNvPr>
          <p:cNvSpPr>
            <a:spLocks noGrp="1"/>
          </p:cNvSpPr>
          <p:nvPr>
            <p:ph sz="half" idx="1"/>
          </p:nvPr>
        </p:nvSpPr>
        <p:spPr>
          <a:xfrm>
            <a:off x="1631851" y="2447779"/>
            <a:ext cx="8965029" cy="3137096"/>
          </a:xfrm>
        </p:spPr>
        <p:txBody>
          <a:bodyPr>
            <a:normAutofit/>
          </a:bodyPr>
          <a:lstStyle/>
          <a:p>
            <a:pPr marL="0" lvl="0" indent="0">
              <a:lnSpc>
                <a:spcPct val="125000"/>
              </a:lnSpc>
              <a:spcBef>
                <a:spcPts val="0"/>
              </a:spcBef>
              <a:buClr>
                <a:srgbClr val="674831"/>
              </a:buClr>
              <a:buSzPts val="2100"/>
              <a:buNone/>
            </a:pPr>
            <a:r>
              <a:rPr lang="en-US" sz="3200" dirty="0">
                <a:latin typeface="Palatino"/>
              </a:rPr>
              <a:t>The emergency situation has changed our work and delivery of education </a:t>
            </a:r>
          </a:p>
        </p:txBody>
      </p:sp>
    </p:spTree>
    <p:extLst>
      <p:ext uri="{BB962C8B-B14F-4D97-AF65-F5344CB8AC3E}">
        <p14:creationId xmlns:p14="http://schemas.microsoft.com/office/powerpoint/2010/main" val="410592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D087-D7A4-5F4B-BC5F-D41186B4DAE5}"/>
              </a:ext>
            </a:extLst>
          </p:cNvPr>
          <p:cNvSpPr>
            <a:spLocks noGrp="1"/>
          </p:cNvSpPr>
          <p:nvPr>
            <p:ph type="title"/>
          </p:nvPr>
        </p:nvSpPr>
        <p:spPr>
          <a:xfrm>
            <a:off x="1054718" y="747120"/>
            <a:ext cx="10058399" cy="910951"/>
          </a:xfrm>
        </p:spPr>
        <p:txBody>
          <a:bodyPr>
            <a:normAutofit fontScale="90000"/>
          </a:bodyPr>
          <a:lstStyle/>
          <a:p>
            <a:pPr algn="ctr"/>
            <a:r>
              <a:rPr lang="en-US" dirty="0"/>
              <a:t>Emergency Situation Has Changed Our Work </a:t>
            </a:r>
            <a:br>
              <a:rPr lang="en-US" dirty="0"/>
            </a:br>
            <a:r>
              <a:rPr lang="en-US" dirty="0"/>
              <a:t>and Delivery of Education</a:t>
            </a:r>
          </a:p>
        </p:txBody>
      </p:sp>
      <p:sp>
        <p:nvSpPr>
          <p:cNvPr id="3" name="Content Placeholder 2">
            <a:extLst>
              <a:ext uri="{FF2B5EF4-FFF2-40B4-BE49-F238E27FC236}">
                <a16:creationId xmlns:a16="http://schemas.microsoft.com/office/drawing/2014/main" id="{7B1050C2-A43F-2E4D-8596-55611E5D6B25}"/>
              </a:ext>
            </a:extLst>
          </p:cNvPr>
          <p:cNvSpPr>
            <a:spLocks noGrp="1"/>
          </p:cNvSpPr>
          <p:nvPr>
            <p:ph sz="half" idx="1"/>
          </p:nvPr>
        </p:nvSpPr>
        <p:spPr>
          <a:xfrm>
            <a:off x="1308294" y="2264898"/>
            <a:ext cx="9678573" cy="3912382"/>
          </a:xfrm>
        </p:spPr>
        <p:txBody>
          <a:bodyPr>
            <a:normAutofit/>
          </a:bodyPr>
          <a:lstStyle/>
          <a:p>
            <a:pPr marL="0" lvl="0" indent="0">
              <a:lnSpc>
                <a:spcPct val="125000"/>
              </a:lnSpc>
              <a:spcBef>
                <a:spcPts val="0"/>
              </a:spcBef>
              <a:spcAft>
                <a:spcPts val="1800"/>
              </a:spcAft>
              <a:buClr>
                <a:srgbClr val="674831"/>
              </a:buClr>
              <a:buSzPts val="2100"/>
              <a:buNone/>
            </a:pPr>
            <a:r>
              <a:rPr lang="en-US" dirty="0"/>
              <a:t>Those doing the work may feel like they are operating in a vacuum, some may have inadequate tools or direction. </a:t>
            </a:r>
          </a:p>
          <a:p>
            <a:pPr marL="0" indent="0">
              <a:spcBef>
                <a:spcPts val="2400"/>
              </a:spcBef>
              <a:buNone/>
            </a:pPr>
            <a:r>
              <a:rPr lang="en-US" dirty="0"/>
              <a:t>We, as faculty, are similarly doing our best to figure this out.</a:t>
            </a:r>
          </a:p>
        </p:txBody>
      </p:sp>
    </p:spTree>
    <p:extLst>
      <p:ext uri="{BB962C8B-B14F-4D97-AF65-F5344CB8AC3E}">
        <p14:creationId xmlns:p14="http://schemas.microsoft.com/office/powerpoint/2010/main" val="252153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D087-D7A4-5F4B-BC5F-D41186B4DAE5}"/>
              </a:ext>
            </a:extLst>
          </p:cNvPr>
          <p:cNvSpPr>
            <a:spLocks noGrp="1"/>
          </p:cNvSpPr>
          <p:nvPr>
            <p:ph type="title"/>
          </p:nvPr>
        </p:nvSpPr>
        <p:spPr>
          <a:xfrm>
            <a:off x="1054718" y="747120"/>
            <a:ext cx="10058399" cy="910951"/>
          </a:xfrm>
        </p:spPr>
        <p:txBody>
          <a:bodyPr>
            <a:normAutofit fontScale="90000"/>
          </a:bodyPr>
          <a:lstStyle/>
          <a:p>
            <a:pPr algn="ctr"/>
            <a:r>
              <a:rPr lang="en-US" dirty="0"/>
              <a:t>Emergency Situation Has Changed Our Work </a:t>
            </a:r>
            <a:br>
              <a:rPr lang="en-US" dirty="0"/>
            </a:br>
            <a:r>
              <a:rPr lang="en-US" dirty="0"/>
              <a:t>and Delivery of Education</a:t>
            </a:r>
          </a:p>
        </p:txBody>
      </p:sp>
      <p:sp>
        <p:nvSpPr>
          <p:cNvPr id="3" name="Content Placeholder 2">
            <a:extLst>
              <a:ext uri="{FF2B5EF4-FFF2-40B4-BE49-F238E27FC236}">
                <a16:creationId xmlns:a16="http://schemas.microsoft.com/office/drawing/2014/main" id="{7B1050C2-A43F-2E4D-8596-55611E5D6B25}"/>
              </a:ext>
            </a:extLst>
          </p:cNvPr>
          <p:cNvSpPr>
            <a:spLocks noGrp="1"/>
          </p:cNvSpPr>
          <p:nvPr>
            <p:ph sz="half" idx="1"/>
          </p:nvPr>
        </p:nvSpPr>
        <p:spPr>
          <a:xfrm>
            <a:off x="1294228" y="2489982"/>
            <a:ext cx="9818889" cy="3514578"/>
          </a:xfrm>
        </p:spPr>
        <p:txBody>
          <a:bodyPr>
            <a:normAutofit/>
          </a:bodyPr>
          <a:lstStyle/>
          <a:p>
            <a:pPr marL="0" indent="0" algn="ctr">
              <a:lnSpc>
                <a:spcPct val="125000"/>
              </a:lnSpc>
              <a:spcAft>
                <a:spcPts val="1200"/>
              </a:spcAft>
              <a:buNone/>
            </a:pPr>
            <a:r>
              <a:rPr lang="en-US" sz="3200" b="1" dirty="0"/>
              <a:t>“</a:t>
            </a:r>
            <a:r>
              <a:rPr lang="en" sz="3200" b="1" dirty="0"/>
              <a:t>How has it changed your students’ experience</a:t>
            </a:r>
            <a:r>
              <a:rPr lang="en-US" sz="3200" b="1" dirty="0"/>
              <a:t>?”</a:t>
            </a:r>
          </a:p>
          <a:p>
            <a:pPr marL="0" indent="0" algn="ctr">
              <a:lnSpc>
                <a:spcPct val="125000"/>
              </a:lnSpc>
              <a:spcBef>
                <a:spcPts val="2400"/>
              </a:spcBef>
              <a:buNone/>
            </a:pPr>
            <a:r>
              <a:rPr lang="en-US" dirty="0"/>
              <a:t>Please post your response to everyone in the chat</a:t>
            </a:r>
          </a:p>
          <a:p>
            <a:pPr marL="0" indent="0" algn="ctr">
              <a:lnSpc>
                <a:spcPct val="125000"/>
              </a:lnSpc>
              <a:buNone/>
            </a:pP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318" y="4303524"/>
            <a:ext cx="1564006" cy="1255944"/>
          </a:xfrm>
          <a:prstGeom prst="rect">
            <a:avLst/>
          </a:prstGeom>
        </p:spPr>
      </p:pic>
    </p:spTree>
    <p:extLst>
      <p:ext uri="{BB962C8B-B14F-4D97-AF65-F5344CB8AC3E}">
        <p14:creationId xmlns:p14="http://schemas.microsoft.com/office/powerpoint/2010/main" val="3591053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703385"/>
            <a:ext cx="9804400" cy="943620"/>
          </a:xfrm>
          <a:noFill/>
        </p:spPr>
        <p:txBody>
          <a:bodyPr>
            <a:normAutofit fontScale="90000"/>
          </a:bodyPr>
          <a:lstStyle/>
          <a:p>
            <a:pPr algn="ctr"/>
            <a:r>
              <a:rPr lang="en-US" dirty="0"/>
              <a:t>Perhaps Guided Pathways Can Help Us </a:t>
            </a:r>
            <a:br>
              <a:rPr lang="en-US" dirty="0"/>
            </a:br>
            <a:r>
              <a:rPr lang="en-US" dirty="0"/>
              <a:t>Figuring Out A Way Through</a:t>
            </a:r>
          </a:p>
        </p:txBody>
      </p:sp>
      <p:pic>
        <p:nvPicPr>
          <p:cNvPr id="4" name="Picture 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57390" y="1647005"/>
            <a:ext cx="10562450" cy="432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269689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46269-7F3A-2B4D-BFF1-6D1BD11F1497}"/>
              </a:ext>
            </a:extLst>
          </p:cNvPr>
          <p:cNvSpPr>
            <a:spLocks noGrp="1"/>
          </p:cNvSpPr>
          <p:nvPr>
            <p:ph type="title"/>
          </p:nvPr>
        </p:nvSpPr>
        <p:spPr>
          <a:xfrm>
            <a:off x="1075038" y="721360"/>
            <a:ext cx="10058399" cy="806768"/>
          </a:xfrm>
        </p:spPr>
        <p:txBody>
          <a:bodyPr/>
          <a:lstStyle/>
          <a:p>
            <a:pPr algn="ctr"/>
            <a:r>
              <a:rPr lang="en-US" dirty="0"/>
              <a:t>Review the Infrastructure of Guided Pathways</a:t>
            </a:r>
          </a:p>
        </p:txBody>
      </p:sp>
      <p:sp>
        <p:nvSpPr>
          <p:cNvPr id="3" name="Content Placeholder 2">
            <a:extLst>
              <a:ext uri="{FF2B5EF4-FFF2-40B4-BE49-F238E27FC236}">
                <a16:creationId xmlns:a16="http://schemas.microsoft.com/office/drawing/2014/main" id="{C76B1F3B-FDC1-BD48-A800-4D75FE11BB3B}"/>
              </a:ext>
            </a:extLst>
          </p:cNvPr>
          <p:cNvSpPr>
            <a:spLocks noGrp="1"/>
          </p:cNvSpPr>
          <p:nvPr>
            <p:ph sz="half" idx="1"/>
          </p:nvPr>
        </p:nvSpPr>
        <p:spPr>
          <a:xfrm>
            <a:off x="1308295" y="1676400"/>
            <a:ext cx="9650437" cy="4866639"/>
          </a:xfrm>
        </p:spPr>
        <p:txBody>
          <a:bodyPr>
            <a:normAutofit/>
          </a:bodyPr>
          <a:lstStyle/>
          <a:p>
            <a:pPr marL="0" lvl="0" indent="0">
              <a:lnSpc>
                <a:spcPct val="110000"/>
              </a:lnSpc>
              <a:spcBef>
                <a:spcPts val="0"/>
              </a:spcBef>
              <a:buClr>
                <a:srgbClr val="674831"/>
              </a:buClr>
              <a:buSzPts val="2100"/>
              <a:buNone/>
            </a:pPr>
            <a:r>
              <a:rPr lang="en-US" dirty="0">
                <a:latin typeface="Gill Sans"/>
                <a:ea typeface="Gill Sans"/>
                <a:cs typeface="Gill Sans"/>
                <a:sym typeface="Gill Sans"/>
              </a:rPr>
              <a:t>Guided Pathways takes a </a:t>
            </a:r>
            <a:r>
              <a:rPr lang="en-US" dirty="0"/>
              <a:t>distributed </a:t>
            </a:r>
            <a:r>
              <a:rPr lang="en-US" dirty="0">
                <a:latin typeface="Gill Sans"/>
                <a:ea typeface="Gill Sans"/>
                <a:cs typeface="Gill Sans"/>
                <a:sym typeface="Gill Sans"/>
              </a:rPr>
              <a:t>look at tasks from </a:t>
            </a:r>
            <a:br>
              <a:rPr lang="en-US" dirty="0">
                <a:latin typeface="Gill Sans"/>
                <a:ea typeface="Gill Sans"/>
                <a:cs typeface="Gill Sans"/>
                <a:sym typeface="Gill Sans"/>
              </a:rPr>
            </a:br>
            <a:r>
              <a:rPr lang="en-US" dirty="0">
                <a:latin typeface="Gill Sans"/>
                <a:ea typeface="Gill Sans"/>
                <a:cs typeface="Gill Sans"/>
                <a:sym typeface="Gill Sans"/>
              </a:rPr>
              <a:t>a student’s perspective based upon their end goals</a:t>
            </a:r>
            <a:endParaRPr lang="en-US" dirty="0"/>
          </a:p>
          <a:p>
            <a:pPr marL="723900" lvl="1" indent="-374650">
              <a:lnSpc>
                <a:spcPct val="110000"/>
              </a:lnSpc>
              <a:spcBef>
                <a:spcPts val="900"/>
              </a:spcBef>
              <a:buClr>
                <a:srgbClr val="674831"/>
              </a:buClr>
              <a:buSzPts val="2100"/>
              <a:buFont typeface="Palatino Linotype"/>
              <a:buAutoNum type="arabicPeriod"/>
            </a:pPr>
            <a:r>
              <a:rPr lang="en-US" dirty="0">
                <a:latin typeface="Gill Sans"/>
                <a:ea typeface="Gill Sans"/>
                <a:cs typeface="Gill Sans"/>
                <a:sym typeface="Gill Sans"/>
              </a:rPr>
              <a:t>Clarify</a:t>
            </a:r>
          </a:p>
          <a:p>
            <a:pPr marL="723900" lvl="1" indent="-374650">
              <a:lnSpc>
                <a:spcPct val="110000"/>
              </a:lnSpc>
              <a:spcBef>
                <a:spcPts val="0"/>
              </a:spcBef>
              <a:buClr>
                <a:srgbClr val="674831"/>
              </a:buClr>
              <a:buSzPts val="2100"/>
              <a:buFont typeface="Palatino Linotype"/>
              <a:buAutoNum type="arabicPeriod"/>
            </a:pPr>
            <a:r>
              <a:rPr lang="en-US" dirty="0">
                <a:latin typeface="Gill Sans"/>
                <a:ea typeface="Gill Sans"/>
                <a:cs typeface="Gill Sans"/>
                <a:sym typeface="Gill Sans"/>
              </a:rPr>
              <a:t>Enter</a:t>
            </a:r>
          </a:p>
          <a:p>
            <a:pPr marL="723900" lvl="1" indent="-374650">
              <a:lnSpc>
                <a:spcPct val="110000"/>
              </a:lnSpc>
              <a:spcBef>
                <a:spcPts val="0"/>
              </a:spcBef>
              <a:buClr>
                <a:srgbClr val="674831"/>
              </a:buClr>
              <a:buSzPts val="2100"/>
              <a:buFont typeface="Palatino Linotype"/>
              <a:buAutoNum type="arabicPeriod"/>
            </a:pPr>
            <a:r>
              <a:rPr lang="en-US" dirty="0">
                <a:latin typeface="Gill Sans"/>
                <a:ea typeface="Gill Sans"/>
                <a:cs typeface="Gill Sans"/>
                <a:sym typeface="Gill Sans"/>
              </a:rPr>
              <a:t>Support</a:t>
            </a:r>
          </a:p>
          <a:p>
            <a:pPr marL="723900" lvl="1" indent="-374650">
              <a:lnSpc>
                <a:spcPct val="110000"/>
              </a:lnSpc>
              <a:spcBef>
                <a:spcPts val="0"/>
              </a:spcBef>
              <a:buClr>
                <a:srgbClr val="674831"/>
              </a:buClr>
              <a:buSzPts val="2100"/>
              <a:buFont typeface="Palatino Linotype"/>
              <a:buAutoNum type="arabicPeriod"/>
            </a:pPr>
            <a:r>
              <a:rPr lang="en-US" dirty="0">
                <a:latin typeface="Gill Sans"/>
                <a:ea typeface="Gill Sans"/>
                <a:cs typeface="Gill Sans"/>
                <a:sym typeface="Gill Sans"/>
              </a:rPr>
              <a:t>Teaching and Learning</a:t>
            </a:r>
            <a:endParaRPr lang="en-US" sz="1200" dirty="0"/>
          </a:p>
          <a:p>
            <a:pPr marL="723900" lvl="1" indent="-374650">
              <a:lnSpc>
                <a:spcPct val="110000"/>
              </a:lnSpc>
              <a:spcBef>
                <a:spcPts val="0"/>
              </a:spcBef>
              <a:buClr>
                <a:srgbClr val="674831"/>
              </a:buClr>
              <a:buSzPts val="2100"/>
              <a:buFont typeface="Palatino Linotype"/>
              <a:buAutoNum type="arabicPeriod"/>
            </a:pPr>
            <a:r>
              <a:rPr lang="en-US" dirty="0">
                <a:latin typeface="Gill Sans"/>
                <a:ea typeface="Gill Sans"/>
                <a:cs typeface="Gill Sans"/>
                <a:sym typeface="Gill Sans"/>
              </a:rPr>
              <a:t>Complet</a:t>
            </a:r>
            <a:r>
              <a:rPr lang="en-US" dirty="0"/>
              <a:t>ion of courses, certificates, programs, transfer</a:t>
            </a:r>
            <a:endParaRPr lang="en-US" dirty="0">
              <a:latin typeface="Gill Sans"/>
              <a:ea typeface="Gill Sans"/>
              <a:cs typeface="Gill Sans"/>
              <a:sym typeface="Gill Sans"/>
            </a:endParaRPr>
          </a:p>
          <a:p>
            <a:pPr marL="0" lvl="0" indent="0">
              <a:lnSpc>
                <a:spcPct val="110000"/>
              </a:lnSpc>
              <a:spcBef>
                <a:spcPts val="900"/>
              </a:spcBef>
              <a:buClr>
                <a:srgbClr val="674831"/>
              </a:buClr>
              <a:buSzPts val="2100"/>
              <a:buNone/>
            </a:pPr>
            <a:r>
              <a:rPr lang="en-US" dirty="0"/>
              <a:t>We can apply this framework to how we are handling the challenges of this current emergency situation</a:t>
            </a:r>
            <a:endParaRPr lang="en-US" dirty="0">
              <a:latin typeface="Gill Sans"/>
              <a:ea typeface="Gill Sans"/>
              <a:cs typeface="Gill Sans"/>
              <a:sym typeface="Gill Sans"/>
            </a:endParaRPr>
          </a:p>
        </p:txBody>
      </p:sp>
    </p:spTree>
    <p:extLst>
      <p:ext uri="{BB962C8B-B14F-4D97-AF65-F5344CB8AC3E}">
        <p14:creationId xmlns:p14="http://schemas.microsoft.com/office/powerpoint/2010/main" val="92180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CDFB-7133-7044-B038-32D2D2A9CE9D}"/>
              </a:ext>
            </a:extLst>
          </p:cNvPr>
          <p:cNvSpPr>
            <a:spLocks noGrp="1"/>
          </p:cNvSpPr>
          <p:nvPr>
            <p:ph type="title"/>
          </p:nvPr>
        </p:nvSpPr>
        <p:spPr/>
        <p:txBody>
          <a:bodyPr/>
          <a:lstStyle/>
          <a:p>
            <a:pPr algn="ctr"/>
            <a:r>
              <a:rPr lang="en-US" dirty="0"/>
              <a:t>Aspects of Guided Pathways That Can Be Leveraged</a:t>
            </a:r>
          </a:p>
        </p:txBody>
      </p:sp>
      <p:sp>
        <p:nvSpPr>
          <p:cNvPr id="3" name="Content Placeholder 2">
            <a:extLst>
              <a:ext uri="{FF2B5EF4-FFF2-40B4-BE49-F238E27FC236}">
                <a16:creationId xmlns:a16="http://schemas.microsoft.com/office/drawing/2014/main" id="{9F88DD9F-F0F1-DE45-97BE-DA2A5C143271}"/>
              </a:ext>
            </a:extLst>
          </p:cNvPr>
          <p:cNvSpPr>
            <a:spLocks noGrp="1"/>
          </p:cNvSpPr>
          <p:nvPr>
            <p:ph sz="half" idx="1"/>
          </p:nvPr>
        </p:nvSpPr>
        <p:spPr>
          <a:xfrm>
            <a:off x="985520" y="2433711"/>
            <a:ext cx="10342880" cy="3502856"/>
          </a:xfrm>
        </p:spPr>
        <p:txBody>
          <a:bodyPr>
            <a:normAutofit/>
          </a:bodyPr>
          <a:lstStyle/>
          <a:p>
            <a:pPr marL="0" lvl="0" indent="0">
              <a:lnSpc>
                <a:spcPct val="100000"/>
              </a:lnSpc>
              <a:spcBef>
                <a:spcPts val="0"/>
              </a:spcBef>
              <a:buClr>
                <a:srgbClr val="674831"/>
              </a:buClr>
              <a:buSzPts val="2100"/>
              <a:buNone/>
            </a:pPr>
            <a:r>
              <a:rPr lang="en-US" dirty="0">
                <a:latin typeface="Gill Sans"/>
                <a:ea typeface="Gill Sans"/>
                <a:cs typeface="Gill Sans"/>
                <a:sym typeface="Gill Sans"/>
              </a:rPr>
              <a:t>Guided Pathways</a:t>
            </a:r>
            <a:r>
              <a:rPr lang="en-US" dirty="0"/>
              <a:t> </a:t>
            </a:r>
            <a:r>
              <a:rPr lang="en-US" dirty="0">
                <a:latin typeface="Gill Sans"/>
                <a:ea typeface="Gill Sans"/>
                <a:cs typeface="Gill Sans"/>
                <a:sym typeface="Gill Sans"/>
              </a:rPr>
              <a:t>mov</a:t>
            </a:r>
            <a:r>
              <a:rPr lang="en-US" dirty="0"/>
              <a:t>ing</a:t>
            </a:r>
            <a:r>
              <a:rPr lang="en-US" dirty="0">
                <a:latin typeface="Gill Sans"/>
                <a:ea typeface="Gill Sans"/>
                <a:cs typeface="Gill Sans"/>
                <a:sym typeface="Gill Sans"/>
              </a:rPr>
              <a:t> forward with specific pathway support:</a:t>
            </a:r>
            <a:endParaRPr lang="en-US" dirty="0"/>
          </a:p>
          <a:p>
            <a:pPr marL="177800" lvl="0">
              <a:lnSpc>
                <a:spcPct val="115000"/>
              </a:lnSpc>
              <a:spcBef>
                <a:spcPts val="800"/>
              </a:spcBef>
              <a:buClr>
                <a:schemeClr val="dk2"/>
              </a:buClr>
              <a:buSzPts val="2400"/>
            </a:pPr>
            <a:r>
              <a:rPr lang="en-US" dirty="0">
                <a:solidFill>
                  <a:schemeClr val="dk2"/>
                </a:solidFill>
                <a:latin typeface="Gill Sans"/>
                <a:ea typeface="Gill Sans"/>
                <a:cs typeface="Gill Sans"/>
                <a:sym typeface="Gill Sans"/>
              </a:rPr>
              <a:t>Distributed workforce </a:t>
            </a:r>
            <a:endParaRPr lang="en-US" dirty="0"/>
          </a:p>
          <a:p>
            <a:pPr marL="177800" lvl="0">
              <a:lnSpc>
                <a:spcPct val="115000"/>
              </a:lnSpc>
              <a:spcBef>
                <a:spcPts val="800"/>
              </a:spcBef>
              <a:buClr>
                <a:schemeClr val="dk2"/>
              </a:buClr>
              <a:buSzPts val="2400"/>
            </a:pPr>
            <a:r>
              <a:rPr lang="en-US" dirty="0">
                <a:solidFill>
                  <a:schemeClr val="dk2"/>
                </a:solidFill>
                <a:latin typeface="Gill Sans"/>
                <a:ea typeface="Gill Sans"/>
                <a:cs typeface="Gill Sans"/>
                <a:sym typeface="Gill Sans"/>
              </a:rPr>
              <a:t>Distributed support </a:t>
            </a:r>
          </a:p>
          <a:p>
            <a:pPr marL="177800" lvl="0">
              <a:lnSpc>
                <a:spcPct val="115000"/>
              </a:lnSpc>
              <a:spcBef>
                <a:spcPts val="800"/>
              </a:spcBef>
              <a:buClr>
                <a:schemeClr val="dk2"/>
              </a:buClr>
              <a:buSzPts val="2400"/>
            </a:pPr>
            <a:r>
              <a:rPr lang="en-US" dirty="0">
                <a:solidFill>
                  <a:schemeClr val="dk2"/>
                </a:solidFill>
                <a:latin typeface="Gill Sans"/>
                <a:ea typeface="Gill Sans"/>
                <a:cs typeface="Gill Sans"/>
                <a:sym typeface="Gill Sans"/>
              </a:rPr>
              <a:t>Coordinated support by student need</a:t>
            </a:r>
            <a:endParaRPr lang="en-US" dirty="0"/>
          </a:p>
          <a:p>
            <a:pPr marL="177800" lvl="0">
              <a:lnSpc>
                <a:spcPct val="115000"/>
              </a:lnSpc>
              <a:spcBef>
                <a:spcPts val="800"/>
              </a:spcBef>
              <a:buClr>
                <a:schemeClr val="dk2"/>
              </a:buClr>
              <a:buSzPts val="2400"/>
            </a:pPr>
            <a:r>
              <a:rPr lang="en-US" dirty="0">
                <a:solidFill>
                  <a:schemeClr val="dk2"/>
                </a:solidFill>
                <a:latin typeface="Gill Sans"/>
                <a:ea typeface="Gill Sans"/>
                <a:cs typeface="Gill Sans"/>
                <a:sym typeface="Gill Sans"/>
              </a:rPr>
              <a:t>Contact and communication across silos</a:t>
            </a:r>
          </a:p>
        </p:txBody>
      </p:sp>
    </p:spTree>
    <p:extLst>
      <p:ext uri="{BB962C8B-B14F-4D97-AF65-F5344CB8AC3E}">
        <p14:creationId xmlns:p14="http://schemas.microsoft.com/office/powerpoint/2010/main" val="367736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CDFB-7133-7044-B038-32D2D2A9CE9D}"/>
              </a:ext>
            </a:extLst>
          </p:cNvPr>
          <p:cNvSpPr>
            <a:spLocks noGrp="1"/>
          </p:cNvSpPr>
          <p:nvPr>
            <p:ph type="title"/>
          </p:nvPr>
        </p:nvSpPr>
        <p:spPr/>
        <p:txBody>
          <a:bodyPr/>
          <a:lstStyle/>
          <a:p>
            <a:pPr algn="ctr"/>
            <a:r>
              <a:rPr lang="en-US" dirty="0"/>
              <a:t>Aspects of Guided Pathways That Can Be Leveraged</a:t>
            </a:r>
          </a:p>
        </p:txBody>
      </p:sp>
      <p:sp>
        <p:nvSpPr>
          <p:cNvPr id="3" name="Content Placeholder 2">
            <a:extLst>
              <a:ext uri="{FF2B5EF4-FFF2-40B4-BE49-F238E27FC236}">
                <a16:creationId xmlns:a16="http://schemas.microsoft.com/office/drawing/2014/main" id="{9F88DD9F-F0F1-DE45-97BE-DA2A5C143271}"/>
              </a:ext>
            </a:extLst>
          </p:cNvPr>
          <p:cNvSpPr>
            <a:spLocks noGrp="1"/>
          </p:cNvSpPr>
          <p:nvPr>
            <p:ph sz="half" idx="1"/>
          </p:nvPr>
        </p:nvSpPr>
        <p:spPr>
          <a:xfrm>
            <a:off x="985520" y="2602523"/>
            <a:ext cx="10342880" cy="3685735"/>
          </a:xfrm>
        </p:spPr>
        <p:txBody>
          <a:bodyPr>
            <a:normAutofit fontScale="70000" lnSpcReduction="20000"/>
          </a:bodyPr>
          <a:lstStyle/>
          <a:p>
            <a:pPr marL="0" lvl="0" indent="0">
              <a:lnSpc>
                <a:spcPct val="100000"/>
              </a:lnSpc>
              <a:spcBef>
                <a:spcPts val="0"/>
              </a:spcBef>
              <a:buClr>
                <a:srgbClr val="674831"/>
              </a:buClr>
              <a:buSzPts val="2100"/>
              <a:buNone/>
            </a:pPr>
            <a:r>
              <a:rPr lang="en-US" sz="4000" dirty="0">
                <a:latin typeface="Gill Sans"/>
                <a:ea typeface="Gill Sans"/>
                <a:cs typeface="Gill Sans"/>
                <a:sym typeface="Gill Sans"/>
              </a:rPr>
              <a:t>Guided Pathways</a:t>
            </a:r>
            <a:r>
              <a:rPr lang="en-US" sz="4000" dirty="0"/>
              <a:t> </a:t>
            </a:r>
            <a:r>
              <a:rPr lang="en-US" sz="4000" dirty="0">
                <a:latin typeface="Gill Sans"/>
                <a:ea typeface="Gill Sans"/>
                <a:cs typeface="Gill Sans"/>
                <a:sym typeface="Gill Sans"/>
              </a:rPr>
              <a:t>mov</a:t>
            </a:r>
            <a:r>
              <a:rPr lang="en-US" sz="4000" dirty="0"/>
              <a:t>ing</a:t>
            </a:r>
            <a:r>
              <a:rPr lang="en-US" sz="4000" dirty="0">
                <a:latin typeface="Gill Sans"/>
                <a:ea typeface="Gill Sans"/>
                <a:cs typeface="Gill Sans"/>
                <a:sym typeface="Gill Sans"/>
              </a:rPr>
              <a:t> forward with specific pathway support:</a:t>
            </a:r>
            <a:endParaRPr lang="en-US" sz="4000" dirty="0"/>
          </a:p>
          <a:p>
            <a:pPr marL="177800" lvl="0">
              <a:lnSpc>
                <a:spcPct val="115000"/>
              </a:lnSpc>
              <a:spcBef>
                <a:spcPts val="800"/>
              </a:spcBef>
              <a:buClr>
                <a:schemeClr val="dk2"/>
              </a:buClr>
              <a:buSzPts val="2400"/>
            </a:pPr>
            <a:r>
              <a:rPr lang="en-US" sz="4000" dirty="0">
                <a:solidFill>
                  <a:schemeClr val="dk2"/>
                </a:solidFill>
                <a:latin typeface="Gill Sans"/>
                <a:ea typeface="Gill Sans"/>
                <a:cs typeface="Gill Sans"/>
                <a:sym typeface="Gill Sans"/>
              </a:rPr>
              <a:t>Contact and communication within pathways</a:t>
            </a:r>
            <a:endParaRPr lang="en-US" sz="4000" dirty="0">
              <a:solidFill>
                <a:schemeClr val="dk2"/>
              </a:solidFill>
            </a:endParaRPr>
          </a:p>
          <a:p>
            <a:pPr marL="177800" lvl="0">
              <a:lnSpc>
                <a:spcPct val="115000"/>
              </a:lnSpc>
              <a:spcBef>
                <a:spcPts val="800"/>
              </a:spcBef>
              <a:buClr>
                <a:schemeClr val="dk2"/>
              </a:buClr>
              <a:buSzPts val="2400"/>
            </a:pPr>
            <a:r>
              <a:rPr lang="en-US" sz="4000" dirty="0">
                <a:solidFill>
                  <a:schemeClr val="dk2"/>
                </a:solidFill>
                <a:latin typeface="Gill Sans"/>
                <a:ea typeface="Gill Sans"/>
                <a:cs typeface="Gill Sans"/>
                <a:sym typeface="Gill Sans"/>
              </a:rPr>
              <a:t>Contact and data about students</a:t>
            </a:r>
            <a:endParaRPr lang="en-US" sz="4000" dirty="0"/>
          </a:p>
          <a:p>
            <a:pPr marL="177800" lvl="0">
              <a:lnSpc>
                <a:spcPct val="115000"/>
              </a:lnSpc>
              <a:spcBef>
                <a:spcPts val="800"/>
              </a:spcBef>
              <a:buClr>
                <a:schemeClr val="dk2"/>
              </a:buClr>
              <a:buSzPts val="2400"/>
            </a:pPr>
            <a:r>
              <a:rPr lang="en-US" sz="4000" dirty="0">
                <a:solidFill>
                  <a:schemeClr val="dk2"/>
                </a:solidFill>
                <a:latin typeface="Gill Sans"/>
                <a:ea typeface="Gill Sans"/>
                <a:cs typeface="Gill Sans"/>
                <a:sym typeface="Gill Sans"/>
              </a:rPr>
              <a:t>Communication changes on website, within programs and meta-majors</a:t>
            </a:r>
          </a:p>
          <a:p>
            <a:pPr marL="177800" lvl="0">
              <a:lnSpc>
                <a:spcPct val="115000"/>
              </a:lnSpc>
              <a:spcBef>
                <a:spcPts val="800"/>
              </a:spcBef>
              <a:buClr>
                <a:schemeClr val="dk2"/>
              </a:buClr>
              <a:buSzPts val="2400"/>
            </a:pPr>
            <a:r>
              <a:rPr lang="en-US" sz="4000" dirty="0">
                <a:solidFill>
                  <a:schemeClr val="dk2"/>
                </a:solidFill>
                <a:latin typeface="Gill Sans"/>
                <a:ea typeface="Gill Sans"/>
                <a:cs typeface="Gill Sans"/>
                <a:sym typeface="Gill Sans"/>
              </a:rPr>
              <a:t>Guided Pathways Professional Development, including growth mindset approach</a:t>
            </a:r>
          </a:p>
        </p:txBody>
      </p:sp>
    </p:spTree>
    <p:extLst>
      <p:ext uri="{BB962C8B-B14F-4D97-AF65-F5344CB8AC3E}">
        <p14:creationId xmlns:p14="http://schemas.microsoft.com/office/powerpoint/2010/main" val="407577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D087-D7A4-5F4B-BC5F-D41186B4DAE5}"/>
              </a:ext>
            </a:extLst>
          </p:cNvPr>
          <p:cNvSpPr>
            <a:spLocks noGrp="1"/>
          </p:cNvSpPr>
          <p:nvPr>
            <p:ph type="title"/>
          </p:nvPr>
        </p:nvSpPr>
        <p:spPr>
          <a:xfrm>
            <a:off x="1054718" y="478302"/>
            <a:ext cx="10058399" cy="1223889"/>
          </a:xfrm>
        </p:spPr>
        <p:txBody>
          <a:bodyPr>
            <a:normAutofit/>
          </a:bodyPr>
          <a:lstStyle/>
          <a:p>
            <a:pPr algn="ctr"/>
            <a:r>
              <a:rPr lang="en-US" dirty="0"/>
              <a:t>Aspects of Guided Pathways That Can Be Leveraged</a:t>
            </a:r>
          </a:p>
        </p:txBody>
      </p:sp>
      <p:sp>
        <p:nvSpPr>
          <p:cNvPr id="3" name="Content Placeholder 2">
            <a:extLst>
              <a:ext uri="{FF2B5EF4-FFF2-40B4-BE49-F238E27FC236}">
                <a16:creationId xmlns:a16="http://schemas.microsoft.com/office/drawing/2014/main" id="{7B1050C2-A43F-2E4D-8596-55611E5D6B25}"/>
              </a:ext>
            </a:extLst>
          </p:cNvPr>
          <p:cNvSpPr>
            <a:spLocks noGrp="1"/>
          </p:cNvSpPr>
          <p:nvPr>
            <p:ph sz="half" idx="1"/>
          </p:nvPr>
        </p:nvSpPr>
        <p:spPr>
          <a:xfrm>
            <a:off x="1137920" y="2184400"/>
            <a:ext cx="9975197" cy="4124960"/>
          </a:xfrm>
        </p:spPr>
        <p:txBody>
          <a:bodyPr>
            <a:normAutofit/>
          </a:bodyPr>
          <a:lstStyle/>
          <a:p>
            <a:pPr marL="0" indent="0" algn="ctr">
              <a:lnSpc>
                <a:spcPct val="100000"/>
              </a:lnSpc>
              <a:spcAft>
                <a:spcPts val="1200"/>
              </a:spcAft>
              <a:buNone/>
            </a:pPr>
            <a:r>
              <a:rPr lang="en-US" sz="3200" b="1" dirty="0"/>
              <a:t>“What are other aspects of Guided Pathways that can be leveraged to support students?”</a:t>
            </a:r>
          </a:p>
          <a:p>
            <a:pPr marL="0" indent="0" algn="ctr">
              <a:lnSpc>
                <a:spcPct val="125000"/>
              </a:lnSpc>
              <a:buNone/>
            </a:pPr>
            <a:r>
              <a:rPr lang="en-US" dirty="0"/>
              <a:t>Please post your response to everyone in the chat</a:t>
            </a:r>
          </a:p>
          <a:p>
            <a:pPr marL="0" indent="0" algn="ctr">
              <a:lnSpc>
                <a:spcPct val="125000"/>
              </a:lnSpc>
              <a:buNone/>
            </a:pP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318" y="4303524"/>
            <a:ext cx="1564006" cy="1255944"/>
          </a:xfrm>
          <a:prstGeom prst="rect">
            <a:avLst/>
          </a:prstGeom>
        </p:spPr>
      </p:pic>
    </p:spTree>
    <p:extLst>
      <p:ext uri="{BB962C8B-B14F-4D97-AF65-F5344CB8AC3E}">
        <p14:creationId xmlns:p14="http://schemas.microsoft.com/office/powerpoint/2010/main" val="2605934890"/>
      </p:ext>
    </p:extLst>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Colors.potx" id="{709733E0-98AB-B742-A901-A5ADFEE70B17}" vid="{2B555066-8715-5444-816F-F32952213B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2288</TotalTime>
  <Words>1562</Words>
  <Application>Microsoft Office PowerPoint</Application>
  <PresentationFormat>Widescreen</PresentationFormat>
  <Paragraphs>119</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Gill Sans</vt:lpstr>
      <vt:lpstr>Gill Sans MT</vt:lpstr>
      <vt:lpstr>Gill Sans Ultra Bold</vt:lpstr>
      <vt:lpstr>Palatino</vt:lpstr>
      <vt:lpstr>Palatino Linotype</vt:lpstr>
      <vt:lpstr>Office Theme</vt:lpstr>
      <vt:lpstr>Leveraging our Guided Pathways Frameworks to Work Through an Emergency Situation  Julie Bruno | Janet Fulks | Jeffrey Hernandez | Ty Simpson | Eric Thompson  April 17, 2020</vt:lpstr>
      <vt:lpstr>There is a Diaspora</vt:lpstr>
      <vt:lpstr>Emergency Situation Has Changed Our Work  and Delivery of Education</vt:lpstr>
      <vt:lpstr>Emergency Situation Has Changed Our Work  and Delivery of Education</vt:lpstr>
      <vt:lpstr>Perhaps Guided Pathways Can Help Us  Figuring Out A Way Through</vt:lpstr>
      <vt:lpstr>Review the Infrastructure of Guided Pathways</vt:lpstr>
      <vt:lpstr>Aspects of Guided Pathways That Can Be Leveraged</vt:lpstr>
      <vt:lpstr>Aspects of Guided Pathways That Can Be Leveraged</vt:lpstr>
      <vt:lpstr>Aspects of Guided Pathways That Can Be Leveraged</vt:lpstr>
      <vt:lpstr>Planning and Actions Colleges Can Consider</vt:lpstr>
      <vt:lpstr>Planning and Actions Colleges Can Consider</vt:lpstr>
      <vt:lpstr>Planning and Actions Colleges Can Consider</vt:lpstr>
      <vt:lpstr>Planning and Actions Colleges Can Consider</vt:lpstr>
      <vt:lpstr>Planning and Actions Colleges Can Consider</vt:lpstr>
      <vt:lpstr>Questions and Comments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Kiana Traylor</cp:lastModifiedBy>
  <cp:revision>70</cp:revision>
  <dcterms:created xsi:type="dcterms:W3CDTF">2019-11-05T14:05:18Z</dcterms:created>
  <dcterms:modified xsi:type="dcterms:W3CDTF">2020-04-17T19:38:14Z</dcterms:modified>
</cp:coreProperties>
</file>