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7" r:id="rId2"/>
    <p:sldId id="258" r:id="rId3"/>
    <p:sldId id="259" r:id="rId4"/>
    <p:sldId id="261" r:id="rId5"/>
    <p:sldId id="260" r:id="rId6"/>
    <p:sldId id="262" r:id="rId7"/>
    <p:sldId id="263" r:id="rId8"/>
    <p:sldId id="266" r:id="rId9"/>
    <p:sldId id="267" r:id="rId10"/>
    <p:sldId id="264" r:id="rId11"/>
    <p:sldId id="265" r:id="rId12"/>
    <p:sldId id="268" r:id="rId13"/>
    <p:sldId id="269" r:id="rId14"/>
    <p:sldId id="27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2A2"/>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61"/>
    <p:restoredTop sz="96098"/>
  </p:normalViewPr>
  <p:slideViewPr>
    <p:cSldViewPr snapToGrid="0" snapToObjects="1">
      <p:cViewPr varScale="1">
        <p:scale>
          <a:sx n="100" d="100"/>
          <a:sy n="100" d="100"/>
        </p:scale>
        <p:origin x="184" y="50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6/15/22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6/15/22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stretch>
            <a:fillRect/>
          </a:stretch>
        </p:blipFill>
        <p:spPr bwMode="auto">
          <a:xfrm>
            <a:off x="10494" y="0"/>
            <a:ext cx="3819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9" name="Picture 5">
            <a:extLst>
              <a:ext uri="{FF2B5EF4-FFF2-40B4-BE49-F238E27FC236}">
                <a16:creationId xmlns:a16="http://schemas.microsoft.com/office/drawing/2014/main" id="{B0AF2776-8C2E-E644-8028-29E464509C9B}"/>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10" name="Picture 9">
            <a:extLst>
              <a:ext uri="{FF2B5EF4-FFF2-40B4-BE49-F238E27FC236}">
                <a16:creationId xmlns:a16="http://schemas.microsoft.com/office/drawing/2014/main" id="{6C166F45-E8B9-5A46-BBED-CA0B12B2105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239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7" name="Picture 5">
            <a:extLst>
              <a:ext uri="{FF2B5EF4-FFF2-40B4-BE49-F238E27FC236}">
                <a16:creationId xmlns:a16="http://schemas.microsoft.com/office/drawing/2014/main" id="{994E40FD-BE30-8C41-90F0-516DE4B938DC}"/>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8" name="Picture 7">
            <a:extLst>
              <a:ext uri="{FF2B5EF4-FFF2-40B4-BE49-F238E27FC236}">
                <a16:creationId xmlns:a16="http://schemas.microsoft.com/office/drawing/2014/main" id="{8496C5A3-9084-1A4E-84FC-A5E8BDE2D7C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0649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ccc.org/resources/resolutions"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3.xml"/><Relationship Id="rId6" Type="http://schemas.openxmlformats.org/officeDocument/2006/relationships/hyperlink" Target="https://asccc.org/sites/default/files/Participating_Effectively_200503.pdf" TargetMode="External"/><Relationship Id="rId5" Type="http://schemas.openxmlformats.org/officeDocument/2006/relationships/hyperlink" Target="https://asccc.org/communities/local-senates/leadership-resources" TargetMode="External"/><Relationship Id="rId4" Type="http://schemas.openxmlformats.org/officeDocument/2006/relationships/hyperlink" Target="https://asccc.org/legislative-posi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sccc.org/resources/rostrums" TargetMode="External"/><Relationship Id="rId2" Type="http://schemas.openxmlformats.org/officeDocument/2006/relationships/hyperlink" Target="https://asccc.org/publications/academic-senate-papers"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leginfo.legislature.ca.gov/" TargetMode="External"/><Relationship Id="rId3" Type="http://schemas.openxmlformats.org/officeDocument/2006/relationships/hyperlink" Target="https://asccc.org/sites/default/files/CCC_DEI-in-Curriculum_Model_Principles_and_Practices_June_2022.pdf" TargetMode="External"/><Relationship Id="rId7" Type="http://schemas.openxmlformats.org/officeDocument/2006/relationships/hyperlink" Target="http://www.cccco.edu/" TargetMode="External"/><Relationship Id="rId2" Type="http://schemas.openxmlformats.org/officeDocument/2006/relationships/hyperlink" Target="https://ccconlineed.instructure.com/courses/5733" TargetMode="External"/><Relationship Id="rId1" Type="http://schemas.openxmlformats.org/officeDocument/2006/relationships/slideLayout" Target="../slideLayouts/slideLayout5.xml"/><Relationship Id="rId6" Type="http://schemas.openxmlformats.org/officeDocument/2006/relationships/hyperlink" Target="http://www.c-id.net/" TargetMode="External"/><Relationship Id="rId11" Type="http://schemas.openxmlformats.org/officeDocument/2006/relationships/hyperlink" Target="https://accjc.org/" TargetMode="External"/><Relationship Id="rId5" Type="http://schemas.openxmlformats.org/officeDocument/2006/relationships/hyperlink" Target="https://asccc-oeri.org/" TargetMode="External"/><Relationship Id="rId10" Type="http://schemas.openxmlformats.org/officeDocument/2006/relationships/hyperlink" Target="https://www.ccleague.org/" TargetMode="External"/><Relationship Id="rId4" Type="http://schemas.openxmlformats.org/officeDocument/2006/relationships/hyperlink" Target="https://asccc-oeri.org/professional-development-college-pdc/" TargetMode="External"/><Relationship Id="rId9" Type="http://schemas.openxmlformats.org/officeDocument/2006/relationships/hyperlink" Target="http://www.legislature.ca.gov/legislators_and_districts/legislators/your_legislator.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asccc.org/awards" TargetMode="External"/><Relationship Id="rId3" Type="http://schemas.openxmlformats.org/officeDocument/2006/relationships/hyperlink" Target="https://asccc.org/content/request-services" TargetMode="External"/><Relationship Id="rId7" Type="http://schemas.openxmlformats.org/officeDocument/2006/relationships/hyperlink" Target="https://asccc.org/calendar/list/events" TargetMode="External"/><Relationship Id="rId2" Type="http://schemas.openxmlformats.org/officeDocument/2006/relationships/hyperlink" Target="https://asccc.org/signup-newsletters" TargetMode="External"/><Relationship Id="rId1" Type="http://schemas.openxmlformats.org/officeDocument/2006/relationships/slideLayout" Target="../slideLayouts/slideLayout6.xml"/><Relationship Id="rId6" Type="http://schemas.openxmlformats.org/officeDocument/2006/relationships/hyperlink" Target="https://asccc.org/volunteer-serve-committee" TargetMode="External"/><Relationship Id="rId5" Type="http://schemas.openxmlformats.org/officeDocument/2006/relationships/hyperlink" Target="https://asccc.org/legislative-positions" TargetMode="External"/><Relationship Id="rId4" Type="http://schemas.openxmlformats.org/officeDocument/2006/relationships/hyperlink" Target="https://asccc.org/resources/resolu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sccc.org/content/request-service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asccc.org/resources/presentation-materials" TargetMode="External"/><Relationship Id="rId2" Type="http://schemas.openxmlformats.org/officeDocument/2006/relationships/hyperlink" Target="mailto:info@asccc.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5C58C8C-A632-F843-84BE-D68F8213459A}"/>
              </a:ext>
            </a:extLst>
          </p:cNvPr>
          <p:cNvSpPr>
            <a:spLocks noGrp="1" noChangeArrowheads="1"/>
          </p:cNvSpPr>
          <p:nvPr>
            <p:ph type="title"/>
          </p:nvPr>
        </p:nvSpPr>
        <p:spPr>
          <a:xfrm>
            <a:off x="958850" y="4279901"/>
            <a:ext cx="10433050" cy="2139950"/>
          </a:xfrm>
        </p:spPr>
        <p:txBody>
          <a:bodyPr>
            <a:normAutofit fontScale="90000"/>
          </a:bodyPr>
          <a:lstStyle/>
          <a:p>
            <a:r>
              <a:rPr lang="en-US" altLang="en-US" dirty="0"/>
              <a:t>We’re Here to Help! </a:t>
            </a:r>
            <a:r>
              <a:rPr lang="en-US" dirty="0"/>
              <a:t>Leveraging ASCCC Resources to Help Empower and Inform</a:t>
            </a:r>
            <a:br>
              <a:rPr lang="en-US" dirty="0"/>
            </a:br>
            <a:r>
              <a:rPr lang="en-US" sz="2800" dirty="0"/>
              <a:t>Karen Chow, Area B Representative</a:t>
            </a:r>
            <a:br>
              <a:rPr lang="en-US" sz="2800" dirty="0"/>
            </a:br>
            <a:r>
              <a:rPr lang="en-US" sz="2800" dirty="0" err="1"/>
              <a:t>Krystinne</a:t>
            </a:r>
            <a:r>
              <a:rPr lang="en-US" sz="2800" dirty="0"/>
              <a:t> Mica, Executive Director</a:t>
            </a:r>
            <a:endParaRPr lang="en-U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E023-49A3-54A9-9F9D-2018D1609A90}"/>
              </a:ext>
            </a:extLst>
          </p:cNvPr>
          <p:cNvSpPr>
            <a:spLocks noGrp="1"/>
          </p:cNvSpPr>
          <p:nvPr>
            <p:ph type="title"/>
          </p:nvPr>
        </p:nvSpPr>
        <p:spPr/>
        <p:txBody>
          <a:bodyPr/>
          <a:lstStyle/>
          <a:p>
            <a:r>
              <a:rPr lang="en-US" dirty="0"/>
              <a:t>Resolutions, Legislative Positions, and Governance Resources</a:t>
            </a:r>
          </a:p>
        </p:txBody>
      </p:sp>
      <p:sp>
        <p:nvSpPr>
          <p:cNvPr id="3" name="Content Placeholder 2">
            <a:extLst>
              <a:ext uri="{FF2B5EF4-FFF2-40B4-BE49-F238E27FC236}">
                <a16:creationId xmlns:a16="http://schemas.microsoft.com/office/drawing/2014/main" id="{9DAE0EAE-9A35-7B28-A7A8-527C694EF2B5}"/>
              </a:ext>
            </a:extLst>
          </p:cNvPr>
          <p:cNvSpPr>
            <a:spLocks noGrp="1"/>
          </p:cNvSpPr>
          <p:nvPr>
            <p:ph sz="half" idx="2"/>
          </p:nvPr>
        </p:nvSpPr>
        <p:spPr/>
        <p:txBody>
          <a:bodyPr/>
          <a:lstStyle/>
          <a:p>
            <a:r>
              <a:rPr lang="en-US" dirty="0"/>
              <a:t>Resolutions Handbook: </a:t>
            </a:r>
            <a:r>
              <a:rPr lang="en-US" u="sng" dirty="0">
                <a:hlinkClick r:id="rId2"/>
              </a:rPr>
              <a:t>https://www.asccc.org/sites/default/files/ResolutionHandbookFinalFA17_1.pdf</a:t>
            </a:r>
            <a:r>
              <a:rPr lang="en-US" dirty="0">
                <a:hlinkClick r:id="rId2"/>
              </a:rPr>
              <a:t> </a:t>
            </a:r>
            <a:endParaRPr lang="en-US" dirty="0"/>
          </a:p>
          <a:p>
            <a:pPr lvl="1"/>
            <a:r>
              <a:rPr lang="en-US" dirty="0"/>
              <a:t>Resolutions Webpage: </a:t>
            </a:r>
            <a:r>
              <a:rPr lang="en-US" dirty="0">
                <a:hlinkClick r:id="rId3"/>
              </a:rPr>
              <a:t>https://asccc.org/resources/resolutions</a:t>
            </a:r>
            <a:endParaRPr lang="en-US" dirty="0"/>
          </a:p>
          <a:p>
            <a:endParaRPr lang="en-US" dirty="0"/>
          </a:p>
        </p:txBody>
      </p:sp>
      <p:sp>
        <p:nvSpPr>
          <p:cNvPr id="4" name="Content Placeholder 3">
            <a:extLst>
              <a:ext uri="{FF2B5EF4-FFF2-40B4-BE49-F238E27FC236}">
                <a16:creationId xmlns:a16="http://schemas.microsoft.com/office/drawing/2014/main" id="{36DAE491-650A-D659-8F9B-2DD46C4020C1}"/>
              </a:ext>
            </a:extLst>
          </p:cNvPr>
          <p:cNvSpPr>
            <a:spLocks noGrp="1"/>
          </p:cNvSpPr>
          <p:nvPr>
            <p:ph sz="quarter" idx="4"/>
          </p:nvPr>
        </p:nvSpPr>
        <p:spPr>
          <a:xfrm>
            <a:off x="6388259" y="1798321"/>
            <a:ext cx="4948881" cy="1541780"/>
          </a:xfrm>
        </p:spPr>
        <p:txBody>
          <a:bodyPr/>
          <a:lstStyle/>
          <a:p>
            <a:r>
              <a:rPr lang="en-US" dirty="0"/>
              <a:t>Legislative Positions: </a:t>
            </a:r>
            <a:r>
              <a:rPr lang="en-US" dirty="0">
                <a:hlinkClick r:id="rId4"/>
              </a:rPr>
              <a:t>https://asccc.org/legislative-positions</a:t>
            </a:r>
            <a:endParaRPr lang="en-US" dirty="0"/>
          </a:p>
          <a:p>
            <a:endParaRPr lang="en-US" dirty="0"/>
          </a:p>
        </p:txBody>
      </p:sp>
      <p:sp>
        <p:nvSpPr>
          <p:cNvPr id="5" name="Slide Number Placeholder 4">
            <a:extLst>
              <a:ext uri="{FF2B5EF4-FFF2-40B4-BE49-F238E27FC236}">
                <a16:creationId xmlns:a16="http://schemas.microsoft.com/office/drawing/2014/main" id="{0DF8B73E-5ADA-2348-68EF-ACAED0A986F9}"/>
              </a:ext>
            </a:extLst>
          </p:cNvPr>
          <p:cNvSpPr>
            <a:spLocks noGrp="1"/>
          </p:cNvSpPr>
          <p:nvPr>
            <p:ph type="sldNum" sz="quarter" idx="10"/>
          </p:nvPr>
        </p:nvSpPr>
        <p:spPr/>
        <p:txBody>
          <a:bodyPr/>
          <a:lstStyle/>
          <a:p>
            <a:pPr>
              <a:defRPr/>
            </a:pPr>
            <a:fld id="{D03E4FEA-D0DA-BE4D-92DF-D9D6FD4A6574}" type="slidenum">
              <a:rPr lang="en-US" altLang="en-US" smtClean="0"/>
              <a:pPr>
                <a:defRPr/>
              </a:pPr>
              <a:t>10</a:t>
            </a:fld>
            <a:endParaRPr lang="en-US" altLang="en-US"/>
          </a:p>
        </p:txBody>
      </p:sp>
      <p:sp>
        <p:nvSpPr>
          <p:cNvPr id="6" name="Content Placeholder 3">
            <a:extLst>
              <a:ext uri="{FF2B5EF4-FFF2-40B4-BE49-F238E27FC236}">
                <a16:creationId xmlns:a16="http://schemas.microsoft.com/office/drawing/2014/main" id="{5E845A80-1A4E-96EB-8B66-64090B97137C}"/>
              </a:ext>
            </a:extLst>
          </p:cNvPr>
          <p:cNvSpPr txBox="1">
            <a:spLocks/>
          </p:cNvSpPr>
          <p:nvPr/>
        </p:nvSpPr>
        <p:spPr bwMode="auto">
          <a:xfrm>
            <a:off x="6374812" y="3022599"/>
            <a:ext cx="4948881"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Governance: </a:t>
            </a:r>
            <a:r>
              <a:rPr lang="en-US" dirty="0">
                <a:hlinkClick r:id="rId5"/>
              </a:rPr>
              <a:t>https://asccc.org/communities/local-senates/leadership-resources</a:t>
            </a:r>
            <a:endParaRPr lang="en-US" dirty="0"/>
          </a:p>
          <a:p>
            <a:pPr lvl="1"/>
            <a:r>
              <a:rPr lang="en-US" sz="1800" dirty="0"/>
              <a:t>Scenarios: </a:t>
            </a:r>
            <a:r>
              <a:rPr lang="en-US" sz="1800" dirty="0">
                <a:hlinkClick r:id="rId6"/>
              </a:rPr>
              <a:t>https://asccc.org/sites/default/files/Participating_Effectively_200503.pdf</a:t>
            </a:r>
            <a:endParaRPr lang="en-US" sz="1800" dirty="0"/>
          </a:p>
          <a:p>
            <a:pPr marL="457200" lvl="1" indent="0">
              <a:buNone/>
            </a:pPr>
            <a:r>
              <a:rPr lang="en-US" sz="1400" dirty="0"/>
              <a:t>The purpose of the guidelines is to provide assistance to trustees, CEOs, academic senate leaders, bargaining units, administrators, classified staff, and students that will enable them to fulfill the intent of effective participation in local decision making as delineated in state law under California Education Code and in Title 5 regulations.</a:t>
            </a:r>
          </a:p>
          <a:p>
            <a:endParaRPr lang="en-US" dirty="0"/>
          </a:p>
          <a:p>
            <a:endParaRPr lang="en-US" dirty="0"/>
          </a:p>
        </p:txBody>
      </p:sp>
    </p:spTree>
    <p:extLst>
      <p:ext uri="{BB962C8B-B14F-4D97-AF65-F5344CB8AC3E}">
        <p14:creationId xmlns:p14="http://schemas.microsoft.com/office/powerpoint/2010/main" val="397273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A24-D921-4B0E-BC8B-5938365678AC}"/>
              </a:ext>
            </a:extLst>
          </p:cNvPr>
          <p:cNvSpPr>
            <a:spLocks noGrp="1"/>
          </p:cNvSpPr>
          <p:nvPr>
            <p:ph type="title"/>
          </p:nvPr>
        </p:nvSpPr>
        <p:spPr/>
        <p:txBody>
          <a:bodyPr/>
          <a:lstStyle/>
          <a:p>
            <a:r>
              <a:rPr lang="en-US" dirty="0"/>
              <a:t>Publications and Rostrums </a:t>
            </a:r>
          </a:p>
        </p:txBody>
      </p:sp>
      <p:sp>
        <p:nvSpPr>
          <p:cNvPr id="3" name="Content Placeholder 2">
            <a:extLst>
              <a:ext uri="{FF2B5EF4-FFF2-40B4-BE49-F238E27FC236}">
                <a16:creationId xmlns:a16="http://schemas.microsoft.com/office/drawing/2014/main" id="{37B7F474-6D37-7517-56D2-FE13A2D6BC0A}"/>
              </a:ext>
            </a:extLst>
          </p:cNvPr>
          <p:cNvSpPr>
            <a:spLocks noGrp="1"/>
          </p:cNvSpPr>
          <p:nvPr>
            <p:ph sz="half" idx="2"/>
          </p:nvPr>
        </p:nvSpPr>
        <p:spPr>
          <a:xfrm>
            <a:off x="1277650" y="1798320"/>
            <a:ext cx="4922537" cy="1630679"/>
          </a:xfrm>
        </p:spPr>
        <p:txBody>
          <a:bodyPr/>
          <a:lstStyle/>
          <a:p>
            <a:r>
              <a:rPr lang="en-US" dirty="0"/>
              <a:t>Academic Senate Papers: </a:t>
            </a:r>
          </a:p>
          <a:p>
            <a:pPr marL="0" indent="0">
              <a:buNone/>
            </a:pPr>
            <a:r>
              <a:rPr lang="en-US" dirty="0">
                <a:hlinkClick r:id="rId2"/>
              </a:rPr>
              <a:t>https://asccc.org/publications/academic-senate-papers</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BE0479DA-D783-692F-7DAD-0CFA6417F3CE}"/>
              </a:ext>
            </a:extLst>
          </p:cNvPr>
          <p:cNvSpPr>
            <a:spLocks noGrp="1"/>
          </p:cNvSpPr>
          <p:nvPr>
            <p:ph sz="quarter" idx="4"/>
          </p:nvPr>
        </p:nvSpPr>
        <p:spPr>
          <a:xfrm>
            <a:off x="6388259" y="1798321"/>
            <a:ext cx="4948881" cy="1630680"/>
          </a:xfrm>
        </p:spPr>
        <p:txBody>
          <a:bodyPr/>
          <a:lstStyle/>
          <a:p>
            <a:r>
              <a:rPr lang="en-US" dirty="0"/>
              <a:t>Senate Rostrums:</a:t>
            </a:r>
          </a:p>
          <a:p>
            <a:pPr marL="0" indent="0">
              <a:buNone/>
            </a:pPr>
            <a:r>
              <a:rPr lang="en-US" dirty="0">
                <a:hlinkClick r:id="rId3"/>
              </a:rPr>
              <a:t>https://asccc.org/resources/rostrums</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35D705C-218F-CF2D-C506-A52E167989BB}"/>
              </a:ext>
            </a:extLst>
          </p:cNvPr>
          <p:cNvSpPr>
            <a:spLocks noGrp="1"/>
          </p:cNvSpPr>
          <p:nvPr>
            <p:ph type="sldNum" sz="quarter" idx="10"/>
          </p:nvPr>
        </p:nvSpPr>
        <p:spPr/>
        <p:txBody>
          <a:bodyPr/>
          <a:lstStyle/>
          <a:p>
            <a:pPr>
              <a:defRPr/>
            </a:pPr>
            <a:fld id="{D03E4FEA-D0DA-BE4D-92DF-D9D6FD4A6574}" type="slidenum">
              <a:rPr lang="en-US" altLang="en-US" smtClean="0"/>
              <a:pPr>
                <a:defRPr/>
              </a:pPr>
              <a:t>11</a:t>
            </a:fld>
            <a:endParaRPr lang="en-US" altLang="en-US"/>
          </a:p>
        </p:txBody>
      </p:sp>
      <p:pic>
        <p:nvPicPr>
          <p:cNvPr id="7" name="Picture 6">
            <a:extLst>
              <a:ext uri="{FF2B5EF4-FFF2-40B4-BE49-F238E27FC236}">
                <a16:creationId xmlns:a16="http://schemas.microsoft.com/office/drawing/2014/main" id="{982EFCCE-FC1E-038D-9CEE-06F96E138C6D}"/>
              </a:ext>
            </a:extLst>
          </p:cNvPr>
          <p:cNvPicPr>
            <a:picLocks noChangeAspect="1"/>
          </p:cNvPicPr>
          <p:nvPr/>
        </p:nvPicPr>
        <p:blipFill>
          <a:blip r:embed="rId4"/>
          <a:stretch>
            <a:fillRect/>
          </a:stretch>
        </p:blipFill>
        <p:spPr>
          <a:xfrm>
            <a:off x="5448931" y="3048319"/>
            <a:ext cx="2281603" cy="2828284"/>
          </a:xfrm>
          <a:prstGeom prst="rect">
            <a:avLst/>
          </a:prstGeom>
        </p:spPr>
      </p:pic>
      <p:pic>
        <p:nvPicPr>
          <p:cNvPr id="9" name="Picture 8">
            <a:extLst>
              <a:ext uri="{FF2B5EF4-FFF2-40B4-BE49-F238E27FC236}">
                <a16:creationId xmlns:a16="http://schemas.microsoft.com/office/drawing/2014/main" id="{34C85027-1AB3-08C1-E472-EC6350E418B0}"/>
              </a:ext>
            </a:extLst>
          </p:cNvPr>
          <p:cNvPicPr>
            <a:picLocks noChangeAspect="1"/>
          </p:cNvPicPr>
          <p:nvPr/>
        </p:nvPicPr>
        <p:blipFill>
          <a:blip r:embed="rId5"/>
          <a:stretch>
            <a:fillRect/>
          </a:stretch>
        </p:blipFill>
        <p:spPr>
          <a:xfrm rot="900000">
            <a:off x="7442624" y="3398602"/>
            <a:ext cx="2358104" cy="2933594"/>
          </a:xfrm>
          <a:prstGeom prst="rect">
            <a:avLst/>
          </a:prstGeom>
        </p:spPr>
      </p:pic>
      <p:pic>
        <p:nvPicPr>
          <p:cNvPr id="11" name="Picture 10">
            <a:extLst>
              <a:ext uri="{FF2B5EF4-FFF2-40B4-BE49-F238E27FC236}">
                <a16:creationId xmlns:a16="http://schemas.microsoft.com/office/drawing/2014/main" id="{33A7EBCA-B1FB-B091-D348-6427B7027E18}"/>
              </a:ext>
            </a:extLst>
          </p:cNvPr>
          <p:cNvPicPr>
            <a:picLocks noChangeAspect="1"/>
          </p:cNvPicPr>
          <p:nvPr/>
        </p:nvPicPr>
        <p:blipFill>
          <a:blip r:embed="rId6"/>
          <a:stretch>
            <a:fillRect/>
          </a:stretch>
        </p:blipFill>
        <p:spPr>
          <a:xfrm rot="20700000">
            <a:off x="3356282" y="3492964"/>
            <a:ext cx="2305159" cy="2844567"/>
          </a:xfrm>
          <a:prstGeom prst="rect">
            <a:avLst/>
          </a:prstGeom>
        </p:spPr>
      </p:pic>
    </p:spTree>
    <p:extLst>
      <p:ext uri="{BB962C8B-B14F-4D97-AF65-F5344CB8AC3E}">
        <p14:creationId xmlns:p14="http://schemas.microsoft.com/office/powerpoint/2010/main" val="345390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7AC-5FAF-81AD-26AF-46E243827E40}"/>
              </a:ext>
            </a:extLst>
          </p:cNvPr>
          <p:cNvSpPr>
            <a:spLocks noGrp="1"/>
          </p:cNvSpPr>
          <p:nvPr>
            <p:ph type="title"/>
          </p:nvPr>
        </p:nvSpPr>
        <p:spPr/>
        <p:txBody>
          <a:bodyPr/>
          <a:lstStyle/>
          <a:p>
            <a:r>
              <a:rPr lang="en-US" dirty="0"/>
              <a:t>Volunteer to Serve! </a:t>
            </a:r>
            <a:br>
              <a:rPr lang="en-US" dirty="0"/>
            </a:br>
            <a:r>
              <a:rPr lang="en-US" sz="2400" dirty="0"/>
              <a:t>https://</a:t>
            </a:r>
            <a:r>
              <a:rPr lang="en-US" sz="2400" dirty="0" err="1"/>
              <a:t>asccc.org</a:t>
            </a:r>
            <a:r>
              <a:rPr lang="en-US" sz="2400" dirty="0"/>
              <a:t>/volunteer-serve-committee</a:t>
            </a:r>
          </a:p>
        </p:txBody>
      </p:sp>
      <p:sp>
        <p:nvSpPr>
          <p:cNvPr id="3" name="Content Placeholder 2">
            <a:extLst>
              <a:ext uri="{FF2B5EF4-FFF2-40B4-BE49-F238E27FC236}">
                <a16:creationId xmlns:a16="http://schemas.microsoft.com/office/drawing/2014/main" id="{2B038B31-93FE-A7E1-D14F-9B7E12A3D000}"/>
              </a:ext>
            </a:extLst>
          </p:cNvPr>
          <p:cNvSpPr>
            <a:spLocks noGrp="1"/>
          </p:cNvSpPr>
          <p:nvPr>
            <p:ph sz="half" idx="1"/>
          </p:nvPr>
        </p:nvSpPr>
        <p:spPr/>
        <p:txBody>
          <a:bodyPr/>
          <a:lstStyle/>
          <a:p>
            <a:r>
              <a:rPr lang="en-US" sz="2200" dirty="0">
                <a:latin typeface="+mn-lt"/>
              </a:rPr>
              <a:t>The ASCCC appoints many faculty to work on statewide committees, workgroups, and task forces. Submitting an application to serve provides you the opportunity to:</a:t>
            </a:r>
          </a:p>
          <a:p>
            <a:pPr lvl="1"/>
            <a:r>
              <a:rPr lang="en-US" sz="2000" dirty="0">
                <a:latin typeface="+mn-lt"/>
              </a:rPr>
              <a:t>Create change within the California Community Colleges system</a:t>
            </a:r>
          </a:p>
          <a:p>
            <a:pPr lvl="1"/>
            <a:r>
              <a:rPr lang="en-US" sz="2000" dirty="0">
                <a:latin typeface="+mn-lt"/>
              </a:rPr>
              <a:t>Network with other faculty from all over California</a:t>
            </a:r>
          </a:p>
          <a:p>
            <a:pPr lvl="1"/>
            <a:r>
              <a:rPr lang="en-US" sz="2000" dirty="0">
                <a:latin typeface="+mn-lt"/>
              </a:rPr>
              <a:t>Gain experience serving on a committee</a:t>
            </a:r>
          </a:p>
          <a:p>
            <a:pPr lvl="1"/>
            <a:r>
              <a:rPr lang="en-US" sz="2000" dirty="0">
                <a:latin typeface="+mn-lt"/>
              </a:rPr>
              <a:t>Access professional development</a:t>
            </a:r>
          </a:p>
          <a:p>
            <a:pPr lvl="1"/>
            <a:r>
              <a:rPr lang="en-US" sz="2000" dirty="0">
                <a:latin typeface="+mn-lt"/>
              </a:rPr>
              <a:t>Increase your knowledge on issues within the California Community Colleges system</a:t>
            </a:r>
          </a:p>
          <a:p>
            <a:pPr marL="457200" lvl="1" indent="0">
              <a:buNone/>
            </a:pPr>
            <a:endParaRPr lang="en-US" sz="2000" dirty="0">
              <a:latin typeface="+mn-lt"/>
            </a:endParaRPr>
          </a:p>
          <a:p>
            <a:endParaRPr lang="en-US" dirty="0"/>
          </a:p>
        </p:txBody>
      </p:sp>
      <p:sp>
        <p:nvSpPr>
          <p:cNvPr id="4" name="Slide Number Placeholder 3">
            <a:extLst>
              <a:ext uri="{FF2B5EF4-FFF2-40B4-BE49-F238E27FC236}">
                <a16:creationId xmlns:a16="http://schemas.microsoft.com/office/drawing/2014/main" id="{BC9487CE-6944-D633-70A4-5CDD05BA53C6}"/>
              </a:ext>
            </a:extLst>
          </p:cNvPr>
          <p:cNvSpPr>
            <a:spLocks noGrp="1"/>
          </p:cNvSpPr>
          <p:nvPr>
            <p:ph type="sldNum" sz="quarter" idx="10"/>
          </p:nvPr>
        </p:nvSpPr>
        <p:spPr/>
        <p:txBody>
          <a:bodyPr/>
          <a:lstStyle/>
          <a:p>
            <a:pPr>
              <a:defRPr/>
            </a:pPr>
            <a:fld id="{EADB236C-7DA3-584D-A9FD-2566ED60D281}" type="slidenum">
              <a:rPr lang="en-US" altLang="en-US" smtClean="0"/>
              <a:pPr>
                <a:defRPr/>
              </a:pPr>
              <a:t>12</a:t>
            </a:fld>
            <a:endParaRPr lang="en-US" altLang="en-US"/>
          </a:p>
        </p:txBody>
      </p:sp>
    </p:spTree>
    <p:extLst>
      <p:ext uri="{BB962C8B-B14F-4D97-AF65-F5344CB8AC3E}">
        <p14:creationId xmlns:p14="http://schemas.microsoft.com/office/powerpoint/2010/main" val="301352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671D-7234-D655-607F-9E2ED25A1282}"/>
              </a:ext>
            </a:extLst>
          </p:cNvPr>
          <p:cNvSpPr>
            <a:spLocks noGrp="1"/>
          </p:cNvSpPr>
          <p:nvPr>
            <p:ph type="title"/>
          </p:nvPr>
        </p:nvSpPr>
        <p:spPr/>
        <p:txBody>
          <a:bodyPr/>
          <a:lstStyle/>
          <a:p>
            <a:r>
              <a:rPr lang="en-US" dirty="0"/>
              <a:t>Additional Resources (more links!)</a:t>
            </a:r>
          </a:p>
        </p:txBody>
      </p:sp>
      <p:sp>
        <p:nvSpPr>
          <p:cNvPr id="3" name="Content Placeholder 2">
            <a:extLst>
              <a:ext uri="{FF2B5EF4-FFF2-40B4-BE49-F238E27FC236}">
                <a16:creationId xmlns:a16="http://schemas.microsoft.com/office/drawing/2014/main" id="{F61995F9-FB9F-2BFE-1D74-63D7CECB2AD7}"/>
              </a:ext>
            </a:extLst>
          </p:cNvPr>
          <p:cNvSpPr>
            <a:spLocks noGrp="1"/>
          </p:cNvSpPr>
          <p:nvPr>
            <p:ph sz="half" idx="1"/>
          </p:nvPr>
        </p:nvSpPr>
        <p:spPr/>
        <p:txBody>
          <a:bodyPr/>
          <a:lstStyle/>
          <a:p>
            <a:r>
              <a:rPr lang="en-US" sz="1700" dirty="0">
                <a:latin typeface="+mn-lt"/>
              </a:rPr>
              <a:t>Model Hiring Principles and Practices: </a:t>
            </a:r>
            <a:r>
              <a:rPr lang="en-US" sz="1700" dirty="0">
                <a:latin typeface="+mn-lt"/>
                <a:hlinkClick r:id="rId2"/>
              </a:rPr>
              <a:t>https://ccconlineed.instructure.com/courses/5733</a:t>
            </a:r>
            <a:endParaRPr lang="en-US" sz="1700" dirty="0">
              <a:latin typeface="+mn-lt"/>
            </a:endParaRPr>
          </a:p>
          <a:p>
            <a:r>
              <a:rPr lang="en-US" sz="1700" dirty="0">
                <a:latin typeface="+mn-lt"/>
              </a:rPr>
              <a:t>DEI Curriculum Model Principles and Practices: </a:t>
            </a:r>
            <a:r>
              <a:rPr lang="en-US" sz="1700" dirty="0">
                <a:latin typeface="+mn-lt"/>
                <a:hlinkClick r:id="rId3"/>
              </a:rPr>
              <a:t>https://asccc.org/sites/default/files/CCC_DEI-in-Curriculum_Model_Principles_and_Practices_June_2022.pdf</a:t>
            </a:r>
            <a:r>
              <a:rPr lang="en-US" sz="1700" dirty="0">
                <a:latin typeface="+mn-lt"/>
              </a:rPr>
              <a:t> </a:t>
            </a:r>
          </a:p>
          <a:p>
            <a:r>
              <a:rPr lang="en-US" sz="1700" dirty="0">
                <a:latin typeface="+mn-lt"/>
              </a:rPr>
              <a:t>Professional Development College:</a:t>
            </a:r>
          </a:p>
          <a:p>
            <a:r>
              <a:rPr lang="en-US" sz="1700" dirty="0">
                <a:latin typeface="+mn-lt"/>
                <a:hlinkClick r:id="rId4"/>
              </a:rPr>
              <a:t>https://asccc-oeri.org/professional-development-college-pdc/</a:t>
            </a:r>
            <a:endParaRPr lang="en-US" sz="1700" dirty="0">
              <a:latin typeface="+mn-lt"/>
            </a:endParaRPr>
          </a:p>
          <a:p>
            <a:r>
              <a:rPr lang="en-US" sz="1700" dirty="0">
                <a:latin typeface="+mn-lt"/>
              </a:rPr>
              <a:t>ASCCC Open Educational Resources Initiative: </a:t>
            </a:r>
            <a:r>
              <a:rPr lang="en-US" sz="1700" dirty="0">
                <a:latin typeface="+mn-lt"/>
                <a:hlinkClick r:id="rId5"/>
              </a:rPr>
              <a:t>https://</a:t>
            </a:r>
            <a:r>
              <a:rPr lang="en-US" sz="1700" dirty="0" err="1">
                <a:latin typeface="+mn-lt"/>
                <a:hlinkClick r:id="rId5"/>
              </a:rPr>
              <a:t>asccc-oeri.org</a:t>
            </a:r>
            <a:r>
              <a:rPr lang="en-US" sz="1700" dirty="0">
                <a:latin typeface="+mn-lt"/>
                <a:hlinkClick r:id="rId5"/>
              </a:rPr>
              <a:t>/</a:t>
            </a:r>
            <a:endParaRPr lang="en-US" sz="1700" dirty="0">
              <a:latin typeface="+mn-lt"/>
            </a:endParaRPr>
          </a:p>
          <a:p>
            <a:r>
              <a:rPr lang="en-US" sz="1700" dirty="0">
                <a:latin typeface="+mn-lt"/>
              </a:rPr>
              <a:t>C-ID: </a:t>
            </a:r>
            <a:r>
              <a:rPr lang="en-US" sz="1700" dirty="0">
                <a:latin typeface="+mn-lt"/>
                <a:hlinkClick r:id="rId6"/>
              </a:rPr>
              <a:t>www.c-id.net</a:t>
            </a:r>
            <a:r>
              <a:rPr lang="en-US" sz="1700" dirty="0">
                <a:latin typeface="+mn-lt"/>
              </a:rPr>
              <a:t> </a:t>
            </a:r>
          </a:p>
          <a:p>
            <a:r>
              <a:rPr lang="en-US" sz="1700" dirty="0"/>
              <a:t>California Community Colleges Chancellor’s Office (CCCCO or CO): </a:t>
            </a:r>
            <a:r>
              <a:rPr lang="en-US" sz="1700" u="sng" dirty="0">
                <a:hlinkClick r:id="rId7"/>
              </a:rPr>
              <a:t>http://www.cccco.edu</a:t>
            </a:r>
            <a:r>
              <a:rPr lang="en-US" sz="1700" dirty="0">
                <a:hlinkClick r:id="rId7"/>
              </a:rPr>
              <a:t> </a:t>
            </a:r>
            <a:r>
              <a:rPr lang="en-US" sz="1700" dirty="0"/>
              <a:t> </a:t>
            </a:r>
          </a:p>
          <a:p>
            <a:r>
              <a:rPr lang="en-US" sz="1700" dirty="0"/>
              <a:t>California Legislative Information: </a:t>
            </a:r>
            <a:r>
              <a:rPr lang="en-US" sz="1700" dirty="0">
                <a:hlinkClick r:id="rId8"/>
              </a:rPr>
              <a:t>http://leginfo.legislature.ca.gov </a:t>
            </a:r>
            <a:endParaRPr lang="en-US" sz="1700" dirty="0"/>
          </a:p>
          <a:p>
            <a:r>
              <a:rPr lang="en-US" sz="1700" dirty="0"/>
              <a:t>Find your legislators: </a:t>
            </a:r>
            <a:r>
              <a:rPr lang="en-US" sz="1700" u="sng" dirty="0">
                <a:hlinkClick r:id="rId9"/>
              </a:rPr>
              <a:t>http://www.legislature.ca.gov/legislators_and_districts/legislators/your_legislator.html</a:t>
            </a:r>
            <a:r>
              <a:rPr lang="en-US" sz="1700" dirty="0">
                <a:hlinkClick r:id="rId9"/>
              </a:rPr>
              <a:t> </a:t>
            </a:r>
            <a:r>
              <a:rPr lang="en-US" sz="1700" dirty="0"/>
              <a:t> </a:t>
            </a:r>
          </a:p>
          <a:p>
            <a:r>
              <a:rPr lang="en-US" sz="1700" dirty="0"/>
              <a:t>Community College League of California (CCLC): </a:t>
            </a:r>
            <a:r>
              <a:rPr lang="en-US" sz="1700" dirty="0">
                <a:hlinkClick r:id="rId10"/>
              </a:rPr>
              <a:t>https://www.ccleague.org </a:t>
            </a:r>
            <a:endParaRPr lang="en-US" sz="1700" dirty="0"/>
          </a:p>
          <a:p>
            <a:r>
              <a:rPr lang="en-US" sz="1700" dirty="0"/>
              <a:t> Accrediting Commission of Community and Junior Colleges (ACCJC): </a:t>
            </a:r>
            <a:r>
              <a:rPr lang="en-US" sz="1700" dirty="0">
                <a:hlinkClick r:id="rId11"/>
              </a:rPr>
              <a:t>https://accjc.org </a:t>
            </a:r>
            <a:endParaRPr lang="en-US" sz="1700" dirty="0"/>
          </a:p>
          <a:p>
            <a:pPr marL="0" indent="0">
              <a:buNone/>
            </a:pPr>
            <a:endParaRPr lang="en-US" sz="2000" dirty="0">
              <a:latin typeface="+mn-lt"/>
            </a:endParaRPr>
          </a:p>
          <a:p>
            <a:endParaRPr lang="en-US" dirty="0"/>
          </a:p>
        </p:txBody>
      </p:sp>
      <p:sp>
        <p:nvSpPr>
          <p:cNvPr id="4" name="Slide Number Placeholder 3">
            <a:extLst>
              <a:ext uri="{FF2B5EF4-FFF2-40B4-BE49-F238E27FC236}">
                <a16:creationId xmlns:a16="http://schemas.microsoft.com/office/drawing/2014/main" id="{5924935B-F22E-7645-08DD-EB9AF4EEAF85}"/>
              </a:ext>
            </a:extLst>
          </p:cNvPr>
          <p:cNvSpPr>
            <a:spLocks noGrp="1"/>
          </p:cNvSpPr>
          <p:nvPr>
            <p:ph type="sldNum" sz="quarter" idx="10"/>
          </p:nvPr>
        </p:nvSpPr>
        <p:spPr/>
        <p:txBody>
          <a:bodyPr/>
          <a:lstStyle/>
          <a:p>
            <a:pPr>
              <a:defRPr/>
            </a:pPr>
            <a:fld id="{EADB236C-7DA3-584D-A9FD-2566ED60D281}" type="slidenum">
              <a:rPr lang="en-US" altLang="en-US" smtClean="0"/>
              <a:pPr>
                <a:defRPr/>
              </a:pPr>
              <a:t>13</a:t>
            </a:fld>
            <a:endParaRPr lang="en-US" altLang="en-US"/>
          </a:p>
        </p:txBody>
      </p:sp>
    </p:spTree>
    <p:extLst>
      <p:ext uri="{BB962C8B-B14F-4D97-AF65-F5344CB8AC3E}">
        <p14:creationId xmlns:p14="http://schemas.microsoft.com/office/powerpoint/2010/main" val="347292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98C3-CF43-5233-1CDC-87F2A1F260FF}"/>
              </a:ext>
            </a:extLst>
          </p:cNvPr>
          <p:cNvSpPr>
            <a:spLocks noGrp="1"/>
          </p:cNvSpPr>
          <p:nvPr>
            <p:ph type="title"/>
          </p:nvPr>
        </p:nvSpPr>
        <p:spPr/>
        <p:txBody>
          <a:bodyPr/>
          <a:lstStyle/>
          <a:p>
            <a:r>
              <a:rPr lang="en-US" dirty="0"/>
              <a:t>Questions? </a:t>
            </a:r>
            <a:r>
              <a:rPr lang="en-US" sz="2600" dirty="0"/>
              <a:t>Contact us at </a:t>
            </a:r>
            <a:r>
              <a:rPr lang="en-US" sz="2600" dirty="0" err="1"/>
              <a:t>info@asccc.org</a:t>
            </a:r>
            <a:br>
              <a:rPr lang="en-US" dirty="0"/>
            </a:br>
            <a:r>
              <a:rPr lang="en-US" dirty="0"/>
              <a:t>Thank you!</a:t>
            </a:r>
          </a:p>
        </p:txBody>
      </p:sp>
      <p:sp>
        <p:nvSpPr>
          <p:cNvPr id="4" name="Slide Number Placeholder 3">
            <a:extLst>
              <a:ext uri="{FF2B5EF4-FFF2-40B4-BE49-F238E27FC236}">
                <a16:creationId xmlns:a16="http://schemas.microsoft.com/office/drawing/2014/main" id="{5318A08F-E374-5591-2906-23505A060EF9}"/>
              </a:ext>
            </a:extLst>
          </p:cNvPr>
          <p:cNvSpPr>
            <a:spLocks noGrp="1"/>
          </p:cNvSpPr>
          <p:nvPr>
            <p:ph type="sldNum" sz="quarter" idx="10"/>
          </p:nvPr>
        </p:nvSpPr>
        <p:spPr/>
        <p:txBody>
          <a:bodyPr/>
          <a:lstStyle/>
          <a:p>
            <a:pPr>
              <a:defRPr/>
            </a:pPr>
            <a:fld id="{9A5A1B6C-D038-1F4B-9D4A-0999CA9BC2F2}" type="slidenum">
              <a:rPr lang="en-US" altLang="en-US" smtClean="0"/>
              <a:pPr>
                <a:defRPr/>
              </a:pPr>
              <a:t>14</a:t>
            </a:fld>
            <a:endParaRPr lang="en-US" altLang="en-US"/>
          </a:p>
        </p:txBody>
      </p:sp>
      <p:pic>
        <p:nvPicPr>
          <p:cNvPr id="5" name="Content Placeholder 4">
            <a:extLst>
              <a:ext uri="{FF2B5EF4-FFF2-40B4-BE49-F238E27FC236}">
                <a16:creationId xmlns:a16="http://schemas.microsoft.com/office/drawing/2014/main" id="{00940F50-00F0-A257-B728-7B23FA5C56F9}"/>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3372" y="2713803"/>
            <a:ext cx="5985256" cy="37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0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B610-DBA4-9734-710A-D644D27E076C}"/>
              </a:ext>
            </a:extLst>
          </p:cNvPr>
          <p:cNvSpPr>
            <a:spLocks noGrp="1"/>
          </p:cNvSpPr>
          <p:nvPr>
            <p:ph type="title"/>
          </p:nvPr>
        </p:nvSpPr>
        <p:spPr/>
        <p:txBody>
          <a:bodyPr/>
          <a:lstStyle/>
          <a:p>
            <a:r>
              <a:rPr lang="en-US" dirty="0"/>
              <a:t>Breakout Description</a:t>
            </a:r>
          </a:p>
        </p:txBody>
      </p:sp>
      <p:sp>
        <p:nvSpPr>
          <p:cNvPr id="3" name="Content Placeholder 2">
            <a:extLst>
              <a:ext uri="{FF2B5EF4-FFF2-40B4-BE49-F238E27FC236}">
                <a16:creationId xmlns:a16="http://schemas.microsoft.com/office/drawing/2014/main" id="{A35330DE-FA89-95E0-C00D-A7DD3DCEEA7A}"/>
              </a:ext>
            </a:extLst>
          </p:cNvPr>
          <p:cNvSpPr>
            <a:spLocks noGrp="1"/>
          </p:cNvSpPr>
          <p:nvPr>
            <p:ph idx="1"/>
          </p:nvPr>
        </p:nvSpPr>
        <p:spPr/>
        <p:txBody>
          <a:bodyPr/>
          <a:lstStyle/>
          <a:p>
            <a:r>
              <a:rPr lang="en-US" dirty="0"/>
              <a:t>The ASCCC offers a myriad of resources and services for faculty! This breakout is designed as an interactive session where attendees will have an opportunity to explore the new ASCCC website, review briefly the Local Senates Handbook, examine resources for campuses, and determine when or if there is a need to call for help. Bring your laptops and come prepared with questions!</a:t>
            </a:r>
          </a:p>
        </p:txBody>
      </p:sp>
      <p:sp>
        <p:nvSpPr>
          <p:cNvPr id="4" name="Slide Number Placeholder 3">
            <a:extLst>
              <a:ext uri="{FF2B5EF4-FFF2-40B4-BE49-F238E27FC236}">
                <a16:creationId xmlns:a16="http://schemas.microsoft.com/office/drawing/2014/main" id="{0C3B5E2E-A140-6007-8352-D57715FA3AB1}"/>
              </a:ext>
            </a:extLst>
          </p:cNvPr>
          <p:cNvSpPr>
            <a:spLocks noGrp="1"/>
          </p:cNvSpPr>
          <p:nvPr>
            <p:ph type="sldNum" sz="quarter" idx="10"/>
          </p:nvPr>
        </p:nvSpPr>
        <p:spPr/>
        <p:txBody>
          <a:bodyPr/>
          <a:lstStyle/>
          <a:p>
            <a:pPr>
              <a:defRPr/>
            </a:pPr>
            <a:fld id="{9A5A1B6C-D038-1F4B-9D4A-0999CA9BC2F2}" type="slidenum">
              <a:rPr lang="en-US" altLang="en-US" smtClean="0"/>
              <a:pPr>
                <a:defRPr/>
              </a:pPr>
              <a:t>2</a:t>
            </a:fld>
            <a:endParaRPr lang="en-US" altLang="en-US"/>
          </a:p>
        </p:txBody>
      </p:sp>
    </p:spTree>
    <p:extLst>
      <p:ext uri="{BB962C8B-B14F-4D97-AF65-F5344CB8AC3E}">
        <p14:creationId xmlns:p14="http://schemas.microsoft.com/office/powerpoint/2010/main" val="241587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76CA-0F03-D875-6347-AC91117E5451}"/>
              </a:ext>
            </a:extLst>
          </p:cNvPr>
          <p:cNvSpPr>
            <a:spLocks noGrp="1"/>
          </p:cNvSpPr>
          <p:nvPr>
            <p:ph type="title"/>
          </p:nvPr>
        </p:nvSpPr>
        <p:spPr/>
        <p:txBody>
          <a:bodyPr/>
          <a:lstStyle/>
          <a:p>
            <a:r>
              <a:rPr lang="en-US" dirty="0"/>
              <a:t>ASCCC Mission and Vision</a:t>
            </a:r>
          </a:p>
        </p:txBody>
      </p:sp>
      <p:sp>
        <p:nvSpPr>
          <p:cNvPr id="3" name="Content Placeholder 2">
            <a:extLst>
              <a:ext uri="{FF2B5EF4-FFF2-40B4-BE49-F238E27FC236}">
                <a16:creationId xmlns:a16="http://schemas.microsoft.com/office/drawing/2014/main" id="{653B7482-036C-9B42-73CD-10A65763523F}"/>
              </a:ext>
            </a:extLst>
          </p:cNvPr>
          <p:cNvSpPr>
            <a:spLocks noGrp="1"/>
          </p:cNvSpPr>
          <p:nvPr>
            <p:ph sz="half" idx="1"/>
          </p:nvPr>
        </p:nvSpPr>
        <p:spPr/>
        <p:txBody>
          <a:bodyPr/>
          <a:lstStyle/>
          <a:p>
            <a:pPr marL="0" indent="0">
              <a:buNone/>
            </a:pPr>
            <a:r>
              <a:rPr lang="en-US" dirty="0"/>
              <a:t>Mission </a:t>
            </a:r>
          </a:p>
          <a:p>
            <a:pPr marL="0" indent="0">
              <a:buNone/>
            </a:pPr>
            <a:r>
              <a:rPr lang="en-US" sz="1600" dirty="0"/>
              <a:t>As the official voice of California community college faculty in academic and professional matters, the Academic Senate for California Community Colleges (ASCCC) is committed to equity, student learning and student success</a:t>
            </a:r>
            <a:r>
              <a:rPr lang="en-US" sz="1600" i="1" dirty="0"/>
              <a:t>.</a:t>
            </a:r>
            <a:r>
              <a:rPr lang="en-US" sz="1600" dirty="0"/>
              <a:t> The Academic Senate for California Community Colleges acts to:</a:t>
            </a:r>
          </a:p>
          <a:p>
            <a:r>
              <a:rPr lang="en-US" sz="1600" dirty="0"/>
              <a:t>Empower faculty to engage in local and statewide dialog and take action for continued improvement of teaching, learning, and faculty participation in governance</a:t>
            </a:r>
          </a:p>
          <a:p>
            <a:r>
              <a:rPr lang="en-US" sz="1600" dirty="0"/>
              <a:t>Lead and advocate proactively for the development of policies, processes, and practices</a:t>
            </a:r>
          </a:p>
          <a:p>
            <a:r>
              <a:rPr lang="en-US" sz="1600" dirty="0"/>
              <a:t>Include diverse faculty, perspectives, and experiences that represent our student populations</a:t>
            </a:r>
          </a:p>
          <a:p>
            <a:r>
              <a:rPr lang="en-US" sz="1600" dirty="0"/>
              <a:t>Develop faculty as local and statewide leaders through personal and professional development</a:t>
            </a:r>
          </a:p>
          <a:p>
            <a:r>
              <a:rPr lang="en-US" sz="1600" dirty="0"/>
              <a:t>Engage faculty and system partners through collegial consultation</a:t>
            </a:r>
          </a:p>
          <a:p>
            <a:pPr marL="0" indent="0">
              <a:buNone/>
            </a:pPr>
            <a:r>
              <a:rPr lang="en-US" dirty="0"/>
              <a:t>Vision</a:t>
            </a:r>
          </a:p>
          <a:p>
            <a:pPr marL="0" indent="0">
              <a:buNone/>
            </a:pPr>
            <a:r>
              <a:rPr lang="en-US" sz="1600" dirty="0"/>
              <a:t>Faculty leading change, serving students, and embracing inclusion</a:t>
            </a:r>
          </a:p>
          <a:p>
            <a:pPr marL="0" indent="0">
              <a:buNone/>
            </a:pPr>
            <a:endParaRPr lang="en-US" dirty="0"/>
          </a:p>
        </p:txBody>
      </p:sp>
      <p:sp>
        <p:nvSpPr>
          <p:cNvPr id="4" name="Slide Number Placeholder 3">
            <a:extLst>
              <a:ext uri="{FF2B5EF4-FFF2-40B4-BE49-F238E27FC236}">
                <a16:creationId xmlns:a16="http://schemas.microsoft.com/office/drawing/2014/main" id="{649069BE-1773-3D47-09FB-F6B9D06B0349}"/>
              </a:ext>
            </a:extLst>
          </p:cNvPr>
          <p:cNvSpPr>
            <a:spLocks noGrp="1"/>
          </p:cNvSpPr>
          <p:nvPr>
            <p:ph type="sldNum" sz="quarter" idx="10"/>
          </p:nvPr>
        </p:nvSpPr>
        <p:spPr/>
        <p:txBody>
          <a:bodyPr/>
          <a:lstStyle/>
          <a:p>
            <a:pPr>
              <a:defRPr/>
            </a:pPr>
            <a:fld id="{EADB236C-7DA3-584D-A9FD-2566ED60D281}" type="slidenum">
              <a:rPr lang="en-US" altLang="en-US" smtClean="0"/>
              <a:pPr>
                <a:defRPr/>
              </a:pPr>
              <a:t>3</a:t>
            </a:fld>
            <a:endParaRPr lang="en-US" altLang="en-US"/>
          </a:p>
        </p:txBody>
      </p:sp>
    </p:spTree>
    <p:extLst>
      <p:ext uri="{BB962C8B-B14F-4D97-AF65-F5344CB8AC3E}">
        <p14:creationId xmlns:p14="http://schemas.microsoft.com/office/powerpoint/2010/main" val="42549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CF21-29EB-0C62-5AC1-6ED675EEAC17}"/>
              </a:ext>
            </a:extLst>
          </p:cNvPr>
          <p:cNvSpPr>
            <a:spLocks noGrp="1"/>
          </p:cNvSpPr>
          <p:nvPr>
            <p:ph type="title"/>
          </p:nvPr>
        </p:nvSpPr>
        <p:spPr/>
        <p:txBody>
          <a:bodyPr/>
          <a:lstStyle/>
          <a:p>
            <a:r>
              <a:rPr lang="en-US" dirty="0"/>
              <a:t>ASCCC Website 	</a:t>
            </a:r>
            <a:r>
              <a:rPr lang="en-US" dirty="0" err="1"/>
              <a:t>asccc.org</a:t>
            </a:r>
            <a:r>
              <a:rPr lang="en-US" dirty="0"/>
              <a:t> </a:t>
            </a:r>
          </a:p>
        </p:txBody>
      </p:sp>
      <p:pic>
        <p:nvPicPr>
          <p:cNvPr id="6" name="Content Placeholder 5">
            <a:extLst>
              <a:ext uri="{FF2B5EF4-FFF2-40B4-BE49-F238E27FC236}">
                <a16:creationId xmlns:a16="http://schemas.microsoft.com/office/drawing/2014/main" id="{CA8C29F5-5D3E-AAE9-E2AC-AB0AEAB40D1B}"/>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2195449" y="1813719"/>
            <a:ext cx="8210444" cy="4419600"/>
          </a:xfrm>
        </p:spPr>
      </p:pic>
      <p:sp>
        <p:nvSpPr>
          <p:cNvPr id="4" name="Slide Number Placeholder 3">
            <a:extLst>
              <a:ext uri="{FF2B5EF4-FFF2-40B4-BE49-F238E27FC236}">
                <a16:creationId xmlns:a16="http://schemas.microsoft.com/office/drawing/2014/main" id="{0C62405A-A39E-185D-F501-3794563C2697}"/>
              </a:ext>
            </a:extLst>
          </p:cNvPr>
          <p:cNvSpPr>
            <a:spLocks noGrp="1"/>
          </p:cNvSpPr>
          <p:nvPr>
            <p:ph type="sldNum" sz="quarter" idx="10"/>
          </p:nvPr>
        </p:nvSpPr>
        <p:spPr/>
        <p:txBody>
          <a:bodyPr/>
          <a:lstStyle/>
          <a:p>
            <a:pPr>
              <a:defRPr/>
            </a:pPr>
            <a:fld id="{EADB236C-7DA3-584D-A9FD-2566ED60D281}" type="slidenum">
              <a:rPr lang="en-US" altLang="en-US" smtClean="0"/>
              <a:pPr>
                <a:defRPr/>
              </a:pPr>
              <a:t>4</a:t>
            </a:fld>
            <a:endParaRPr lang="en-US" altLang="en-US"/>
          </a:p>
        </p:txBody>
      </p:sp>
    </p:spTree>
    <p:extLst>
      <p:ext uri="{BB962C8B-B14F-4D97-AF65-F5344CB8AC3E}">
        <p14:creationId xmlns:p14="http://schemas.microsoft.com/office/powerpoint/2010/main" val="413751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2B1E-2442-DE69-FB10-BF13B0845172}"/>
              </a:ext>
            </a:extLst>
          </p:cNvPr>
          <p:cNvSpPr>
            <a:spLocks noGrp="1"/>
          </p:cNvSpPr>
          <p:nvPr>
            <p:ph type="title"/>
          </p:nvPr>
        </p:nvSpPr>
        <p:spPr/>
        <p:txBody>
          <a:bodyPr/>
          <a:lstStyle/>
          <a:p>
            <a:r>
              <a:rPr lang="en-US" dirty="0"/>
              <a:t>New to ASCCC? </a:t>
            </a:r>
            <a:r>
              <a:rPr lang="en-US" sz="2500" dirty="0"/>
              <a:t>https://</a:t>
            </a:r>
            <a:r>
              <a:rPr lang="en-US" sz="2500" dirty="0" err="1"/>
              <a:t>asccc.org</a:t>
            </a:r>
            <a:r>
              <a:rPr lang="en-US" sz="2500" dirty="0"/>
              <a:t>/local-senates</a:t>
            </a:r>
          </a:p>
        </p:txBody>
      </p:sp>
      <p:sp>
        <p:nvSpPr>
          <p:cNvPr id="4" name="Slide Number Placeholder 3">
            <a:extLst>
              <a:ext uri="{FF2B5EF4-FFF2-40B4-BE49-F238E27FC236}">
                <a16:creationId xmlns:a16="http://schemas.microsoft.com/office/drawing/2014/main" id="{D82E1B76-4CB8-24B5-2044-7BC71199178D}"/>
              </a:ext>
            </a:extLst>
          </p:cNvPr>
          <p:cNvSpPr>
            <a:spLocks noGrp="1"/>
          </p:cNvSpPr>
          <p:nvPr>
            <p:ph type="sldNum" sz="quarter" idx="10"/>
          </p:nvPr>
        </p:nvSpPr>
        <p:spPr/>
        <p:txBody>
          <a:bodyPr/>
          <a:lstStyle/>
          <a:p>
            <a:pPr>
              <a:defRPr/>
            </a:pPr>
            <a:fld id="{EADB236C-7DA3-584D-A9FD-2566ED60D281}" type="slidenum">
              <a:rPr lang="en-US" altLang="en-US" smtClean="0"/>
              <a:pPr>
                <a:defRPr/>
              </a:pPr>
              <a:t>5</a:t>
            </a:fld>
            <a:endParaRPr lang="en-US" altLang="en-US"/>
          </a:p>
        </p:txBody>
      </p:sp>
      <p:pic>
        <p:nvPicPr>
          <p:cNvPr id="7" name="Content Placeholder 5">
            <a:extLst>
              <a:ext uri="{FF2B5EF4-FFF2-40B4-BE49-F238E27FC236}">
                <a16:creationId xmlns:a16="http://schemas.microsoft.com/office/drawing/2014/main" id="{0BC64D21-324D-76DB-2190-1C433DA423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bwMode="auto">
          <a:xfrm>
            <a:off x="2195449" y="1813719"/>
            <a:ext cx="821044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DB3B8923-5BCA-7C7E-3902-FFAE48905759}"/>
              </a:ext>
            </a:extLst>
          </p:cNvPr>
          <p:cNvCxnSpPr/>
          <p:nvPr/>
        </p:nvCxnSpPr>
        <p:spPr>
          <a:xfrm flipH="1">
            <a:off x="10223500" y="2475109"/>
            <a:ext cx="977900" cy="57150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716F3D2-0644-C4F9-58C3-2AC0CBB230EB}"/>
              </a:ext>
            </a:extLst>
          </p:cNvPr>
          <p:cNvSpPr/>
          <p:nvPr/>
        </p:nvSpPr>
        <p:spPr>
          <a:xfrm>
            <a:off x="8432800" y="2760859"/>
            <a:ext cx="1790700" cy="841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A2C01B8-A14C-36E0-E0EA-9F4708E105F0}"/>
              </a:ext>
            </a:extLst>
          </p:cNvPr>
          <p:cNvSpPr txBox="1"/>
          <p:nvPr/>
        </p:nvSpPr>
        <p:spPr>
          <a:xfrm>
            <a:off x="10437813" y="1027906"/>
            <a:ext cx="1608307" cy="1477328"/>
          </a:xfrm>
          <a:prstGeom prst="rect">
            <a:avLst/>
          </a:prstGeom>
          <a:noFill/>
        </p:spPr>
        <p:txBody>
          <a:bodyPr wrap="square" rtlCol="0">
            <a:spAutoFit/>
          </a:bodyPr>
          <a:lstStyle/>
          <a:p>
            <a:r>
              <a:rPr lang="en-US" dirty="0">
                <a:ea typeface="Palatino" pitchFamily="2" charset="77"/>
                <a:cs typeface="Arial" panose="020B0604020202020204" pitchFamily="34" charset="0"/>
              </a:rPr>
              <a:t>Click this tab to access frequently used ASCCC resources</a:t>
            </a:r>
          </a:p>
        </p:txBody>
      </p:sp>
    </p:spTree>
    <p:extLst>
      <p:ext uri="{BB962C8B-B14F-4D97-AF65-F5344CB8AC3E}">
        <p14:creationId xmlns:p14="http://schemas.microsoft.com/office/powerpoint/2010/main" val="359816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DDAF-66BB-1C91-762A-42EBADE4C8ED}"/>
              </a:ext>
            </a:extLst>
          </p:cNvPr>
          <p:cNvSpPr>
            <a:spLocks noGrp="1"/>
          </p:cNvSpPr>
          <p:nvPr>
            <p:ph type="title"/>
          </p:nvPr>
        </p:nvSpPr>
        <p:spPr/>
        <p:txBody>
          <a:bodyPr/>
          <a:lstStyle/>
          <a:p>
            <a:r>
              <a:rPr lang="en-US" dirty="0"/>
              <a:t>ASCCC Website – Useful Links</a:t>
            </a:r>
          </a:p>
        </p:txBody>
      </p:sp>
      <p:sp>
        <p:nvSpPr>
          <p:cNvPr id="3" name="Content Placeholder 2">
            <a:extLst>
              <a:ext uri="{FF2B5EF4-FFF2-40B4-BE49-F238E27FC236}">
                <a16:creationId xmlns:a16="http://schemas.microsoft.com/office/drawing/2014/main" id="{E8E3B4C0-4611-F113-AE06-097C2FAFF156}"/>
              </a:ext>
            </a:extLst>
          </p:cNvPr>
          <p:cNvSpPr>
            <a:spLocks noGrp="1"/>
          </p:cNvSpPr>
          <p:nvPr>
            <p:ph sz="half" idx="1"/>
          </p:nvPr>
        </p:nvSpPr>
        <p:spPr/>
        <p:txBody>
          <a:bodyPr/>
          <a:lstStyle/>
          <a:p>
            <a:pPr lvl="1"/>
            <a:r>
              <a:rPr lang="en-US" dirty="0"/>
              <a:t>ASCCC: Subscribe to Newsletter: </a:t>
            </a:r>
            <a:r>
              <a:rPr lang="en-US" dirty="0">
                <a:hlinkClick r:id="rId2"/>
              </a:rPr>
              <a:t>https://asccc.org/signup-newsletters </a:t>
            </a:r>
            <a:endParaRPr lang="en-US" dirty="0"/>
          </a:p>
          <a:p>
            <a:pPr lvl="2"/>
            <a:r>
              <a:rPr lang="en-US" dirty="0">
                <a:latin typeface="Arial" panose="020B0604020202020204" pitchFamily="34" charset="0"/>
                <a:ea typeface="Palatino" pitchFamily="2" charset="77"/>
                <a:cs typeface="Arial" panose="020B0604020202020204" pitchFamily="34" charset="0"/>
              </a:rPr>
              <a:t>Official vs Unofficial Senate President Listservs</a:t>
            </a:r>
            <a:endParaRPr lang="en-US" dirty="0"/>
          </a:p>
          <a:p>
            <a:pPr lvl="1"/>
            <a:r>
              <a:rPr lang="en-US" dirty="0"/>
              <a:t>ASCCC Request for Services: </a:t>
            </a:r>
            <a:r>
              <a:rPr lang="en-US" dirty="0">
                <a:hlinkClick r:id="rId3"/>
              </a:rPr>
              <a:t>https://asccc.org/content/request-services</a:t>
            </a:r>
            <a:r>
              <a:rPr lang="en-US" dirty="0"/>
              <a:t> </a:t>
            </a:r>
          </a:p>
          <a:p>
            <a:pPr lvl="1"/>
            <a:r>
              <a:rPr lang="en-US" dirty="0"/>
              <a:t>ASCCC Resolutions: </a:t>
            </a:r>
            <a:r>
              <a:rPr lang="en-US" dirty="0">
                <a:hlinkClick r:id="rId4"/>
              </a:rPr>
              <a:t>https://asccc.org/resources/resolutions</a:t>
            </a:r>
            <a:endParaRPr lang="en-US" dirty="0"/>
          </a:p>
          <a:p>
            <a:pPr lvl="1"/>
            <a:r>
              <a:rPr lang="en-US" dirty="0"/>
              <a:t>ASCCC Legislative Positions: </a:t>
            </a:r>
            <a:r>
              <a:rPr lang="en-US" dirty="0">
                <a:hlinkClick r:id="rId5"/>
              </a:rPr>
              <a:t>https://asccc.org/legislative-positions</a:t>
            </a:r>
            <a:r>
              <a:rPr lang="en-US" dirty="0"/>
              <a:t> </a:t>
            </a:r>
          </a:p>
          <a:p>
            <a:pPr lvl="1"/>
            <a:r>
              <a:rPr lang="en-US" dirty="0"/>
              <a:t>ASCCC Volunteer for Service: </a:t>
            </a:r>
            <a:r>
              <a:rPr lang="en-US" dirty="0">
                <a:hlinkClick r:id="rId6"/>
              </a:rPr>
              <a:t>https://asccc.org/volunteer-serve-committee</a:t>
            </a:r>
            <a:r>
              <a:rPr lang="en-US" dirty="0"/>
              <a:t> </a:t>
            </a:r>
          </a:p>
          <a:p>
            <a:pPr lvl="1"/>
            <a:r>
              <a:rPr lang="en-US" dirty="0"/>
              <a:t>ASCCC Events: </a:t>
            </a:r>
            <a:r>
              <a:rPr lang="en-US" dirty="0">
                <a:hlinkClick r:id="rId7"/>
              </a:rPr>
              <a:t>https://asccc.org/calendar/list/events</a:t>
            </a:r>
            <a:endParaRPr lang="en-US" dirty="0"/>
          </a:p>
          <a:p>
            <a:pPr lvl="1"/>
            <a:r>
              <a:rPr lang="en-US" dirty="0"/>
              <a:t>ASCCC Awards: </a:t>
            </a:r>
            <a:r>
              <a:rPr lang="en-US" dirty="0">
                <a:hlinkClick r:id="rId8"/>
              </a:rPr>
              <a:t>https://asccc.org/awards</a:t>
            </a:r>
            <a:r>
              <a:rPr lang="en-US" dirty="0"/>
              <a:t> </a:t>
            </a:r>
          </a:p>
          <a:p>
            <a:pPr lvl="1"/>
            <a:endParaRPr lang="en-US" dirty="0"/>
          </a:p>
        </p:txBody>
      </p:sp>
      <p:sp>
        <p:nvSpPr>
          <p:cNvPr id="4" name="Slide Number Placeholder 3">
            <a:extLst>
              <a:ext uri="{FF2B5EF4-FFF2-40B4-BE49-F238E27FC236}">
                <a16:creationId xmlns:a16="http://schemas.microsoft.com/office/drawing/2014/main" id="{DDA36FF4-9DB5-3B4C-D456-BCD187CE4EB6}"/>
              </a:ext>
            </a:extLst>
          </p:cNvPr>
          <p:cNvSpPr>
            <a:spLocks noGrp="1"/>
          </p:cNvSpPr>
          <p:nvPr>
            <p:ph type="sldNum" sz="quarter" idx="10"/>
          </p:nvPr>
        </p:nvSpPr>
        <p:spPr/>
        <p:txBody>
          <a:bodyPr/>
          <a:lstStyle/>
          <a:p>
            <a:pPr>
              <a:defRPr/>
            </a:pPr>
            <a:fld id="{EADB236C-7DA3-584D-A9FD-2566ED60D281}" type="slidenum">
              <a:rPr lang="en-US" altLang="en-US" smtClean="0"/>
              <a:pPr>
                <a:defRPr/>
              </a:pPr>
              <a:t>6</a:t>
            </a:fld>
            <a:endParaRPr lang="en-US" altLang="en-US"/>
          </a:p>
        </p:txBody>
      </p:sp>
    </p:spTree>
    <p:extLst>
      <p:ext uri="{BB962C8B-B14F-4D97-AF65-F5344CB8AC3E}">
        <p14:creationId xmlns:p14="http://schemas.microsoft.com/office/powerpoint/2010/main" val="201115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7C0E-E128-6206-2858-E108899F17D8}"/>
              </a:ext>
            </a:extLst>
          </p:cNvPr>
          <p:cNvSpPr>
            <a:spLocks noGrp="1"/>
          </p:cNvSpPr>
          <p:nvPr>
            <p:ph type="title"/>
          </p:nvPr>
        </p:nvSpPr>
        <p:spPr/>
        <p:txBody>
          <a:bodyPr>
            <a:normAutofit/>
          </a:bodyPr>
          <a:lstStyle/>
          <a:p>
            <a:r>
              <a:rPr lang="en-US" dirty="0"/>
              <a:t>Local Senates Handbook </a:t>
            </a:r>
            <a:br>
              <a:rPr lang="en-US" dirty="0"/>
            </a:br>
            <a:r>
              <a:rPr lang="en-US" sz="1800" dirty="0"/>
              <a:t>https://</a:t>
            </a:r>
            <a:r>
              <a:rPr lang="en-US" sz="1800" dirty="0" err="1"/>
              <a:t>indd.adobe.com</a:t>
            </a:r>
            <a:r>
              <a:rPr lang="en-US" sz="1800" dirty="0"/>
              <a:t>/view/7f4e2df0-a2c8-42cd-8a88-bb92cfc68ed3</a:t>
            </a:r>
          </a:p>
        </p:txBody>
      </p:sp>
      <p:sp>
        <p:nvSpPr>
          <p:cNvPr id="3" name="Content Placeholder 2">
            <a:extLst>
              <a:ext uri="{FF2B5EF4-FFF2-40B4-BE49-F238E27FC236}">
                <a16:creationId xmlns:a16="http://schemas.microsoft.com/office/drawing/2014/main" id="{7DF0922D-DAA4-0A0E-61B5-032151129C56}"/>
              </a:ext>
            </a:extLst>
          </p:cNvPr>
          <p:cNvSpPr>
            <a:spLocks noGrp="1"/>
          </p:cNvSpPr>
          <p:nvPr>
            <p:ph sz="half" idx="1"/>
          </p:nvPr>
        </p:nvSpPr>
        <p:spPr/>
        <p:txBody>
          <a:bodyPr/>
          <a:lstStyle/>
          <a:p>
            <a:r>
              <a:rPr lang="en-US" dirty="0"/>
              <a:t>Part I: The Academic Senate for California Community Colleges: A Brief History</a:t>
            </a:r>
          </a:p>
          <a:p>
            <a:r>
              <a:rPr lang="en-US" dirty="0"/>
              <a:t>Part II: Roles and Responsibilities of an Academic Senate</a:t>
            </a:r>
          </a:p>
          <a:p>
            <a:r>
              <a:rPr lang="en-US" dirty="0"/>
              <a:t>Part III: Duties as a Local Academic Senate President</a:t>
            </a:r>
          </a:p>
          <a:p>
            <a:r>
              <a:rPr lang="en-US" dirty="0"/>
              <a:t>Part IV: Ensuring the Effectiveness of the Local Academic Senate</a:t>
            </a:r>
          </a:p>
          <a:p>
            <a:r>
              <a:rPr lang="en-US" dirty="0"/>
              <a:t>Part V: Linking Local Academic Senates to the ASCCC</a:t>
            </a:r>
          </a:p>
          <a:p>
            <a:endParaRPr lang="en-US" dirty="0"/>
          </a:p>
        </p:txBody>
      </p:sp>
      <p:sp>
        <p:nvSpPr>
          <p:cNvPr id="4" name="Slide Number Placeholder 3">
            <a:extLst>
              <a:ext uri="{FF2B5EF4-FFF2-40B4-BE49-F238E27FC236}">
                <a16:creationId xmlns:a16="http://schemas.microsoft.com/office/drawing/2014/main" id="{68336899-9CE6-DE1E-C4DA-C39D60B18C28}"/>
              </a:ext>
            </a:extLst>
          </p:cNvPr>
          <p:cNvSpPr>
            <a:spLocks noGrp="1"/>
          </p:cNvSpPr>
          <p:nvPr>
            <p:ph type="sldNum" sz="quarter" idx="10"/>
          </p:nvPr>
        </p:nvSpPr>
        <p:spPr/>
        <p:txBody>
          <a:bodyPr/>
          <a:lstStyle/>
          <a:p>
            <a:pPr>
              <a:defRPr/>
            </a:pPr>
            <a:fld id="{EADB236C-7DA3-584D-A9FD-2566ED60D281}" type="slidenum">
              <a:rPr lang="en-US" altLang="en-US" smtClean="0"/>
              <a:pPr>
                <a:defRPr/>
              </a:pPr>
              <a:t>7</a:t>
            </a:fld>
            <a:endParaRPr lang="en-US" altLang="en-US"/>
          </a:p>
        </p:txBody>
      </p:sp>
    </p:spTree>
    <p:extLst>
      <p:ext uri="{BB962C8B-B14F-4D97-AF65-F5344CB8AC3E}">
        <p14:creationId xmlns:p14="http://schemas.microsoft.com/office/powerpoint/2010/main" val="391572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8ADF-268E-2881-105D-614BDD244807}"/>
              </a:ext>
            </a:extLst>
          </p:cNvPr>
          <p:cNvSpPr>
            <a:spLocks noGrp="1"/>
          </p:cNvSpPr>
          <p:nvPr>
            <p:ph type="title"/>
          </p:nvPr>
        </p:nvSpPr>
        <p:spPr/>
        <p:txBody>
          <a:bodyPr/>
          <a:lstStyle/>
          <a:p>
            <a:r>
              <a:rPr lang="en-US" dirty="0"/>
              <a:t>Local Senate Visits</a:t>
            </a:r>
          </a:p>
        </p:txBody>
      </p:sp>
      <p:sp>
        <p:nvSpPr>
          <p:cNvPr id="3" name="Content Placeholder 2">
            <a:extLst>
              <a:ext uri="{FF2B5EF4-FFF2-40B4-BE49-F238E27FC236}">
                <a16:creationId xmlns:a16="http://schemas.microsoft.com/office/drawing/2014/main" id="{725E6D53-2B35-68F0-73FD-85B689EA470C}"/>
              </a:ext>
            </a:extLst>
          </p:cNvPr>
          <p:cNvSpPr>
            <a:spLocks noGrp="1"/>
          </p:cNvSpPr>
          <p:nvPr>
            <p:ph sz="half" idx="1"/>
          </p:nvPr>
        </p:nvSpPr>
        <p:spPr/>
        <p:txBody>
          <a:bodyPr/>
          <a:lstStyle/>
          <a:p>
            <a:pPr marL="0" indent="0">
              <a:buNone/>
            </a:pPr>
            <a:r>
              <a:rPr lang="en-US" sz="1800" dirty="0">
                <a:latin typeface="+mn-lt"/>
              </a:rPr>
              <a:t>As part of its commitment to supporting local senates, the Academic Senate for California Community Colleges provides the opportunity for local senates to have visits from members of the Executive Committee and the Relations with Local Senates Committee. The purpose of such a visit is for the committee member to serve as a liaison between the Senate and your local senate. Our role is to listen to your discussions, share Senate resources to support you, and to gather questions and concerns to forward to the Academic Senate President for consideration and response. The visit can be with the local senate president, the local executive committee, the entire senate: whatever you would like. We are here to serve you!</a:t>
            </a:r>
          </a:p>
          <a:p>
            <a:pPr marL="0" indent="0">
              <a:buNone/>
            </a:pPr>
            <a:r>
              <a:rPr lang="en-US" sz="1800" dirty="0">
                <a:latin typeface="+mn-lt"/>
              </a:rPr>
              <a:t>Request a visit: </a:t>
            </a:r>
            <a:r>
              <a:rPr lang="en-US" sz="1800" dirty="0">
                <a:latin typeface="+mn-lt"/>
                <a:hlinkClick r:id="rId2"/>
              </a:rPr>
              <a:t>https://asccc.org/content/request-services</a:t>
            </a:r>
            <a:r>
              <a:rPr lang="en-US" sz="1800" dirty="0">
                <a:latin typeface="+mn-lt"/>
              </a:rPr>
              <a:t> </a:t>
            </a:r>
          </a:p>
          <a:p>
            <a:endParaRPr lang="en-US" sz="1800" dirty="0">
              <a:latin typeface="+mn-lt"/>
            </a:endParaRPr>
          </a:p>
          <a:p>
            <a:pPr marL="0" indent="0">
              <a:buNone/>
            </a:pPr>
            <a:r>
              <a:rPr lang="en-US" sz="1800" dirty="0">
                <a:latin typeface="+mn-lt"/>
              </a:rPr>
              <a:t>There is no cost for local Senate Visits. These are different from the formal Collegiality in Action visits done in collaboration with the CCLC (there is a fee for these visits).</a:t>
            </a:r>
          </a:p>
          <a:p>
            <a:endParaRPr lang="en-US" dirty="0"/>
          </a:p>
        </p:txBody>
      </p:sp>
      <p:sp>
        <p:nvSpPr>
          <p:cNvPr id="4" name="Slide Number Placeholder 3">
            <a:extLst>
              <a:ext uri="{FF2B5EF4-FFF2-40B4-BE49-F238E27FC236}">
                <a16:creationId xmlns:a16="http://schemas.microsoft.com/office/drawing/2014/main" id="{461A989A-DEB1-4A43-6BD9-D6FB67B7D3B6}"/>
              </a:ext>
            </a:extLst>
          </p:cNvPr>
          <p:cNvSpPr>
            <a:spLocks noGrp="1"/>
          </p:cNvSpPr>
          <p:nvPr>
            <p:ph type="sldNum" sz="quarter" idx="10"/>
          </p:nvPr>
        </p:nvSpPr>
        <p:spPr/>
        <p:txBody>
          <a:bodyPr/>
          <a:lstStyle/>
          <a:p>
            <a:pPr>
              <a:defRPr/>
            </a:pPr>
            <a:fld id="{EADB236C-7DA3-584D-A9FD-2566ED60D281}" type="slidenum">
              <a:rPr lang="en-US" altLang="en-US" smtClean="0"/>
              <a:pPr>
                <a:defRPr/>
              </a:pPr>
              <a:t>8</a:t>
            </a:fld>
            <a:endParaRPr lang="en-US" altLang="en-US"/>
          </a:p>
        </p:txBody>
      </p:sp>
    </p:spTree>
    <p:extLst>
      <p:ext uri="{BB962C8B-B14F-4D97-AF65-F5344CB8AC3E}">
        <p14:creationId xmlns:p14="http://schemas.microsoft.com/office/powerpoint/2010/main" val="13580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3D7F-374E-7916-73D4-CD9BAFCACFD5}"/>
              </a:ext>
            </a:extLst>
          </p:cNvPr>
          <p:cNvSpPr>
            <a:spLocks noGrp="1"/>
          </p:cNvSpPr>
          <p:nvPr>
            <p:ph type="title"/>
          </p:nvPr>
        </p:nvSpPr>
        <p:spPr/>
        <p:txBody>
          <a:bodyPr/>
          <a:lstStyle/>
          <a:p>
            <a:r>
              <a:rPr lang="en-US" dirty="0"/>
              <a:t>Need Some Help? Send it to Info!</a:t>
            </a:r>
          </a:p>
        </p:txBody>
      </p:sp>
      <p:sp>
        <p:nvSpPr>
          <p:cNvPr id="3" name="Content Placeholder 2">
            <a:extLst>
              <a:ext uri="{FF2B5EF4-FFF2-40B4-BE49-F238E27FC236}">
                <a16:creationId xmlns:a16="http://schemas.microsoft.com/office/drawing/2014/main" id="{CE53C71A-B2F0-3372-A5C8-B38F335EACA8}"/>
              </a:ext>
            </a:extLst>
          </p:cNvPr>
          <p:cNvSpPr>
            <a:spLocks noGrp="1"/>
          </p:cNvSpPr>
          <p:nvPr>
            <p:ph sz="half" idx="1"/>
          </p:nvPr>
        </p:nvSpPr>
        <p:spPr/>
        <p:txBody>
          <a:bodyPr/>
          <a:lstStyle/>
          <a:p>
            <a:r>
              <a:rPr lang="en-US" sz="2000" dirty="0">
                <a:latin typeface="+mn-lt"/>
              </a:rPr>
              <a:t>Need to ask a questions related to the 10+1? Submit it through </a:t>
            </a:r>
            <a:r>
              <a:rPr lang="en-US" sz="2000" dirty="0">
                <a:latin typeface="+mn-lt"/>
                <a:hlinkClick r:id="rId2"/>
              </a:rPr>
              <a:t>info@asccc.org</a:t>
            </a:r>
            <a:r>
              <a:rPr lang="en-US" sz="2000" dirty="0">
                <a:latin typeface="+mn-lt"/>
              </a:rPr>
              <a:t>. </a:t>
            </a:r>
          </a:p>
          <a:p>
            <a:r>
              <a:rPr lang="en-US" sz="2000" dirty="0">
                <a:latin typeface="+mn-lt"/>
              </a:rPr>
              <a:t>As soon as possible, but usually within a few days, you will receive a detailed response from an ASCCC Executive Member. </a:t>
            </a:r>
          </a:p>
          <a:p>
            <a:r>
              <a:rPr lang="en-US" sz="2000" dirty="0">
                <a:latin typeface="+mn-lt"/>
              </a:rPr>
              <a:t>Some helpful tips while you’re waiting for a response: </a:t>
            </a:r>
          </a:p>
          <a:p>
            <a:pPr lvl="1"/>
            <a:r>
              <a:rPr lang="en-US" sz="1800" dirty="0">
                <a:latin typeface="+mn-lt"/>
              </a:rPr>
              <a:t>Review the Local Senates Handbook for information</a:t>
            </a:r>
          </a:p>
          <a:p>
            <a:pPr lvl="1"/>
            <a:r>
              <a:rPr lang="en-US" sz="1800" dirty="0">
                <a:latin typeface="+mn-lt"/>
              </a:rPr>
              <a:t>Check the ASCCC website for resolutions or adopted papers on the topic you have a question on</a:t>
            </a:r>
          </a:p>
          <a:p>
            <a:pPr lvl="1"/>
            <a:r>
              <a:rPr lang="en-US" sz="1800" dirty="0">
                <a:latin typeface="+mn-lt"/>
              </a:rPr>
              <a:t>Consider reviewing Rostrum articles, but remember, these are not official positions of the ASCCC!</a:t>
            </a:r>
          </a:p>
          <a:p>
            <a:pPr lvl="1"/>
            <a:r>
              <a:rPr lang="en-US" sz="1800" dirty="0">
                <a:latin typeface="+mn-lt"/>
              </a:rPr>
              <a:t>Review previous breakout session materials to find out more information. The ASCCC has a great look-up too to find all past ASCCC breakout materials: </a:t>
            </a:r>
            <a:r>
              <a:rPr lang="en-US" sz="1800" dirty="0">
                <a:latin typeface="+mn-lt"/>
                <a:hlinkClick r:id="rId3"/>
              </a:rPr>
              <a:t>https://asccc.org/resources/presentation-materials</a:t>
            </a:r>
            <a:endParaRPr lang="en-US" sz="1800" dirty="0">
              <a:latin typeface="+mn-lt"/>
            </a:endParaRPr>
          </a:p>
          <a:p>
            <a:pPr lvl="1"/>
            <a:r>
              <a:rPr lang="en-US" sz="1800" dirty="0">
                <a:latin typeface="+mn-lt"/>
              </a:rPr>
              <a:t>If you haven’t heard back within one week, send a follow up message to info! Chances are, someone is working on a response but it’s just taking a little longer to get the message back to you.</a:t>
            </a:r>
          </a:p>
          <a:p>
            <a:endParaRPr lang="en-US" dirty="0"/>
          </a:p>
        </p:txBody>
      </p:sp>
      <p:sp>
        <p:nvSpPr>
          <p:cNvPr id="4" name="Slide Number Placeholder 3">
            <a:extLst>
              <a:ext uri="{FF2B5EF4-FFF2-40B4-BE49-F238E27FC236}">
                <a16:creationId xmlns:a16="http://schemas.microsoft.com/office/drawing/2014/main" id="{3893133F-ABB1-D777-1883-8DE9EA20ED6E}"/>
              </a:ext>
            </a:extLst>
          </p:cNvPr>
          <p:cNvSpPr>
            <a:spLocks noGrp="1"/>
          </p:cNvSpPr>
          <p:nvPr>
            <p:ph type="sldNum" sz="quarter" idx="10"/>
          </p:nvPr>
        </p:nvSpPr>
        <p:spPr/>
        <p:txBody>
          <a:bodyPr/>
          <a:lstStyle/>
          <a:p>
            <a:pPr>
              <a:defRPr/>
            </a:pPr>
            <a:fld id="{EADB236C-7DA3-584D-A9FD-2566ED60D281}" type="slidenum">
              <a:rPr lang="en-US" altLang="en-US" smtClean="0"/>
              <a:pPr>
                <a:defRPr/>
              </a:pPr>
              <a:t>9</a:t>
            </a:fld>
            <a:endParaRPr lang="en-US" altLang="en-US"/>
          </a:p>
        </p:txBody>
      </p:sp>
    </p:spTree>
    <p:extLst>
      <p:ext uri="{BB962C8B-B14F-4D97-AF65-F5344CB8AC3E}">
        <p14:creationId xmlns:p14="http://schemas.microsoft.com/office/powerpoint/2010/main" val="3346618231"/>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1" id="{AD481E54-7DFF-424B-BC55-6FD15CDCDDA2}" vid="{B9D5920E-C943-DF4B-BC83-76660960D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119</TotalTime>
  <Words>1232</Words>
  <Application>Microsoft Macintosh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Palatino</vt:lpstr>
      <vt:lpstr>ASCCC Curriculum Inst. 2020 Theme</vt:lpstr>
      <vt:lpstr>We’re Here to Help! Leveraging ASCCC Resources to Help Empower and Inform Karen Chow, Area B Representative Krystinne Mica, Executive Director</vt:lpstr>
      <vt:lpstr>Breakout Description</vt:lpstr>
      <vt:lpstr>ASCCC Mission and Vision</vt:lpstr>
      <vt:lpstr>ASCCC Website  asccc.org </vt:lpstr>
      <vt:lpstr>New to ASCCC? https://asccc.org/local-senates</vt:lpstr>
      <vt:lpstr>ASCCC Website – Useful Links</vt:lpstr>
      <vt:lpstr>Local Senates Handbook  https://indd.adobe.com/view/7f4e2df0-a2c8-42cd-8a88-bb92cfc68ed3</vt:lpstr>
      <vt:lpstr>Local Senate Visits</vt:lpstr>
      <vt:lpstr>Need Some Help? Send it to Info!</vt:lpstr>
      <vt:lpstr>Resolutions, Legislative Positions, and Governance Resources</vt:lpstr>
      <vt:lpstr>Publications and Rostrums </vt:lpstr>
      <vt:lpstr>Volunteer to Serve!  https://asccc.org/volunteer-serve-committee</vt:lpstr>
      <vt:lpstr>Additional Resources (more links!)</vt:lpstr>
      <vt:lpstr>Questions? Contact us at info@asccc.org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Krystinne Mica</dc:creator>
  <cp:lastModifiedBy>Krystinne Mica</cp:lastModifiedBy>
  <cp:revision>27</cp:revision>
  <cp:lastPrinted>2020-11-24T19:39:26Z</cp:lastPrinted>
  <dcterms:created xsi:type="dcterms:W3CDTF">2022-06-13T17:02:52Z</dcterms:created>
  <dcterms:modified xsi:type="dcterms:W3CDTF">2022-06-15T18:37:43Z</dcterms:modified>
</cp:coreProperties>
</file>