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 id="2147483678" r:id="rId3"/>
  </p:sldMasterIdLst>
  <p:notesMasterIdLst>
    <p:notesMasterId r:id="rId40"/>
  </p:notesMasterIdLst>
  <p:handoutMasterIdLst>
    <p:handoutMasterId r:id="rId41"/>
  </p:handoutMasterIdLst>
  <p:sldIdLst>
    <p:sldId id="256" r:id="rId4"/>
    <p:sldId id="315" r:id="rId5"/>
    <p:sldId id="335" r:id="rId6"/>
    <p:sldId id="336" r:id="rId7"/>
    <p:sldId id="267" r:id="rId8"/>
    <p:sldId id="316" r:id="rId9"/>
    <p:sldId id="317" r:id="rId10"/>
    <p:sldId id="257" r:id="rId11"/>
    <p:sldId id="318" r:id="rId12"/>
    <p:sldId id="334" r:id="rId13"/>
    <p:sldId id="341" r:id="rId14"/>
    <p:sldId id="340" r:id="rId15"/>
    <p:sldId id="338" r:id="rId16"/>
    <p:sldId id="343" r:id="rId17"/>
    <p:sldId id="349" r:id="rId18"/>
    <p:sldId id="350" r:id="rId19"/>
    <p:sldId id="351" r:id="rId20"/>
    <p:sldId id="352" r:id="rId21"/>
    <p:sldId id="353" r:id="rId22"/>
    <p:sldId id="354" r:id="rId23"/>
    <p:sldId id="355" r:id="rId24"/>
    <p:sldId id="356" r:id="rId25"/>
    <p:sldId id="357" r:id="rId26"/>
    <p:sldId id="358" r:id="rId27"/>
    <p:sldId id="359" r:id="rId28"/>
    <p:sldId id="360" r:id="rId29"/>
    <p:sldId id="361" r:id="rId30"/>
    <p:sldId id="362" r:id="rId31"/>
    <p:sldId id="363" r:id="rId32"/>
    <p:sldId id="339" r:id="rId33"/>
    <p:sldId id="322" r:id="rId34"/>
    <p:sldId id="331" r:id="rId35"/>
    <p:sldId id="327" r:id="rId36"/>
    <p:sldId id="328" r:id="rId37"/>
    <p:sldId id="337" r:id="rId38"/>
    <p:sldId id="333"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2500" autoAdjust="0"/>
  </p:normalViewPr>
  <p:slideViewPr>
    <p:cSldViewPr snapToGrid="0">
      <p:cViewPr varScale="1">
        <p:scale>
          <a:sx n="54" d="100"/>
          <a:sy n="54" d="100"/>
        </p:scale>
        <p:origin x="728"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53"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D0EB-34A5-4D27-A643-D1C97642CAF5}"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en-US"/>
        </a:p>
      </dgm:t>
    </dgm:pt>
    <dgm:pt modelId="{726D2002-7824-41F0-B466-7AC21AE2FCDB}">
      <dgm:prSet phldrT="[Text]"/>
      <dgm:spPr/>
      <dgm:t>
        <a:bodyPr/>
        <a:lstStyle/>
        <a:p>
          <a:r>
            <a:rPr lang="en-US" b="1" dirty="0" smtClean="0">
              <a:solidFill>
                <a:schemeClr val="tx1"/>
              </a:solidFill>
            </a:rPr>
            <a:t>Supporting Documentation=Narrative + 3 additional:</a:t>
          </a:r>
          <a:endParaRPr lang="en-US" b="1" dirty="0">
            <a:solidFill>
              <a:schemeClr val="tx1"/>
            </a:solidFill>
          </a:endParaRPr>
        </a:p>
      </dgm:t>
    </dgm:pt>
    <dgm:pt modelId="{73919B77-FD1C-4C88-B939-400606E76F74}" type="parTrans" cxnId="{24E61FA6-86CF-4FE4-8744-304AC54EF67F}">
      <dgm:prSet/>
      <dgm:spPr/>
      <dgm:t>
        <a:bodyPr/>
        <a:lstStyle/>
        <a:p>
          <a:endParaRPr lang="en-US"/>
        </a:p>
      </dgm:t>
    </dgm:pt>
    <dgm:pt modelId="{3C336CD0-2D0E-410F-8394-7EB148827095}" type="sibTrans" cxnId="{24E61FA6-86CF-4FE4-8744-304AC54EF67F}">
      <dgm:prSet/>
      <dgm:spPr/>
      <dgm:t>
        <a:bodyPr/>
        <a:lstStyle/>
        <a:p>
          <a:endParaRPr lang="en-US"/>
        </a:p>
      </dgm:t>
    </dgm:pt>
    <dgm:pt modelId="{AFAE3491-C380-4AEC-BA05-9858A3894C0D}">
      <dgm:prSet phldrT="[Text]"/>
      <dgm:spPr/>
      <dgm:t>
        <a:bodyPr/>
        <a:lstStyle/>
        <a:p>
          <a:r>
            <a:rPr lang="en-US" dirty="0" smtClean="0"/>
            <a:t>Labor Market Information (LMI) &amp; Analysis</a:t>
          </a:r>
          <a:endParaRPr lang="en-US" dirty="0"/>
        </a:p>
      </dgm:t>
    </dgm:pt>
    <dgm:pt modelId="{BB0C58D4-B8C6-4C98-ABAA-A5C80FB60F14}" type="parTrans" cxnId="{90599AD3-3370-46AB-8C99-51EECE27F0A6}">
      <dgm:prSet/>
      <dgm:spPr/>
      <dgm:t>
        <a:bodyPr/>
        <a:lstStyle/>
        <a:p>
          <a:endParaRPr lang="en-US"/>
        </a:p>
      </dgm:t>
    </dgm:pt>
    <dgm:pt modelId="{D3883F22-CF66-45F0-91DA-4ED47C01C204}" type="sibTrans" cxnId="{90599AD3-3370-46AB-8C99-51EECE27F0A6}">
      <dgm:prSet/>
      <dgm:spPr/>
      <dgm:t>
        <a:bodyPr/>
        <a:lstStyle/>
        <a:p>
          <a:endParaRPr lang="en-US"/>
        </a:p>
      </dgm:t>
    </dgm:pt>
    <dgm:pt modelId="{B0C8CC30-8221-4CF7-BB46-0F910368CA74}">
      <dgm:prSet phldrT="[Text]"/>
      <dgm:spPr/>
      <dgm:t>
        <a:bodyPr/>
        <a:lstStyle/>
        <a:p>
          <a:r>
            <a:rPr lang="en-US" dirty="0" smtClean="0"/>
            <a:t>Regional Consortia Recommendation </a:t>
          </a:r>
          <a:endParaRPr lang="en-US" dirty="0"/>
        </a:p>
      </dgm:t>
    </dgm:pt>
    <dgm:pt modelId="{761FE592-5C87-477E-B0A0-0262708E381C}" type="parTrans" cxnId="{FFA94913-F5E7-4668-A9F9-B57BA43906F3}">
      <dgm:prSet/>
      <dgm:spPr/>
      <dgm:t>
        <a:bodyPr/>
        <a:lstStyle/>
        <a:p>
          <a:endParaRPr lang="en-US"/>
        </a:p>
      </dgm:t>
    </dgm:pt>
    <dgm:pt modelId="{5A61F003-39D2-4C9E-85C7-9A8ABD776AA9}" type="sibTrans" cxnId="{FFA94913-F5E7-4668-A9F9-B57BA43906F3}">
      <dgm:prSet/>
      <dgm:spPr/>
      <dgm:t>
        <a:bodyPr/>
        <a:lstStyle/>
        <a:p>
          <a:endParaRPr lang="en-US"/>
        </a:p>
      </dgm:t>
    </dgm:pt>
    <dgm:pt modelId="{22566B7C-435A-49DE-A988-425BD0DC8CF0}">
      <dgm:prSet/>
      <dgm:spPr/>
      <dgm:t>
        <a:bodyPr/>
        <a:lstStyle/>
        <a:p>
          <a:r>
            <a:rPr lang="en-US" dirty="0" smtClean="0"/>
            <a:t>Advisory Committee Recommendation</a:t>
          </a:r>
          <a:endParaRPr lang="en-US" dirty="0"/>
        </a:p>
      </dgm:t>
    </dgm:pt>
    <dgm:pt modelId="{3DFD2079-AAAA-47A0-861D-04F8475F7549}" type="parTrans" cxnId="{6D56C9B8-76E4-485B-BF51-C893432D0221}">
      <dgm:prSet/>
      <dgm:spPr/>
      <dgm:t>
        <a:bodyPr/>
        <a:lstStyle/>
        <a:p>
          <a:endParaRPr lang="en-US"/>
        </a:p>
      </dgm:t>
    </dgm:pt>
    <dgm:pt modelId="{E9285DB0-788E-429D-A86D-98C260A74891}" type="sibTrans" cxnId="{6D56C9B8-76E4-485B-BF51-C893432D0221}">
      <dgm:prSet/>
      <dgm:spPr/>
      <dgm:t>
        <a:bodyPr/>
        <a:lstStyle/>
        <a:p>
          <a:endParaRPr lang="en-US"/>
        </a:p>
      </dgm:t>
    </dgm:pt>
    <dgm:pt modelId="{44ABCB6E-53F8-4264-A17F-695061332E39}">
      <dgm:prSet/>
      <dgm:spPr/>
      <dgm:t>
        <a:bodyPr/>
        <a:lstStyle/>
        <a:p>
          <a:r>
            <a:rPr lang="en-US" b="1" dirty="0" smtClean="0">
              <a:solidFill>
                <a:schemeClr val="tx1"/>
              </a:solidFill>
            </a:rPr>
            <a:t>Program Review Date on the proposal must be:</a:t>
          </a:r>
          <a:endParaRPr lang="en-US" b="1" dirty="0">
            <a:solidFill>
              <a:schemeClr val="tx1"/>
            </a:solidFill>
          </a:endParaRPr>
        </a:p>
      </dgm:t>
    </dgm:pt>
    <dgm:pt modelId="{5E88626D-39F2-47EB-BEE7-2A92E5F66C37}" type="parTrans" cxnId="{4EE725E7-7F8C-4C02-8443-D9D7E52F6E52}">
      <dgm:prSet/>
      <dgm:spPr/>
      <dgm:t>
        <a:bodyPr/>
        <a:lstStyle/>
        <a:p>
          <a:endParaRPr lang="en-US"/>
        </a:p>
      </dgm:t>
    </dgm:pt>
    <dgm:pt modelId="{5598AA75-77BF-4119-B6C8-3D98F9F51036}" type="sibTrans" cxnId="{4EE725E7-7F8C-4C02-8443-D9D7E52F6E52}">
      <dgm:prSet/>
      <dgm:spPr/>
      <dgm:t>
        <a:bodyPr/>
        <a:lstStyle/>
        <a:p>
          <a:endParaRPr lang="en-US"/>
        </a:p>
      </dgm:t>
    </dgm:pt>
    <dgm:pt modelId="{FD37D16F-EED4-474C-ADD2-2CB601318BD2}">
      <dgm:prSet/>
      <dgm:spPr/>
      <dgm:t>
        <a:bodyPr/>
        <a:lstStyle/>
        <a:p>
          <a:r>
            <a:rPr lang="en-US" dirty="0" smtClean="0"/>
            <a:t>Every 2 years, per Education Code 78016</a:t>
          </a:r>
          <a:endParaRPr lang="en-US" dirty="0"/>
        </a:p>
      </dgm:t>
    </dgm:pt>
    <dgm:pt modelId="{51E62B6C-84DF-4F57-B967-6C76D5159DF8}" type="parTrans" cxnId="{8CDF08BE-F02A-42D4-8F98-91927070CB60}">
      <dgm:prSet/>
      <dgm:spPr/>
      <dgm:t>
        <a:bodyPr/>
        <a:lstStyle/>
        <a:p>
          <a:endParaRPr lang="en-US"/>
        </a:p>
      </dgm:t>
    </dgm:pt>
    <dgm:pt modelId="{A8B403C6-F261-424C-925E-A93DD25860C4}" type="sibTrans" cxnId="{8CDF08BE-F02A-42D4-8F98-91927070CB60}">
      <dgm:prSet/>
      <dgm:spPr/>
      <dgm:t>
        <a:bodyPr/>
        <a:lstStyle/>
        <a:p>
          <a:endParaRPr lang="en-US"/>
        </a:p>
      </dgm:t>
    </dgm:pt>
    <dgm:pt modelId="{1F3680F6-05C5-4E34-9A8E-F6FA72E66B3B}" type="pres">
      <dgm:prSet presAssocID="{4418D0EB-34A5-4D27-A643-D1C97642CAF5}" presName="Name0" presStyleCnt="0">
        <dgm:presLayoutVars>
          <dgm:chMax val="7"/>
          <dgm:chPref val="7"/>
          <dgm:dir/>
        </dgm:presLayoutVars>
      </dgm:prSet>
      <dgm:spPr/>
      <dgm:t>
        <a:bodyPr/>
        <a:lstStyle/>
        <a:p>
          <a:endParaRPr lang="en-US"/>
        </a:p>
      </dgm:t>
    </dgm:pt>
    <dgm:pt modelId="{74AF4534-D7A6-4F84-A6C6-E7F222414827}" type="pres">
      <dgm:prSet presAssocID="{4418D0EB-34A5-4D27-A643-D1C97642CAF5}" presName="Name1" presStyleCnt="0"/>
      <dgm:spPr/>
    </dgm:pt>
    <dgm:pt modelId="{5A3B3BA0-E683-4B1F-9804-A921ADA1C680}" type="pres">
      <dgm:prSet presAssocID="{4418D0EB-34A5-4D27-A643-D1C97642CAF5}" presName="cycle" presStyleCnt="0"/>
      <dgm:spPr/>
    </dgm:pt>
    <dgm:pt modelId="{153B2172-20A9-49C6-BF1C-6791B4ABC22A}" type="pres">
      <dgm:prSet presAssocID="{4418D0EB-34A5-4D27-A643-D1C97642CAF5}" presName="srcNode" presStyleLbl="node1" presStyleIdx="0" presStyleCnt="6"/>
      <dgm:spPr/>
    </dgm:pt>
    <dgm:pt modelId="{C501950B-1D28-42DD-A9BA-4CA0D4D42F53}" type="pres">
      <dgm:prSet presAssocID="{4418D0EB-34A5-4D27-A643-D1C97642CAF5}" presName="conn" presStyleLbl="parChTrans1D2" presStyleIdx="0" presStyleCnt="1"/>
      <dgm:spPr/>
      <dgm:t>
        <a:bodyPr/>
        <a:lstStyle/>
        <a:p>
          <a:endParaRPr lang="en-US"/>
        </a:p>
      </dgm:t>
    </dgm:pt>
    <dgm:pt modelId="{867EEC62-ED0F-4E75-9A83-3361428D2E77}" type="pres">
      <dgm:prSet presAssocID="{4418D0EB-34A5-4D27-A643-D1C97642CAF5}" presName="extraNode" presStyleLbl="node1" presStyleIdx="0" presStyleCnt="6"/>
      <dgm:spPr/>
    </dgm:pt>
    <dgm:pt modelId="{9F7D0C60-D984-4AD9-8588-1E92E2C80902}" type="pres">
      <dgm:prSet presAssocID="{4418D0EB-34A5-4D27-A643-D1C97642CAF5}" presName="dstNode" presStyleLbl="node1" presStyleIdx="0" presStyleCnt="6"/>
      <dgm:spPr/>
    </dgm:pt>
    <dgm:pt modelId="{EF250410-427E-45EF-B2B1-A0FBA8EFBBC8}" type="pres">
      <dgm:prSet presAssocID="{726D2002-7824-41F0-B466-7AC21AE2FCDB}" presName="text_1" presStyleLbl="node1" presStyleIdx="0" presStyleCnt="6">
        <dgm:presLayoutVars>
          <dgm:bulletEnabled val="1"/>
        </dgm:presLayoutVars>
      </dgm:prSet>
      <dgm:spPr/>
      <dgm:t>
        <a:bodyPr/>
        <a:lstStyle/>
        <a:p>
          <a:endParaRPr lang="en-US"/>
        </a:p>
      </dgm:t>
    </dgm:pt>
    <dgm:pt modelId="{A254607E-8D7C-42B9-9615-9032CDFA8434}" type="pres">
      <dgm:prSet presAssocID="{726D2002-7824-41F0-B466-7AC21AE2FCDB}" presName="accent_1" presStyleCnt="0"/>
      <dgm:spPr/>
    </dgm:pt>
    <dgm:pt modelId="{0A15CFE5-E851-4EFD-B1ED-8A0682CE5562}" type="pres">
      <dgm:prSet presAssocID="{726D2002-7824-41F0-B466-7AC21AE2FCDB}" presName="accentRepeatNode" presStyleLbl="solidFgAcc1" presStyleIdx="0" presStyleCnt="6"/>
      <dgm:spPr/>
    </dgm:pt>
    <dgm:pt modelId="{50F7120C-47F1-49D0-96E3-A45E5E8C693B}" type="pres">
      <dgm:prSet presAssocID="{AFAE3491-C380-4AEC-BA05-9858A3894C0D}" presName="text_2" presStyleLbl="node1" presStyleIdx="1" presStyleCnt="6">
        <dgm:presLayoutVars>
          <dgm:bulletEnabled val="1"/>
        </dgm:presLayoutVars>
      </dgm:prSet>
      <dgm:spPr/>
      <dgm:t>
        <a:bodyPr/>
        <a:lstStyle/>
        <a:p>
          <a:endParaRPr lang="en-US"/>
        </a:p>
      </dgm:t>
    </dgm:pt>
    <dgm:pt modelId="{A9D140A1-5DF0-4150-AD33-A3FC5DCE0522}" type="pres">
      <dgm:prSet presAssocID="{AFAE3491-C380-4AEC-BA05-9858A3894C0D}" presName="accent_2" presStyleCnt="0"/>
      <dgm:spPr/>
    </dgm:pt>
    <dgm:pt modelId="{9DE2F913-229F-4393-8E7B-23285A5F55DA}" type="pres">
      <dgm:prSet presAssocID="{AFAE3491-C380-4AEC-BA05-9858A3894C0D}" presName="accentRepeatNode" presStyleLbl="solidFgAcc1" presStyleIdx="1" presStyleCnt="6"/>
      <dgm:spPr/>
    </dgm:pt>
    <dgm:pt modelId="{13176C86-D85C-49AF-827C-6C35FCDCB384}" type="pres">
      <dgm:prSet presAssocID="{B0C8CC30-8221-4CF7-BB46-0F910368CA74}" presName="text_3" presStyleLbl="node1" presStyleIdx="2" presStyleCnt="6">
        <dgm:presLayoutVars>
          <dgm:bulletEnabled val="1"/>
        </dgm:presLayoutVars>
      </dgm:prSet>
      <dgm:spPr/>
      <dgm:t>
        <a:bodyPr/>
        <a:lstStyle/>
        <a:p>
          <a:endParaRPr lang="en-US"/>
        </a:p>
      </dgm:t>
    </dgm:pt>
    <dgm:pt modelId="{F7A97350-42B6-4660-BBAC-618D329DFE76}" type="pres">
      <dgm:prSet presAssocID="{B0C8CC30-8221-4CF7-BB46-0F910368CA74}" presName="accent_3" presStyleCnt="0"/>
      <dgm:spPr/>
    </dgm:pt>
    <dgm:pt modelId="{A0438778-9C0D-4C47-BBB4-303AE7B0BAEB}" type="pres">
      <dgm:prSet presAssocID="{B0C8CC30-8221-4CF7-BB46-0F910368CA74}" presName="accentRepeatNode" presStyleLbl="solidFgAcc1" presStyleIdx="2" presStyleCnt="6"/>
      <dgm:spPr/>
    </dgm:pt>
    <dgm:pt modelId="{0CD4B967-1CF9-47FA-9F3C-408BFE8A364B}" type="pres">
      <dgm:prSet presAssocID="{22566B7C-435A-49DE-A988-425BD0DC8CF0}" presName="text_4" presStyleLbl="node1" presStyleIdx="3" presStyleCnt="6">
        <dgm:presLayoutVars>
          <dgm:bulletEnabled val="1"/>
        </dgm:presLayoutVars>
      </dgm:prSet>
      <dgm:spPr/>
      <dgm:t>
        <a:bodyPr/>
        <a:lstStyle/>
        <a:p>
          <a:endParaRPr lang="en-US"/>
        </a:p>
      </dgm:t>
    </dgm:pt>
    <dgm:pt modelId="{1E2EAC7A-3D66-49CE-8ECA-D34093EA2526}" type="pres">
      <dgm:prSet presAssocID="{22566B7C-435A-49DE-A988-425BD0DC8CF0}" presName="accent_4" presStyleCnt="0"/>
      <dgm:spPr/>
    </dgm:pt>
    <dgm:pt modelId="{4F70DED7-0647-41A8-9654-34603B4382D7}" type="pres">
      <dgm:prSet presAssocID="{22566B7C-435A-49DE-A988-425BD0DC8CF0}" presName="accentRepeatNode" presStyleLbl="solidFgAcc1" presStyleIdx="3" presStyleCnt="6"/>
      <dgm:spPr/>
    </dgm:pt>
    <dgm:pt modelId="{55FF05D9-C47D-4920-8ABE-62C02157203A}" type="pres">
      <dgm:prSet presAssocID="{44ABCB6E-53F8-4264-A17F-695061332E39}" presName="text_5" presStyleLbl="node1" presStyleIdx="4" presStyleCnt="6">
        <dgm:presLayoutVars>
          <dgm:bulletEnabled val="1"/>
        </dgm:presLayoutVars>
      </dgm:prSet>
      <dgm:spPr/>
      <dgm:t>
        <a:bodyPr/>
        <a:lstStyle/>
        <a:p>
          <a:endParaRPr lang="en-US"/>
        </a:p>
      </dgm:t>
    </dgm:pt>
    <dgm:pt modelId="{7C955872-B369-4185-9753-739C8707DC88}" type="pres">
      <dgm:prSet presAssocID="{44ABCB6E-53F8-4264-A17F-695061332E39}" presName="accent_5" presStyleCnt="0"/>
      <dgm:spPr/>
    </dgm:pt>
    <dgm:pt modelId="{A9B3E174-716B-4DAC-876B-DE7E762F0538}" type="pres">
      <dgm:prSet presAssocID="{44ABCB6E-53F8-4264-A17F-695061332E39}" presName="accentRepeatNode" presStyleLbl="solidFgAcc1" presStyleIdx="4" presStyleCnt="6"/>
      <dgm:spPr/>
    </dgm:pt>
    <dgm:pt modelId="{74F25B8A-0872-4ADF-BB97-DE164E74A6FC}" type="pres">
      <dgm:prSet presAssocID="{FD37D16F-EED4-474C-ADD2-2CB601318BD2}" presName="text_6" presStyleLbl="node1" presStyleIdx="5" presStyleCnt="6">
        <dgm:presLayoutVars>
          <dgm:bulletEnabled val="1"/>
        </dgm:presLayoutVars>
      </dgm:prSet>
      <dgm:spPr/>
      <dgm:t>
        <a:bodyPr/>
        <a:lstStyle/>
        <a:p>
          <a:endParaRPr lang="en-US"/>
        </a:p>
      </dgm:t>
    </dgm:pt>
    <dgm:pt modelId="{94BAFA75-9DE9-4D62-965D-2250A87A4F92}" type="pres">
      <dgm:prSet presAssocID="{FD37D16F-EED4-474C-ADD2-2CB601318BD2}" presName="accent_6" presStyleCnt="0"/>
      <dgm:spPr/>
    </dgm:pt>
    <dgm:pt modelId="{3C5AF097-FC4C-422B-9367-0DE48AD59D1A}" type="pres">
      <dgm:prSet presAssocID="{FD37D16F-EED4-474C-ADD2-2CB601318BD2}" presName="accentRepeatNode" presStyleLbl="solidFgAcc1" presStyleIdx="5" presStyleCnt="6"/>
      <dgm:spPr/>
    </dgm:pt>
  </dgm:ptLst>
  <dgm:cxnLst>
    <dgm:cxn modelId="{F914991C-761C-48DA-ABC3-30DF6FBB4B16}" type="presOf" srcId="{22566B7C-435A-49DE-A988-425BD0DC8CF0}" destId="{0CD4B967-1CF9-47FA-9F3C-408BFE8A364B}" srcOrd="0" destOrd="0" presId="urn:microsoft.com/office/officeart/2008/layout/VerticalCurvedList"/>
    <dgm:cxn modelId="{24E61FA6-86CF-4FE4-8744-304AC54EF67F}" srcId="{4418D0EB-34A5-4D27-A643-D1C97642CAF5}" destId="{726D2002-7824-41F0-B466-7AC21AE2FCDB}" srcOrd="0" destOrd="0" parTransId="{73919B77-FD1C-4C88-B939-400606E76F74}" sibTransId="{3C336CD0-2D0E-410F-8394-7EB148827095}"/>
    <dgm:cxn modelId="{90599AD3-3370-46AB-8C99-51EECE27F0A6}" srcId="{4418D0EB-34A5-4D27-A643-D1C97642CAF5}" destId="{AFAE3491-C380-4AEC-BA05-9858A3894C0D}" srcOrd="1" destOrd="0" parTransId="{BB0C58D4-B8C6-4C98-ABAA-A5C80FB60F14}" sibTransId="{D3883F22-CF66-45F0-91DA-4ED47C01C204}"/>
    <dgm:cxn modelId="{E706F3AE-7DF5-4EB3-982E-A2022C0E6B6E}" type="presOf" srcId="{4418D0EB-34A5-4D27-A643-D1C97642CAF5}" destId="{1F3680F6-05C5-4E34-9A8E-F6FA72E66B3B}" srcOrd="0" destOrd="0" presId="urn:microsoft.com/office/officeart/2008/layout/VerticalCurvedList"/>
    <dgm:cxn modelId="{FFA94913-F5E7-4668-A9F9-B57BA43906F3}" srcId="{4418D0EB-34A5-4D27-A643-D1C97642CAF5}" destId="{B0C8CC30-8221-4CF7-BB46-0F910368CA74}" srcOrd="2" destOrd="0" parTransId="{761FE592-5C87-477E-B0A0-0262708E381C}" sibTransId="{5A61F003-39D2-4C9E-85C7-9A8ABD776AA9}"/>
    <dgm:cxn modelId="{DECA0155-CDB8-415C-AA0E-BE887F937804}" type="presOf" srcId="{FD37D16F-EED4-474C-ADD2-2CB601318BD2}" destId="{74F25B8A-0872-4ADF-BB97-DE164E74A6FC}" srcOrd="0" destOrd="0" presId="urn:microsoft.com/office/officeart/2008/layout/VerticalCurvedList"/>
    <dgm:cxn modelId="{FD44749D-3FDD-4239-9B23-89E230C6D84C}" type="presOf" srcId="{44ABCB6E-53F8-4264-A17F-695061332E39}" destId="{55FF05D9-C47D-4920-8ABE-62C02157203A}" srcOrd="0" destOrd="0" presId="urn:microsoft.com/office/officeart/2008/layout/VerticalCurvedList"/>
    <dgm:cxn modelId="{4EE725E7-7F8C-4C02-8443-D9D7E52F6E52}" srcId="{4418D0EB-34A5-4D27-A643-D1C97642CAF5}" destId="{44ABCB6E-53F8-4264-A17F-695061332E39}" srcOrd="4" destOrd="0" parTransId="{5E88626D-39F2-47EB-BEE7-2A92E5F66C37}" sibTransId="{5598AA75-77BF-4119-B6C8-3D98F9F51036}"/>
    <dgm:cxn modelId="{6D56C9B8-76E4-485B-BF51-C893432D0221}" srcId="{4418D0EB-34A5-4D27-A643-D1C97642CAF5}" destId="{22566B7C-435A-49DE-A988-425BD0DC8CF0}" srcOrd="3" destOrd="0" parTransId="{3DFD2079-AAAA-47A0-861D-04F8475F7549}" sibTransId="{E9285DB0-788E-429D-A86D-98C260A74891}"/>
    <dgm:cxn modelId="{02BAF8B7-48B9-49CC-AC71-5470C3FE1A95}" type="presOf" srcId="{AFAE3491-C380-4AEC-BA05-9858A3894C0D}" destId="{50F7120C-47F1-49D0-96E3-A45E5E8C693B}" srcOrd="0" destOrd="0" presId="urn:microsoft.com/office/officeart/2008/layout/VerticalCurvedList"/>
    <dgm:cxn modelId="{8CDF08BE-F02A-42D4-8F98-91927070CB60}" srcId="{4418D0EB-34A5-4D27-A643-D1C97642CAF5}" destId="{FD37D16F-EED4-474C-ADD2-2CB601318BD2}" srcOrd="5" destOrd="0" parTransId="{51E62B6C-84DF-4F57-B967-6C76D5159DF8}" sibTransId="{A8B403C6-F261-424C-925E-A93DD25860C4}"/>
    <dgm:cxn modelId="{65DD5CE3-88DB-437A-A004-A61430495B58}" type="presOf" srcId="{3C336CD0-2D0E-410F-8394-7EB148827095}" destId="{C501950B-1D28-42DD-A9BA-4CA0D4D42F53}" srcOrd="0" destOrd="0" presId="urn:microsoft.com/office/officeart/2008/layout/VerticalCurvedList"/>
    <dgm:cxn modelId="{FA3EAC6C-9D68-4F6A-81C6-91189CC18957}" type="presOf" srcId="{726D2002-7824-41F0-B466-7AC21AE2FCDB}" destId="{EF250410-427E-45EF-B2B1-A0FBA8EFBBC8}" srcOrd="0" destOrd="0" presId="urn:microsoft.com/office/officeart/2008/layout/VerticalCurvedList"/>
    <dgm:cxn modelId="{42CEB7C0-DF9C-4828-A841-5F44841E88E2}" type="presOf" srcId="{B0C8CC30-8221-4CF7-BB46-0F910368CA74}" destId="{13176C86-D85C-49AF-827C-6C35FCDCB384}" srcOrd="0" destOrd="0" presId="urn:microsoft.com/office/officeart/2008/layout/VerticalCurvedList"/>
    <dgm:cxn modelId="{0E6A2D5B-934E-4A68-914E-CA14F9FDBF51}" type="presParOf" srcId="{1F3680F6-05C5-4E34-9A8E-F6FA72E66B3B}" destId="{74AF4534-D7A6-4F84-A6C6-E7F222414827}" srcOrd="0" destOrd="0" presId="urn:microsoft.com/office/officeart/2008/layout/VerticalCurvedList"/>
    <dgm:cxn modelId="{D21F7E2F-B0DA-4FB7-8182-DA58061B48CF}" type="presParOf" srcId="{74AF4534-D7A6-4F84-A6C6-E7F222414827}" destId="{5A3B3BA0-E683-4B1F-9804-A921ADA1C680}" srcOrd="0" destOrd="0" presId="urn:microsoft.com/office/officeart/2008/layout/VerticalCurvedList"/>
    <dgm:cxn modelId="{AF1156FE-C7B9-48FE-83D2-04FC67427243}" type="presParOf" srcId="{5A3B3BA0-E683-4B1F-9804-A921ADA1C680}" destId="{153B2172-20A9-49C6-BF1C-6791B4ABC22A}" srcOrd="0" destOrd="0" presId="urn:microsoft.com/office/officeart/2008/layout/VerticalCurvedList"/>
    <dgm:cxn modelId="{3CFF58BA-1129-4463-AAB4-043D816F491E}" type="presParOf" srcId="{5A3B3BA0-E683-4B1F-9804-A921ADA1C680}" destId="{C501950B-1D28-42DD-A9BA-4CA0D4D42F53}" srcOrd="1" destOrd="0" presId="urn:microsoft.com/office/officeart/2008/layout/VerticalCurvedList"/>
    <dgm:cxn modelId="{E8921325-EE36-489D-BA48-7629D3802228}" type="presParOf" srcId="{5A3B3BA0-E683-4B1F-9804-A921ADA1C680}" destId="{867EEC62-ED0F-4E75-9A83-3361428D2E77}" srcOrd="2" destOrd="0" presId="urn:microsoft.com/office/officeart/2008/layout/VerticalCurvedList"/>
    <dgm:cxn modelId="{4E37C0EE-2F7B-45E0-893A-65E7959A5F02}" type="presParOf" srcId="{5A3B3BA0-E683-4B1F-9804-A921ADA1C680}" destId="{9F7D0C60-D984-4AD9-8588-1E92E2C80902}" srcOrd="3" destOrd="0" presId="urn:microsoft.com/office/officeart/2008/layout/VerticalCurvedList"/>
    <dgm:cxn modelId="{B3FA5D4B-1145-4B18-8BEB-1E789D395E0E}" type="presParOf" srcId="{74AF4534-D7A6-4F84-A6C6-E7F222414827}" destId="{EF250410-427E-45EF-B2B1-A0FBA8EFBBC8}" srcOrd="1" destOrd="0" presId="urn:microsoft.com/office/officeart/2008/layout/VerticalCurvedList"/>
    <dgm:cxn modelId="{A4CC7C38-0432-43BE-8394-1E3836FAC306}" type="presParOf" srcId="{74AF4534-D7A6-4F84-A6C6-E7F222414827}" destId="{A254607E-8D7C-42B9-9615-9032CDFA8434}" srcOrd="2" destOrd="0" presId="urn:microsoft.com/office/officeart/2008/layout/VerticalCurvedList"/>
    <dgm:cxn modelId="{4DAB2E2D-71F5-499D-8B27-F972C0523F0C}" type="presParOf" srcId="{A254607E-8D7C-42B9-9615-9032CDFA8434}" destId="{0A15CFE5-E851-4EFD-B1ED-8A0682CE5562}" srcOrd="0" destOrd="0" presId="urn:microsoft.com/office/officeart/2008/layout/VerticalCurvedList"/>
    <dgm:cxn modelId="{2ACCE76A-91C6-4207-8F6D-186B34398369}" type="presParOf" srcId="{74AF4534-D7A6-4F84-A6C6-E7F222414827}" destId="{50F7120C-47F1-49D0-96E3-A45E5E8C693B}" srcOrd="3" destOrd="0" presId="urn:microsoft.com/office/officeart/2008/layout/VerticalCurvedList"/>
    <dgm:cxn modelId="{5158947D-B17F-4887-BA62-09A1842F3F4F}" type="presParOf" srcId="{74AF4534-D7A6-4F84-A6C6-E7F222414827}" destId="{A9D140A1-5DF0-4150-AD33-A3FC5DCE0522}" srcOrd="4" destOrd="0" presId="urn:microsoft.com/office/officeart/2008/layout/VerticalCurvedList"/>
    <dgm:cxn modelId="{3E2DCB94-F400-478B-BCED-9D2271E0B9D7}" type="presParOf" srcId="{A9D140A1-5DF0-4150-AD33-A3FC5DCE0522}" destId="{9DE2F913-229F-4393-8E7B-23285A5F55DA}" srcOrd="0" destOrd="0" presId="urn:microsoft.com/office/officeart/2008/layout/VerticalCurvedList"/>
    <dgm:cxn modelId="{B4C641DF-E419-4892-AB1F-CFC532EAC722}" type="presParOf" srcId="{74AF4534-D7A6-4F84-A6C6-E7F222414827}" destId="{13176C86-D85C-49AF-827C-6C35FCDCB384}" srcOrd="5" destOrd="0" presId="urn:microsoft.com/office/officeart/2008/layout/VerticalCurvedList"/>
    <dgm:cxn modelId="{356783D9-421D-4DC7-B0DE-42B0810D78D5}" type="presParOf" srcId="{74AF4534-D7A6-4F84-A6C6-E7F222414827}" destId="{F7A97350-42B6-4660-BBAC-618D329DFE76}" srcOrd="6" destOrd="0" presId="urn:microsoft.com/office/officeart/2008/layout/VerticalCurvedList"/>
    <dgm:cxn modelId="{8014A67A-33F5-428E-9E6C-1796C013A5D4}" type="presParOf" srcId="{F7A97350-42B6-4660-BBAC-618D329DFE76}" destId="{A0438778-9C0D-4C47-BBB4-303AE7B0BAEB}" srcOrd="0" destOrd="0" presId="urn:microsoft.com/office/officeart/2008/layout/VerticalCurvedList"/>
    <dgm:cxn modelId="{CF8DF411-95C7-44B4-A70D-CE2A5FE9DB47}" type="presParOf" srcId="{74AF4534-D7A6-4F84-A6C6-E7F222414827}" destId="{0CD4B967-1CF9-47FA-9F3C-408BFE8A364B}" srcOrd="7" destOrd="0" presId="urn:microsoft.com/office/officeart/2008/layout/VerticalCurvedList"/>
    <dgm:cxn modelId="{B245FD9F-A4BC-422C-99B5-AC43C05597A8}" type="presParOf" srcId="{74AF4534-D7A6-4F84-A6C6-E7F222414827}" destId="{1E2EAC7A-3D66-49CE-8ECA-D34093EA2526}" srcOrd="8" destOrd="0" presId="urn:microsoft.com/office/officeart/2008/layout/VerticalCurvedList"/>
    <dgm:cxn modelId="{BF153401-6BBD-47B5-9360-11CB38130C28}" type="presParOf" srcId="{1E2EAC7A-3D66-49CE-8ECA-D34093EA2526}" destId="{4F70DED7-0647-41A8-9654-34603B4382D7}" srcOrd="0" destOrd="0" presId="urn:microsoft.com/office/officeart/2008/layout/VerticalCurvedList"/>
    <dgm:cxn modelId="{91E5336A-E688-47F1-9E04-F3AAF0721601}" type="presParOf" srcId="{74AF4534-D7A6-4F84-A6C6-E7F222414827}" destId="{55FF05D9-C47D-4920-8ABE-62C02157203A}" srcOrd="9" destOrd="0" presId="urn:microsoft.com/office/officeart/2008/layout/VerticalCurvedList"/>
    <dgm:cxn modelId="{647BD7F5-9948-4D76-B54F-056DAFC81F5A}" type="presParOf" srcId="{74AF4534-D7A6-4F84-A6C6-E7F222414827}" destId="{7C955872-B369-4185-9753-739C8707DC88}" srcOrd="10" destOrd="0" presId="urn:microsoft.com/office/officeart/2008/layout/VerticalCurvedList"/>
    <dgm:cxn modelId="{C6142FDD-D4CF-42DC-8F3D-7B2850917338}" type="presParOf" srcId="{7C955872-B369-4185-9753-739C8707DC88}" destId="{A9B3E174-716B-4DAC-876B-DE7E762F0538}" srcOrd="0" destOrd="0" presId="urn:microsoft.com/office/officeart/2008/layout/VerticalCurvedList"/>
    <dgm:cxn modelId="{DC5EAA23-9C09-4CBF-A418-90F3874D654C}" type="presParOf" srcId="{74AF4534-D7A6-4F84-A6C6-E7F222414827}" destId="{74F25B8A-0872-4ADF-BB97-DE164E74A6FC}" srcOrd="11" destOrd="0" presId="urn:microsoft.com/office/officeart/2008/layout/VerticalCurvedList"/>
    <dgm:cxn modelId="{A98D90F2-A1CA-4687-8B29-4B68F6F824AA}" type="presParOf" srcId="{74AF4534-D7A6-4F84-A6C6-E7F222414827}" destId="{94BAFA75-9DE9-4D62-965D-2250A87A4F92}" srcOrd="12" destOrd="0" presId="urn:microsoft.com/office/officeart/2008/layout/VerticalCurvedList"/>
    <dgm:cxn modelId="{D95A0AC5-E847-41D5-9726-978F25C9A6D9}" type="presParOf" srcId="{94BAFA75-9DE9-4D62-965D-2250A87A4F92}" destId="{3C5AF097-FC4C-422B-9367-0DE48AD59D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1950B-1D28-42DD-A9BA-4CA0D4D42F53}">
      <dsp:nvSpPr>
        <dsp:cNvPr id="0" name=""/>
        <dsp:cNvSpPr/>
      </dsp:nvSpPr>
      <dsp:spPr>
        <a:xfrm>
          <a:off x="-5513922" y="-844209"/>
          <a:ext cx="6565219" cy="6565219"/>
        </a:xfrm>
        <a:prstGeom prst="blockArc">
          <a:avLst>
            <a:gd name="adj1" fmla="val 18900000"/>
            <a:gd name="adj2" fmla="val 2700000"/>
            <a:gd name="adj3" fmla="val 329"/>
          </a:avLst>
        </a:prstGeom>
        <a:noFill/>
        <a:ln w="264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50410-427E-45EF-B2B1-A0FBA8EFBBC8}">
      <dsp:nvSpPr>
        <dsp:cNvPr id="0" name=""/>
        <dsp:cNvSpPr/>
      </dsp:nvSpPr>
      <dsp:spPr>
        <a:xfrm>
          <a:off x="391858" y="256812"/>
          <a:ext cx="10512917" cy="513429"/>
        </a:xfrm>
        <a:prstGeom prst="rect">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Supporting Documentation=Narrative + 3 additional:</a:t>
          </a:r>
          <a:endParaRPr lang="en-US" sz="2800" b="1" kern="1200" dirty="0">
            <a:solidFill>
              <a:schemeClr val="tx1"/>
            </a:solidFill>
          </a:endParaRPr>
        </a:p>
      </dsp:txBody>
      <dsp:txXfrm>
        <a:off x="391858" y="256812"/>
        <a:ext cx="10512917" cy="513429"/>
      </dsp:txXfrm>
    </dsp:sp>
    <dsp:sp modelId="{0A15CFE5-E851-4EFD-B1ED-8A0682CE5562}">
      <dsp:nvSpPr>
        <dsp:cNvPr id="0" name=""/>
        <dsp:cNvSpPr/>
      </dsp:nvSpPr>
      <dsp:spPr>
        <a:xfrm>
          <a:off x="70964" y="192633"/>
          <a:ext cx="641786" cy="641786"/>
        </a:xfrm>
        <a:prstGeom prst="ellipse">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F7120C-47F1-49D0-96E3-A45E5E8C693B}">
      <dsp:nvSpPr>
        <dsp:cNvPr id="0" name=""/>
        <dsp:cNvSpPr/>
      </dsp:nvSpPr>
      <dsp:spPr>
        <a:xfrm>
          <a:off x="814189" y="1026859"/>
          <a:ext cx="10090586" cy="513429"/>
        </a:xfrm>
        <a:prstGeom prst="rect">
          <a:avLst/>
        </a:prstGeom>
        <a:solidFill>
          <a:schemeClr val="accent3">
            <a:hueOff val="2198800"/>
            <a:satOff val="-1589"/>
            <a:lumOff val="588"/>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Labor Market Information (LMI) &amp; Analysis</a:t>
          </a:r>
          <a:endParaRPr lang="en-US" sz="2800" kern="1200" dirty="0"/>
        </a:p>
      </dsp:txBody>
      <dsp:txXfrm>
        <a:off x="814189" y="1026859"/>
        <a:ext cx="10090586" cy="513429"/>
      </dsp:txXfrm>
    </dsp:sp>
    <dsp:sp modelId="{9DE2F913-229F-4393-8E7B-23285A5F55DA}">
      <dsp:nvSpPr>
        <dsp:cNvPr id="0" name=""/>
        <dsp:cNvSpPr/>
      </dsp:nvSpPr>
      <dsp:spPr>
        <a:xfrm>
          <a:off x="493295" y="962680"/>
          <a:ext cx="641786" cy="641786"/>
        </a:xfrm>
        <a:prstGeom prst="ellipse">
          <a:avLst/>
        </a:prstGeom>
        <a:solidFill>
          <a:schemeClr val="lt1">
            <a:hueOff val="0"/>
            <a:satOff val="0"/>
            <a:lumOff val="0"/>
            <a:alphaOff val="0"/>
          </a:schemeClr>
        </a:solidFill>
        <a:ln w="26425" cap="flat" cmpd="sng" algn="ctr">
          <a:solidFill>
            <a:schemeClr val="accent3">
              <a:hueOff val="2198800"/>
              <a:satOff val="-1589"/>
              <a:lumOff val="588"/>
              <a:alphaOff val="0"/>
            </a:schemeClr>
          </a:solidFill>
          <a:prstDash val="solid"/>
        </a:ln>
        <a:effectLst/>
      </dsp:spPr>
      <dsp:style>
        <a:lnRef idx="2">
          <a:scrgbClr r="0" g="0" b="0"/>
        </a:lnRef>
        <a:fillRef idx="1">
          <a:scrgbClr r="0" g="0" b="0"/>
        </a:fillRef>
        <a:effectRef idx="0">
          <a:scrgbClr r="0" g="0" b="0"/>
        </a:effectRef>
        <a:fontRef idx="minor"/>
      </dsp:style>
    </dsp:sp>
    <dsp:sp modelId="{13176C86-D85C-49AF-827C-6C35FCDCB384}">
      <dsp:nvSpPr>
        <dsp:cNvPr id="0" name=""/>
        <dsp:cNvSpPr/>
      </dsp:nvSpPr>
      <dsp:spPr>
        <a:xfrm>
          <a:off x="1007310" y="1796905"/>
          <a:ext cx="9897465" cy="513429"/>
        </a:xfrm>
        <a:prstGeom prst="rect">
          <a:avLst/>
        </a:prstGeom>
        <a:solidFill>
          <a:schemeClr val="accent3">
            <a:hueOff val="4397600"/>
            <a:satOff val="-3177"/>
            <a:lumOff val="1176"/>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Regional Consortia Recommendation </a:t>
          </a:r>
          <a:endParaRPr lang="en-US" sz="2800" kern="1200" dirty="0"/>
        </a:p>
      </dsp:txBody>
      <dsp:txXfrm>
        <a:off x="1007310" y="1796905"/>
        <a:ext cx="9897465" cy="513429"/>
      </dsp:txXfrm>
    </dsp:sp>
    <dsp:sp modelId="{A0438778-9C0D-4C47-BBB4-303AE7B0BAEB}">
      <dsp:nvSpPr>
        <dsp:cNvPr id="0" name=""/>
        <dsp:cNvSpPr/>
      </dsp:nvSpPr>
      <dsp:spPr>
        <a:xfrm>
          <a:off x="686417" y="1732727"/>
          <a:ext cx="641786" cy="641786"/>
        </a:xfrm>
        <a:prstGeom prst="ellipse">
          <a:avLst/>
        </a:prstGeom>
        <a:solidFill>
          <a:schemeClr val="lt1">
            <a:hueOff val="0"/>
            <a:satOff val="0"/>
            <a:lumOff val="0"/>
            <a:alphaOff val="0"/>
          </a:schemeClr>
        </a:solidFill>
        <a:ln w="26425" cap="flat" cmpd="sng" algn="ctr">
          <a:solidFill>
            <a:schemeClr val="accent3">
              <a:hueOff val="4397600"/>
              <a:satOff val="-3177"/>
              <a:lumOff val="1176"/>
              <a:alphaOff val="0"/>
            </a:schemeClr>
          </a:solidFill>
          <a:prstDash val="solid"/>
        </a:ln>
        <a:effectLst/>
      </dsp:spPr>
      <dsp:style>
        <a:lnRef idx="2">
          <a:scrgbClr r="0" g="0" b="0"/>
        </a:lnRef>
        <a:fillRef idx="1">
          <a:scrgbClr r="0" g="0" b="0"/>
        </a:fillRef>
        <a:effectRef idx="0">
          <a:scrgbClr r="0" g="0" b="0"/>
        </a:effectRef>
        <a:fontRef idx="minor"/>
      </dsp:style>
    </dsp:sp>
    <dsp:sp modelId="{0CD4B967-1CF9-47FA-9F3C-408BFE8A364B}">
      <dsp:nvSpPr>
        <dsp:cNvPr id="0" name=""/>
        <dsp:cNvSpPr/>
      </dsp:nvSpPr>
      <dsp:spPr>
        <a:xfrm>
          <a:off x="1007310" y="2566464"/>
          <a:ext cx="9897465" cy="513429"/>
        </a:xfrm>
        <a:prstGeom prst="rect">
          <a:avLst/>
        </a:prstGeom>
        <a:solidFill>
          <a:schemeClr val="accent3">
            <a:hueOff val="6596401"/>
            <a:satOff val="-4766"/>
            <a:lumOff val="1765"/>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Advisory Committee Recommendation</a:t>
          </a:r>
          <a:endParaRPr lang="en-US" sz="2800" kern="1200" dirty="0"/>
        </a:p>
      </dsp:txBody>
      <dsp:txXfrm>
        <a:off x="1007310" y="2566464"/>
        <a:ext cx="9897465" cy="513429"/>
      </dsp:txXfrm>
    </dsp:sp>
    <dsp:sp modelId="{4F70DED7-0647-41A8-9654-34603B4382D7}">
      <dsp:nvSpPr>
        <dsp:cNvPr id="0" name=""/>
        <dsp:cNvSpPr/>
      </dsp:nvSpPr>
      <dsp:spPr>
        <a:xfrm>
          <a:off x="686417" y="2502286"/>
          <a:ext cx="641786" cy="641786"/>
        </a:xfrm>
        <a:prstGeom prst="ellipse">
          <a:avLst/>
        </a:prstGeom>
        <a:solidFill>
          <a:schemeClr val="lt1">
            <a:hueOff val="0"/>
            <a:satOff val="0"/>
            <a:lumOff val="0"/>
            <a:alphaOff val="0"/>
          </a:schemeClr>
        </a:solidFill>
        <a:ln w="26425" cap="flat" cmpd="sng" algn="ctr">
          <a:solidFill>
            <a:schemeClr val="accent3">
              <a:hueOff val="6596401"/>
              <a:satOff val="-4766"/>
              <a:lumOff val="1765"/>
              <a:alphaOff val="0"/>
            </a:schemeClr>
          </a:solidFill>
          <a:prstDash val="solid"/>
        </a:ln>
        <a:effectLst/>
      </dsp:spPr>
      <dsp:style>
        <a:lnRef idx="2">
          <a:scrgbClr r="0" g="0" b="0"/>
        </a:lnRef>
        <a:fillRef idx="1">
          <a:scrgbClr r="0" g="0" b="0"/>
        </a:fillRef>
        <a:effectRef idx="0">
          <a:scrgbClr r="0" g="0" b="0"/>
        </a:effectRef>
        <a:fontRef idx="minor"/>
      </dsp:style>
    </dsp:sp>
    <dsp:sp modelId="{55FF05D9-C47D-4920-8ABE-62C02157203A}">
      <dsp:nvSpPr>
        <dsp:cNvPr id="0" name=""/>
        <dsp:cNvSpPr/>
      </dsp:nvSpPr>
      <dsp:spPr>
        <a:xfrm>
          <a:off x="814189" y="3336511"/>
          <a:ext cx="10090586" cy="513429"/>
        </a:xfrm>
        <a:prstGeom prst="rect">
          <a:avLst/>
        </a:prstGeom>
        <a:solidFill>
          <a:schemeClr val="accent3">
            <a:hueOff val="8795200"/>
            <a:satOff val="-6354"/>
            <a:lumOff val="235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b="1" kern="1200" dirty="0" smtClean="0">
              <a:solidFill>
                <a:schemeClr val="tx1"/>
              </a:solidFill>
            </a:rPr>
            <a:t>Program Review Date on the proposal must be:</a:t>
          </a:r>
          <a:endParaRPr lang="en-US" sz="2800" b="1" kern="1200" dirty="0">
            <a:solidFill>
              <a:schemeClr val="tx1"/>
            </a:solidFill>
          </a:endParaRPr>
        </a:p>
      </dsp:txBody>
      <dsp:txXfrm>
        <a:off x="814189" y="3336511"/>
        <a:ext cx="10090586" cy="513429"/>
      </dsp:txXfrm>
    </dsp:sp>
    <dsp:sp modelId="{A9B3E174-716B-4DAC-876B-DE7E762F0538}">
      <dsp:nvSpPr>
        <dsp:cNvPr id="0" name=""/>
        <dsp:cNvSpPr/>
      </dsp:nvSpPr>
      <dsp:spPr>
        <a:xfrm>
          <a:off x="493295" y="3272332"/>
          <a:ext cx="641786" cy="641786"/>
        </a:xfrm>
        <a:prstGeom prst="ellipse">
          <a:avLst/>
        </a:prstGeom>
        <a:solidFill>
          <a:schemeClr val="lt1">
            <a:hueOff val="0"/>
            <a:satOff val="0"/>
            <a:lumOff val="0"/>
            <a:alphaOff val="0"/>
          </a:schemeClr>
        </a:solidFill>
        <a:ln w="26425" cap="flat" cmpd="sng" algn="ctr">
          <a:solidFill>
            <a:schemeClr val="accent3">
              <a:hueOff val="8795200"/>
              <a:satOff val="-6354"/>
              <a:lumOff val="2353"/>
              <a:alphaOff val="0"/>
            </a:schemeClr>
          </a:solidFill>
          <a:prstDash val="solid"/>
        </a:ln>
        <a:effectLst/>
      </dsp:spPr>
      <dsp:style>
        <a:lnRef idx="2">
          <a:scrgbClr r="0" g="0" b="0"/>
        </a:lnRef>
        <a:fillRef idx="1">
          <a:scrgbClr r="0" g="0" b="0"/>
        </a:fillRef>
        <a:effectRef idx="0">
          <a:scrgbClr r="0" g="0" b="0"/>
        </a:effectRef>
        <a:fontRef idx="minor"/>
      </dsp:style>
    </dsp:sp>
    <dsp:sp modelId="{74F25B8A-0872-4ADF-BB97-DE164E74A6FC}">
      <dsp:nvSpPr>
        <dsp:cNvPr id="0" name=""/>
        <dsp:cNvSpPr/>
      </dsp:nvSpPr>
      <dsp:spPr>
        <a:xfrm>
          <a:off x="391858" y="4106558"/>
          <a:ext cx="10512917" cy="513429"/>
        </a:xfrm>
        <a:prstGeom prst="rect">
          <a:avLst/>
        </a:prstGeom>
        <a:solidFill>
          <a:schemeClr val="accent3">
            <a:hueOff val="10994000"/>
            <a:satOff val="-7943"/>
            <a:lumOff val="294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7535" tIns="71120" rIns="71120" bIns="71120" numCol="1" spcCol="1270" anchor="ctr" anchorCtr="0">
          <a:noAutofit/>
        </a:bodyPr>
        <a:lstStyle/>
        <a:p>
          <a:pPr lvl="0" algn="l" defTabSz="1244600">
            <a:lnSpc>
              <a:spcPct val="90000"/>
            </a:lnSpc>
            <a:spcBef>
              <a:spcPct val="0"/>
            </a:spcBef>
            <a:spcAft>
              <a:spcPct val="35000"/>
            </a:spcAft>
          </a:pPr>
          <a:r>
            <a:rPr lang="en-US" sz="2800" kern="1200" dirty="0" smtClean="0"/>
            <a:t>Every 2 years, per Education Code 78016</a:t>
          </a:r>
          <a:endParaRPr lang="en-US" sz="2800" kern="1200" dirty="0"/>
        </a:p>
      </dsp:txBody>
      <dsp:txXfrm>
        <a:off x="391858" y="4106558"/>
        <a:ext cx="10512917" cy="513429"/>
      </dsp:txXfrm>
    </dsp:sp>
    <dsp:sp modelId="{3C5AF097-FC4C-422B-9367-0DE48AD59D1A}">
      <dsp:nvSpPr>
        <dsp:cNvPr id="0" name=""/>
        <dsp:cNvSpPr/>
      </dsp:nvSpPr>
      <dsp:spPr>
        <a:xfrm>
          <a:off x="70964" y="4042379"/>
          <a:ext cx="641786" cy="641786"/>
        </a:xfrm>
        <a:prstGeom prst="ellipse">
          <a:avLst/>
        </a:prstGeom>
        <a:solidFill>
          <a:schemeClr val="lt1">
            <a:hueOff val="0"/>
            <a:satOff val="0"/>
            <a:lumOff val="0"/>
            <a:alphaOff val="0"/>
          </a:schemeClr>
        </a:solidFill>
        <a:ln w="26425" cap="flat" cmpd="sng" algn="ctr">
          <a:solidFill>
            <a:schemeClr val="accent3">
              <a:hueOff val="10994000"/>
              <a:satOff val="-7943"/>
              <a:lumOff val="2941"/>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F2F9A-1800-B748-BE4F-3AF4543CD1CD}" type="datetimeFigureOut">
              <a:rPr lang="en-US" smtClean="0"/>
              <a:t>11/18/17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11/18/17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Introductions,</a:t>
            </a:r>
            <a:r>
              <a:rPr lang="en-US" baseline="0" dirty="0" smtClean="0"/>
              <a:t> Temperature of the Room (Michael), Pass our Stickie Notes for Questions (Donna)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March 30th, California Community Colleges will begin tracking wage outcomes for “skills-builders.” These students enroll in courses at a community college not to earn a credential or to transfer to a four-year school, but to get a promotion at work or earn a higher salary. According to the California Community Colleges Chancellor’s Office, there were 86,328 skills-builders in the system in 2011-12.</a:t>
            </a:r>
          </a:p>
          <a:p>
            <a:endParaRPr lang="en-US" dirty="0" smtClean="0"/>
          </a:p>
          <a:p>
            <a:r>
              <a:rPr lang="en-US" dirty="0" smtClean="0"/>
              <a:t>The California Community Colleges Board of Governors established the scorecard to measure student success at the system’s 112 community colleges. Currently, the scorecard provides the percentage of students who complete a degree, certificate, apprenticeship, or who transfer to a four year college. However, the new scorecard will include the skills-builders metric, which will show salary increases for students who take one or two courses, but don’t earn a credential or transfer.</a:t>
            </a:r>
          </a:p>
          <a:p>
            <a:endParaRPr lang="en-US" dirty="0" smtClean="0"/>
          </a:p>
          <a:p>
            <a:r>
              <a:rPr lang="en-US" dirty="0" smtClean="0"/>
              <a:t>Wage gains data will come from matching the state’s unemployment insurance wage records with individual student records.</a:t>
            </a:r>
          </a:p>
          <a:p>
            <a:r>
              <a:rPr lang="en-US" dirty="0" smtClean="0"/>
              <a:t>http://www.workforcedqc.org/news/blog/california-community-colleges-use-new-skills-builder-metric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dirty="0"/>
          </a:p>
        </p:txBody>
      </p:sp>
    </p:spTree>
    <p:extLst>
      <p:ext uri="{BB962C8B-B14F-4D97-AF65-F5344CB8AC3E}">
        <p14:creationId xmlns:p14="http://schemas.microsoft.com/office/powerpoint/2010/main" val="692516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dirty="0"/>
          </a:p>
        </p:txBody>
      </p:sp>
    </p:spTree>
    <p:extLst>
      <p:ext uri="{BB962C8B-B14F-4D97-AF65-F5344CB8AC3E}">
        <p14:creationId xmlns:p14="http://schemas.microsoft.com/office/powerpoint/2010/main" val="403991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Donna</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http://doingwhatmatters.cccco.edu/portals/6/docs/sw/SWP%20Metrics%20Fundamentals.pdf </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dirty="0"/>
          </a:p>
        </p:txBody>
      </p:sp>
    </p:spTree>
    <p:extLst>
      <p:ext uri="{BB962C8B-B14F-4D97-AF65-F5344CB8AC3E}">
        <p14:creationId xmlns:p14="http://schemas.microsoft.com/office/powerpoint/2010/main" val="3733842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http://doingwhatmatters.cccco.edu/portals/6/docs/sw/SWP%20Metrics%20Fundamentals.pdf</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30</a:t>
            </a:fld>
            <a:endParaRPr lang="en-US" dirty="0"/>
          </a:p>
        </p:txBody>
      </p:sp>
    </p:spTree>
    <p:extLst>
      <p:ext uri="{BB962C8B-B14F-4D97-AF65-F5344CB8AC3E}">
        <p14:creationId xmlns:p14="http://schemas.microsoft.com/office/powerpoint/2010/main" val="2579920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11/18/17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11/18/17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11/18/17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11/18/17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11/18/17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72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8AF2EF-261F-C147-A0E0-D03A8BB5FF75}"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8" name="Straight Connector 7"/>
          <p:cNvCxnSpPr/>
          <p:nvPr/>
        </p:nvCxnSpPr>
        <p:spPr>
          <a:xfrm>
            <a:off x="914400" y="3398521"/>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64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3200">
                <a:solidFill>
                  <a:schemeClr val="tx2"/>
                </a:solidFill>
              </a:defRPr>
            </a:lvl1pPr>
            <a:lvl2pPr marL="609585" indent="0">
              <a:buNone/>
              <a:defRPr sz="2400">
                <a:solidFill>
                  <a:schemeClr val="tx1">
                    <a:tint val="75000"/>
                  </a:schemeClr>
                </a:solidFill>
              </a:defRPr>
            </a:lvl2pPr>
            <a:lvl3pPr marL="1219170" indent="0">
              <a:buNone/>
              <a:defRPr sz="21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p:nvCxnSpPr>
        <p:spPr>
          <a:xfrm>
            <a:off x="975360" y="4599433"/>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11/18/17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3C3DC8-B4B6-5A4B-ACA4-FBA8DCE05FCD}" type="datetime1">
              <a:rPr lang="en-US" smtClean="0"/>
              <a:t>11/18/17</a:t>
            </a:fld>
            <a:endParaRPr lang="en-US" dirty="0"/>
          </a:p>
        </p:txBody>
      </p:sp>
      <p:sp>
        <p:nvSpPr>
          <p:cNvPr id="5" name="Footer Placeholder 4"/>
          <p:cNvSpPr>
            <a:spLocks noGrp="1"/>
          </p:cNvSpPr>
          <p:nvPr>
            <p:ph type="ftr" sz="quarter" idx="11"/>
          </p:nvPr>
        </p:nvSpPr>
        <p:spPr/>
        <p:txBody>
          <a:bodyPr/>
          <a:lstStyle/>
          <a:p>
            <a:r>
              <a:rPr lang="en-US" dirty="0"/>
              <a:t>CTE Leadership Institute May 8 - 9, 2015 LaJolla, CA</a:t>
            </a:r>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700" b="0">
                <a:solidFill>
                  <a:schemeClr val="tx2"/>
                </a:solidFill>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700" b="0" kern="1200" dirty="0" smtClean="0">
                <a:solidFill>
                  <a:schemeClr val="tx2"/>
                </a:solidFill>
                <a:latin typeface="+mn-lt"/>
                <a:ea typeface="+mn-ea"/>
                <a:cs typeface="+mn-cs"/>
              </a:defRPr>
            </a:lvl1pPr>
            <a:lvl2pPr marL="609585" indent="0">
              <a:buNone/>
              <a:defRPr sz="2700" b="1"/>
            </a:lvl2pPr>
            <a:lvl3pPr marL="1219170" indent="0">
              <a:buNone/>
              <a:defRPr sz="2400" b="1"/>
            </a:lvl3pPr>
            <a:lvl4pPr marL="1828754" indent="0">
              <a:buNone/>
              <a:defRPr sz="2100" b="1"/>
            </a:lvl4pPr>
            <a:lvl5pPr marL="2438339" indent="0">
              <a:buNone/>
              <a:defRPr sz="2100" b="1"/>
            </a:lvl5pPr>
            <a:lvl6pPr marL="3047924" indent="0">
              <a:buNone/>
              <a:defRPr sz="2100" b="1"/>
            </a:lvl6pPr>
            <a:lvl7pPr marL="3657509" indent="0">
              <a:buNone/>
              <a:defRPr sz="2100" b="1"/>
            </a:lvl7pPr>
            <a:lvl8pPr marL="4267093" indent="0">
              <a:buNone/>
              <a:defRPr sz="2100" b="1"/>
            </a:lvl8pPr>
            <a:lvl9pPr marL="4876678"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11/18/17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11/18/17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11/18/17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32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4"/>
            <a:ext cx="2852928" cy="4243615"/>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11/18/17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32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4300"/>
            </a:lvl1pPr>
            <a:lvl2pPr marL="609585" indent="0">
              <a:buNone/>
              <a:defRPr sz="37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900"/>
            </a:lvl1pPr>
            <a:lvl2pPr marL="609585" indent="0">
              <a:buNone/>
              <a:defRPr sz="1600"/>
            </a:lvl2pPr>
            <a:lvl3pPr marL="1219170" indent="0">
              <a:buNone/>
              <a:defRPr sz="13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11/18/17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535BB8-85F4-5746-AB53-4CB85CDE18A8}" type="datetime1">
              <a:rPr lang="en-US" smtClean="0"/>
              <a:t>11/18/17</a:t>
            </a:fld>
            <a:endParaRPr lang="en-US" dirty="0"/>
          </a:p>
        </p:txBody>
      </p:sp>
      <p:sp>
        <p:nvSpPr>
          <p:cNvPr id="6" name="Footer Placeholder 5"/>
          <p:cNvSpPr>
            <a:spLocks noGrp="1"/>
          </p:cNvSpPr>
          <p:nvPr>
            <p:ph type="ftr" sz="quarter" idx="11"/>
          </p:nvPr>
        </p:nvSpPr>
        <p:spPr/>
        <p:txBody>
          <a:bodyPr/>
          <a:lstStyle/>
          <a:p>
            <a:r>
              <a:rPr lang="en-US" dirty="0"/>
              <a:t>CTE Leadership Institute May 8 - 9, 2015 LaJolla, CA</a:t>
            </a:r>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4E3593-FDB8-814B-B841-B4290301D609}" type="datetime1">
              <a:rPr lang="en-US" smtClean="0"/>
              <a:t>11/18/17</a:t>
            </a:fld>
            <a:endParaRPr lang="en-US" dirty="0"/>
          </a:p>
        </p:txBody>
      </p:sp>
      <p:sp>
        <p:nvSpPr>
          <p:cNvPr id="4" name="Footer Placeholder 3"/>
          <p:cNvSpPr>
            <a:spLocks noGrp="1"/>
          </p:cNvSpPr>
          <p:nvPr>
            <p:ph type="ftr" sz="quarter" idx="11"/>
          </p:nvPr>
        </p:nvSpPr>
        <p:spPr/>
        <p:txBody>
          <a:bodyPr/>
          <a:lstStyle/>
          <a:p>
            <a:r>
              <a:rPr lang="en-US" dirty="0"/>
              <a:t>CTE Leadership Institute May 8 - 9, 2015 LaJolla, CA</a:t>
            </a:r>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11/18/17</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a:solidFill>
                  <a:prstClr val="black">
                    <a:tint val="75000"/>
                  </a:prstClr>
                </a:solidFill>
              </a:rPr>
              <a:t>CTE Leadership Institute May 8 - 9, 2015 LaJolla, CA</a:t>
            </a: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11/18/17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11/18/17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a:solidFill>
                  <a:prstClr val="black">
                    <a:tint val="75000"/>
                  </a:prstClr>
                </a:solidFill>
              </a:rPr>
              <a:t>CTE Leadership Institute May 8 - 9, 2015 LaJolla, CA</a:t>
            </a: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3.xml"/><Relationship Id="rId13" Type="http://schemas.openxmlformats.org/officeDocument/2006/relationships/image" Target="../media/image4.jpg"/><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solidFill>
                  <a:prstClr val="black">
                    <a:tint val="75000"/>
                  </a:prstClr>
                </a:solidFill>
              </a:rPr>
              <a:t>CTE Leadership Institute May 8 - 9, 2015 LaJolla, CA</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blip>
          <a:srcRec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220787"/>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2" name="Title Placeholder 1"/>
          <p:cNvSpPr>
            <a:spLocks noGrp="1"/>
          </p:cNvSpPr>
          <p:nvPr>
            <p:ph type="title"/>
          </p:nvPr>
        </p:nvSpPr>
        <p:spPr>
          <a:xfrm>
            <a:off x="609600" y="533400"/>
            <a:ext cx="10972800" cy="990600"/>
          </a:xfrm>
          <a:prstGeom prst="rect">
            <a:avLst/>
          </a:prstGeom>
        </p:spPr>
        <p:txBody>
          <a:bodyPr vert="horz" lIns="121917" tIns="60958" rIns="121917" bIns="60958"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121917" tIns="60958" rIns="121917" bIns="6095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p>
        </p:txBody>
      </p:sp>
      <p:sp>
        <p:nvSpPr>
          <p:cNvPr id="4" name="Date Placeholder 3"/>
          <p:cNvSpPr>
            <a:spLocks noGrp="1"/>
          </p:cNvSpPr>
          <p:nvPr>
            <p:ph type="dt" sz="half" idx="2"/>
          </p:nvPr>
        </p:nvSpPr>
        <p:spPr>
          <a:xfrm>
            <a:off x="609600" y="18288"/>
            <a:ext cx="3860800" cy="329184"/>
          </a:xfrm>
          <a:prstGeom prst="rect">
            <a:avLst/>
          </a:prstGeom>
        </p:spPr>
        <p:txBody>
          <a:bodyPr vert="horz" lIns="121917" tIns="60958" rIns="121917" bIns="60958" rtlCol="0" anchor="ctr"/>
          <a:lstStyle>
            <a:lvl1pPr algn="l">
              <a:defRPr sz="1600">
                <a:solidFill>
                  <a:srgbClr val="FFFFFF"/>
                </a:solidFill>
              </a:defRPr>
            </a:lvl1pPr>
          </a:lstStyle>
          <a:p>
            <a:fld id="{F5319660-978A-3847-831D-F1031CCAB5AE}" type="datetime1">
              <a:rPr lang="en-US" smtClean="0">
                <a:solidFill>
                  <a:prstClr val="black">
                    <a:tint val="75000"/>
                  </a:prstClr>
                </a:solidFill>
              </a:rPr>
              <a:t>11/18/17</a:t>
            </a:fld>
            <a:endParaRPr lang="en-US" dirty="0">
              <a:solidFill>
                <a:prstClr val="black">
                  <a:tint val="75000"/>
                </a:prstClr>
              </a:solidFill>
            </a:endParaRPr>
          </a:p>
        </p:txBody>
      </p:sp>
      <p:sp>
        <p:nvSpPr>
          <p:cNvPr id="5" name="Footer Placeholder 4"/>
          <p:cNvSpPr>
            <a:spLocks noGrp="1"/>
          </p:cNvSpPr>
          <p:nvPr>
            <p:ph type="ftr" sz="quarter" idx="3"/>
          </p:nvPr>
        </p:nvSpPr>
        <p:spPr>
          <a:xfrm>
            <a:off x="4572000" y="18288"/>
            <a:ext cx="5486400" cy="329184"/>
          </a:xfrm>
          <a:prstGeom prst="rect">
            <a:avLst/>
          </a:prstGeom>
        </p:spPr>
        <p:txBody>
          <a:bodyPr vert="horz" lIns="121917" tIns="60958" rIns="121917" bIns="60958" rtlCol="0" anchor="ctr"/>
          <a:lstStyle>
            <a:lvl1pPr algn="ctr">
              <a:defRPr sz="1600">
                <a:solidFill>
                  <a:srgbClr val="FFFFFF"/>
                </a:solidFill>
              </a:defRPr>
            </a:lvl1pPr>
          </a:lstStyle>
          <a:p>
            <a:r>
              <a:rPr lang="en-US">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121917" tIns="60958" rIns="121917" bIns="60958" rtlCol="0" anchor="ctr"/>
          <a:lstStyle>
            <a:lvl1pPr algn="l">
              <a:defRPr sz="1900" b="1">
                <a:solidFill>
                  <a:srgbClr val="FFFFFF"/>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219170" rtl="0" eaLnBrk="1" latinLnBrk="0" hangingPunct="1">
        <a:spcBef>
          <a:spcPct val="0"/>
        </a:spcBef>
        <a:buNone/>
        <a:defRPr sz="5300" kern="1200" spc="-133" baseline="0">
          <a:solidFill>
            <a:schemeClr val="tx2"/>
          </a:solidFill>
          <a:latin typeface="+mj-lt"/>
          <a:ea typeface="+mj-ea"/>
          <a:cs typeface="+mj-cs"/>
        </a:defRPr>
      </a:lvl1pPr>
    </p:titleStyle>
    <p:bodyStyle>
      <a:lvl1pPr marL="243834" indent="-243834" algn="l" defTabSz="1219170" rtl="0" eaLnBrk="1" latinLnBrk="0" hangingPunct="1">
        <a:spcBef>
          <a:spcPct val="20000"/>
        </a:spcBef>
        <a:buClr>
          <a:schemeClr val="accent1"/>
        </a:buClr>
        <a:buSzPct val="85000"/>
        <a:buFont typeface="Arial" pitchFamily="34" charset="0"/>
        <a:buChar char="•"/>
        <a:defRPr sz="3200" kern="1200">
          <a:solidFill>
            <a:schemeClr val="tx1"/>
          </a:solidFill>
          <a:latin typeface="+mn-lt"/>
          <a:ea typeface="+mn-ea"/>
          <a:cs typeface="+mn-cs"/>
        </a:defRPr>
      </a:lvl1pPr>
      <a:lvl2pPr marL="609585" indent="-243834" algn="l" defTabSz="1219170" rtl="0" eaLnBrk="1" latinLnBrk="0" hangingPunct="1">
        <a:spcBef>
          <a:spcPct val="20000"/>
        </a:spcBef>
        <a:buClr>
          <a:schemeClr val="accent1"/>
        </a:buClr>
        <a:buSzPct val="85000"/>
        <a:buFont typeface="Arial" pitchFamily="34" charset="0"/>
        <a:buChar char="•"/>
        <a:defRPr sz="2700" kern="1200">
          <a:solidFill>
            <a:schemeClr val="tx1"/>
          </a:solidFill>
          <a:latin typeface="+mn-lt"/>
          <a:ea typeface="+mn-ea"/>
          <a:cs typeface="+mn-cs"/>
        </a:defRPr>
      </a:lvl2pPr>
      <a:lvl3pPr marL="975336" indent="-243834" algn="l" defTabSz="1219170" rtl="0" eaLnBrk="1" latinLnBrk="0" hangingPunct="1">
        <a:spcBef>
          <a:spcPct val="20000"/>
        </a:spcBef>
        <a:buClr>
          <a:schemeClr val="accent1"/>
        </a:buClr>
        <a:buSzPct val="90000"/>
        <a:buFont typeface="Arial" pitchFamily="34" charset="0"/>
        <a:buChar char="•"/>
        <a:defRPr sz="2400" kern="1200">
          <a:solidFill>
            <a:schemeClr val="tx1"/>
          </a:solidFill>
          <a:latin typeface="+mn-lt"/>
          <a:ea typeface="+mn-ea"/>
          <a:cs typeface="+mn-cs"/>
        </a:defRPr>
      </a:lvl3pPr>
      <a:lvl4pPr marL="1341086" indent="-243834" algn="l" defTabSz="1219170" rtl="0" eaLnBrk="1" latinLnBrk="0" hangingPunct="1">
        <a:spcBef>
          <a:spcPct val="20000"/>
        </a:spcBef>
        <a:buClr>
          <a:schemeClr val="accent1"/>
        </a:buClr>
        <a:buFont typeface="Arial" pitchFamily="34" charset="0"/>
        <a:buChar char="•"/>
        <a:defRPr sz="2100" kern="1200">
          <a:solidFill>
            <a:schemeClr val="tx1"/>
          </a:solidFill>
          <a:latin typeface="+mn-lt"/>
          <a:ea typeface="+mn-ea"/>
          <a:cs typeface="+mn-cs"/>
        </a:defRPr>
      </a:lvl4pPr>
      <a:lvl5pPr marL="1584920" indent="-182875" algn="l" defTabSz="1219170" rtl="0" eaLnBrk="1" latinLnBrk="0" hangingPunct="1">
        <a:spcBef>
          <a:spcPct val="20000"/>
        </a:spcBef>
        <a:buClr>
          <a:schemeClr val="accent1"/>
        </a:buClr>
        <a:buSzPct val="100000"/>
        <a:buFont typeface="Arial" pitchFamily="34" charset="0"/>
        <a:buChar char="•"/>
        <a:defRPr sz="1900" kern="1200" baseline="0">
          <a:solidFill>
            <a:schemeClr val="tx1"/>
          </a:solidFill>
          <a:latin typeface="+mn-lt"/>
          <a:ea typeface="+mn-ea"/>
          <a:cs typeface="+mn-cs"/>
        </a:defRPr>
      </a:lvl5pPr>
      <a:lvl6pPr marL="1828754"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6pPr>
      <a:lvl7pPr marL="2072588"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7pPr>
      <a:lvl8pPr marL="2316422"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8pPr>
      <a:lvl9pPr marL="2560256" indent="-243834" algn="l" defTabSz="1219170" rtl="0" eaLnBrk="1" latinLnBrk="0" hangingPunct="1">
        <a:spcBef>
          <a:spcPct val="20000"/>
        </a:spcBef>
        <a:buClr>
          <a:schemeClr val="accent1"/>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 Id="rId3" Type="http://schemas.openxmlformats.org/officeDocument/2006/relationships/image" Target="../media/image2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7.xml"/><Relationship Id="rId2"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25.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hyperlink" Target="mailto:lfarrell@msjc.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9.georgetown.edu/grad/gppi/hpi/cew/pdfs/Certificates.ExecutiveSummary.071712.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www.learningworksca.org/whats-completion-got-to-do-with-it-using-course-taking-behavior-to-understand-community-college-succes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hyperlink" Target="http://extranet.cccco.edu/Divisions/TechResearchInfoSys/MIS/DED.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6396" y="0"/>
            <a:ext cx="10186449" cy="2387600"/>
          </a:xfrm>
        </p:spPr>
        <p:txBody>
          <a:bodyPr>
            <a:noAutofit/>
          </a:bodyPr>
          <a:lstStyle/>
          <a:p>
            <a:r>
              <a:rPr lang="en-US" sz="4400" i="0" dirty="0" smtClean="0">
                <a:latin typeface="+mn-lt"/>
              </a:rPr>
              <a:t>Low-Unit Certificates: </a:t>
            </a:r>
            <a:br>
              <a:rPr lang="en-US" sz="4400" i="0" dirty="0" smtClean="0">
                <a:latin typeface="+mn-lt"/>
              </a:rPr>
            </a:br>
            <a:r>
              <a:rPr lang="en-US" sz="4400" dirty="0">
                <a:latin typeface="+mn-lt"/>
              </a:rPr>
              <a:t>	</a:t>
            </a:r>
            <a:r>
              <a:rPr lang="en-US" sz="4400" i="0" dirty="0" smtClean="0">
                <a:latin typeface="+mn-lt"/>
              </a:rPr>
              <a:t>making them “count”</a:t>
            </a:r>
            <a:endParaRPr lang="en-US" sz="4400" i="0" dirty="0">
              <a:latin typeface="+mn-lt"/>
            </a:endParaRPr>
          </a:p>
        </p:txBody>
      </p:sp>
      <p:sp>
        <p:nvSpPr>
          <p:cNvPr id="3" name="Subtitle 2"/>
          <p:cNvSpPr>
            <a:spLocks noGrp="1"/>
          </p:cNvSpPr>
          <p:nvPr>
            <p:ph type="subTitle" idx="1"/>
          </p:nvPr>
        </p:nvSpPr>
        <p:spPr>
          <a:xfrm>
            <a:off x="1650285" y="3964532"/>
            <a:ext cx="9144000" cy="2329091"/>
          </a:xfrm>
        </p:spPr>
        <p:txBody>
          <a:bodyPr>
            <a:normAutofit fontScale="77500" lnSpcReduction="20000"/>
          </a:bodyPr>
          <a:lstStyle/>
          <a:p>
            <a:r>
              <a:rPr lang="en-US" dirty="0" smtClean="0">
                <a:solidFill>
                  <a:schemeClr val="tx2"/>
                </a:solidFill>
              </a:rPr>
              <a:t>Conan Mc Kay, ASCCC Executive Committee, Facilitator</a:t>
            </a:r>
          </a:p>
          <a:p>
            <a:endParaRPr lang="en-US">
              <a:solidFill>
                <a:schemeClr val="tx2"/>
              </a:solidFill>
            </a:endParaRPr>
          </a:p>
          <a:p>
            <a:r>
              <a:rPr lang="en-US" smtClean="0">
                <a:solidFill>
                  <a:schemeClr val="tx2"/>
                </a:solidFill>
              </a:rPr>
              <a:t>Marie </a:t>
            </a:r>
            <a:r>
              <a:rPr lang="en-US" dirty="0">
                <a:solidFill>
                  <a:schemeClr val="tx2"/>
                </a:solidFill>
              </a:rPr>
              <a:t>Boyd, Chaffey College, CTE Leadership Committee Member</a:t>
            </a:r>
          </a:p>
          <a:p>
            <a:r>
              <a:rPr lang="en-US" dirty="0" smtClean="0"/>
              <a:t>Lorraine Slattery-Farrell</a:t>
            </a:r>
            <a:r>
              <a:rPr lang="en-US" dirty="0"/>
              <a:t>, </a:t>
            </a:r>
            <a:r>
              <a:rPr lang="en-US" dirty="0" smtClean="0"/>
              <a:t>ASCCC Executive Committee, CTE Leadership Committee Chair </a:t>
            </a:r>
            <a:endParaRPr lang="en-US" dirty="0">
              <a:solidFill>
                <a:schemeClr val="tx2"/>
              </a:solidFill>
            </a:endParaRPr>
          </a:p>
          <a:p>
            <a:endParaRPr lang="en-US" i="0" dirty="0">
              <a:solidFill>
                <a:schemeClr val="tx2"/>
              </a:solidFill>
              <a:latin typeface="+mn-lt"/>
            </a:endParaRPr>
          </a:p>
          <a:p>
            <a:endParaRPr lang="en-US" dirty="0">
              <a:latin typeface="+mn-lt"/>
            </a:endParaRPr>
          </a:p>
        </p:txBody>
      </p:sp>
      <p:sp>
        <p:nvSpPr>
          <p:cNvPr id="5" name="TextBox 4"/>
          <p:cNvSpPr txBox="1"/>
          <p:nvPr/>
        </p:nvSpPr>
        <p:spPr>
          <a:xfrm>
            <a:off x="1878676" y="2510444"/>
            <a:ext cx="6417425" cy="369332"/>
          </a:xfrm>
          <a:prstGeom prst="rect">
            <a:avLst/>
          </a:prstGeom>
          <a:noFill/>
        </p:spPr>
        <p:txBody>
          <a:bodyPr wrap="square" rtlCol="0">
            <a:spAutoFit/>
          </a:bodyPr>
          <a:lstStyle/>
          <a:p>
            <a:r>
              <a:rPr lang="en-US" dirty="0" smtClean="0"/>
              <a:t>Fall Plenary, Thursday, November 2</a:t>
            </a:r>
            <a:r>
              <a:rPr lang="en-US" baseline="30000" dirty="0" smtClean="0"/>
              <a:t>nd</a:t>
            </a:r>
            <a:r>
              <a:rPr lang="en-US" dirty="0" smtClean="0"/>
              <a:t>, 10:00-11:15a.m.</a:t>
            </a:r>
            <a:endParaRPr lang="en-US" dirty="0"/>
          </a:p>
        </p:txBody>
      </p:sp>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Strong Workforce &amp; 17% Committee</a:t>
            </a:r>
            <a:endParaRPr lang="en-US" dirty="0"/>
          </a:p>
        </p:txBody>
      </p:sp>
      <p:sp>
        <p:nvSpPr>
          <p:cNvPr id="3" name="Content Placeholder 2"/>
          <p:cNvSpPr>
            <a:spLocks noGrp="1"/>
          </p:cNvSpPr>
          <p:nvPr>
            <p:ph idx="1"/>
          </p:nvPr>
        </p:nvSpPr>
        <p:spPr/>
        <p:txBody>
          <a:bodyPr/>
          <a:lstStyle/>
          <a:p>
            <a:r>
              <a:rPr lang="en-US" dirty="0"/>
              <a:t>Incentivized Funding</a:t>
            </a:r>
          </a:p>
          <a:p>
            <a:r>
              <a:rPr lang="en-US" dirty="0"/>
              <a:t>First of its kind!</a:t>
            </a:r>
          </a:p>
          <a:p>
            <a:r>
              <a:rPr lang="en-US" dirty="0"/>
              <a:t>17% of the SWF funding based on metrics</a:t>
            </a:r>
          </a:p>
          <a:p>
            <a:r>
              <a:rPr lang="en-US" dirty="0"/>
              <a:t>Multiple stakeholders</a:t>
            </a:r>
          </a:p>
          <a:p>
            <a:r>
              <a:rPr lang="en-US" dirty="0"/>
              <a:t>Used research from other states</a:t>
            </a:r>
          </a:p>
          <a:p>
            <a:endParaRPr lang="en-US" dirty="0"/>
          </a:p>
          <a:p>
            <a:r>
              <a:rPr lang="en-US" dirty="0"/>
              <a:t>Developed incentivized, point-based, funding model</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291282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47472"/>
            <a:ext cx="10972800" cy="990600"/>
          </a:xfrm>
        </p:spPr>
        <p:txBody>
          <a:bodyPr>
            <a:normAutofit fontScale="90000"/>
          </a:bodyPr>
          <a:lstStyle/>
          <a:p>
            <a:r>
              <a:rPr lang="en-US" dirty="0" smtClean="0"/>
              <a:t/>
            </a:r>
            <a:br>
              <a:rPr lang="en-US" dirty="0" smtClean="0"/>
            </a:br>
            <a:r>
              <a:rPr lang="en-US" dirty="0" smtClean="0"/>
              <a:t>Incentivized </a:t>
            </a:r>
            <a:r>
              <a:rPr lang="en-US" dirty="0"/>
              <a:t>Funding</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Measures Results for All CTE Programs</a:t>
            </a:r>
          </a:p>
          <a:p>
            <a:pPr lvl="1"/>
            <a:r>
              <a:rPr lang="en-US" dirty="0"/>
              <a:t>Outcomes are counted for all CTE students, both at the college and regional level, to incentivize strong overall CTE portfolios and collaboration across institutions.</a:t>
            </a:r>
            <a:endParaRPr lang="en-US" dirty="0" smtClean="0"/>
          </a:p>
          <a:p>
            <a:r>
              <a:rPr lang="en-US" dirty="0" smtClean="0"/>
              <a:t>Transparency and Accountability</a:t>
            </a:r>
          </a:p>
          <a:p>
            <a:pPr lvl="1"/>
            <a:r>
              <a:rPr lang="en-US" dirty="0"/>
              <a:t>Annual progress is made visible on the </a:t>
            </a:r>
            <a:r>
              <a:rPr lang="en-US" dirty="0" err="1"/>
              <a:t>LaunchBoard</a:t>
            </a:r>
            <a:r>
              <a:rPr lang="en-US" dirty="0"/>
              <a:t> Strong Workforce Program tab and </a:t>
            </a:r>
            <a:r>
              <a:rPr lang="en-US" dirty="0" err="1"/>
              <a:t>e</a:t>
            </a:r>
            <a:r>
              <a:rPr lang="en-US" dirty="0" err="1" smtClean="0"/>
              <a:t>ffective</a:t>
            </a:r>
            <a:r>
              <a:rPr lang="en-US" dirty="0" smtClean="0"/>
              <a:t> </a:t>
            </a:r>
            <a:r>
              <a:rPr lang="en-US" dirty="0"/>
              <a:t>programs are recognized through an awards program each year.</a:t>
            </a:r>
            <a:endParaRPr lang="en-US" dirty="0" smtClean="0"/>
          </a:p>
          <a:p>
            <a:r>
              <a:rPr lang="en-US" dirty="0" smtClean="0"/>
              <a:t>Continuous Improvement</a:t>
            </a:r>
          </a:p>
          <a:p>
            <a:pPr lvl="1"/>
            <a:r>
              <a:rPr lang="en-US" dirty="0"/>
              <a:t>Colleges and regions update their plans each year, using labor market data and nonbinding projections at the program level, to ensure that investments expand and improve CTE programs.</a:t>
            </a:r>
            <a:endParaRPr lang="en-US" dirty="0" smtClean="0"/>
          </a:p>
          <a:p>
            <a:endParaRPr lang="en-US" dirty="0" smtClean="0"/>
          </a:p>
          <a:p>
            <a:pPr lvl="1"/>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1773662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2506717" y="606425"/>
            <a:ext cx="6067425" cy="5943600"/>
          </a:xfrm>
          <a:prstGeom prst="rect">
            <a:avLst/>
          </a:prstGeom>
        </p:spPr>
      </p:pic>
    </p:spTree>
    <p:extLst>
      <p:ext uri="{BB962C8B-B14F-4D97-AF65-F5344CB8AC3E}">
        <p14:creationId xmlns:p14="http://schemas.microsoft.com/office/powerpoint/2010/main" val="754725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17% of funding now based on points system</a:t>
            </a:r>
            <a:endParaRPr lang="en-US" sz="4000" dirty="0"/>
          </a:p>
        </p:txBody>
      </p:sp>
      <p:sp>
        <p:nvSpPr>
          <p:cNvPr id="3" name="Content Placeholder 2"/>
          <p:cNvSpPr>
            <a:spLocks noGrp="1"/>
          </p:cNvSpPr>
          <p:nvPr>
            <p:ph idx="1"/>
          </p:nvPr>
        </p:nvSpPr>
        <p:spPr/>
        <p:txBody>
          <a:bodyPr/>
          <a:lstStyle/>
          <a:p>
            <a:r>
              <a:rPr lang="en-US" dirty="0"/>
              <a:t>Points based on CTE student </a:t>
            </a:r>
          </a:p>
          <a:p>
            <a:pPr lvl="1"/>
            <a:r>
              <a:rPr lang="en-US" dirty="0"/>
              <a:t>Progress toward completion</a:t>
            </a:r>
          </a:p>
          <a:p>
            <a:pPr lvl="1"/>
            <a:r>
              <a:rPr lang="en-US" dirty="0"/>
              <a:t>Earning a certificate or degree</a:t>
            </a:r>
          </a:p>
          <a:p>
            <a:pPr lvl="1"/>
            <a:r>
              <a:rPr lang="en-US" dirty="0"/>
              <a:t>Transfer to 4-year college</a:t>
            </a:r>
          </a:p>
          <a:p>
            <a:pPr lvl="1"/>
            <a:r>
              <a:rPr lang="en-US" dirty="0"/>
              <a:t>Secures employment</a:t>
            </a:r>
          </a:p>
          <a:p>
            <a:pPr lvl="1"/>
            <a:r>
              <a:rPr lang="en-US" dirty="0"/>
              <a:t>Increase in wage</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1993892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17% “in the weeds!”</a:t>
            </a:r>
            <a:endParaRPr lang="en-US" dirty="0"/>
          </a:p>
        </p:txBody>
      </p:sp>
      <p:pic>
        <p:nvPicPr>
          <p:cNvPr id="5" name="Content Placeholder 4"/>
          <p:cNvPicPr>
            <a:picLocks noGrp="1" noChangeAspect="1"/>
          </p:cNvPicPr>
          <p:nvPr>
            <p:ph idx="1"/>
          </p:nvPr>
        </p:nvPicPr>
        <p:blipFill>
          <a:blip r:embed="rId3"/>
          <a:stretch>
            <a:fillRect/>
          </a:stretch>
        </p:blipFill>
        <p:spPr>
          <a:xfrm>
            <a:off x="1199755" y="1600200"/>
            <a:ext cx="9792489" cy="4876800"/>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178780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933575" y="1537138"/>
            <a:ext cx="8226425" cy="4876800"/>
          </a:xfrm>
          <a:prstGeom prst="rect">
            <a:avLst/>
          </a:prstGeom>
        </p:spPr>
      </p:pic>
    </p:spTree>
    <p:extLst>
      <p:ext uri="{BB962C8B-B14F-4D97-AF65-F5344CB8AC3E}">
        <p14:creationId xmlns:p14="http://schemas.microsoft.com/office/powerpoint/2010/main" val="246132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930400" y="1442545"/>
            <a:ext cx="8940800" cy="4876800"/>
          </a:xfrm>
          <a:prstGeom prst="rect">
            <a:avLst/>
          </a:prstGeom>
        </p:spPr>
      </p:pic>
    </p:spTree>
    <p:extLst>
      <p:ext uri="{BB962C8B-B14F-4D97-AF65-F5344CB8AC3E}">
        <p14:creationId xmlns:p14="http://schemas.microsoft.com/office/powerpoint/2010/main" val="4272876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435100" y="1537138"/>
            <a:ext cx="9436100" cy="4876800"/>
          </a:xfrm>
          <a:prstGeom prst="rect">
            <a:avLst/>
          </a:prstGeom>
        </p:spPr>
      </p:pic>
    </p:spTree>
    <p:extLst>
      <p:ext uri="{BB962C8B-B14F-4D97-AF65-F5344CB8AC3E}">
        <p14:creationId xmlns:p14="http://schemas.microsoft.com/office/powerpoint/2010/main" val="3945419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733550" y="1505607"/>
            <a:ext cx="9137650" cy="4876800"/>
          </a:xfrm>
          <a:prstGeom prst="rect">
            <a:avLst/>
          </a:prstGeom>
        </p:spPr>
      </p:pic>
    </p:spTree>
    <p:extLst>
      <p:ext uri="{BB962C8B-B14F-4D97-AF65-F5344CB8AC3E}">
        <p14:creationId xmlns:p14="http://schemas.microsoft.com/office/powerpoint/2010/main" val="10432459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SWP Incentive Funding Calculations</a:t>
            </a:r>
            <a:endParaRPr lang="en-US" dirty="0"/>
          </a:p>
        </p:txBody>
      </p:sp>
      <p:pic>
        <p:nvPicPr>
          <p:cNvPr id="5" name="Content Placeholder 4"/>
          <p:cNvPicPr>
            <a:picLocks noGrp="1" noChangeAspect="1"/>
          </p:cNvPicPr>
          <p:nvPr>
            <p:ph idx="1"/>
          </p:nvPr>
        </p:nvPicPr>
        <p:blipFill>
          <a:blip r:embed="rId2"/>
          <a:stretch>
            <a:fillRect/>
          </a:stretch>
        </p:blipFill>
        <p:spPr>
          <a:xfrm>
            <a:off x="1755932" y="1600200"/>
            <a:ext cx="8680135" cy="4876800"/>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199853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“low-unit” certificates?</a:t>
            </a:r>
            <a:endParaRPr lang="en-US" dirty="0"/>
          </a:p>
        </p:txBody>
      </p:sp>
      <p:sp>
        <p:nvSpPr>
          <p:cNvPr id="3" name="Content Placeholder 2"/>
          <p:cNvSpPr>
            <a:spLocks noGrp="1"/>
          </p:cNvSpPr>
          <p:nvPr>
            <p:ph idx="1"/>
          </p:nvPr>
        </p:nvSpPr>
        <p:spPr/>
        <p:txBody>
          <a:bodyPr>
            <a:normAutofit/>
          </a:bodyPr>
          <a:lstStyle/>
          <a:p>
            <a:r>
              <a:rPr lang="en-US" dirty="0"/>
              <a:t>The basics - Types of certificates:</a:t>
            </a:r>
          </a:p>
          <a:p>
            <a:pPr lvl="1"/>
            <a:r>
              <a:rPr lang="en-US" sz="1800" dirty="0"/>
              <a:t>CREDIT</a:t>
            </a:r>
          </a:p>
          <a:p>
            <a:pPr lvl="2"/>
            <a:r>
              <a:rPr lang="en-US" sz="1800" dirty="0"/>
              <a:t>Achievement: </a:t>
            </a:r>
            <a:endParaRPr lang="en-US" sz="1800" dirty="0" smtClean="0"/>
          </a:p>
          <a:p>
            <a:pPr lvl="3"/>
            <a:r>
              <a:rPr lang="en-US" sz="1500" dirty="0" smtClean="0"/>
              <a:t>12 – 17.99 units with Consortium recommendation and Chancellor’s Office 			approval</a:t>
            </a:r>
          </a:p>
          <a:p>
            <a:pPr lvl="3"/>
            <a:r>
              <a:rPr lang="en-US" sz="1500" dirty="0" smtClean="0"/>
              <a:t>18 units and over – Required Consortium recommendation and Chancellor’s Office approval</a:t>
            </a:r>
          </a:p>
          <a:p>
            <a:pPr lvl="3"/>
            <a:r>
              <a:rPr lang="en-US" sz="1800" dirty="0" smtClean="0"/>
              <a:t>May </a:t>
            </a:r>
            <a:r>
              <a:rPr lang="en-US" sz="1800" dirty="0"/>
              <a:t>be </a:t>
            </a:r>
            <a:r>
              <a:rPr lang="en-US" sz="1800" dirty="0" err="1" smtClean="0"/>
              <a:t>transcripted</a:t>
            </a:r>
            <a:endParaRPr lang="en-US" sz="1800" dirty="0" smtClean="0"/>
          </a:p>
          <a:p>
            <a:pPr marL="1097252" lvl="3" indent="0">
              <a:buNone/>
            </a:pPr>
            <a:endParaRPr lang="en-US" sz="1800" dirty="0"/>
          </a:p>
          <a:p>
            <a:pPr lvl="2"/>
            <a:r>
              <a:rPr lang="en-US" sz="1800" dirty="0" smtClean="0"/>
              <a:t>“Low unit Certificates” = </a:t>
            </a:r>
            <a:r>
              <a:rPr lang="en-US" sz="1800" b="1" u="sng" dirty="0" smtClean="0"/>
              <a:t>Other </a:t>
            </a:r>
            <a:r>
              <a:rPr lang="en-US" sz="1800" b="1" u="sng" dirty="0"/>
              <a:t>local </a:t>
            </a:r>
            <a:r>
              <a:rPr lang="en-US" sz="1800" b="1" u="sng" dirty="0" smtClean="0"/>
              <a:t>name/s</a:t>
            </a:r>
            <a:r>
              <a:rPr lang="en-US" sz="1800" dirty="0"/>
              <a:t>: proficiency, accomplishment, recognition, etc. up to 17.99 units, not CO approved</a:t>
            </a:r>
          </a:p>
          <a:p>
            <a:pPr lvl="3"/>
            <a:r>
              <a:rPr lang="en-US" sz="1800" dirty="0"/>
              <a:t>May not be </a:t>
            </a:r>
            <a:r>
              <a:rPr lang="en-US" sz="1800" dirty="0" smtClean="0"/>
              <a:t>transcripted</a:t>
            </a:r>
          </a:p>
          <a:p>
            <a:pPr marL="1097252" lvl="3" indent="0">
              <a:buNone/>
            </a:pPr>
            <a:endParaRPr lang="en-US" sz="1800" dirty="0"/>
          </a:p>
          <a:p>
            <a:pPr lvl="1"/>
            <a:endParaRPr lang="en-US" sz="1800"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1400053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139825" y="1442545"/>
            <a:ext cx="9731375" cy="4876800"/>
          </a:xfrm>
          <a:prstGeom prst="rect">
            <a:avLst/>
          </a:prstGeom>
        </p:spPr>
      </p:pic>
    </p:spTree>
    <p:extLst>
      <p:ext uri="{BB962C8B-B14F-4D97-AF65-F5344CB8AC3E}">
        <p14:creationId xmlns:p14="http://schemas.microsoft.com/office/powerpoint/2010/main" val="505016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958975" y="1284890"/>
            <a:ext cx="8912225" cy="4876800"/>
          </a:xfrm>
          <a:prstGeom prst="rect">
            <a:avLst/>
          </a:prstGeom>
        </p:spPr>
      </p:pic>
    </p:spTree>
    <p:extLst>
      <p:ext uri="{BB962C8B-B14F-4D97-AF65-F5344CB8AC3E}">
        <p14:creationId xmlns:p14="http://schemas.microsoft.com/office/powerpoint/2010/main" val="2338738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419225" y="1143000"/>
            <a:ext cx="9451975" cy="4876800"/>
          </a:xfrm>
          <a:prstGeom prst="rect">
            <a:avLst/>
          </a:prstGeom>
        </p:spPr>
      </p:pic>
    </p:spTree>
    <p:extLst>
      <p:ext uri="{BB962C8B-B14F-4D97-AF65-F5344CB8AC3E}">
        <p14:creationId xmlns:p14="http://schemas.microsoft.com/office/powerpoint/2010/main" val="182281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576551" y="1284890"/>
            <a:ext cx="9086850" cy="4876800"/>
          </a:xfrm>
          <a:prstGeom prst="rect">
            <a:avLst/>
          </a:prstGeom>
        </p:spPr>
      </p:pic>
    </p:spTree>
    <p:extLst>
      <p:ext uri="{BB962C8B-B14F-4D97-AF65-F5344CB8AC3E}">
        <p14:creationId xmlns:p14="http://schemas.microsoft.com/office/powerpoint/2010/main" val="1922442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1340069" y="1600200"/>
            <a:ext cx="9207500" cy="4876800"/>
          </a:xfrm>
          <a:prstGeom prst="rect">
            <a:avLst/>
          </a:prstGeom>
        </p:spPr>
      </p:pic>
    </p:spTree>
    <p:extLst>
      <p:ext uri="{BB962C8B-B14F-4D97-AF65-F5344CB8AC3E}">
        <p14:creationId xmlns:p14="http://schemas.microsoft.com/office/powerpoint/2010/main" val="559941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Data Sources and Reporting Responsibilities</a:t>
            </a:r>
            <a:endParaRPr lang="en-US" sz="4400" dirty="0"/>
          </a:p>
        </p:txBody>
      </p:sp>
      <p:pic>
        <p:nvPicPr>
          <p:cNvPr id="5" name="Content Placeholder 4"/>
          <p:cNvPicPr>
            <a:picLocks noGrp="1" noChangeAspect="1"/>
          </p:cNvPicPr>
          <p:nvPr>
            <p:ph idx="1"/>
          </p:nvPr>
        </p:nvPicPr>
        <p:blipFill>
          <a:blip r:embed="rId2"/>
          <a:stretch>
            <a:fillRect/>
          </a:stretch>
        </p:blipFill>
        <p:spPr>
          <a:xfrm>
            <a:off x="1215539" y="1600200"/>
            <a:ext cx="9760922" cy="4876800"/>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92520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Launch Board Data Map for SWP Metrics</a:t>
            </a:r>
            <a:endParaRPr lang="en-US" dirty="0"/>
          </a:p>
        </p:txBody>
      </p:sp>
      <p:pic>
        <p:nvPicPr>
          <p:cNvPr id="5" name="Content Placeholder 4"/>
          <p:cNvPicPr>
            <a:picLocks noGrp="1" noChangeAspect="1"/>
          </p:cNvPicPr>
          <p:nvPr>
            <p:ph idx="1"/>
          </p:nvPr>
        </p:nvPicPr>
        <p:blipFill>
          <a:blip r:embed="rId2"/>
          <a:stretch>
            <a:fillRect/>
          </a:stretch>
        </p:blipFill>
        <p:spPr>
          <a:xfrm>
            <a:off x="2175198" y="1600200"/>
            <a:ext cx="7841603" cy="4876800"/>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2013235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Grantee Data Responsibilities</a:t>
            </a:r>
            <a:endParaRPr lang="en-US" dirty="0"/>
          </a:p>
        </p:txBody>
      </p:sp>
      <p:pic>
        <p:nvPicPr>
          <p:cNvPr id="5" name="Content Placeholder 4"/>
          <p:cNvPicPr>
            <a:picLocks noGrp="1" noChangeAspect="1"/>
          </p:cNvPicPr>
          <p:nvPr>
            <p:ph idx="1"/>
          </p:nvPr>
        </p:nvPicPr>
        <p:blipFill>
          <a:blip r:embed="rId2"/>
          <a:stretch>
            <a:fillRect/>
          </a:stretch>
        </p:blipFill>
        <p:spPr>
          <a:xfrm>
            <a:off x="609600" y="1766201"/>
            <a:ext cx="10972800" cy="4544798"/>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749988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pic>
        <p:nvPicPr>
          <p:cNvPr id="5" name="Content Placeholder 4"/>
          <p:cNvPicPr>
            <a:picLocks noGrp="1" noChangeAspect="1"/>
          </p:cNvPicPr>
          <p:nvPr>
            <p:ph idx="1"/>
          </p:nvPr>
        </p:nvPicPr>
        <p:blipFill>
          <a:blip r:embed="rId2"/>
          <a:stretch>
            <a:fillRect/>
          </a:stretch>
        </p:blipFill>
        <p:spPr>
          <a:xfrm>
            <a:off x="2214044" y="1600200"/>
            <a:ext cx="7763912" cy="4876800"/>
          </a:xfrm>
          <a:prstGeom prst="rect">
            <a:avLst/>
          </a:prstGeom>
        </p:spPr>
      </p:pic>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1185296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29</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2730500" y="1426779"/>
            <a:ext cx="7429500" cy="4876800"/>
          </a:xfrm>
          <a:prstGeom prst="rect">
            <a:avLst/>
          </a:prstGeom>
        </p:spPr>
      </p:pic>
    </p:spTree>
    <p:extLst>
      <p:ext uri="{BB962C8B-B14F-4D97-AF65-F5344CB8AC3E}">
        <p14:creationId xmlns:p14="http://schemas.microsoft.com/office/powerpoint/2010/main" val="216970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“low-unit” certificates?</a:t>
            </a:r>
          </a:p>
        </p:txBody>
      </p:sp>
      <p:sp>
        <p:nvSpPr>
          <p:cNvPr id="3" name="Content Placeholder 2"/>
          <p:cNvSpPr>
            <a:spLocks noGrp="1"/>
          </p:cNvSpPr>
          <p:nvPr>
            <p:ph idx="1"/>
          </p:nvPr>
        </p:nvSpPr>
        <p:spPr/>
        <p:txBody>
          <a:bodyPr/>
          <a:lstStyle/>
          <a:p>
            <a:r>
              <a:rPr lang="en-US" dirty="0"/>
              <a:t>NONCREDIT:</a:t>
            </a:r>
          </a:p>
          <a:p>
            <a:r>
              <a:rPr lang="en-US" dirty="0"/>
              <a:t>Competency: a certificate in a recognized career field articulated with degree-applicable coursework, completion of an associate degree, or transfer to a baccalaureate institution </a:t>
            </a:r>
          </a:p>
          <a:p>
            <a:r>
              <a:rPr lang="en-US" dirty="0"/>
              <a:t>Completion: a certificate leading to improved employability or job opportunities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334042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Innovation</a:t>
            </a:r>
            <a:endParaRPr lang="en-US" dirty="0"/>
          </a:p>
        </p:txBody>
      </p:sp>
      <p:sp>
        <p:nvSpPr>
          <p:cNvPr id="3" name="Content Placeholder 2"/>
          <p:cNvSpPr>
            <a:spLocks noGrp="1"/>
          </p:cNvSpPr>
          <p:nvPr>
            <p:ph idx="1"/>
          </p:nvPr>
        </p:nvSpPr>
        <p:spPr/>
        <p:txBody>
          <a:bodyPr>
            <a:normAutofit/>
          </a:bodyPr>
          <a:lstStyle/>
          <a:p>
            <a:r>
              <a:rPr lang="en-US" dirty="0"/>
              <a:t>Collaboration with neighboring colleges</a:t>
            </a:r>
          </a:p>
          <a:p>
            <a:r>
              <a:rPr lang="en-US" dirty="0"/>
              <a:t>Providing options for emerging industry</a:t>
            </a:r>
          </a:p>
          <a:p>
            <a:r>
              <a:rPr lang="en-US" dirty="0"/>
              <a:t>Pathways </a:t>
            </a:r>
          </a:p>
          <a:p>
            <a:r>
              <a:rPr lang="en-US" dirty="0"/>
              <a:t>Meaningful, stackable </a:t>
            </a:r>
            <a:r>
              <a:rPr lang="en-US" dirty="0" smtClean="0"/>
              <a:t>certificates</a:t>
            </a:r>
          </a:p>
          <a:p>
            <a:r>
              <a:rPr lang="en-US" dirty="0" smtClean="0"/>
              <a:t>Low Unit Certificates</a:t>
            </a:r>
            <a:endParaRPr lang="en-US" dirty="0"/>
          </a:p>
          <a:p>
            <a:r>
              <a:rPr lang="en-US" dirty="0"/>
              <a:t>Alignment with 3</a:t>
            </a:r>
            <a:r>
              <a:rPr lang="en-US" baseline="30000" dirty="0"/>
              <a:t>rd</a:t>
            </a:r>
            <a:r>
              <a:rPr lang="en-US" dirty="0"/>
              <a:t> party credentials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1470" y="2238703"/>
            <a:ext cx="3320930" cy="2490952"/>
          </a:xfrm>
          <a:prstGeom prst="rect">
            <a:avLst/>
          </a:prstGeom>
        </p:spPr>
      </p:pic>
    </p:spTree>
    <p:extLst>
      <p:ext uri="{BB962C8B-B14F-4D97-AF65-F5344CB8AC3E}">
        <p14:creationId xmlns:p14="http://schemas.microsoft.com/office/powerpoint/2010/main" val="1423854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Curriculum Practice Recommendations</a:t>
            </a:r>
            <a:endParaRPr lang="en-US" dirty="0"/>
          </a:p>
        </p:txBody>
      </p:sp>
      <p:sp>
        <p:nvSpPr>
          <p:cNvPr id="3" name="Content Placeholder 2"/>
          <p:cNvSpPr>
            <a:spLocks noGrp="1"/>
          </p:cNvSpPr>
          <p:nvPr>
            <p:ph idx="1"/>
          </p:nvPr>
        </p:nvSpPr>
        <p:spPr/>
        <p:txBody>
          <a:bodyPr>
            <a:normAutofit fontScale="85000" lnSpcReduction="10000"/>
          </a:bodyPr>
          <a:lstStyle/>
          <a:p>
            <a:r>
              <a:rPr lang="en-US" dirty="0"/>
              <a:t>Encourage all programs to submit </a:t>
            </a:r>
            <a:r>
              <a:rPr lang="en-US" b="1" u="sng" dirty="0"/>
              <a:t>all </a:t>
            </a:r>
            <a:r>
              <a:rPr lang="en-US" dirty="0"/>
              <a:t>certificates through the same local approval process, regardless of unit value, </a:t>
            </a:r>
            <a:r>
              <a:rPr lang="en-US" dirty="0" smtClean="0"/>
              <a:t>credit </a:t>
            </a:r>
            <a:r>
              <a:rPr lang="en-US" dirty="0"/>
              <a:t>or noncredit status</a:t>
            </a:r>
          </a:p>
          <a:p>
            <a:pPr lvl="1"/>
            <a:r>
              <a:rPr lang="en-US" dirty="0"/>
              <a:t>Ex. Department&gt;Division&gt;Curriculum Committee&gt;Governing Board</a:t>
            </a:r>
          </a:p>
          <a:p>
            <a:pPr lvl="2"/>
            <a:r>
              <a:rPr lang="en-US" dirty="0"/>
              <a:t>May be other groups [CTE committee, College Council (resources), Academic Senate]</a:t>
            </a:r>
          </a:p>
          <a:p>
            <a:endParaRPr lang="en-US" dirty="0"/>
          </a:p>
          <a:p>
            <a:r>
              <a:rPr lang="en-US" dirty="0"/>
              <a:t>All certificates should appear in the catalog, advisement materials, </a:t>
            </a:r>
            <a:r>
              <a:rPr lang="en-US" dirty="0" smtClean="0"/>
              <a:t>educational </a:t>
            </a:r>
            <a:r>
              <a:rPr lang="en-US" dirty="0"/>
              <a:t>planning tools etc. </a:t>
            </a:r>
          </a:p>
          <a:p>
            <a:pPr lvl="1"/>
            <a:r>
              <a:rPr lang="en-US" dirty="0"/>
              <a:t>Often “</a:t>
            </a:r>
            <a:r>
              <a:rPr lang="en-US" dirty="0" smtClean="0"/>
              <a:t>low-unit” certificates </a:t>
            </a:r>
            <a:r>
              <a:rPr lang="en-US" dirty="0"/>
              <a:t>are “</a:t>
            </a:r>
            <a:r>
              <a:rPr lang="en-US" dirty="0" err="1" smtClean="0"/>
              <a:t>scaffolded</a:t>
            </a:r>
            <a:r>
              <a:rPr lang="en-US" dirty="0" smtClean="0"/>
              <a:t>”, i.e. parts </a:t>
            </a:r>
            <a:r>
              <a:rPr lang="en-US" dirty="0"/>
              <a:t>of higher unit programs. Ensuring their visibility is helpful to students, parents, counselors, etc</a:t>
            </a:r>
            <a:r>
              <a:rPr lang="en-US" dirty="0" smtClean="0"/>
              <a:t>.</a:t>
            </a:r>
          </a:p>
          <a:p>
            <a:pPr marL="365751" lvl="1" indent="0">
              <a:buNone/>
            </a:pPr>
            <a:endParaRPr lang="en-US" dirty="0"/>
          </a:p>
          <a:p>
            <a:r>
              <a:rPr lang="en-US" dirty="0" smtClean="0"/>
              <a:t>Build all programs in college/district MIS</a:t>
            </a: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800003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rPr>
              <a:t>CO Review </a:t>
            </a:r>
            <a:r>
              <a:rPr lang="en-US" sz="4000" dirty="0" smtClean="0">
                <a:solidFill>
                  <a:schemeClr val="tx1"/>
                </a:solidFill>
              </a:rPr>
              <a:t>New/Substantial </a:t>
            </a:r>
            <a:r>
              <a:rPr lang="en-US" sz="4000" dirty="0">
                <a:solidFill>
                  <a:schemeClr val="tx1"/>
                </a:solidFill>
              </a:rPr>
              <a:t>Revision to CTE Proposals </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32</a:t>
            </a:fld>
            <a:endParaRPr lang="en-US" dirty="0">
              <a:solidFill>
                <a:prstClr val="black">
                  <a:tint val="75000"/>
                </a:prstClr>
              </a:solidFill>
            </a:endParaRPr>
          </a:p>
        </p:txBody>
      </p:sp>
      <p:graphicFrame>
        <p:nvGraphicFramePr>
          <p:cNvPr id="5" name="Content Placeholder 4"/>
          <p:cNvGraphicFramePr>
            <a:graphicFrameLocks noGrp="1"/>
          </p:cNvGraphicFramePr>
          <p:nvPr>
            <p:ph idx="1"/>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5937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ASCCC</a:t>
            </a:r>
          </a:p>
        </p:txBody>
      </p:sp>
      <p:sp>
        <p:nvSpPr>
          <p:cNvPr id="3" name="Content Placeholder 2"/>
          <p:cNvSpPr>
            <a:spLocks noGrp="1"/>
          </p:cNvSpPr>
          <p:nvPr>
            <p:ph idx="1"/>
          </p:nvPr>
        </p:nvSpPr>
        <p:spPr/>
        <p:txBody>
          <a:bodyPr/>
          <a:lstStyle/>
          <a:p>
            <a:r>
              <a:rPr lang="en-US" dirty="0"/>
              <a:t>“</a:t>
            </a:r>
            <a:r>
              <a:rPr lang="en-US" dirty="0" smtClean="0"/>
              <a:t>Low-unit</a:t>
            </a:r>
            <a:r>
              <a:rPr lang="en-US" dirty="0"/>
              <a:t>” resolution 09.03 SP16 – assigned to SACC</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33</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406013" y="2182761"/>
            <a:ext cx="9615948" cy="4302121"/>
          </a:xfrm>
          <a:prstGeom prst="rect">
            <a:avLst/>
          </a:prstGeom>
        </p:spPr>
      </p:pic>
    </p:spTree>
    <p:extLst>
      <p:ext uri="{BB962C8B-B14F-4D97-AF65-F5344CB8AC3E}">
        <p14:creationId xmlns:p14="http://schemas.microsoft.com/office/powerpoint/2010/main" val="2317246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000" dirty="0" smtClean="0"/>
              <a:t>California Community Colleges Curriculum Committee (5C)</a:t>
            </a:r>
            <a:endParaRPr lang="en-US" sz="4000" dirty="0"/>
          </a:p>
        </p:txBody>
      </p:sp>
      <p:sp>
        <p:nvSpPr>
          <p:cNvPr id="3" name="Content Placeholder 2"/>
          <p:cNvSpPr>
            <a:spLocks noGrp="1"/>
          </p:cNvSpPr>
          <p:nvPr>
            <p:ph idx="1"/>
          </p:nvPr>
        </p:nvSpPr>
        <p:spPr/>
        <p:txBody>
          <a:bodyPr/>
          <a:lstStyle/>
          <a:p>
            <a:r>
              <a:rPr lang="en-US" dirty="0"/>
              <a:t>Proposed changes to Title 5 CCR §55070 </a:t>
            </a:r>
          </a:p>
          <a:p>
            <a:pPr lvl="1"/>
            <a:r>
              <a:rPr lang="en-US" dirty="0"/>
              <a:t>Draft changes currently under </a:t>
            </a:r>
            <a:r>
              <a:rPr lang="en-US" dirty="0" smtClean="0"/>
              <a:t>discussion</a:t>
            </a:r>
          </a:p>
          <a:p>
            <a:pPr lvl="1"/>
            <a:r>
              <a:rPr lang="en-US" dirty="0" smtClean="0"/>
              <a:t>Recommending low unit certificates have floor of 8 units</a:t>
            </a:r>
          </a:p>
          <a:p>
            <a:pPr lvl="1"/>
            <a:r>
              <a:rPr lang="en-US" dirty="0" smtClean="0"/>
              <a:t>Recommendation goes to Board of Governors </a:t>
            </a:r>
          </a:p>
          <a:p>
            <a:pPr lvl="1"/>
            <a:r>
              <a:rPr lang="en-US" dirty="0" smtClean="0"/>
              <a:t>Once approved by BOG will be added to the Curriculum Inventory</a:t>
            </a:r>
            <a:endParaRPr lang="en-US" dirty="0"/>
          </a:p>
          <a:p>
            <a:pPr lvl="1"/>
            <a:endParaRPr lang="en-US" dirty="0"/>
          </a:p>
          <a:p>
            <a:pPr lvl="1"/>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34</a:t>
            </a:fld>
            <a:endParaRPr lang="en-US" dirty="0">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146" y="4162425"/>
            <a:ext cx="3486150" cy="2390775"/>
          </a:xfrm>
          <a:prstGeom prst="rect">
            <a:avLst/>
          </a:prstGeom>
        </p:spPr>
      </p:pic>
    </p:spTree>
    <p:extLst>
      <p:ext uri="{BB962C8B-B14F-4D97-AF65-F5344CB8AC3E}">
        <p14:creationId xmlns:p14="http://schemas.microsoft.com/office/powerpoint/2010/main" val="21549054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smtClean="0"/>
              <a:t>Questions?</a:t>
            </a:r>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35</a:t>
            </a:fld>
            <a:endParaRPr lang="en-US" dirty="0">
              <a:solidFill>
                <a:prstClr val="black">
                  <a:tint val="75000"/>
                </a:prstClr>
              </a:solidFill>
            </a:endParaRPr>
          </a:p>
        </p:txBody>
      </p:sp>
      <p:pic>
        <p:nvPicPr>
          <p:cNvPr id="5" name="Content Placeholder 4"/>
          <p:cNvPicPr>
            <a:picLocks noGrp="1" noChangeAspect="1"/>
          </p:cNvPicPr>
          <p:nvPr>
            <p:ph idx="4294967295"/>
          </p:nvPr>
        </p:nvPicPr>
        <p:blipFill>
          <a:blip r:embed="rId2"/>
          <a:stretch>
            <a:fillRect/>
          </a:stretch>
        </p:blipFill>
        <p:spPr>
          <a:xfrm>
            <a:off x="2423390" y="1709928"/>
            <a:ext cx="7607300" cy="4876800"/>
          </a:xfrm>
          <a:prstGeom prst="rect">
            <a:avLst/>
          </a:prstGeom>
        </p:spPr>
      </p:pic>
    </p:spTree>
    <p:extLst>
      <p:ext uri="{BB962C8B-B14F-4D97-AF65-F5344CB8AC3E}">
        <p14:creationId xmlns:p14="http://schemas.microsoft.com/office/powerpoint/2010/main" val="493732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36</a:t>
            </a:fld>
            <a:endParaRPr lang="en-US" dirty="0">
              <a:solidFill>
                <a:prstClr val="black">
                  <a:tint val="75000"/>
                </a:prstClr>
              </a:solidFill>
            </a:endParaRPr>
          </a:p>
        </p:txBody>
      </p:sp>
      <p:sp>
        <p:nvSpPr>
          <p:cNvPr id="2" name="Title 1"/>
          <p:cNvSpPr>
            <a:spLocks noGrp="1"/>
          </p:cNvSpPr>
          <p:nvPr>
            <p:ph type="title" idx="4294967295"/>
          </p:nvPr>
        </p:nvSpPr>
        <p:spPr>
          <a:xfrm>
            <a:off x="0" y="533400"/>
            <a:ext cx="10972800" cy="990600"/>
          </a:xfrm>
        </p:spPr>
        <p:txBody>
          <a:bodyPr/>
          <a:lstStyle/>
          <a:p>
            <a:pPr algn="ctr"/>
            <a:r>
              <a:rPr lang="en-US" dirty="0" smtClean="0"/>
              <a:t>Thank you!</a:t>
            </a:r>
            <a:endParaRPr lang="en-US" dirty="0"/>
          </a:p>
        </p:txBody>
      </p:sp>
      <p:sp>
        <p:nvSpPr>
          <p:cNvPr id="3" name="Content Placeholder 2"/>
          <p:cNvSpPr>
            <a:spLocks noGrp="1"/>
          </p:cNvSpPr>
          <p:nvPr>
            <p:ph idx="4294967295"/>
          </p:nvPr>
        </p:nvSpPr>
        <p:spPr>
          <a:xfrm>
            <a:off x="0" y="1600200"/>
            <a:ext cx="10972800" cy="4876800"/>
          </a:xfrm>
        </p:spPr>
        <p:txBody>
          <a:bodyPr/>
          <a:lstStyle/>
          <a:p>
            <a:endParaRPr lang="en-US" dirty="0" smtClean="0"/>
          </a:p>
          <a:p>
            <a:pPr marL="0" indent="0" algn="ctr">
              <a:buNone/>
            </a:pPr>
            <a:r>
              <a:rPr lang="en-US" dirty="0" smtClean="0"/>
              <a:t>For more information feel free to contact:</a:t>
            </a:r>
          </a:p>
          <a:p>
            <a:pPr marL="0" indent="0" algn="ctr">
              <a:buNone/>
            </a:pPr>
            <a:endParaRPr lang="en-US" dirty="0" smtClean="0"/>
          </a:p>
          <a:p>
            <a:pPr marL="0" indent="0" algn="ctr">
              <a:buNone/>
            </a:pPr>
            <a:r>
              <a:rPr lang="en-US" dirty="0" smtClean="0"/>
              <a:t>Lorraine Slattery-Farrell: </a:t>
            </a:r>
            <a:r>
              <a:rPr lang="en-US" dirty="0" smtClean="0">
                <a:hlinkClick r:id="rId2"/>
              </a:rPr>
              <a:t>lfarrell@msjc.edu</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107330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“low-unit” certificates?</a:t>
            </a:r>
          </a:p>
        </p:txBody>
      </p:sp>
      <p:sp>
        <p:nvSpPr>
          <p:cNvPr id="3" name="Content Placeholder 2"/>
          <p:cNvSpPr>
            <a:spLocks noGrp="1"/>
          </p:cNvSpPr>
          <p:nvPr>
            <p:ph idx="1"/>
          </p:nvPr>
        </p:nvSpPr>
        <p:spPr/>
        <p:txBody>
          <a:bodyPr>
            <a:normAutofit lnSpcReduction="10000"/>
          </a:bodyPr>
          <a:lstStyle/>
          <a:p>
            <a:r>
              <a:rPr lang="en-US" dirty="0" smtClean="0"/>
              <a:t>“Skills Builders” – Students who enroll at a community college not to earn a credential or to transfer to a four-year school, but to get a promotion at work, or earn a higher  salary.</a:t>
            </a:r>
          </a:p>
          <a:p>
            <a:r>
              <a:rPr lang="en-US" dirty="0"/>
              <a:t>According to the California Community Colleges Chancellor’s Office, there were 86,328 skills-builders in the system in 2011-12</a:t>
            </a:r>
            <a:r>
              <a:rPr lang="en-US" dirty="0" smtClean="0"/>
              <a:t>.</a:t>
            </a:r>
          </a:p>
          <a:p>
            <a:r>
              <a:rPr lang="en-US" dirty="0"/>
              <a:t>Wage gains data will come from matching the state’s unemployment insurance wage records with individual student records.</a:t>
            </a:r>
            <a:endParaRPr lang="en-US" dirty="0" smtClean="0"/>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1821721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The “case” for low-unit certificates</a:t>
            </a:r>
            <a:endParaRPr lang="en-US" sz="4000" i="0" dirty="0">
              <a:latin typeface="+mn-lt"/>
            </a:endParaRPr>
          </a:p>
        </p:txBody>
      </p:sp>
      <p:sp>
        <p:nvSpPr>
          <p:cNvPr id="3" name="Content Placeholder 2"/>
          <p:cNvSpPr>
            <a:spLocks noGrp="1"/>
          </p:cNvSpPr>
          <p:nvPr>
            <p:ph idx="1"/>
          </p:nvPr>
        </p:nvSpPr>
        <p:spPr>
          <a:xfrm>
            <a:off x="838200" y="1425677"/>
            <a:ext cx="10515600" cy="4938678"/>
          </a:xfrm>
        </p:spPr>
        <p:txBody>
          <a:bodyPr>
            <a:normAutofit/>
          </a:bodyPr>
          <a:lstStyle/>
          <a:p>
            <a:r>
              <a:rPr lang="en-US" dirty="0"/>
              <a:t>Program completion is considered evidence of student success. </a:t>
            </a:r>
            <a:r>
              <a:rPr lang="en-US" dirty="0" smtClean="0"/>
              <a:t>CCCAOE </a:t>
            </a:r>
            <a:r>
              <a:rPr lang="en-US" dirty="0"/>
              <a:t>and the RP group have discussed the merits of tracking “low unit” </a:t>
            </a:r>
            <a:r>
              <a:rPr lang="en-US" dirty="0" smtClean="0"/>
              <a:t>certificates. There is </a:t>
            </a:r>
            <a:r>
              <a:rPr lang="en-US" dirty="0"/>
              <a:t>a growing emphasis on “stackable” credentials, based on the notion that students, once engaged in a pathway or discipline, can be encouraged to persist by recognition “along the way” as long as each award is recognized as having value in the worksite.</a:t>
            </a: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1244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23568"/>
            <a:ext cx="10972800" cy="990600"/>
          </a:xfrm>
        </p:spPr>
        <p:txBody>
          <a:bodyPr/>
          <a:lstStyle/>
          <a:p>
            <a:r>
              <a:rPr lang="en-US" sz="5400" dirty="0"/>
              <a:t>The “case” for </a:t>
            </a:r>
            <a:r>
              <a:rPr lang="en-US" sz="5400" dirty="0" smtClean="0"/>
              <a:t>low-unit </a:t>
            </a:r>
            <a:r>
              <a:rPr lang="en-US" sz="5400" dirty="0"/>
              <a:t>certificates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Current research on the award and value of low-unit certificates is sparse. A </a:t>
            </a:r>
            <a:r>
              <a:rPr lang="en-US" dirty="0" smtClean="0"/>
              <a:t>study </a:t>
            </a:r>
            <a:r>
              <a:rPr lang="en-US" dirty="0"/>
              <a:t>at Georgetown University suggests a complex picture, and explores important differences by field of study/sector as well as differential payoffs by gender and race for certificates in general. </a:t>
            </a:r>
          </a:p>
          <a:p>
            <a:r>
              <a:rPr lang="en-US" u="sng" dirty="0">
                <a:hlinkClick r:id="rId2"/>
              </a:rPr>
              <a:t>http://www9.georgetown.edu/grad/gppi/hpi/cew/pdfs/Certificates.ExecutiveSummary.071712.pdf</a:t>
            </a:r>
            <a:endParaRPr lang="en-US" dirty="0"/>
          </a:p>
          <a:p>
            <a:r>
              <a:rPr lang="en-US" dirty="0"/>
              <a:t>The study emphasizes the importance of understanding best design and practice -- to ensure that lower unit certificates DO “stack” toward higher unit ones to the extent possible and appropriate, so that students are set up for continuing opportunities for both educational AND career advancement . . . and associated wage gains.   </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58701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The “case” for </a:t>
            </a:r>
            <a:r>
              <a:rPr lang="en-US" sz="4800" dirty="0" smtClean="0"/>
              <a:t>low-unit </a:t>
            </a:r>
            <a:r>
              <a:rPr lang="en-US" sz="4800" dirty="0"/>
              <a:t>certificates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Up to 30</a:t>
            </a:r>
            <a:r>
              <a:rPr lang="en-US" dirty="0"/>
              <a:t>% of </a:t>
            </a:r>
            <a:r>
              <a:rPr lang="en-US" dirty="0" smtClean="0"/>
              <a:t>community college students </a:t>
            </a:r>
            <a:r>
              <a:rPr lang="en-US" dirty="0"/>
              <a:t>are "skills </a:t>
            </a:r>
            <a:r>
              <a:rPr lang="en-US" dirty="0" smtClean="0"/>
              <a:t>builders“, students </a:t>
            </a:r>
            <a:r>
              <a:rPr lang="en-US" dirty="0"/>
              <a:t>who take a small number of courses, do very well in them, and then move on . . . these may be among our most successful students, but they may not be counted as successes in our completion metrics.  </a:t>
            </a:r>
            <a:r>
              <a:rPr lang="en-US" dirty="0" smtClean="0"/>
              <a:t>It </a:t>
            </a:r>
            <a:r>
              <a:rPr lang="en-US" dirty="0"/>
              <a:t>may be that some number of these skills building students are </a:t>
            </a:r>
            <a:r>
              <a:rPr lang="en-US" dirty="0" smtClean="0"/>
              <a:t>earning </a:t>
            </a:r>
            <a:r>
              <a:rPr lang="en-US" dirty="0"/>
              <a:t>lower unit certificates, but system data is not reporting or tracking these awards as detailed in the recent report </a:t>
            </a:r>
            <a:r>
              <a:rPr lang="en-US" dirty="0" err="1"/>
              <a:t>LearningWorks</a:t>
            </a:r>
            <a:r>
              <a:rPr lang="en-US" dirty="0"/>
              <a:t> released with the RP Group, "What's Completion Got to Do With it. . . . " </a:t>
            </a:r>
            <a:r>
              <a:rPr lang="en-US" u="sng" dirty="0">
                <a:hlinkClick r:id="rId2"/>
              </a:rPr>
              <a:t>http://www.learningworksca.org/whats-completion-got-to-do-with-it-using-course-taking-behavior-to-understand-community-college-success/</a:t>
            </a:r>
            <a:endParaRPr lang="en-US" dirty="0"/>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4061757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Why the interest in low-</a:t>
            </a:r>
            <a:r>
              <a:rPr lang="en-US" sz="4000" dirty="0" smtClean="0">
                <a:latin typeface="+mn-lt"/>
              </a:rPr>
              <a:t>unit certificates?</a:t>
            </a:r>
            <a:endParaRPr lang="en-US" sz="4000" i="0" dirty="0">
              <a:latin typeface="+mn-lt"/>
            </a:endParaRPr>
          </a:p>
        </p:txBody>
      </p:sp>
      <p:sp>
        <p:nvSpPr>
          <p:cNvPr id="5" name="Content Placeholder 4"/>
          <p:cNvSpPr>
            <a:spLocks noGrp="1"/>
          </p:cNvSpPr>
          <p:nvPr>
            <p:ph idx="1"/>
          </p:nvPr>
        </p:nvSpPr>
        <p:spPr>
          <a:xfrm>
            <a:off x="838200" y="2033838"/>
            <a:ext cx="10515600" cy="4351338"/>
          </a:xfrm>
        </p:spPr>
        <p:txBody>
          <a:bodyPr>
            <a:normAutofit/>
          </a:bodyPr>
          <a:lstStyle/>
          <a:p>
            <a:r>
              <a:rPr lang="en-US" sz="3200" b="0" i="0" dirty="0" smtClean="0">
                <a:latin typeface="+mn-lt"/>
              </a:rPr>
              <a:t>Strong Workforce Program funding model includes metrics for completions in both the local, regional and incentive funds</a:t>
            </a:r>
          </a:p>
          <a:p>
            <a:r>
              <a:rPr lang="en-US" dirty="0" smtClean="0"/>
              <a:t>Credit and noncredit certificates “count”</a:t>
            </a:r>
          </a:p>
          <a:p>
            <a:r>
              <a:rPr lang="en-US" b="1" dirty="0" smtClean="0"/>
              <a:t>Both Chancellor’s Office-approved and non-Chancellor’s Office-approved credit certificates “count”</a:t>
            </a:r>
            <a:br>
              <a:rPr lang="en-US" b="1" dirty="0" smtClean="0"/>
            </a:br>
            <a:endParaRPr lang="en-US" b="1" dirty="0" smtClean="0"/>
          </a:p>
          <a:p>
            <a:endParaRPr lang="en-US" sz="3200" b="0" i="0" dirty="0">
              <a:latin typeface="+mn-lt"/>
            </a:endParaRPr>
          </a:p>
          <a:p>
            <a:endParaRPr lang="en-US" sz="3200" b="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8</a:t>
            </a:fld>
            <a:endParaRPr lang="en-US" dirty="0"/>
          </a:p>
        </p:txBody>
      </p:sp>
    </p:spTree>
    <p:extLst>
      <p:ext uri="{BB962C8B-B14F-4D97-AF65-F5344CB8AC3E}">
        <p14:creationId xmlns:p14="http://schemas.microsoft.com/office/powerpoint/2010/main" val="2284773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are low-unit </a:t>
            </a:r>
            <a:r>
              <a:rPr lang="en-US" dirty="0"/>
              <a:t>c</a:t>
            </a:r>
            <a:r>
              <a:rPr lang="en-US" dirty="0" smtClean="0"/>
              <a:t>ertificates </a:t>
            </a:r>
            <a:r>
              <a:rPr lang="en-US" dirty="0"/>
              <a:t>r</a:t>
            </a:r>
            <a:r>
              <a:rPr lang="en-US" dirty="0" smtClean="0"/>
              <a:t>eported?</a:t>
            </a:r>
            <a:endParaRPr lang="en-US" dirty="0"/>
          </a:p>
        </p:txBody>
      </p:sp>
      <p:sp>
        <p:nvSpPr>
          <p:cNvPr id="3" name="Content Placeholder 2"/>
          <p:cNvSpPr>
            <a:spLocks noGrp="1"/>
          </p:cNvSpPr>
          <p:nvPr>
            <p:ph idx="1"/>
          </p:nvPr>
        </p:nvSpPr>
        <p:spPr/>
        <p:txBody>
          <a:bodyPr/>
          <a:lstStyle/>
          <a:p>
            <a:r>
              <a:rPr lang="en-US" sz="2800" dirty="0"/>
              <a:t>Colleges have always had the ability to report low-unit certificate outcomes to the Chancellor’s </a:t>
            </a:r>
            <a:r>
              <a:rPr lang="en-US" sz="2800" dirty="0" smtClean="0"/>
              <a:t>Office</a:t>
            </a:r>
          </a:p>
          <a:p>
            <a:r>
              <a:rPr lang="en-US" sz="2800" dirty="0" smtClean="0"/>
              <a:t>Data </a:t>
            </a:r>
            <a:r>
              <a:rPr lang="en-US" sz="2800" dirty="0"/>
              <a:t>Element </a:t>
            </a:r>
            <a:r>
              <a:rPr lang="en-US" sz="2800" dirty="0" smtClean="0"/>
              <a:t>Dictionary </a:t>
            </a:r>
            <a:r>
              <a:rPr lang="en-US" sz="2800" dirty="0" smtClean="0">
                <a:hlinkClick r:id="rId2"/>
              </a:rPr>
              <a:t>http</a:t>
            </a:r>
            <a:r>
              <a:rPr lang="en-US" sz="2800" dirty="0">
                <a:hlinkClick r:id="rId2"/>
              </a:rPr>
              <a:t>://</a:t>
            </a:r>
            <a:r>
              <a:rPr lang="en-US" sz="2800" dirty="0" smtClean="0">
                <a:hlinkClick r:id="rId2"/>
              </a:rPr>
              <a:t>extranet.cccco.edu/Divisions/TechResearchInfoSys/MIS/DED.aspx</a:t>
            </a:r>
            <a:r>
              <a:rPr lang="en-US" sz="2800" dirty="0" smtClean="0"/>
              <a:t> </a:t>
            </a:r>
            <a:endParaRPr lang="en-US" sz="2800" dirty="0"/>
          </a:p>
          <a:p>
            <a:r>
              <a:rPr lang="en-US" sz="2800" dirty="0"/>
              <a:t>Relevant data elements</a:t>
            </a:r>
          </a:p>
          <a:p>
            <a:pPr lvl="1"/>
            <a:r>
              <a:rPr lang="en-US" sz="2800" dirty="0"/>
              <a:t>SP02 – Student Program Award</a:t>
            </a:r>
          </a:p>
          <a:p>
            <a:pPr lvl="1"/>
            <a:r>
              <a:rPr lang="en-US" sz="2800" dirty="0"/>
              <a:t>SP04 – Student Program Control Number</a:t>
            </a:r>
          </a:p>
          <a:p>
            <a:endParaRPr lang="en-US" dirty="0"/>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396562183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2603</TotalTime>
  <Words>1272</Words>
  <Application>Microsoft Macintosh PowerPoint</Application>
  <PresentationFormat>Widescreen</PresentationFormat>
  <Paragraphs>160</Paragraphs>
  <Slides>36</Slides>
  <Notes>6</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36</vt:i4>
      </vt:variant>
    </vt:vector>
  </HeadingPairs>
  <TitlesOfParts>
    <vt:vector size="42" baseType="lpstr">
      <vt:lpstr>Calibri</vt:lpstr>
      <vt:lpstr>Georgia</vt:lpstr>
      <vt:lpstr>Arial</vt:lpstr>
      <vt:lpstr>1_Office Theme</vt:lpstr>
      <vt:lpstr>Office Theme</vt:lpstr>
      <vt:lpstr>Template</vt:lpstr>
      <vt:lpstr>Low-Unit Certificates:   making them “count”</vt:lpstr>
      <vt:lpstr>What are “low-unit” certificates?</vt:lpstr>
      <vt:lpstr>What are “low-unit” certificates?</vt:lpstr>
      <vt:lpstr>What are “low-unit” certificates?</vt:lpstr>
      <vt:lpstr>The “case” for low-unit certificates</vt:lpstr>
      <vt:lpstr>The “case” for low-unit certificates</vt:lpstr>
      <vt:lpstr>The “case” for low-unit certificates</vt:lpstr>
      <vt:lpstr>Why the interest in low-unit certificates?</vt:lpstr>
      <vt:lpstr>How are low-unit certificates reported?</vt:lpstr>
      <vt:lpstr>Strong Workforce &amp; 17% Committee</vt:lpstr>
      <vt:lpstr> Incentivized Funding </vt:lpstr>
      <vt:lpstr>PowerPoint Presentation</vt:lpstr>
      <vt:lpstr>17% of funding now based on points system</vt:lpstr>
      <vt:lpstr>17% “in the weeds!”</vt:lpstr>
      <vt:lpstr>PowerPoint Presentation</vt:lpstr>
      <vt:lpstr>PowerPoint Presentation</vt:lpstr>
      <vt:lpstr>PowerPoint Presentation</vt:lpstr>
      <vt:lpstr>PowerPoint Presentation</vt:lpstr>
      <vt:lpstr>SWP Incentive Funding Calculations</vt:lpstr>
      <vt:lpstr>PowerPoint Presentation</vt:lpstr>
      <vt:lpstr>PowerPoint Presentation</vt:lpstr>
      <vt:lpstr>PowerPoint Presentation</vt:lpstr>
      <vt:lpstr>PowerPoint Presentation</vt:lpstr>
      <vt:lpstr>PowerPoint Presentation</vt:lpstr>
      <vt:lpstr>Data Sources and Reporting Responsibilities</vt:lpstr>
      <vt:lpstr>Launch Board Data Map for SWP Metrics</vt:lpstr>
      <vt:lpstr>Grantee Data Responsibilities</vt:lpstr>
      <vt:lpstr>Resources</vt:lpstr>
      <vt:lpstr>PowerPoint Presentation</vt:lpstr>
      <vt:lpstr>Curriculum Innovation</vt:lpstr>
      <vt:lpstr>Curriculum Practice Recommendations</vt:lpstr>
      <vt:lpstr>CO Review New/Substantial Revision to CTE Proposals </vt:lpstr>
      <vt:lpstr>ASCCC</vt:lpstr>
      <vt:lpstr>California Community Colleges Curriculum Committee (5C)</vt:lpstr>
      <vt:lpstr>Questions?</vt:lpstr>
      <vt:lpstr>Thank you!</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Microsoft Office User</cp:lastModifiedBy>
  <cp:revision>106</cp:revision>
  <dcterms:created xsi:type="dcterms:W3CDTF">2015-05-02T02:46:00Z</dcterms:created>
  <dcterms:modified xsi:type="dcterms:W3CDTF">2017-11-18T18:47:41Z</dcterms:modified>
</cp:coreProperties>
</file>