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9"/>
  </p:notesMasterIdLst>
  <p:sldIdLst>
    <p:sldId id="256" r:id="rId2"/>
    <p:sldId id="290" r:id="rId3"/>
    <p:sldId id="294" r:id="rId4"/>
    <p:sldId id="295" r:id="rId5"/>
    <p:sldId id="292" r:id="rId6"/>
    <p:sldId id="293" r:id="rId7"/>
    <p:sldId id="2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179"/>
  </p:normalViewPr>
  <p:slideViewPr>
    <p:cSldViewPr snapToGrid="0" snapToObjects="1">
      <p:cViewPr varScale="1">
        <p:scale>
          <a:sx n="64" d="100"/>
          <a:sy n="64" d="100"/>
        </p:scale>
        <p:origin x="72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charset="0"/>
              </a:defRPr>
            </a:lvl1pPr>
          </a:lstStyle>
          <a:p>
            <a:fld id="{55330D49-E3FC-9A4E-88AA-52002260D8BA}" type="datetimeFigureOut">
              <a:rPr lang="en-US" smtClean="0"/>
              <a:pPr/>
              <a:t>1/16/2020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charset="0"/>
              </a:defRPr>
            </a:lvl1pPr>
          </a:lstStyle>
          <a:p>
            <a:fld id="{68C6D94A-0F3D-FD47-96EE-06E38F862F08}" type="slidenum">
              <a:rPr lang="en-US" smtClean="0"/>
              <a:pPr/>
              <a:t>‹#›</a:t>
            </a:fld>
            <a:endParaRPr lang="en-US" dirty="0"/>
          </a:p>
        </p:txBody>
      </p:sp>
    </p:spTree>
    <p:extLst>
      <p:ext uri="{BB962C8B-B14F-4D97-AF65-F5344CB8AC3E}">
        <p14:creationId xmlns:p14="http://schemas.microsoft.com/office/powerpoint/2010/main" val="38198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charset="0"/>
        <a:ea typeface="+mn-ea"/>
        <a:cs typeface="+mn-cs"/>
      </a:defRPr>
    </a:lvl1pPr>
    <a:lvl2pPr marL="457200" algn="l" defTabSz="914400" rtl="0" eaLnBrk="1" latinLnBrk="0" hangingPunct="1">
      <a:defRPr sz="1200" kern="1200">
        <a:solidFill>
          <a:schemeClr val="tx1"/>
        </a:solidFill>
        <a:latin typeface="Century Gothic" charset="0"/>
        <a:ea typeface="+mn-ea"/>
        <a:cs typeface="+mn-cs"/>
      </a:defRPr>
    </a:lvl2pPr>
    <a:lvl3pPr marL="914400" algn="l" defTabSz="914400" rtl="0" eaLnBrk="1" latinLnBrk="0" hangingPunct="1">
      <a:defRPr sz="1200" kern="1200">
        <a:solidFill>
          <a:schemeClr val="tx1"/>
        </a:solidFill>
        <a:latin typeface="Century Gothic" charset="0"/>
        <a:ea typeface="+mn-ea"/>
        <a:cs typeface="+mn-cs"/>
      </a:defRPr>
    </a:lvl3pPr>
    <a:lvl4pPr marL="1371600" algn="l" defTabSz="914400" rtl="0" eaLnBrk="1" latinLnBrk="0" hangingPunct="1">
      <a:defRPr sz="1200" kern="1200">
        <a:solidFill>
          <a:schemeClr val="tx1"/>
        </a:solidFill>
        <a:latin typeface="Century Gothic" charset="0"/>
        <a:ea typeface="+mn-ea"/>
        <a:cs typeface="+mn-cs"/>
      </a:defRPr>
    </a:lvl4pPr>
    <a:lvl5pPr marL="1828800" algn="l" defTabSz="914400" rtl="0" eaLnBrk="1" latinLnBrk="0" hangingPunct="1">
      <a:defRPr sz="1200" kern="1200">
        <a:solidFill>
          <a:schemeClr val="tx1"/>
        </a:solidFill>
        <a:latin typeface="Century Gothic"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6B4551-5213-A641-A7F6-075A7A6E78D4}" type="slidenum">
              <a:rPr lang="en-US" altLang="en-US" smtClean="0"/>
              <a:pPr/>
              <a:t>6</a:t>
            </a:fld>
            <a:endParaRPr lang="en-US" altLang="en-US"/>
          </a:p>
        </p:txBody>
      </p:sp>
    </p:spTree>
    <p:extLst>
      <p:ext uri="{BB962C8B-B14F-4D97-AF65-F5344CB8AC3E}">
        <p14:creationId xmlns:p14="http://schemas.microsoft.com/office/powerpoint/2010/main" val="12725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DE007C-F06E-7849-9CDF-FC7B93ACFD4A}"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46064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DE007C-F06E-7849-9CDF-FC7B93ACFD4A}"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150932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DE007C-F06E-7849-9CDF-FC7B93ACFD4A}"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116193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DE007C-F06E-7849-9CDF-FC7B93ACFD4A}"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37154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DE007C-F06E-7849-9CDF-FC7B93ACFD4A}"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185924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DE007C-F06E-7849-9CDF-FC7B93ACFD4A}"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35912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DE007C-F06E-7849-9CDF-FC7B93ACFD4A}" type="datetimeFigureOut">
              <a:rPr lang="en-US" smtClean="0"/>
              <a:pPr/>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141045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DE007C-F06E-7849-9CDF-FC7B93ACFD4A}" type="datetimeFigureOut">
              <a:rPr lang="en-US" smtClean="0"/>
              <a:pPr/>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1636471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E007C-F06E-7849-9CDF-FC7B93ACFD4A}" type="datetimeFigureOut">
              <a:rPr lang="en-US" smtClean="0"/>
              <a:pPr/>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135593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DE007C-F06E-7849-9CDF-FC7B93ACFD4A}"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14701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DE007C-F06E-7849-9CDF-FC7B93ACFD4A}"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1C012-0F2F-C745-BE5B-FE12497ECB70}" type="slidenum">
              <a:rPr lang="en-US" smtClean="0"/>
              <a:pPr/>
              <a:t>‹#›</a:t>
            </a:fld>
            <a:endParaRPr lang="en-US"/>
          </a:p>
        </p:txBody>
      </p:sp>
    </p:spTree>
    <p:extLst>
      <p:ext uri="{BB962C8B-B14F-4D97-AF65-F5344CB8AC3E}">
        <p14:creationId xmlns:p14="http://schemas.microsoft.com/office/powerpoint/2010/main" val="130069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defRPr>
            </a:lvl1pPr>
          </a:lstStyle>
          <a:p>
            <a:fld id="{8CDE007C-F06E-7849-9CDF-FC7B93ACFD4A}" type="datetimeFigureOut">
              <a:rPr lang="en-US" smtClean="0"/>
              <a:pPr/>
              <a:t>1/16/2020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defRPr>
            </a:lvl1pPr>
          </a:lstStyle>
          <a:p>
            <a:fld id="{CA01C012-0F2F-C745-BE5B-FE12497ECB70}" type="slidenum">
              <a:rPr lang="en-US" smtClean="0"/>
              <a:pPr/>
              <a:t>‹#›</a:t>
            </a:fld>
            <a:endParaRPr lang="en-US" dirty="0"/>
          </a:p>
        </p:txBody>
      </p:sp>
    </p:spTree>
    <p:extLst>
      <p:ext uri="{BB962C8B-B14F-4D97-AF65-F5344CB8AC3E}">
        <p14:creationId xmlns:p14="http://schemas.microsoft.com/office/powerpoint/2010/main" val="60286121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Century Gothic"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entury Gothic"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entury Gothic"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entury Gothic"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68022" y="2306665"/>
            <a:ext cx="5857185" cy="2072158"/>
          </a:xfrm>
        </p:spPr>
        <p:txBody>
          <a:bodyPr>
            <a:normAutofit/>
          </a:bodyPr>
          <a:lstStyle/>
          <a:p>
            <a:br>
              <a:rPr lang="en-US" dirty="0"/>
            </a:br>
            <a:r>
              <a:rPr lang="en-US" sz="3600" dirty="0"/>
              <a:t>Saturday, </a:t>
            </a:r>
            <a:br>
              <a:rPr lang="en-US" sz="3600" dirty="0"/>
            </a:br>
            <a:r>
              <a:rPr lang="en-US" sz="3600" dirty="0"/>
              <a:t>January 25, 2020</a:t>
            </a:r>
          </a:p>
        </p:txBody>
      </p:sp>
      <p:sp>
        <p:nvSpPr>
          <p:cNvPr id="3" name="Subtitle 2"/>
          <p:cNvSpPr>
            <a:spLocks noGrp="1"/>
          </p:cNvSpPr>
          <p:nvPr>
            <p:ph type="subTitle" idx="1"/>
          </p:nvPr>
        </p:nvSpPr>
        <p:spPr>
          <a:xfrm>
            <a:off x="783838" y="966131"/>
            <a:ext cx="10653911" cy="1109021"/>
          </a:xfrm>
        </p:spPr>
        <p:txBody>
          <a:bodyPr>
            <a:normAutofit fontScale="92500" lnSpcReduction="20000"/>
          </a:bodyPr>
          <a:lstStyle/>
          <a:p>
            <a:r>
              <a:rPr lang="en-US" sz="5200" dirty="0"/>
              <a:t>Happy Lunar New Year!</a:t>
            </a:r>
          </a:p>
          <a:p>
            <a:r>
              <a:rPr lang="en-US" sz="3200" dirty="0"/>
              <a:t>Year of the Rat</a:t>
            </a:r>
          </a:p>
        </p:txBody>
      </p:sp>
      <p:sp>
        <p:nvSpPr>
          <p:cNvPr id="4" name="AutoShape 2" descr="mage result for year of the rat"/>
          <p:cNvSpPr>
            <a:spLocks noChangeAspect="1" noChangeArrowheads="1"/>
          </p:cNvSpPr>
          <p:nvPr/>
        </p:nvSpPr>
        <p:spPr bwMode="auto">
          <a:xfrm>
            <a:off x="1779220" y="40740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mage result for lunar new y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88" y="2404319"/>
            <a:ext cx="5477262" cy="364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2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Lunar vs</a:t>
            </a:r>
            <a:r>
              <a:rPr lang="en-US" dirty="0">
                <a:solidFill>
                  <a:srgbClr val="FF0000"/>
                </a:solidFill>
              </a:rPr>
              <a:t>.</a:t>
            </a:r>
            <a:r>
              <a:rPr lang="en-US" dirty="0"/>
              <a:t> Western Gregorian calendars</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Chinese, Korean, Mongolian, Tibetan, and Vietnamese people all around the world celebrate Lunar New Year as the most important holiday of the year. </a:t>
            </a:r>
          </a:p>
          <a:p>
            <a:pPr marL="0" indent="0">
              <a:buNone/>
            </a:pPr>
            <a:r>
              <a:rPr lang="en-US" dirty="0"/>
              <a:t>The date changes every year because the Lunar and western Gregorian calendars intersect at different times. </a:t>
            </a:r>
          </a:p>
          <a:p>
            <a:pPr marL="0" indent="0">
              <a:buNone/>
            </a:pPr>
            <a:r>
              <a:rPr lang="en-US" dirty="0"/>
              <a:t>In the spirit of diversity and inclusivity, your students would appreciate it if you shared a few words.</a:t>
            </a:r>
          </a:p>
        </p:txBody>
      </p:sp>
      <p:pic>
        <p:nvPicPr>
          <p:cNvPr id="8194" name="Picture 2" descr="mage result for 12 lunar zodiac sign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42681" y="1959199"/>
            <a:ext cx="5181600" cy="272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04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Year of the Rat</a:t>
            </a:r>
          </a:p>
        </p:txBody>
      </p:sp>
      <p:sp>
        <p:nvSpPr>
          <p:cNvPr id="6" name="Content Placeholder 5"/>
          <p:cNvSpPr>
            <a:spLocks noGrp="1"/>
          </p:cNvSpPr>
          <p:nvPr>
            <p:ph sz="half" idx="2"/>
          </p:nvPr>
        </p:nvSpPr>
        <p:spPr>
          <a:xfrm>
            <a:off x="4901675" y="1690688"/>
            <a:ext cx="5606175" cy="2700926"/>
          </a:xfrm>
        </p:spPr>
        <p:txBody>
          <a:bodyPr/>
          <a:lstStyle/>
          <a:p>
            <a:pPr marL="0" indent="0">
              <a:buNone/>
            </a:pPr>
            <a:r>
              <a:rPr lang="en-US" dirty="0"/>
              <a:t>The rat is the first animal in the 12-year lunar zodiac cycle, which restarts in 2020.</a:t>
            </a:r>
          </a:p>
        </p:txBody>
      </p:sp>
      <p:pic>
        <p:nvPicPr>
          <p:cNvPr id="6146" name="Picture 2" descr="SPS Year of the Rat stam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9456" y="1443029"/>
            <a:ext cx="3074089" cy="48416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age result for year of the 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072" y="3561369"/>
            <a:ext cx="3695671" cy="215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2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3" y="814576"/>
            <a:ext cx="11391253" cy="1325563"/>
          </a:xfrm>
        </p:spPr>
        <p:txBody>
          <a:bodyPr>
            <a:normAutofit/>
          </a:bodyPr>
          <a:lstStyle/>
          <a:p>
            <a:r>
              <a:rPr lang="en-US" dirty="0"/>
              <a:t>House Cleaning 10 Days Before </a:t>
            </a:r>
            <a:r>
              <a:rPr lang="en-US"/>
              <a:t>Lunar NY</a:t>
            </a:r>
            <a:endParaRPr lang="en-US" dirty="0"/>
          </a:p>
        </p:txBody>
      </p:sp>
      <p:sp>
        <p:nvSpPr>
          <p:cNvPr id="4" name="Content Placeholder 3"/>
          <p:cNvSpPr>
            <a:spLocks noGrp="1"/>
          </p:cNvSpPr>
          <p:nvPr>
            <p:ph sz="half" idx="2"/>
          </p:nvPr>
        </p:nvSpPr>
        <p:spPr>
          <a:xfrm>
            <a:off x="6059837" y="2402237"/>
            <a:ext cx="5293963" cy="3774725"/>
          </a:xfrm>
        </p:spPr>
        <p:txBody>
          <a:bodyPr>
            <a:normAutofit/>
          </a:bodyPr>
          <a:lstStyle/>
          <a:p>
            <a:pPr marL="0" indent="0">
              <a:buNone/>
            </a:pPr>
            <a:r>
              <a:rPr lang="en-US" dirty="0"/>
              <a:t>to Swee</a:t>
            </a:r>
            <a:r>
              <a:rPr lang="en-US" dirty="0">
                <a:solidFill>
                  <a:srgbClr val="FF0000"/>
                </a:solidFill>
              </a:rPr>
              <a:t>p</a:t>
            </a:r>
            <a:r>
              <a:rPr lang="en-US" dirty="0"/>
              <a:t> Away Bad Luck</a:t>
            </a:r>
            <a:r>
              <a:rPr lang="en-US" dirty="0">
                <a:solidFill>
                  <a:srgbClr val="FF0000"/>
                </a:solidFill>
              </a:rPr>
              <a:t>!</a:t>
            </a:r>
          </a:p>
          <a:p>
            <a:pPr marL="0" indent="0">
              <a:buNone/>
            </a:pPr>
            <a:r>
              <a:rPr lang="en-US" dirty="0"/>
              <a:t>Before, but not after, as many believe cleaning on or after the New Year would sweep away any good luck.</a:t>
            </a:r>
          </a:p>
        </p:txBody>
      </p:sp>
      <p:pic>
        <p:nvPicPr>
          <p:cNvPr id="9222" name="Picture 6" descr="mage result for lunar new year sweeping of the ground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30632" y="2137177"/>
            <a:ext cx="414876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8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29" y="580789"/>
            <a:ext cx="10522058" cy="1169207"/>
          </a:xfrm>
        </p:spPr>
        <p:txBody>
          <a:bodyPr>
            <a:normAutofit/>
          </a:bodyPr>
          <a:lstStyle/>
          <a:p>
            <a:r>
              <a:rPr lang="en-US" dirty="0"/>
              <a:t>Lunar New Year Feasts: </a:t>
            </a:r>
            <a:br>
              <a:rPr lang="en-US" dirty="0"/>
            </a:br>
            <a:r>
              <a:rPr lang="en-US" sz="2000" dirty="0"/>
              <a:t>include rice cakes, dumplings, noodles, among others </a:t>
            </a:r>
            <a:endParaRPr lang="en-US" dirty="0"/>
          </a:p>
        </p:txBody>
      </p:sp>
      <p:pic>
        <p:nvPicPr>
          <p:cNvPr id="1026" name="Picture 2" descr="tud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7152" y="2851687"/>
            <a:ext cx="5270176" cy="34783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 arrangement of traditional foods for Seollal dinner. Photo by 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29" y="2851687"/>
            <a:ext cx="4941154" cy="34870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3328" y="1743691"/>
            <a:ext cx="10867648" cy="1107996"/>
          </a:xfrm>
          <a:prstGeom prst="rect">
            <a:avLst/>
          </a:prstGeom>
        </p:spPr>
        <p:txBody>
          <a:bodyPr wrap="square">
            <a:spAutoFit/>
          </a:bodyPr>
          <a:lstStyle/>
          <a:p>
            <a:r>
              <a:rPr lang="en-US" sz="2200" dirty="0">
                <a:latin typeface="Century Gothic" charset="0"/>
                <a:ea typeface="Century Gothic" charset="0"/>
                <a:cs typeface="Century Gothic" charset="0"/>
              </a:rPr>
              <a:t>Food is a particularly important part of the celebration, and meals often feature dumplings, rice cakes, and other items that symbolize wealth, bounty, prosperity, and peace.</a:t>
            </a:r>
          </a:p>
        </p:txBody>
      </p:sp>
    </p:spTree>
    <p:extLst>
      <p:ext uri="{BB962C8B-B14F-4D97-AF65-F5344CB8AC3E}">
        <p14:creationId xmlns:p14="http://schemas.microsoft.com/office/powerpoint/2010/main" val="90618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18102" y="3020716"/>
            <a:ext cx="5615553" cy="3214165"/>
          </a:xfrm>
          <a:prstGeom prst="rect">
            <a:avLst/>
          </a:prstGeom>
        </p:spPr>
      </p:pic>
      <p:sp>
        <p:nvSpPr>
          <p:cNvPr id="4" name="TextBox 3"/>
          <p:cNvSpPr txBox="1"/>
          <p:nvPr/>
        </p:nvSpPr>
        <p:spPr>
          <a:xfrm>
            <a:off x="1043554" y="1526978"/>
            <a:ext cx="7764651" cy="1200329"/>
          </a:xfrm>
          <a:prstGeom prst="rect">
            <a:avLst/>
          </a:prstGeom>
          <a:noFill/>
        </p:spPr>
        <p:txBody>
          <a:bodyPr wrap="square" rtlCol="0">
            <a:spAutoFit/>
          </a:bodyPr>
          <a:lstStyle/>
          <a:p>
            <a:r>
              <a:rPr lang="en-US" sz="2400" dirty="0">
                <a:latin typeface="Century Gothic" charset="0"/>
                <a:ea typeface="Century Gothic" charset="0"/>
                <a:cs typeface="Century Gothic" charset="0"/>
              </a:rPr>
              <a:t>with money are commonly given to family, especially children.  </a:t>
            </a:r>
          </a:p>
          <a:p>
            <a:r>
              <a:rPr lang="en-US" sz="2400" dirty="0">
                <a:latin typeface="Century Gothic" charset="0"/>
                <a:ea typeface="Century Gothic" charset="0"/>
                <a:cs typeface="Century Gothic" charset="0"/>
              </a:rPr>
              <a:t>Red symbolizes good fortune and prosperity.</a:t>
            </a:r>
          </a:p>
        </p:txBody>
      </p:sp>
      <p:sp>
        <p:nvSpPr>
          <p:cNvPr id="5" name="Title 4"/>
          <p:cNvSpPr>
            <a:spLocks noGrp="1"/>
          </p:cNvSpPr>
          <p:nvPr>
            <p:ph type="title"/>
          </p:nvPr>
        </p:nvSpPr>
        <p:spPr/>
        <p:txBody>
          <a:bodyPr/>
          <a:lstStyle/>
          <a:p>
            <a:r>
              <a:rPr lang="en-US" dirty="0"/>
              <a:t>Red Envelopes as Gifts</a:t>
            </a:r>
          </a:p>
        </p:txBody>
      </p:sp>
    </p:spTree>
    <p:extLst>
      <p:ext uri="{BB962C8B-B14F-4D97-AF65-F5344CB8AC3E}">
        <p14:creationId xmlns:p14="http://schemas.microsoft.com/office/powerpoint/2010/main" val="102883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220" y="365125"/>
            <a:ext cx="10515600" cy="1325563"/>
          </a:xfrm>
        </p:spPr>
        <p:txBody>
          <a:bodyPr>
            <a:normAutofit/>
          </a:bodyPr>
          <a:lstStyle/>
          <a:p>
            <a:pPr fontAlgn="base"/>
            <a:r>
              <a:rPr lang="en-US" sz="3200" dirty="0"/>
              <a:t>President Obama’s Lunar New Year message Video:</a:t>
            </a:r>
          </a:p>
        </p:txBody>
      </p:sp>
      <p:sp>
        <p:nvSpPr>
          <p:cNvPr id="6" name="Content Placeholder 5"/>
          <p:cNvSpPr>
            <a:spLocks noGrp="1"/>
          </p:cNvSpPr>
          <p:nvPr>
            <p:ph sz="half" idx="2"/>
          </p:nvPr>
        </p:nvSpPr>
        <p:spPr>
          <a:xfrm>
            <a:off x="4359666" y="1425844"/>
            <a:ext cx="7481040" cy="5200569"/>
          </a:xfrm>
        </p:spPr>
        <p:txBody>
          <a:bodyPr>
            <a:normAutofit fontScale="25000" lnSpcReduction="20000"/>
          </a:bodyPr>
          <a:lstStyle/>
          <a:p>
            <a:pPr marL="0" indent="0" fontAlgn="base">
              <a:buNone/>
            </a:pPr>
            <a:r>
              <a:rPr lang="en-US" dirty="0">
                <a:hlinkClick r:id="rId2"/>
              </a:rPr>
              <a:t>https://www.youtube.com/watch?v=Yy3x8jUcH-w</a:t>
            </a:r>
            <a:endParaRPr lang="en-US" i="1" dirty="0"/>
          </a:p>
          <a:p>
            <a:pPr marL="0" indent="0" fontAlgn="base">
              <a:buNone/>
            </a:pPr>
            <a:r>
              <a:rPr lang="en-US" sz="7200" i="1" dirty="0"/>
              <a:t>Michelle and I send our warmest wishes to everyone celebrating the Lunar New Year here in America and all around the world. I’ll always remember the parades, fireworks, and gatherings that surrounded the Lunar New Year when I was growing up in Hawaii. And now as President, this celebration is a perfect reminder of the many cultures and faiths that make us who we are as Americans. </a:t>
            </a:r>
            <a:endParaRPr lang="en-US" sz="7200" dirty="0"/>
          </a:p>
          <a:p>
            <a:pPr marL="0" indent="0" fontAlgn="base">
              <a:buNone/>
            </a:pPr>
            <a:r>
              <a:rPr lang="en-US" sz="7200" i="1" dirty="0"/>
              <a:t>We are a nation of immigrants. Our vast array of traditions and perspectives and backgrounds – our melting pot – is what makes America unique. It’s what keeps us fresh and dynamic and entrepreneurial. That’s why last year, I took action to help fix our broken immigration system. But our work isn’t finished. We’ve still got to come together to pass a comprehensive immigration bill so that we can expand opportunities for more people to study, and serve, and contribute to our nation. Those are the aspirations that have attracted families to our shores for generations. And that story continues today. So whether you’re celebrating the Year of the Ram, the Year of the Goat, or the Year of the Sheep, may we all do our part to carry forward the work of perfecting this country that we love. </a:t>
            </a:r>
            <a:endParaRPr lang="en-US" sz="7200" dirty="0"/>
          </a:p>
          <a:p>
            <a:pPr marL="0" indent="0" fontAlgn="base">
              <a:buNone/>
            </a:pPr>
            <a:r>
              <a:rPr lang="en-US" sz="7200" i="1" dirty="0"/>
              <a:t>Happy New Year, everybody.</a:t>
            </a:r>
          </a:p>
          <a:p>
            <a:pPr marL="0" indent="0" fontAlgn="base">
              <a:buNone/>
            </a:pPr>
            <a:r>
              <a:rPr lang="en-US" sz="7200" i="1" dirty="0"/>
              <a:t>2015</a:t>
            </a:r>
            <a:endParaRPr lang="en-US" sz="7200" dirty="0"/>
          </a:p>
        </p:txBody>
      </p:sp>
      <p:sp>
        <p:nvSpPr>
          <p:cNvPr id="3" name="AutoShape 2" descr="mage result for obama"/>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mage result for obam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65530" y="2340244"/>
            <a:ext cx="4094136" cy="280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50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715</TotalTime>
  <Words>283</Words>
  <Application>Microsoft Office PowerPoint</Application>
  <PresentationFormat>Widescreen</PresentationFormat>
  <Paragraphs>24</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Century Gothic</vt:lpstr>
      <vt:lpstr>Office Theme</vt:lpstr>
      <vt:lpstr> Saturday,  January 25, 2020</vt:lpstr>
      <vt:lpstr>Lunar vs. Western Gregorian calendars</vt:lpstr>
      <vt:lpstr>Year of the Rat</vt:lpstr>
      <vt:lpstr>House Cleaning 10 Days Before Lunar NY</vt:lpstr>
      <vt:lpstr>Lunar New Year Feasts:  include rice cakes, dumplings, noodles, among others </vt:lpstr>
      <vt:lpstr>Red Envelopes as Gifts</vt:lpstr>
      <vt:lpstr>President Obama’s Lunar New Year message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2.5B  The Progressive Era Continued – Professor Chee</dc:title>
  <dc:creator>Microsoft Office User</dc:creator>
  <cp:lastModifiedBy>Silvester Henderson</cp:lastModifiedBy>
  <cp:revision>98</cp:revision>
  <dcterms:created xsi:type="dcterms:W3CDTF">2019-03-06T19:37:38Z</dcterms:created>
  <dcterms:modified xsi:type="dcterms:W3CDTF">2020-01-17T00:54:50Z</dcterms:modified>
</cp:coreProperties>
</file>