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26" r:id="rId3"/>
    <p:sldId id="332" r:id="rId4"/>
    <p:sldId id="384" r:id="rId5"/>
    <p:sldId id="418" r:id="rId6"/>
    <p:sldId id="334" r:id="rId7"/>
    <p:sldId id="375" r:id="rId8"/>
    <p:sldId id="406" r:id="rId9"/>
    <p:sldId id="407" r:id="rId10"/>
    <p:sldId id="394" r:id="rId11"/>
    <p:sldId id="385" r:id="rId12"/>
    <p:sldId id="337" r:id="rId13"/>
    <p:sldId id="411" r:id="rId14"/>
    <p:sldId id="413" r:id="rId15"/>
    <p:sldId id="408" r:id="rId16"/>
    <p:sldId id="414" r:id="rId17"/>
    <p:sldId id="336" r:id="rId18"/>
    <p:sldId id="410" r:id="rId19"/>
    <p:sldId id="415" r:id="rId20"/>
    <p:sldId id="399" r:id="rId21"/>
    <p:sldId id="386" r:id="rId22"/>
    <p:sldId id="401" r:id="rId23"/>
    <p:sldId id="345" r:id="rId24"/>
    <p:sldId id="346" r:id="rId25"/>
    <p:sldId id="409" r:id="rId26"/>
    <p:sldId id="416" r:id="rId27"/>
    <p:sldId id="344" r:id="rId28"/>
    <p:sldId id="347" r:id="rId29"/>
    <p:sldId id="388" r:id="rId30"/>
    <p:sldId id="348" r:id="rId31"/>
    <p:sldId id="389" r:id="rId32"/>
    <p:sldId id="349" r:id="rId33"/>
    <p:sldId id="350" r:id="rId34"/>
    <p:sldId id="412" r:id="rId35"/>
    <p:sldId id="417" r:id="rId36"/>
    <p:sldId id="352" r:id="rId37"/>
    <p:sldId id="351" r:id="rId38"/>
    <p:sldId id="402" r:id="rId39"/>
    <p:sldId id="403" r:id="rId40"/>
    <p:sldId id="404" r:id="rId41"/>
    <p:sldId id="390" r:id="rId42"/>
    <p:sldId id="359" r:id="rId43"/>
    <p:sldId id="360" r:id="rId44"/>
    <p:sldId id="396" r:id="rId45"/>
    <p:sldId id="397" r:id="rId46"/>
    <p:sldId id="366" r:id="rId47"/>
    <p:sldId id="36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54"/>
    <p:restoredTop sz="92881"/>
  </p:normalViewPr>
  <p:slideViewPr>
    <p:cSldViewPr snapToGrid="0" snapToObjects="1">
      <p:cViewPr varScale="1">
        <p:scale>
          <a:sx n="94" d="100"/>
          <a:sy n="94" d="100"/>
        </p:scale>
        <p:origin x="73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C07-696D-CE4F-B545-B62F61075E45}" type="datetimeFigureOut">
              <a:rPr lang="en-US" smtClean="0"/>
              <a:t>11/2/17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B50FE-A74A-2545-9D2C-085B20D96B54}" type="slidenum">
              <a:rPr lang="en-US" smtClean="0"/>
              <a:t>‹#›</a:t>
            </a:fld>
            <a:endParaRPr lang="en-US"/>
          </a:p>
        </p:txBody>
      </p:sp>
    </p:spTree>
    <p:extLst>
      <p:ext uri="{BB962C8B-B14F-4D97-AF65-F5344CB8AC3E}">
        <p14:creationId xmlns:p14="http://schemas.microsoft.com/office/powerpoint/2010/main" val="598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6514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44705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96252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95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3941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F518D-C550-6347-B11F-C718B53DB94E}"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9199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F518D-C550-6347-B11F-C718B53DB94E}" type="datetimeFigureOut">
              <a:rPr lang="en-US" smtClean="0"/>
              <a:pPr/>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4535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F518D-C550-6347-B11F-C718B53DB94E}" type="datetimeFigureOut">
              <a:rPr lang="en-US" smtClean="0"/>
              <a:pPr/>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73151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pPr/>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314603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59579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154520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19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F518D-C550-6347-B11F-C718B53DB94E}" type="datetimeFigureOut">
              <a:rPr lang="en-US" smtClean="0"/>
              <a:pPr/>
              <a:t>11/2/17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AAFC-4D89-B743-A94E-43AA486388BE}" type="slidenum">
              <a:rPr lang="en-US" smtClean="0"/>
              <a:pPr/>
              <a:t>‹#›</a:t>
            </a:fld>
            <a:endParaRPr lang="en-US"/>
          </a:p>
        </p:txBody>
      </p:sp>
    </p:spTree>
    <p:extLst>
      <p:ext uri="{BB962C8B-B14F-4D97-AF65-F5344CB8AC3E}">
        <p14:creationId xmlns:p14="http://schemas.microsoft.com/office/powerpoint/2010/main" val="47075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oxforddictionaries.com/definition/equivalent)" TargetMode="Externa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ranet.cccco.edu/Portals/1/Legal/Ops/OpsArchive/03-28.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aliforniacommunitycolleges.cccco.edu/Portals/0/Reports/2017-Minimum-Qualifications-Handbook-r1-ADA.pdf" TargetMode="External"/><Relationship Id="rId4" Type="http://schemas.openxmlformats.org/officeDocument/2006/relationships/hyperlink" Target="http://www.asccc.org/sites/default/files/DLHandbook_Final_0.pdf" TargetMode="External"/><Relationship Id="rId5" Type="http://schemas.openxmlformats.org/officeDocument/2006/relationships/hyperlink" Target="http://extranet.cccco.edu/Portals/1/Legal/Ops/OpsArchive/03-28.pdf" TargetMode="External"/><Relationship Id="rId6" Type="http://schemas.openxmlformats.org/officeDocument/2006/relationships/hyperlink" Target="http://asccc.org/disciplines-list" TargetMode="External"/><Relationship Id="rId1" Type="http://schemas.openxmlformats.org/officeDocument/2006/relationships/slideLayout" Target="../slideLayouts/slideLayout2.xml"/><Relationship Id="rId2" Type="http://schemas.openxmlformats.org/officeDocument/2006/relationships/hyperlink" Target="http://asccc.org/sites/default/files/equivalency_paper.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lfarrell@msjc.edu"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mailto:freitaje@lacitycolleg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93610"/>
            <a:ext cx="7772400" cy="1935423"/>
          </a:xfrm>
        </p:spPr>
        <p:txBody>
          <a:bodyPr>
            <a:normAutofit/>
          </a:bodyPr>
          <a:lstStyle/>
          <a:p>
            <a:r>
              <a:rPr lang="en-US" b="1" dirty="0" smtClean="0"/>
              <a:t>The Basics of Minimum Qualifications</a:t>
            </a:r>
            <a:r>
              <a:rPr lang="mr-IN" b="1" dirty="0" smtClean="0"/>
              <a:t>…</a:t>
            </a:r>
            <a:r>
              <a:rPr lang="en-US" b="1" dirty="0" smtClean="0"/>
              <a:t>and More!</a:t>
            </a:r>
            <a:endParaRPr lang="en-US" b="1" dirty="0"/>
          </a:p>
        </p:txBody>
      </p:sp>
      <p:sp>
        <p:nvSpPr>
          <p:cNvPr id="3" name="Subtitle 2"/>
          <p:cNvSpPr>
            <a:spLocks noGrp="1"/>
          </p:cNvSpPr>
          <p:nvPr>
            <p:ph type="subTitle" idx="1"/>
          </p:nvPr>
        </p:nvSpPr>
        <p:spPr>
          <a:xfrm>
            <a:off x="2209800" y="2920678"/>
            <a:ext cx="7772400" cy="2399467"/>
          </a:xfrm>
        </p:spPr>
        <p:txBody>
          <a:bodyPr>
            <a:normAutofit fontScale="92500" lnSpcReduction="20000"/>
          </a:bodyPr>
          <a:lstStyle/>
          <a:p>
            <a:r>
              <a:rPr lang="en-US" sz="2800" dirty="0" smtClean="0">
                <a:solidFill>
                  <a:schemeClr val="tx1"/>
                </a:solidFill>
              </a:rPr>
              <a:t>Emily Berg, Reedley College</a:t>
            </a:r>
          </a:p>
          <a:p>
            <a:r>
              <a:rPr lang="en-US" sz="2800" dirty="0" smtClean="0">
                <a:solidFill>
                  <a:schemeClr val="tx1"/>
                </a:solidFill>
              </a:rPr>
              <a:t>John </a:t>
            </a:r>
            <a:r>
              <a:rPr lang="en-US" sz="2800" dirty="0">
                <a:solidFill>
                  <a:schemeClr val="tx1"/>
                </a:solidFill>
              </a:rPr>
              <a:t>Freitas, </a:t>
            </a:r>
            <a:r>
              <a:rPr lang="en-US" sz="2800" dirty="0" smtClean="0">
                <a:solidFill>
                  <a:schemeClr val="tx1"/>
                </a:solidFill>
              </a:rPr>
              <a:t>ASCCC Treasurer</a:t>
            </a:r>
            <a:endParaRPr lang="en-US" sz="2800" dirty="0">
              <a:solidFill>
                <a:schemeClr val="tx1"/>
              </a:solidFill>
            </a:endParaRPr>
          </a:p>
          <a:p>
            <a:r>
              <a:rPr lang="en-US" sz="2800" dirty="0" smtClean="0">
                <a:solidFill>
                  <a:schemeClr val="tx1"/>
                </a:solidFill>
              </a:rPr>
              <a:t>Lorraine Slattery-Farrell, ASCCC South Representative</a:t>
            </a:r>
            <a:endParaRPr lang="en-US" sz="2800" dirty="0">
              <a:solidFill>
                <a:schemeClr val="tx1"/>
              </a:solidFill>
            </a:endParaRPr>
          </a:p>
          <a:p>
            <a:endParaRPr lang="en-US" sz="2800" dirty="0">
              <a:solidFill>
                <a:schemeClr val="tx1"/>
              </a:solidFill>
            </a:endParaRPr>
          </a:p>
          <a:p>
            <a:r>
              <a:rPr lang="en-US" sz="2800" dirty="0">
                <a:solidFill>
                  <a:schemeClr val="tx1"/>
                </a:solidFill>
              </a:rPr>
              <a:t>Fall </a:t>
            </a:r>
            <a:r>
              <a:rPr lang="en-US" sz="2800" dirty="0" smtClean="0">
                <a:solidFill>
                  <a:schemeClr val="tx1"/>
                </a:solidFill>
              </a:rPr>
              <a:t>2017 </a:t>
            </a:r>
            <a:r>
              <a:rPr lang="en-US" sz="2800" dirty="0">
                <a:solidFill>
                  <a:schemeClr val="tx1"/>
                </a:solidFill>
              </a:rPr>
              <a:t>Plenary Session</a:t>
            </a:r>
          </a:p>
          <a:p>
            <a:r>
              <a:rPr lang="en-US" sz="2800" dirty="0" smtClean="0">
                <a:solidFill>
                  <a:schemeClr val="tx1"/>
                </a:solidFill>
              </a:rPr>
              <a:t>Irvine Marriott</a:t>
            </a:r>
            <a:endParaRPr lang="en-US" sz="2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6661" y="5456637"/>
            <a:ext cx="5618678" cy="1060128"/>
          </a:xfrm>
          <a:prstGeom prst="rect">
            <a:avLst/>
          </a:prstGeom>
        </p:spPr>
      </p:pic>
    </p:spTree>
    <p:extLst>
      <p:ext uri="{BB962C8B-B14F-4D97-AF65-F5344CB8AC3E}">
        <p14:creationId xmlns:p14="http://schemas.microsoft.com/office/powerpoint/2010/main" val="161704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41468"/>
          </a:xfrm>
        </p:spPr>
        <p:txBody>
          <a:bodyPr/>
          <a:lstStyle/>
          <a:p>
            <a:r>
              <a:rPr lang="en-US" dirty="0" smtClean="0"/>
              <a:t>(An old blended list</a:t>
            </a:r>
            <a:r>
              <a:rPr lang="mr-IN" dirty="0" smtClean="0"/>
              <a:t>…</a:t>
            </a:r>
            <a:r>
              <a:rPr lang="en-US" dirty="0" smtClean="0"/>
              <a:t>vintage 2014)</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70"/>
          <a:stretch/>
        </p:blipFill>
        <p:spPr>
          <a:xfrm>
            <a:off x="1792381" y="1298139"/>
            <a:ext cx="8607238" cy="5559861"/>
          </a:xfrm>
          <a:prstGeom prst="rect">
            <a:avLst/>
          </a:prstGeom>
        </p:spPr>
      </p:pic>
    </p:spTree>
    <p:extLst>
      <p:ext uri="{BB962C8B-B14F-4D97-AF65-F5344CB8AC3E}">
        <p14:creationId xmlns:p14="http://schemas.microsoft.com/office/powerpoint/2010/main" val="183267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0330" y="1600200"/>
            <a:ext cx="10482470" cy="4525963"/>
          </a:xfrm>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t>Local Qualifications May Exceed </a:t>
            </a:r>
            <a:br>
              <a:rPr lang="en-US" sz="4800" dirty="0" smtClean="0"/>
            </a:br>
            <a:r>
              <a:rPr lang="en-US" sz="4800" dirty="0" smtClean="0"/>
              <a:t>State Minimum Qualifications.</a:t>
            </a:r>
          </a:p>
          <a:p>
            <a:pPr marL="0" indent="0" algn="ctr">
              <a:buNone/>
            </a:pPr>
            <a:endParaRPr lang="en-US" sz="4800" dirty="0"/>
          </a:p>
          <a:p>
            <a:pPr marL="0" indent="0" algn="ctr">
              <a:buNone/>
            </a:pPr>
            <a:endParaRPr lang="en-US" sz="4800" dirty="0"/>
          </a:p>
        </p:txBody>
      </p:sp>
      <p:pic>
        <p:nvPicPr>
          <p:cNvPr id="5" name="Picture 4"/>
          <p:cNvPicPr>
            <a:picLocks noChangeAspect="1"/>
          </p:cNvPicPr>
          <p:nvPr/>
        </p:nvPicPr>
        <p:blipFill>
          <a:blip r:embed="rId2"/>
          <a:stretch>
            <a:fillRect/>
          </a:stretch>
        </p:blipFill>
        <p:spPr>
          <a:xfrm>
            <a:off x="5049078" y="1789044"/>
            <a:ext cx="2093843" cy="1338469"/>
          </a:xfrm>
          <a:prstGeom prst="rect">
            <a:avLst/>
          </a:prstGeom>
        </p:spPr>
      </p:pic>
    </p:spTree>
    <p:extLst>
      <p:ext uri="{BB962C8B-B14F-4D97-AF65-F5344CB8AC3E}">
        <p14:creationId xmlns:p14="http://schemas.microsoft.com/office/powerpoint/2010/main" val="30908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 Qualifications May Exceed </a:t>
            </a:r>
            <a:br>
              <a:rPr lang="en-US" b="1" dirty="0" smtClean="0"/>
            </a:br>
            <a:r>
              <a:rPr lang="en-US" b="1" dirty="0" smtClean="0"/>
              <a:t>State MQs</a:t>
            </a:r>
            <a:endParaRPr lang="en-US" b="1" dirty="0"/>
          </a:p>
        </p:txBody>
      </p:sp>
      <p:sp>
        <p:nvSpPr>
          <p:cNvPr id="3" name="Content Placeholder 2"/>
          <p:cNvSpPr>
            <a:spLocks noGrp="1"/>
          </p:cNvSpPr>
          <p:nvPr>
            <p:ph idx="1"/>
          </p:nvPr>
        </p:nvSpPr>
        <p:spPr>
          <a:xfrm>
            <a:off x="609600" y="1600200"/>
            <a:ext cx="10972800" cy="4902200"/>
          </a:xfrm>
        </p:spPr>
        <p:txBody>
          <a:bodyPr>
            <a:normAutofit fontScale="92500" lnSpcReduction="10000"/>
          </a:bodyPr>
          <a:lstStyle/>
          <a:p>
            <a:r>
              <a:rPr lang="en-US" dirty="0"/>
              <a:t>A district may establish additional qualifications </a:t>
            </a:r>
            <a:r>
              <a:rPr lang="en-US" dirty="0" smtClean="0"/>
              <a:t>that </a:t>
            </a:r>
            <a:r>
              <a:rPr lang="en-US" dirty="0"/>
              <a:t>are more rigorous than the state-established MQs. </a:t>
            </a:r>
            <a:endParaRPr lang="en-US" dirty="0" smtClean="0"/>
          </a:p>
          <a:p>
            <a:pPr marL="0" indent="0">
              <a:buNone/>
            </a:pPr>
            <a:endParaRPr lang="en-US" dirty="0" smtClean="0"/>
          </a:p>
          <a:p>
            <a:r>
              <a:rPr lang="en-US" dirty="0" smtClean="0"/>
              <a:t>However</a:t>
            </a:r>
            <a:r>
              <a:rPr lang="en-US" dirty="0"/>
              <a:t>, local MQs </a:t>
            </a:r>
            <a:r>
              <a:rPr lang="en-US" i="1" dirty="0"/>
              <a:t>cannot</a:t>
            </a:r>
            <a:r>
              <a:rPr lang="en-US" dirty="0"/>
              <a:t> be less rigorous than the state-established MQs. </a:t>
            </a:r>
            <a:endParaRPr lang="en-US" dirty="0" smtClean="0"/>
          </a:p>
          <a:p>
            <a:endParaRPr lang="en-US" dirty="0"/>
          </a:p>
          <a:p>
            <a:r>
              <a:rPr lang="en-US" dirty="0" smtClean="0"/>
              <a:t>Local decisions to exceed state MQs should be made based on sound pedagogical and curricular reasons, not “just because.”</a:t>
            </a:r>
          </a:p>
          <a:p>
            <a:endParaRPr lang="en-US" dirty="0" smtClean="0"/>
          </a:p>
          <a:p>
            <a:r>
              <a:rPr lang="en-US" i="1" dirty="0" smtClean="0"/>
              <a:t>Beware of unintended consequences.</a:t>
            </a:r>
            <a:endParaRPr lang="en-US" i="1" dirty="0"/>
          </a:p>
          <a:p>
            <a:endParaRPr lang="en-US" dirty="0"/>
          </a:p>
        </p:txBody>
      </p:sp>
    </p:spTree>
    <p:extLst>
      <p:ext uri="{BB962C8B-B14F-4D97-AF65-F5344CB8AC3E}">
        <p14:creationId xmlns:p14="http://schemas.microsoft.com/office/powerpoint/2010/main" val="927201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17638"/>
            <a:ext cx="10972800" cy="4525962"/>
          </a:xfrm>
        </p:spPr>
        <p:txBody>
          <a:bodyPr>
            <a:normAutofit/>
          </a:bodyPr>
          <a:lstStyle/>
          <a:p>
            <a:pPr marL="0" indent="0" algn="ctr">
              <a:buNone/>
            </a:pPr>
            <a:endParaRPr lang="en-US" dirty="0" smtClean="0"/>
          </a:p>
          <a:p>
            <a:pPr marL="0" indent="0" algn="ctr">
              <a:buNone/>
            </a:pPr>
            <a:r>
              <a:rPr lang="en-US" dirty="0" smtClean="0"/>
              <a:t>For </a:t>
            </a:r>
            <a:r>
              <a:rPr lang="en-US" dirty="0"/>
              <a:t>a non-master’s discipline, professional experience is </a:t>
            </a:r>
            <a:r>
              <a:rPr lang="en-US" dirty="0" smtClean="0"/>
              <a:t>required even if </a:t>
            </a:r>
            <a:r>
              <a:rPr lang="en-US" dirty="0"/>
              <a:t>the applicant has a master’s degree</a:t>
            </a:r>
            <a:r>
              <a:rPr lang="en-US" dirty="0" smtClean="0"/>
              <a:t>.</a:t>
            </a:r>
          </a:p>
          <a:p>
            <a:pPr marL="0" indent="0" algn="ctr">
              <a:buNone/>
            </a:pPr>
            <a:endParaRPr lang="en-US" dirty="0"/>
          </a:p>
          <a:p>
            <a:pPr marL="0" indent="0">
              <a:buNone/>
            </a:pPr>
            <a:endParaRPr lang="en-US" sz="2400" dirty="0"/>
          </a:p>
          <a:p>
            <a:pPr marL="0" indent="0" algn="ctr">
              <a:buNone/>
            </a:pPr>
            <a:endParaRPr lang="en-US" dirty="0" smtClean="0"/>
          </a:p>
          <a:p>
            <a:pPr marL="0" indent="0" algn="ctr">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916556" y="176904"/>
            <a:ext cx="2093843" cy="1338469"/>
          </a:xfrm>
          <a:prstGeom prst="rect">
            <a:avLst/>
          </a:prstGeom>
        </p:spPr>
      </p:pic>
      <p:pic>
        <p:nvPicPr>
          <p:cNvPr id="5" name="Picture 4"/>
          <p:cNvPicPr>
            <a:picLocks noChangeAspect="1"/>
          </p:cNvPicPr>
          <p:nvPr/>
        </p:nvPicPr>
        <p:blipFill>
          <a:blip r:embed="rId2"/>
          <a:stretch>
            <a:fillRect/>
          </a:stretch>
        </p:blipFill>
        <p:spPr>
          <a:xfrm>
            <a:off x="4916555" y="176903"/>
            <a:ext cx="2093843" cy="1338469"/>
          </a:xfrm>
          <a:prstGeom prst="rect">
            <a:avLst/>
          </a:prstGeom>
        </p:spPr>
      </p:pic>
    </p:spTree>
    <p:extLst>
      <p:ext uri="{BB962C8B-B14F-4D97-AF65-F5344CB8AC3E}">
        <p14:creationId xmlns:p14="http://schemas.microsoft.com/office/powerpoint/2010/main" val="63699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65"/>
            <a:ext cx="10972800" cy="1745629"/>
          </a:xfrm>
        </p:spPr>
        <p:txBody>
          <a:bodyPr/>
          <a:lstStyle/>
          <a:p>
            <a:r>
              <a:rPr lang="en-US" dirty="0" smtClean="0"/>
              <a:t>True!</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endParaRPr lang="en-US" dirty="0"/>
          </a:p>
          <a:p>
            <a:pPr marL="0" indent="0">
              <a:buNone/>
            </a:pPr>
            <a:r>
              <a:rPr lang="en-US" b="1" dirty="0"/>
              <a:t>DISCIPLINES REQUIRING A SPECIFIC BACHELOR’S OR ASSOCIATE’S DEGREE AND PROFESSIONAL EXPERIENCE </a:t>
            </a:r>
            <a:endParaRPr lang="en-US" dirty="0"/>
          </a:p>
          <a:p>
            <a:pPr marL="0" indent="0">
              <a:buNone/>
            </a:pPr>
            <a:r>
              <a:rPr lang="en-US" dirty="0"/>
              <a:t>“The minimum qualifications for disciplines on this list are specifically named bachelor’s degree(s) or higher and two years of professional experience, and/or other specifications as noted, or specifically named associate degree(s) and six years of professional experience. The professional experience required must be directly related to the faculty member’s teaching assignment. </a:t>
            </a:r>
            <a:r>
              <a:rPr lang="en-US" sz="3600" b="1" dirty="0"/>
              <a:t>Professional experience is required when the applicant possesses a master’s degree.” </a:t>
            </a:r>
            <a:r>
              <a:rPr lang="en-US" dirty="0"/>
              <a:t>(From </a:t>
            </a:r>
            <a:r>
              <a:rPr lang="en-US" i="1" dirty="0"/>
              <a:t>Minimum Qualifications for Faculty and Administrators in the California Community Colleges</a:t>
            </a:r>
            <a:r>
              <a:rPr lang="en-US" dirty="0"/>
              <a:t>, 2017, pp. 40, 44)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331" y="544823"/>
            <a:ext cx="708252" cy="841512"/>
          </a:xfrm>
          <a:prstGeom prst="rect">
            <a:avLst/>
          </a:prstGeom>
        </p:spPr>
      </p:pic>
    </p:spTree>
    <p:extLst>
      <p:ext uri="{BB962C8B-B14F-4D97-AF65-F5344CB8AC3E}">
        <p14:creationId xmlns:p14="http://schemas.microsoft.com/office/powerpoint/2010/main" val="2787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A </a:t>
            </a:r>
            <a:r>
              <a:rPr lang="en-US" dirty="0"/>
              <a:t>master’s degree is required even if the applicant has a doctorate in the discipline</a:t>
            </a:r>
            <a:r>
              <a:rPr lang="en-US" dirty="0" smtClean="0"/>
              <a:t>.</a:t>
            </a:r>
          </a:p>
          <a:p>
            <a:pPr marL="0" indent="0" algn="ctr">
              <a:buNone/>
            </a:pPr>
            <a:endParaRPr lang="en-US" dirty="0" smtClean="0"/>
          </a:p>
          <a:p>
            <a:pPr marL="0" indent="0" algn="ctr">
              <a:buNone/>
            </a:pPr>
            <a:endParaRPr lang="en-US" dirty="0"/>
          </a:p>
          <a:p>
            <a:pPr marL="0" indent="0" algn="ctr">
              <a:buNone/>
            </a:pPr>
            <a:endParaRPr lang="en-US" dirty="0"/>
          </a:p>
          <a:p>
            <a:endParaRPr lang="en-US" dirty="0"/>
          </a:p>
        </p:txBody>
      </p:sp>
      <p:pic>
        <p:nvPicPr>
          <p:cNvPr id="4" name="Picture 3"/>
          <p:cNvPicPr>
            <a:picLocks noChangeAspect="1"/>
          </p:cNvPicPr>
          <p:nvPr/>
        </p:nvPicPr>
        <p:blipFill>
          <a:blip r:embed="rId2"/>
          <a:stretch>
            <a:fillRect/>
          </a:stretch>
        </p:blipFill>
        <p:spPr>
          <a:xfrm>
            <a:off x="5049078" y="1972574"/>
            <a:ext cx="2093843" cy="1338469"/>
          </a:xfrm>
          <a:prstGeom prst="rect">
            <a:avLst/>
          </a:prstGeom>
        </p:spPr>
      </p:pic>
    </p:spTree>
    <p:extLst>
      <p:ext uri="{BB962C8B-B14F-4D97-AF65-F5344CB8AC3E}">
        <p14:creationId xmlns:p14="http://schemas.microsoft.com/office/powerpoint/2010/main" val="177424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pPr marL="0" indent="0" algn="ctr">
              <a:buNone/>
            </a:pPr>
            <a:r>
              <a:rPr lang="en-US" dirty="0"/>
              <a:t>From </a:t>
            </a:r>
            <a:r>
              <a:rPr lang="en-US" i="1" dirty="0"/>
              <a:t>Minimum Qualifications for Faculty and Administrators in the California Community Colleges</a:t>
            </a:r>
            <a:r>
              <a:rPr lang="en-US" dirty="0"/>
              <a:t>, 2017, p. 17:</a:t>
            </a:r>
          </a:p>
          <a:p>
            <a:pPr marL="0" indent="0" algn="ctr">
              <a:buNone/>
            </a:pPr>
            <a:r>
              <a:rPr lang="en-US" dirty="0"/>
              <a:t>“Whenever this list mentions a master’s degree, any degree beyond the master’s would also satisfy that qualification</a:t>
            </a:r>
            <a:r>
              <a:rPr lang="en-US" dirty="0" smtClean="0"/>
              <a:t>.”</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597413"/>
            <a:ext cx="2895600" cy="2857500"/>
          </a:xfrm>
          <a:prstGeom prst="rect">
            <a:avLst/>
          </a:prstGeom>
        </p:spPr>
      </p:pic>
    </p:spTree>
    <p:extLst>
      <p:ext uri="{BB962C8B-B14F-4D97-AF65-F5344CB8AC3E}">
        <p14:creationId xmlns:p14="http://schemas.microsoft.com/office/powerpoint/2010/main" val="35259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“Specialized” Minimum Qualifications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Established in Title 5 regulations separately from the Disciplines List</a:t>
            </a:r>
          </a:p>
          <a:p>
            <a:endParaRPr lang="en-US" dirty="0" smtClean="0"/>
          </a:p>
          <a:p>
            <a:r>
              <a:rPr lang="en-US" dirty="0" smtClean="0"/>
              <a:t>Specialized </a:t>
            </a:r>
            <a:r>
              <a:rPr lang="en-US" dirty="0"/>
              <a:t>MQs defined in other sections of Title 5 for the following faculty:</a:t>
            </a:r>
          </a:p>
          <a:p>
            <a:pPr lvl="1"/>
            <a:r>
              <a:rPr lang="en-US" dirty="0"/>
              <a:t>H</a:t>
            </a:r>
            <a:r>
              <a:rPr lang="en-US" dirty="0" smtClean="0"/>
              <a:t>ealth </a:t>
            </a:r>
            <a:r>
              <a:rPr lang="en-US" dirty="0"/>
              <a:t>services professionals</a:t>
            </a:r>
          </a:p>
          <a:p>
            <a:pPr lvl="1"/>
            <a:r>
              <a:rPr lang="en-US" dirty="0"/>
              <a:t>N</a:t>
            </a:r>
            <a:r>
              <a:rPr lang="en-US" dirty="0" smtClean="0"/>
              <a:t>oncredit </a:t>
            </a:r>
            <a:r>
              <a:rPr lang="en-US" dirty="0"/>
              <a:t>instructors </a:t>
            </a:r>
          </a:p>
          <a:p>
            <a:pPr lvl="1"/>
            <a:r>
              <a:rPr lang="en-US" dirty="0"/>
              <a:t>DSPS</a:t>
            </a:r>
          </a:p>
          <a:p>
            <a:pPr lvl="1"/>
            <a:r>
              <a:rPr lang="en-US" dirty="0"/>
              <a:t>Learning assistance/learning skills/tutoring </a:t>
            </a:r>
          </a:p>
          <a:p>
            <a:pPr lvl="1"/>
            <a:r>
              <a:rPr lang="en-US" dirty="0"/>
              <a:t>EOPS</a:t>
            </a:r>
          </a:p>
          <a:p>
            <a:pPr lvl="1"/>
            <a:r>
              <a:rPr lang="en-US" dirty="0"/>
              <a:t>Apprenticeship instructors</a:t>
            </a:r>
          </a:p>
          <a:p>
            <a:pPr lvl="1"/>
            <a:r>
              <a:rPr lang="en-US" dirty="0"/>
              <a:t>Faculty interns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8078" y="3114675"/>
            <a:ext cx="3964322" cy="3194052"/>
          </a:xfrm>
          <a:prstGeom prst="rect">
            <a:avLst/>
          </a:prstGeom>
        </p:spPr>
      </p:pic>
    </p:spTree>
    <p:extLst>
      <p:ext uri="{BB962C8B-B14F-4D97-AF65-F5344CB8AC3E}">
        <p14:creationId xmlns:p14="http://schemas.microsoft.com/office/powerpoint/2010/main" val="22979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Applicant degree titles must match the degree titles in the Disciplines List exactly in order to be hired.</a:t>
            </a:r>
          </a:p>
          <a:p>
            <a:pPr marL="0" indent="0" algn="ctr">
              <a:buNone/>
            </a:pPr>
            <a:endParaRPr lang="en-US" dirty="0" smtClean="0"/>
          </a:p>
          <a:p>
            <a:pPr marL="0" indent="0" algn="ctr">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049078" y="1972574"/>
            <a:ext cx="2093843" cy="1338469"/>
          </a:xfrm>
          <a:prstGeom prst="rect">
            <a:avLst/>
          </a:prstGeom>
        </p:spPr>
      </p:pic>
    </p:spTree>
    <p:extLst>
      <p:ext uri="{BB962C8B-B14F-4D97-AF65-F5344CB8AC3E}">
        <p14:creationId xmlns:p14="http://schemas.microsoft.com/office/powerpoint/2010/main" val="1241437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Strictly </a:t>
            </a:r>
            <a:r>
              <a:rPr lang="en-US" dirty="0"/>
              <a:t>true, </a:t>
            </a:r>
            <a:r>
              <a:rPr lang="en-US" dirty="0" smtClean="0"/>
              <a:t>however</a:t>
            </a:r>
            <a:r>
              <a:rPr lang="is-IS"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dirty="0"/>
              <a:t>Equivalency may be used if applicant degree titles do not match exactly. Furthermore, districts may locally identify alternate degree titles equivalent to those in the Disciplines List. Local judgment may be used as long as the criteria and rationale are documented.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948" y="4403138"/>
            <a:ext cx="1742661" cy="2070549"/>
          </a:xfrm>
          <a:prstGeom prst="rect">
            <a:avLst/>
          </a:prstGeom>
        </p:spPr>
      </p:pic>
    </p:spTree>
    <p:extLst>
      <p:ext uri="{BB962C8B-B14F-4D97-AF65-F5344CB8AC3E}">
        <p14:creationId xmlns:p14="http://schemas.microsoft.com/office/powerpoint/2010/main" val="62165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 we will</a:t>
            </a:r>
            <a:r>
              <a:rPr lang="is-IS" b="1" dirty="0" smtClean="0"/>
              <a:t>…</a:t>
            </a:r>
            <a:endParaRPr lang="en-US" b="1" dirty="0"/>
          </a:p>
        </p:txBody>
      </p:sp>
      <p:sp>
        <p:nvSpPr>
          <p:cNvPr id="3" name="Content Placeholder 2"/>
          <p:cNvSpPr>
            <a:spLocks noGrp="1"/>
          </p:cNvSpPr>
          <p:nvPr>
            <p:ph idx="1"/>
          </p:nvPr>
        </p:nvSpPr>
        <p:spPr/>
        <p:txBody>
          <a:bodyPr/>
          <a:lstStyle/>
          <a:p>
            <a:r>
              <a:rPr lang="en-US" dirty="0" smtClean="0"/>
              <a:t>Provide an overview of what the disciplines list is.</a:t>
            </a:r>
          </a:p>
          <a:p>
            <a:r>
              <a:rPr lang="en-US" dirty="0" smtClean="0"/>
              <a:t>Provide an overview of minimum qualifications requirements.</a:t>
            </a:r>
          </a:p>
          <a:p>
            <a:r>
              <a:rPr lang="en-US" dirty="0" smtClean="0"/>
              <a:t>Provide an overview of equivalency Provide </a:t>
            </a:r>
            <a:r>
              <a:rPr lang="en-US" dirty="0"/>
              <a:t>an overview of assigning courses to disciplines</a:t>
            </a:r>
            <a:r>
              <a:rPr lang="en-US" dirty="0" smtClean="0"/>
              <a:t>.</a:t>
            </a:r>
          </a:p>
          <a:p>
            <a:r>
              <a:rPr lang="en-US" dirty="0" smtClean="0"/>
              <a:t>Give an progress update on the Equivalency Toolkit</a:t>
            </a:r>
          </a:p>
          <a:p>
            <a:r>
              <a:rPr lang="en-US" dirty="0" smtClean="0"/>
              <a:t>Provide an update on the apprenticeship</a:t>
            </a:r>
            <a:r>
              <a:rPr lang="en-US" dirty="0"/>
              <a:t> </a:t>
            </a:r>
            <a:r>
              <a:rPr lang="en-US" dirty="0" smtClean="0"/>
              <a:t>MQ proposal</a:t>
            </a:r>
            <a:endParaRPr lang="en-US" dirty="0"/>
          </a:p>
        </p:txBody>
      </p:sp>
    </p:spTree>
    <p:extLst>
      <p:ext uri="{BB962C8B-B14F-4D97-AF65-F5344CB8AC3E}">
        <p14:creationId xmlns:p14="http://schemas.microsoft.com/office/powerpoint/2010/main" val="153886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Equivalency - Questions to Ponder</a:t>
            </a:r>
            <a:endParaRPr lang="en-US" b="1" dirty="0"/>
          </a:p>
        </p:txBody>
      </p:sp>
      <p:sp>
        <p:nvSpPr>
          <p:cNvPr id="3" name="Content Placeholder 2"/>
          <p:cNvSpPr>
            <a:spLocks noGrp="1"/>
          </p:cNvSpPr>
          <p:nvPr>
            <p:ph sz="half" idx="2"/>
          </p:nvPr>
        </p:nvSpPr>
        <p:spPr/>
        <p:txBody>
          <a:bodyPr>
            <a:normAutofit/>
          </a:bodyPr>
          <a:lstStyle/>
          <a:p>
            <a:pPr marL="0" indent="0" algn="ctr">
              <a:buNone/>
            </a:pPr>
            <a:r>
              <a:rPr lang="en-US" sz="4000" dirty="0"/>
              <a:t>Why is equivalency permitted?</a:t>
            </a:r>
          </a:p>
          <a:p>
            <a:pPr marL="0" indent="0" algn="ctr">
              <a:buNone/>
            </a:pPr>
            <a:endParaRPr lang="en-US" sz="4000" dirty="0"/>
          </a:p>
          <a:p>
            <a:pPr marL="0" indent="0" algn="ctr">
              <a:buNone/>
            </a:pPr>
            <a:r>
              <a:rPr lang="en-US" sz="4000" dirty="0"/>
              <a:t>What are the benefits of equivalency?</a:t>
            </a:r>
          </a:p>
          <a:p>
            <a:pPr marL="0" indent="0" algn="ctr">
              <a:buNone/>
            </a:pPr>
            <a:endParaRPr lang="en-US" sz="4000" dirty="0"/>
          </a:p>
        </p:txBody>
      </p:sp>
      <p:pic>
        <p:nvPicPr>
          <p:cNvPr id="9" name="Content Placeholder 8"/>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2838" y="2831873"/>
            <a:ext cx="5389562" cy="2637292"/>
          </a:xfrm>
        </p:spPr>
      </p:pic>
    </p:spTree>
    <p:extLst>
      <p:ext uri="{BB962C8B-B14F-4D97-AF65-F5344CB8AC3E}">
        <p14:creationId xmlns:p14="http://schemas.microsoft.com/office/powerpoint/2010/main" val="863338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Equivalent </a:t>
            </a:r>
            <a:r>
              <a:rPr lang="en-US" dirty="0"/>
              <a:t>to the minimum qualifications means </a:t>
            </a:r>
            <a:r>
              <a:rPr lang="en-US" i="1" dirty="0"/>
              <a:t>equal </a:t>
            </a:r>
            <a:r>
              <a:rPr lang="en-US" dirty="0"/>
              <a:t>to the minimum qualifications, not </a:t>
            </a:r>
            <a:r>
              <a:rPr lang="en-US" i="1" dirty="0"/>
              <a:t>nearly </a:t>
            </a:r>
            <a:r>
              <a:rPr lang="en-US" dirty="0"/>
              <a:t>equal.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5049078" y="1417638"/>
            <a:ext cx="2093843" cy="1338469"/>
          </a:xfrm>
          <a:prstGeom prst="rect">
            <a:avLst/>
          </a:prstGeom>
        </p:spPr>
      </p:pic>
    </p:spTree>
    <p:extLst>
      <p:ext uri="{BB962C8B-B14F-4D97-AF65-F5344CB8AC3E}">
        <p14:creationId xmlns:p14="http://schemas.microsoft.com/office/powerpoint/2010/main" val="2430999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True</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smtClean="0"/>
          </a:p>
          <a:p>
            <a:pPr marL="0" indent="0" algn="ctr">
              <a:buNone/>
            </a:pPr>
            <a:r>
              <a:rPr lang="en-US" b="1" dirty="0"/>
              <a:t>Equivalent Defined</a:t>
            </a:r>
          </a:p>
          <a:p>
            <a:pPr marL="0" indent="0" algn="ctr">
              <a:buNone/>
            </a:pPr>
            <a:endParaRPr lang="en-US" dirty="0"/>
          </a:p>
          <a:p>
            <a:pPr marL="0" indent="0" algn="ctr">
              <a:buNone/>
            </a:pPr>
            <a:r>
              <a:rPr lang="en-US" dirty="0" smtClean="0"/>
              <a:t>Equal </a:t>
            </a:r>
            <a:r>
              <a:rPr lang="en-US" dirty="0"/>
              <a:t>in value, amount, function, meaning, etc</a:t>
            </a:r>
            <a:r>
              <a:rPr lang="en-US" dirty="0" smtClean="0"/>
              <a:t>.</a:t>
            </a:r>
          </a:p>
          <a:p>
            <a:pPr marL="0" indent="0" algn="ctr">
              <a:buNone/>
            </a:pPr>
            <a:endParaRPr lang="en-US" dirty="0"/>
          </a:p>
          <a:p>
            <a:pPr marL="0" indent="0" algn="ctr">
              <a:buNone/>
            </a:pPr>
            <a:r>
              <a:rPr lang="en-US" dirty="0" smtClean="0"/>
              <a:t>(Does this define </a:t>
            </a:r>
            <a:r>
              <a:rPr lang="en-US" u="sng" dirty="0" smtClean="0"/>
              <a:t>the means</a:t>
            </a:r>
            <a:r>
              <a:rPr lang="en-US" dirty="0" smtClean="0"/>
              <a:t> by which the definition is met?)</a:t>
            </a:r>
            <a:endParaRPr lang="en-US" dirty="0"/>
          </a:p>
          <a:p>
            <a:pPr marL="0" indent="0">
              <a:buNone/>
            </a:pPr>
            <a:endParaRPr lang="en-US" dirty="0"/>
          </a:p>
          <a:p>
            <a:pPr marL="0" indent="0">
              <a:buNone/>
            </a:pPr>
            <a:r>
              <a:rPr lang="en-US" sz="2000" dirty="0" smtClean="0"/>
              <a:t>Origin - Late </a:t>
            </a:r>
            <a:r>
              <a:rPr lang="en-US" sz="2000" dirty="0"/>
              <a:t>Middle English (describing persons who were equal in power or rank): via Old French from late Latin </a:t>
            </a:r>
            <a:r>
              <a:rPr lang="en-US" sz="2000" dirty="0" err="1"/>
              <a:t>aequivalent</a:t>
            </a:r>
            <a:r>
              <a:rPr lang="en-US" sz="2000" dirty="0"/>
              <a:t>- </a:t>
            </a:r>
            <a:r>
              <a:rPr lang="en-US" sz="2000" b="1" dirty="0"/>
              <a:t>‘being of equal worth’, </a:t>
            </a:r>
            <a:r>
              <a:rPr lang="en-US" sz="2000" dirty="0"/>
              <a:t>from the verb </a:t>
            </a:r>
            <a:r>
              <a:rPr lang="en-US" sz="2000" dirty="0" err="1"/>
              <a:t>aequivalere</a:t>
            </a:r>
            <a:r>
              <a:rPr lang="en-US" sz="2000" dirty="0"/>
              <a:t>, from </a:t>
            </a:r>
            <a:r>
              <a:rPr lang="en-US" sz="2000" dirty="0" err="1"/>
              <a:t>aequi</a:t>
            </a:r>
            <a:r>
              <a:rPr lang="en-US" sz="2000" dirty="0"/>
              <a:t>- ‘equally’ + </a:t>
            </a:r>
            <a:r>
              <a:rPr lang="en-US" sz="2000" dirty="0" err="1"/>
              <a:t>valere</a:t>
            </a:r>
            <a:r>
              <a:rPr lang="en-US" sz="2000" dirty="0"/>
              <a:t> ‘be worth</a:t>
            </a:r>
            <a:r>
              <a:rPr lang="en-US" sz="2000" dirty="0" smtClean="0"/>
              <a:t>’.</a:t>
            </a:r>
          </a:p>
          <a:p>
            <a:pPr marL="0" indent="0" algn="ctr">
              <a:buNone/>
            </a:pPr>
            <a:r>
              <a:rPr lang="en-US" sz="1300" dirty="0" smtClean="0"/>
              <a:t>(</a:t>
            </a:r>
            <a:r>
              <a:rPr lang="en-US" sz="1300" dirty="0" smtClean="0">
                <a:hlinkClick r:id="rId2"/>
              </a:rPr>
              <a:t>https</a:t>
            </a:r>
            <a:r>
              <a:rPr lang="en-US" sz="1300" dirty="0">
                <a:hlinkClick r:id="rId2"/>
              </a:rPr>
              <a:t>://</a:t>
            </a:r>
            <a:r>
              <a:rPr lang="en-US" sz="1300" dirty="0" smtClean="0">
                <a:hlinkClick r:id="rId2"/>
              </a:rPr>
              <a:t>en.oxforddictionaries.com/definition/equivalent)</a:t>
            </a:r>
            <a:endParaRPr lang="en-US" sz="1300" dirty="0" smtClean="0"/>
          </a:p>
          <a:p>
            <a:pPr marL="0" indent="0">
              <a:buNone/>
            </a:pPr>
            <a:endParaRPr lang="en-US" sz="13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861" y="1417638"/>
            <a:ext cx="1742661" cy="1762538"/>
          </a:xfrm>
          <a:prstGeom prst="rect">
            <a:avLst/>
          </a:prstGeom>
        </p:spPr>
      </p:pic>
    </p:spTree>
    <p:extLst>
      <p:ext uri="{BB962C8B-B14F-4D97-AF65-F5344CB8AC3E}">
        <p14:creationId xmlns:p14="http://schemas.microsoft.com/office/powerpoint/2010/main" val="65440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8"/>
            <a:ext cx="8229600" cy="817562"/>
          </a:xfrm>
        </p:spPr>
        <p:txBody>
          <a:bodyPr/>
          <a:lstStyle/>
          <a:p>
            <a:r>
              <a:rPr lang="en-US" b="1" dirty="0"/>
              <a:t>Equivalency Principles</a:t>
            </a:r>
            <a:endParaRPr lang="en-US" dirty="0"/>
          </a:p>
        </p:txBody>
      </p:sp>
      <p:sp>
        <p:nvSpPr>
          <p:cNvPr id="3" name="Content Placeholder 2"/>
          <p:cNvSpPr>
            <a:spLocks noGrp="1"/>
          </p:cNvSpPr>
          <p:nvPr>
            <p:ph idx="1"/>
          </p:nvPr>
        </p:nvSpPr>
        <p:spPr>
          <a:xfrm>
            <a:off x="695325" y="977900"/>
            <a:ext cx="9205913" cy="5524500"/>
          </a:xfrm>
        </p:spPr>
        <p:txBody>
          <a:bodyPr>
            <a:normAutofit fontScale="92500" lnSpcReduction="10000"/>
          </a:bodyPr>
          <a:lstStyle/>
          <a:p>
            <a:pPr marL="0" indent="0">
              <a:buNone/>
            </a:pPr>
            <a:endParaRPr lang="en-US" dirty="0" smtClean="0"/>
          </a:p>
          <a:p>
            <a:r>
              <a:rPr lang="en-US" dirty="0"/>
              <a:t>The applicant must provide evidence he or she has attained the skills and knowledge </a:t>
            </a:r>
            <a:r>
              <a:rPr lang="en-US" u="sng" dirty="0" smtClean="0"/>
              <a:t>equal to </a:t>
            </a:r>
            <a:r>
              <a:rPr lang="en-US" dirty="0" smtClean="0"/>
              <a:t>the degree and/or any required professional experience:</a:t>
            </a:r>
          </a:p>
          <a:p>
            <a:pPr lvl="1"/>
            <a:r>
              <a:rPr lang="en-US" dirty="0" smtClean="0"/>
              <a:t>Evidence of specialized </a:t>
            </a:r>
            <a:r>
              <a:rPr lang="en-US" dirty="0"/>
              <a:t>coursework </a:t>
            </a:r>
            <a:r>
              <a:rPr lang="en-US" dirty="0" smtClean="0"/>
              <a:t>and /or requisite professional experience required for the degree listed in the Disciplines List.</a:t>
            </a:r>
          </a:p>
          <a:p>
            <a:pPr lvl="1"/>
            <a:r>
              <a:rPr lang="en-US" dirty="0" smtClean="0"/>
              <a:t>Evidence that he or she has attained the breadth of coursework or experience equal to the general education component of an earned associate’s or bachelor’s degree. </a:t>
            </a:r>
          </a:p>
          <a:p>
            <a:pPr lvl="1"/>
            <a:r>
              <a:rPr lang="en-US" dirty="0" smtClean="0"/>
              <a:t>For non-master’s disciplines, evidence that the requisite professional experience is equivalent to the required full-time experience required for the discipline.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58351" y="5170489"/>
            <a:ext cx="2283276" cy="1331911"/>
          </a:xfrm>
          <a:prstGeom prst="rect">
            <a:avLst/>
          </a:prstGeom>
        </p:spPr>
      </p:pic>
    </p:spTree>
    <p:extLst>
      <p:ext uri="{BB962C8B-B14F-4D97-AF65-F5344CB8AC3E}">
        <p14:creationId xmlns:p14="http://schemas.microsoft.com/office/powerpoint/2010/main" val="354190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Equivalency Principles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Faculty members </a:t>
            </a:r>
            <a:r>
              <a:rPr lang="en-US" i="1" dirty="0"/>
              <a:t>exemplify</a:t>
            </a:r>
            <a:r>
              <a:rPr lang="en-US" dirty="0"/>
              <a:t> to their students the value of an education that is both well-rounded and specialized and has consistently defined associate’s degree parameters. </a:t>
            </a:r>
            <a:endParaRPr lang="en-US" dirty="0" smtClean="0"/>
          </a:p>
          <a:p>
            <a:pPr lvl="1"/>
            <a:r>
              <a:rPr lang="en-US" dirty="0" smtClean="0"/>
              <a:t>Faculty </a:t>
            </a:r>
            <a:r>
              <a:rPr lang="en-US" dirty="0"/>
              <a:t>should act as models for students by demonstrating a breadth of general education knowledge and a depth of knowledge that is discipline specific. </a:t>
            </a:r>
            <a:endParaRPr lang="en-US" dirty="0" smtClean="0"/>
          </a:p>
          <a:p>
            <a:endParaRPr lang="en-US" dirty="0"/>
          </a:p>
          <a:p>
            <a:r>
              <a:rPr lang="en-US" dirty="0"/>
              <a:t>Eminence </a:t>
            </a:r>
            <a:r>
              <a:rPr lang="en-US" i="1" dirty="0"/>
              <a:t>should not </a:t>
            </a:r>
            <a:r>
              <a:rPr lang="en-US" dirty="0"/>
              <a:t>be used as the sole criteria for granting equivalence (ASCCC Resolution 10.01 SP09). </a:t>
            </a:r>
            <a:endParaRPr lang="en-US" dirty="0" smtClean="0"/>
          </a:p>
          <a:p>
            <a:endParaRPr lang="en-US" dirty="0"/>
          </a:p>
          <a:p>
            <a:r>
              <a:rPr lang="en-US" i="1" dirty="0"/>
              <a:t>No provisional or conditional equivalency should exist.</a:t>
            </a:r>
            <a:r>
              <a:rPr lang="en-US" dirty="0"/>
              <a:t> </a:t>
            </a:r>
          </a:p>
          <a:p>
            <a:endParaRPr lang="en-US" dirty="0"/>
          </a:p>
        </p:txBody>
      </p:sp>
    </p:spTree>
    <p:extLst>
      <p:ext uri="{BB962C8B-B14F-4D97-AF65-F5344CB8AC3E}">
        <p14:creationId xmlns:p14="http://schemas.microsoft.com/office/powerpoint/2010/main" val="56543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9200" y="1268413"/>
            <a:ext cx="10972800" cy="4525962"/>
          </a:xfrm>
        </p:spPr>
        <p:txBody>
          <a:bodyPr>
            <a:normAutofit/>
          </a:bodyPr>
          <a:lstStyle/>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r>
              <a:rPr lang="en-US" sz="3600" dirty="0" smtClean="0"/>
              <a:t>Conditional or provisional equivalencies can be created as part of the local process.</a:t>
            </a:r>
          </a:p>
          <a:p>
            <a:pPr marL="0" indent="0" algn="ctr">
              <a:buNone/>
            </a:pPr>
            <a:endParaRPr lang="en-US" sz="3600" dirty="0"/>
          </a:p>
          <a:p>
            <a:pPr marL="0" indent="0" algn="ctr">
              <a:buNone/>
            </a:pPr>
            <a:endParaRPr lang="en-US" sz="3600" dirty="0"/>
          </a:p>
        </p:txBody>
      </p:sp>
      <p:pic>
        <p:nvPicPr>
          <p:cNvPr id="4" name="Picture 3"/>
          <p:cNvPicPr>
            <a:picLocks noChangeAspect="1"/>
          </p:cNvPicPr>
          <p:nvPr/>
        </p:nvPicPr>
        <p:blipFill>
          <a:blip r:embed="rId2"/>
          <a:stretch>
            <a:fillRect/>
          </a:stretch>
        </p:blipFill>
        <p:spPr>
          <a:xfrm>
            <a:off x="5049078" y="1424609"/>
            <a:ext cx="2093843" cy="1338469"/>
          </a:xfrm>
          <a:prstGeom prst="rect">
            <a:avLst/>
          </a:prstGeom>
        </p:spPr>
      </p:pic>
    </p:spTree>
    <p:extLst>
      <p:ext uri="{BB962C8B-B14F-4D97-AF65-F5344CB8AC3E}">
        <p14:creationId xmlns:p14="http://schemas.microsoft.com/office/powerpoint/2010/main" val="1477402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pPr marL="0" indent="0">
              <a:buNone/>
            </a:pPr>
            <a:r>
              <a:rPr lang="en-US" dirty="0"/>
              <a:t>No one may be hired unless qualifications are deemed at least equivalent to the minimum qualifications, </a:t>
            </a:r>
            <a:r>
              <a:rPr lang="en-US" dirty="0" smtClean="0"/>
              <a:t>and one </a:t>
            </a:r>
            <a:r>
              <a:rPr lang="en-US" dirty="0"/>
              <a:t>must be determined qualified before one is hired. </a:t>
            </a:r>
          </a:p>
          <a:p>
            <a:pPr marL="0" indent="0">
              <a:buNone/>
            </a:pPr>
            <a:r>
              <a:rPr lang="en-US" dirty="0"/>
              <a:t>(However, there are provisions for faculty internships.)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756439"/>
            <a:ext cx="2895600" cy="2857500"/>
          </a:xfrm>
          <a:prstGeom prst="rect">
            <a:avLst/>
          </a:prstGeom>
        </p:spPr>
      </p:pic>
    </p:spTree>
    <p:extLst>
      <p:ext uri="{BB962C8B-B14F-4D97-AF65-F5344CB8AC3E}">
        <p14:creationId xmlns:p14="http://schemas.microsoft.com/office/powerpoint/2010/main" val="686832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Local Equivalency Process Required</a:t>
            </a:r>
            <a:endParaRPr lang="en-US" b="1" dirty="0"/>
          </a:p>
        </p:txBody>
      </p:sp>
      <p:sp>
        <p:nvSpPr>
          <p:cNvPr id="3" name="Content Placeholder 2"/>
          <p:cNvSpPr>
            <a:spLocks noGrp="1"/>
          </p:cNvSpPr>
          <p:nvPr>
            <p:ph idx="1"/>
          </p:nvPr>
        </p:nvSpPr>
        <p:spPr>
          <a:xfrm>
            <a:off x="609600" y="1417638"/>
            <a:ext cx="10972800" cy="4859542"/>
          </a:xfrm>
        </p:spPr>
        <p:txBody>
          <a:bodyPr>
            <a:normAutofit fontScale="77500" lnSpcReduction="20000"/>
          </a:bodyPr>
          <a:lstStyle/>
          <a:p>
            <a:r>
              <a:rPr lang="en-US" dirty="0"/>
              <a:t>Governing boards may grant faculty equivalency to the minimum qualifications.</a:t>
            </a:r>
          </a:p>
          <a:p>
            <a:endParaRPr lang="en-US" dirty="0"/>
          </a:p>
          <a:p>
            <a:r>
              <a:rPr lang="en-US" dirty="0"/>
              <a:t>Every district must have an equivalency process, with process, criteria, and standards by which the governing board determines that faculty possess qualifications at least equal to the minimum qualifications (</a:t>
            </a:r>
            <a:r>
              <a:rPr lang="en-US" b="1" dirty="0"/>
              <a:t>Ed Code §87359</a:t>
            </a:r>
            <a:r>
              <a:rPr lang="en-US" dirty="0"/>
              <a:t>).</a:t>
            </a:r>
          </a:p>
          <a:p>
            <a:pPr marL="0" indent="0">
              <a:buNone/>
            </a:pPr>
            <a:endParaRPr lang="en-US" dirty="0"/>
          </a:p>
          <a:p>
            <a:r>
              <a:rPr lang="en-US" dirty="0"/>
              <a:t>“The process, as well as criteria and standards…shall be </a:t>
            </a:r>
            <a:r>
              <a:rPr lang="en-US" u="sng" dirty="0"/>
              <a:t>developed and agreed upon jointly</a:t>
            </a:r>
            <a:r>
              <a:rPr lang="en-US" dirty="0"/>
              <a:t> by …the [local] governing board and the [local] academic senate” and “that the governing board </a:t>
            </a:r>
            <a:r>
              <a:rPr lang="en-US" u="sng" dirty="0"/>
              <a:t>relies primarily</a:t>
            </a:r>
            <a:r>
              <a:rPr lang="en-US" dirty="0"/>
              <a:t> upon the advice and judgment of the academic senate” (</a:t>
            </a:r>
            <a:r>
              <a:rPr lang="en-US" b="1" dirty="0"/>
              <a:t>Ed Code §87359/Title 5 §53430</a:t>
            </a:r>
            <a:r>
              <a:rPr lang="en-US" dirty="0"/>
              <a:t>).</a:t>
            </a:r>
          </a:p>
          <a:p>
            <a:endParaRPr lang="en-US" dirty="0"/>
          </a:p>
          <a:p>
            <a:r>
              <a:rPr lang="en-US" dirty="0"/>
              <a:t>Beyond that, there are no other specific requirements in Ed Code or Title 5.</a:t>
            </a:r>
          </a:p>
          <a:p>
            <a:pPr marL="0" indent="0">
              <a:buNone/>
            </a:pPr>
            <a:endParaRPr lang="en-US" dirty="0"/>
          </a:p>
          <a:p>
            <a:endParaRPr lang="en-US" dirty="0"/>
          </a:p>
        </p:txBody>
      </p:sp>
    </p:spTree>
    <p:extLst>
      <p:ext uri="{BB962C8B-B14F-4D97-AF65-F5344CB8AC3E}">
        <p14:creationId xmlns:p14="http://schemas.microsoft.com/office/powerpoint/2010/main" val="1685604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Equivalency Process</a:t>
            </a:r>
            <a:endParaRPr lang="en-US" b="1" dirty="0"/>
          </a:p>
        </p:txBody>
      </p:sp>
      <p:sp>
        <p:nvSpPr>
          <p:cNvPr id="3" name="Content Placeholder 2"/>
          <p:cNvSpPr>
            <a:spLocks noGrp="1"/>
          </p:cNvSpPr>
          <p:nvPr>
            <p:ph idx="1"/>
          </p:nvPr>
        </p:nvSpPr>
        <p:spPr>
          <a:xfrm>
            <a:off x="609600" y="1417638"/>
            <a:ext cx="10972800" cy="5122310"/>
          </a:xfrm>
        </p:spPr>
        <p:txBody>
          <a:bodyPr>
            <a:normAutofit fontScale="70000" lnSpcReduction="20000"/>
          </a:bodyPr>
          <a:lstStyle/>
          <a:p>
            <a:r>
              <a:rPr lang="en-US" dirty="0"/>
              <a:t>Procedures established by agreement between local senates and boards of trustees for each district.</a:t>
            </a:r>
          </a:p>
          <a:p>
            <a:pPr lvl="1"/>
            <a:r>
              <a:rPr lang="en-US" dirty="0"/>
              <a:t>In multi college districts, the criteria for equivalency must be the same at all colleges in the district. </a:t>
            </a:r>
          </a:p>
          <a:p>
            <a:pPr lvl="1"/>
            <a:endParaRPr lang="en-US" sz="2400" dirty="0"/>
          </a:p>
          <a:p>
            <a:r>
              <a:rPr lang="en-US" dirty="0"/>
              <a:t>Discipline faculty help determine discipline-specific equivalency criteria.</a:t>
            </a:r>
          </a:p>
          <a:p>
            <a:endParaRPr lang="en-US" dirty="0"/>
          </a:p>
          <a:p>
            <a:r>
              <a:rPr lang="en-US" dirty="0"/>
              <a:t>Process needs to be clear, fair, and equitably applied.</a:t>
            </a:r>
          </a:p>
          <a:p>
            <a:endParaRPr lang="en-US" dirty="0"/>
          </a:p>
          <a:p>
            <a:r>
              <a:rPr lang="en-US" dirty="0"/>
              <a:t>Burden of proof belongs to the applicant. </a:t>
            </a:r>
          </a:p>
          <a:p>
            <a:endParaRPr lang="en-US" dirty="0"/>
          </a:p>
          <a:p>
            <a:r>
              <a:rPr lang="en-US" dirty="0"/>
              <a:t>Note: Equivalency </a:t>
            </a:r>
            <a:r>
              <a:rPr lang="en-US" u="sng" dirty="0"/>
              <a:t>not</a:t>
            </a:r>
            <a:r>
              <a:rPr lang="en-US" dirty="0"/>
              <a:t> required for possession of degrees higher than required for the discipline.</a:t>
            </a:r>
          </a:p>
          <a:p>
            <a:pPr lvl="1"/>
            <a:r>
              <a:rPr lang="en-US" dirty="0"/>
              <a:t>For example, someone with a Ph.D. in English exceeds the MQs for English and is therefore qualified to teach courses assigned to the English discipline.</a:t>
            </a:r>
          </a:p>
        </p:txBody>
      </p:sp>
    </p:spTree>
    <p:extLst>
      <p:ext uri="{BB962C8B-B14F-4D97-AF65-F5344CB8AC3E}">
        <p14:creationId xmlns:p14="http://schemas.microsoft.com/office/powerpoint/2010/main" val="1130966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normAutofit fontScale="92500" lnSpcReduction="10000"/>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Human Resources Offices should not be instrumental in establishing equivalencies.</a:t>
            </a:r>
          </a:p>
          <a:p>
            <a:pPr marL="0" indent="0" algn="ctr">
              <a:buNone/>
            </a:pPr>
            <a:endParaRPr lang="en-US" sz="4000" dirty="0"/>
          </a:p>
          <a:p>
            <a:pPr marL="0" indent="0" algn="ctr">
              <a:buNone/>
            </a:pPr>
            <a:r>
              <a:rPr lang="en-US" sz="4000" dirty="0" smtClean="0"/>
              <a:t> </a:t>
            </a:r>
            <a:endParaRPr lang="en-US" sz="4000" dirty="0"/>
          </a:p>
        </p:txBody>
      </p:sp>
      <p:pic>
        <p:nvPicPr>
          <p:cNvPr id="4" name="Picture 3"/>
          <p:cNvPicPr>
            <a:picLocks noChangeAspect="1"/>
          </p:cNvPicPr>
          <p:nvPr/>
        </p:nvPicPr>
        <p:blipFill>
          <a:blip r:embed="rId2"/>
          <a:stretch>
            <a:fillRect/>
          </a:stretch>
        </p:blipFill>
        <p:spPr>
          <a:xfrm>
            <a:off x="4956313" y="1477618"/>
            <a:ext cx="2093843" cy="1338469"/>
          </a:xfrm>
          <a:prstGeom prst="rect">
            <a:avLst/>
          </a:prstGeom>
        </p:spPr>
      </p:pic>
    </p:spTree>
    <p:extLst>
      <p:ext uri="{BB962C8B-B14F-4D97-AF65-F5344CB8AC3E}">
        <p14:creationId xmlns:p14="http://schemas.microsoft.com/office/powerpoint/2010/main" val="135117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Context</a:t>
            </a:r>
            <a:endParaRPr lang="en-US" b="1" dirty="0"/>
          </a:p>
        </p:txBody>
      </p:sp>
      <p:sp>
        <p:nvSpPr>
          <p:cNvPr id="3" name="Content Placeholder 2"/>
          <p:cNvSpPr>
            <a:spLocks noGrp="1"/>
          </p:cNvSpPr>
          <p:nvPr>
            <p:ph idx="1"/>
          </p:nvPr>
        </p:nvSpPr>
        <p:spPr>
          <a:xfrm>
            <a:off x="609600" y="1417639"/>
            <a:ext cx="10972800" cy="4525963"/>
          </a:xfrm>
        </p:spPr>
        <p:txBody>
          <a:bodyPr>
            <a:normAutofit/>
          </a:bodyPr>
          <a:lstStyle/>
          <a:p>
            <a:r>
              <a:rPr lang="en-US" dirty="0"/>
              <a:t>The Strong Workforce Task Force recommendations include addressing barriers to hiring CTE faculty, in particular industry experts.</a:t>
            </a:r>
          </a:p>
          <a:p>
            <a:endParaRPr lang="en-US" dirty="0"/>
          </a:p>
          <a:p>
            <a:r>
              <a:rPr lang="en-US" dirty="0"/>
              <a:t>There is legislative pressure to “fix” issues with faculty MQs and local equivalency processes that are perceived to be barriers to hiring industry experts to teach CTE classes who may not meet current MQs.</a:t>
            </a:r>
          </a:p>
        </p:txBody>
      </p:sp>
    </p:spTree>
    <p:extLst>
      <p:ext uri="{BB962C8B-B14F-4D97-AF65-F5344CB8AC3E}">
        <p14:creationId xmlns:p14="http://schemas.microsoft.com/office/powerpoint/2010/main" val="125536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Equivalency Process </a:t>
            </a:r>
            <a:r>
              <a:rPr lang="mr-IN" dirty="0" smtClean="0"/>
              <a:t>–</a:t>
            </a:r>
            <a:r>
              <a:rPr lang="en-US" dirty="0" smtClean="0"/>
              <a:t> Role of HR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Helping applicants navigate the process</a:t>
            </a:r>
          </a:p>
          <a:p>
            <a:endParaRPr lang="en-US" dirty="0" smtClean="0"/>
          </a:p>
          <a:p>
            <a:r>
              <a:rPr lang="en-US" dirty="0" smtClean="0"/>
              <a:t>Collecting and forwarding equivalency applications to the senate or equivalency committee (local processes may vary).</a:t>
            </a:r>
          </a:p>
          <a:p>
            <a:endParaRPr lang="en-US" dirty="0" smtClean="0"/>
          </a:p>
          <a:p>
            <a:r>
              <a:rPr lang="en-US" dirty="0" smtClean="0"/>
              <a:t>Ensuring completeness of applications in accordance with the requirements of the local equivalency process.</a:t>
            </a:r>
          </a:p>
          <a:p>
            <a:endParaRPr lang="en-US" dirty="0" smtClean="0"/>
          </a:p>
          <a:p>
            <a:r>
              <a:rPr lang="en-US" dirty="0" smtClean="0"/>
              <a:t>Recording the outcomes of equivalency actions.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8238" y="4699846"/>
            <a:ext cx="2824162" cy="18200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991" y="1206504"/>
            <a:ext cx="1331843" cy="1378226"/>
          </a:xfrm>
          <a:prstGeom prst="rect">
            <a:avLst/>
          </a:prstGeom>
        </p:spPr>
      </p:pic>
    </p:spTree>
    <p:extLst>
      <p:ext uri="{BB962C8B-B14F-4D97-AF65-F5344CB8AC3E}">
        <p14:creationId xmlns:p14="http://schemas.microsoft.com/office/powerpoint/2010/main" val="782088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normAutofit/>
          </a:bodyPr>
          <a:lstStyle/>
          <a:p>
            <a:pPr marL="0" indent="0" algn="ctr">
              <a:buNone/>
            </a:pPr>
            <a:endParaRPr lang="en-US" sz="4800" dirty="0" smtClean="0"/>
          </a:p>
          <a:p>
            <a:pPr marL="0" indent="0" algn="ctr">
              <a:buNone/>
            </a:pPr>
            <a:endParaRPr lang="en-US" sz="4800" dirty="0" smtClean="0"/>
          </a:p>
          <a:p>
            <a:pPr marL="0" indent="0" algn="ctr">
              <a:buNone/>
            </a:pPr>
            <a:r>
              <a:rPr lang="en-US" sz="4800" dirty="0" smtClean="0"/>
              <a:t>Single course equivalencies are permitted.</a:t>
            </a:r>
          </a:p>
          <a:p>
            <a:pPr marL="0" indent="0" algn="ctr">
              <a:buNone/>
            </a:pPr>
            <a:endParaRPr lang="en-US" sz="4800" dirty="0"/>
          </a:p>
          <a:p>
            <a:pPr marL="0" indent="0" algn="ctr">
              <a:buNone/>
            </a:pPr>
            <a:r>
              <a:rPr lang="en-US" sz="4800" dirty="0" smtClean="0"/>
              <a:t> </a:t>
            </a:r>
            <a:endParaRPr lang="en-US" sz="4800" dirty="0"/>
          </a:p>
        </p:txBody>
      </p:sp>
      <p:pic>
        <p:nvPicPr>
          <p:cNvPr id="4" name="Picture 3"/>
          <p:cNvPicPr>
            <a:picLocks noChangeAspect="1"/>
          </p:cNvPicPr>
          <p:nvPr/>
        </p:nvPicPr>
        <p:blipFill>
          <a:blip r:embed="rId2"/>
          <a:stretch>
            <a:fillRect/>
          </a:stretch>
        </p:blipFill>
        <p:spPr>
          <a:xfrm>
            <a:off x="4784034" y="1716157"/>
            <a:ext cx="2093843" cy="1338469"/>
          </a:xfrm>
          <a:prstGeom prst="rect">
            <a:avLst/>
          </a:prstGeom>
        </p:spPr>
      </p:pic>
    </p:spTree>
    <p:extLst>
      <p:ext uri="{BB962C8B-B14F-4D97-AF65-F5344CB8AC3E}">
        <p14:creationId xmlns:p14="http://schemas.microsoft.com/office/powerpoint/2010/main" val="30416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Single Course </a:t>
            </a:r>
            <a:r>
              <a:rPr lang="en-US" b="1" dirty="0" smtClean="0"/>
              <a:t>Equivalency?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2434431"/>
            <a:ext cx="2895600" cy="2857500"/>
          </a:xfrm>
        </p:spPr>
      </p:pic>
    </p:spTree>
    <p:extLst>
      <p:ext uri="{BB962C8B-B14F-4D97-AF65-F5344CB8AC3E}">
        <p14:creationId xmlns:p14="http://schemas.microsoft.com/office/powerpoint/2010/main" val="1959029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Single Course Equivalency Is Not Permitted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Ed Code and Title 5 refer to qualifications in terms of </a:t>
            </a:r>
            <a:r>
              <a:rPr lang="en-US" dirty="0" smtClean="0"/>
              <a:t>disciplines </a:t>
            </a:r>
            <a:r>
              <a:rPr lang="en-US" dirty="0"/>
              <a:t>not courses or subject areas within a </a:t>
            </a:r>
            <a:r>
              <a:rPr lang="en-US" dirty="0" smtClean="0"/>
              <a:t>discipline </a:t>
            </a:r>
            <a:r>
              <a:rPr lang="en-US" dirty="0"/>
              <a:t>(Ed Code </a:t>
            </a:r>
            <a:r>
              <a:rPr lang="en-US" b="1" dirty="0"/>
              <a:t>§87357</a:t>
            </a:r>
            <a:r>
              <a:rPr lang="en-US" dirty="0"/>
              <a:t>; Title 5 </a:t>
            </a:r>
            <a:r>
              <a:rPr lang="en-US" b="1" dirty="0"/>
              <a:t>§53410 </a:t>
            </a:r>
            <a:r>
              <a:rPr lang="en-US" dirty="0"/>
              <a:t>and </a:t>
            </a:r>
            <a:r>
              <a:rPr lang="en-US" b="1" dirty="0"/>
              <a:t>§53430</a:t>
            </a:r>
            <a:r>
              <a:rPr lang="en-US" dirty="0" smtClean="0"/>
              <a:t>).</a:t>
            </a:r>
          </a:p>
          <a:p>
            <a:endParaRPr lang="en-US" dirty="0"/>
          </a:p>
          <a:p>
            <a:r>
              <a:rPr lang="en-US" dirty="0">
                <a:hlinkClick r:id="rId2"/>
              </a:rPr>
              <a:t>Legal Opinion L 03-28</a:t>
            </a:r>
            <a:r>
              <a:rPr lang="en-US" dirty="0"/>
              <a:t>, Chancellor’s Office Legal </a:t>
            </a:r>
            <a:r>
              <a:rPr lang="en-US" dirty="0" smtClean="0"/>
              <a:t>Division reinforces that single course equivalency is not permitted.</a:t>
            </a:r>
          </a:p>
          <a:p>
            <a:endParaRPr lang="en-US" dirty="0" smtClean="0"/>
          </a:p>
          <a:p>
            <a:r>
              <a:rPr lang="en-US" dirty="0" smtClean="0"/>
              <a:t>Faculty </a:t>
            </a:r>
            <a:r>
              <a:rPr lang="en-US" dirty="0"/>
              <a:t>are hired to </a:t>
            </a:r>
            <a:r>
              <a:rPr lang="en-US" dirty="0" smtClean="0"/>
              <a:t>teach </a:t>
            </a:r>
            <a:r>
              <a:rPr lang="en-US" u="sng" dirty="0" smtClean="0"/>
              <a:t>within disciplines</a:t>
            </a:r>
            <a:r>
              <a:rPr lang="en-US" dirty="0" smtClean="0"/>
              <a:t> and are therefore qualified to teach all courses assigned to that discipline.</a:t>
            </a:r>
            <a:endParaRPr lang="en-US" dirty="0"/>
          </a:p>
        </p:txBody>
      </p:sp>
    </p:spTree>
    <p:extLst>
      <p:ext uri="{BB962C8B-B14F-4D97-AF65-F5344CB8AC3E}">
        <p14:creationId xmlns:p14="http://schemas.microsoft.com/office/powerpoint/2010/main" val="185009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599" y="1600200"/>
            <a:ext cx="10972800" cy="45259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Alternative equivalents to the associate’s, bachelor’s, and master’s degrees may </a:t>
            </a:r>
            <a:r>
              <a:rPr lang="en-US" u="sng" dirty="0" smtClean="0"/>
              <a:t>not</a:t>
            </a:r>
            <a:r>
              <a:rPr lang="en-US" dirty="0" smtClean="0"/>
              <a:t> be established locally.</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5049078" y="1424609"/>
            <a:ext cx="2093843" cy="1338469"/>
          </a:xfrm>
          <a:prstGeom prst="rect">
            <a:avLst/>
          </a:prstGeom>
        </p:spPr>
      </p:pic>
    </p:spTree>
    <p:extLst>
      <p:ext uri="{BB962C8B-B14F-4D97-AF65-F5344CB8AC3E}">
        <p14:creationId xmlns:p14="http://schemas.microsoft.com/office/powerpoint/2010/main" val="1561444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a:t>
            </a:r>
            <a:endParaRPr lang="en-US" dirty="0"/>
          </a:p>
        </p:txBody>
      </p:sp>
      <p:sp>
        <p:nvSpPr>
          <p:cNvPr id="3" name="Content Placeholder 2"/>
          <p:cNvSpPr>
            <a:spLocks noGrp="1"/>
          </p:cNvSpPr>
          <p:nvPr>
            <p:ph idx="1"/>
          </p:nvPr>
        </p:nvSpPr>
        <p:spPr/>
        <p:txBody>
          <a:bodyPr/>
          <a:lstStyle/>
          <a:p>
            <a:pPr marL="0" indent="0">
              <a:buNone/>
            </a:pPr>
            <a:r>
              <a:rPr lang="en-US" dirty="0"/>
              <a:t>Districts may identify as equivalent to the required degrees levels of professional experience and college coursework completion equivalent to those degrees.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218" y="3093830"/>
            <a:ext cx="2895600" cy="2857500"/>
          </a:xfrm>
          <a:prstGeom prst="rect">
            <a:avLst/>
          </a:prstGeom>
        </p:spPr>
      </p:pic>
    </p:spTree>
    <p:extLst>
      <p:ext uri="{BB962C8B-B14F-4D97-AF65-F5344CB8AC3E}">
        <p14:creationId xmlns:p14="http://schemas.microsoft.com/office/powerpoint/2010/main" val="10675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Equivalent to a Bachelor’s Degree or Associate’s Degree?</a:t>
            </a:r>
            <a:endParaRPr lang="en-US" b="1" dirty="0"/>
          </a:p>
        </p:txBody>
      </p:sp>
      <p:sp>
        <p:nvSpPr>
          <p:cNvPr id="3" name="Content Placeholder 2"/>
          <p:cNvSpPr>
            <a:spLocks noGrp="1"/>
          </p:cNvSpPr>
          <p:nvPr>
            <p:ph idx="1"/>
          </p:nvPr>
        </p:nvSpPr>
        <p:spPr>
          <a:xfrm>
            <a:off x="609600" y="1600201"/>
            <a:ext cx="10972800" cy="4721087"/>
          </a:xfrm>
        </p:spPr>
        <p:txBody>
          <a:bodyPr>
            <a:normAutofit/>
          </a:bodyPr>
          <a:lstStyle/>
          <a:p>
            <a:r>
              <a:rPr lang="en-US" dirty="0"/>
              <a:t>Has the applicant completed coursework equivalent to the subject-specific coursework for the degree, or completed work experience equivalent to that required coursework</a:t>
            </a:r>
            <a:r>
              <a:rPr lang="en-US" dirty="0" smtClean="0"/>
              <a:t>?</a:t>
            </a:r>
          </a:p>
          <a:p>
            <a:endParaRPr lang="en-US" dirty="0" smtClean="0"/>
          </a:p>
          <a:p>
            <a:r>
              <a:rPr lang="en-US" dirty="0" smtClean="0"/>
              <a:t>Has the applicant completed coursework or work experience equivalent to the GE component of an earned bachelor’s or associate’s degree?</a:t>
            </a:r>
          </a:p>
          <a:p>
            <a:endParaRPr lang="en-US" dirty="0" smtClean="0"/>
          </a:p>
          <a:p>
            <a:endParaRPr lang="en-US" dirty="0"/>
          </a:p>
        </p:txBody>
      </p:sp>
    </p:spTree>
    <p:extLst>
      <p:ext uri="{BB962C8B-B14F-4D97-AF65-F5344CB8AC3E}">
        <p14:creationId xmlns:p14="http://schemas.microsoft.com/office/powerpoint/2010/main" val="599670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Equivalent to a Master’s Degree?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What is equivalent to a master’s degree in history, biology, or physics?</a:t>
            </a:r>
          </a:p>
          <a:p>
            <a:endParaRPr lang="en-US" dirty="0" smtClean="0"/>
          </a:p>
          <a:p>
            <a:r>
              <a:rPr lang="en-US" dirty="0" smtClean="0"/>
              <a:t>Is it enough to complete all of the required coursework?</a:t>
            </a:r>
          </a:p>
          <a:p>
            <a:endParaRPr lang="en-US" dirty="0" smtClean="0"/>
          </a:p>
          <a:p>
            <a:r>
              <a:rPr lang="en-US" dirty="0" smtClean="0"/>
              <a:t>Is there an equivalent to a thesis or summative project at the end of the master’s program?</a:t>
            </a:r>
          </a:p>
          <a:p>
            <a:endParaRPr lang="en-US" dirty="0" smtClean="0"/>
          </a:p>
          <a:p>
            <a:r>
              <a:rPr lang="en-US" dirty="0" smtClean="0"/>
              <a:t>These are questions that your local equivalency process needs to address. Remember that granting equivalency to a faculty member means that there background is equivalent to the minimum qualifications listed in the Disciplines List!</a:t>
            </a:r>
            <a:endParaRPr lang="en-US" dirty="0"/>
          </a:p>
        </p:txBody>
      </p:sp>
    </p:spTree>
    <p:extLst>
      <p:ext uri="{BB962C8B-B14F-4D97-AF65-F5344CB8AC3E}">
        <p14:creationId xmlns:p14="http://schemas.microsoft.com/office/powerpoint/2010/main" val="2047728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Don’t Fear </a:t>
            </a:r>
            <a:r>
              <a:rPr lang="en-US" b="1" strike="sngStrike" dirty="0" smtClean="0"/>
              <a:t>the Reaper</a:t>
            </a:r>
            <a:r>
              <a:rPr lang="en-US" b="1" dirty="0" smtClean="0"/>
              <a:t> Equivalency!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44889" y="1417638"/>
            <a:ext cx="7902222" cy="4445000"/>
          </a:xfrm>
        </p:spPr>
      </p:pic>
      <p:sp>
        <p:nvSpPr>
          <p:cNvPr id="5" name="TextBox 4"/>
          <p:cNvSpPr txBox="1"/>
          <p:nvPr/>
        </p:nvSpPr>
        <p:spPr>
          <a:xfrm>
            <a:off x="3352800" y="6134100"/>
            <a:ext cx="5486400" cy="369332"/>
          </a:xfrm>
          <a:prstGeom prst="rect">
            <a:avLst/>
          </a:prstGeom>
          <a:noFill/>
        </p:spPr>
        <p:txBody>
          <a:bodyPr wrap="square" rtlCol="0">
            <a:spAutoFit/>
          </a:bodyPr>
          <a:lstStyle/>
          <a:p>
            <a:pPr algn="ctr"/>
            <a:r>
              <a:rPr lang="en-US" dirty="0"/>
              <a:t>(Just give it </a:t>
            </a:r>
            <a:r>
              <a:rPr lang="en-US"/>
              <a:t>more cowbell!)</a:t>
            </a:r>
          </a:p>
        </p:txBody>
      </p:sp>
    </p:spTree>
    <p:extLst>
      <p:ext uri="{BB962C8B-B14F-4D97-AF65-F5344CB8AC3E}">
        <p14:creationId xmlns:p14="http://schemas.microsoft.com/office/powerpoint/2010/main" val="875107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ASCCC Efforts on Faculty Equivalency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Spring 2016 </a:t>
            </a:r>
            <a:r>
              <a:rPr lang="mr-IN" dirty="0" smtClean="0"/>
              <a:t>–</a:t>
            </a:r>
            <a:r>
              <a:rPr lang="en-US" dirty="0" smtClean="0"/>
              <a:t> adopted paper </a:t>
            </a:r>
            <a:r>
              <a:rPr lang="en-US" i="1" dirty="0" smtClean="0"/>
              <a:t>Equivalence to the Minimum Qualifications.</a:t>
            </a:r>
          </a:p>
          <a:p>
            <a:r>
              <a:rPr lang="en-US" dirty="0" smtClean="0"/>
              <a:t>Fall 2016 </a:t>
            </a:r>
            <a:r>
              <a:rPr lang="mr-IN" dirty="0" smtClean="0"/>
              <a:t>–</a:t>
            </a:r>
            <a:r>
              <a:rPr lang="en-US" dirty="0" smtClean="0"/>
              <a:t> Equivalency and MQs Regional Meetings.</a:t>
            </a:r>
          </a:p>
          <a:p>
            <a:pPr lvl="1"/>
            <a:r>
              <a:rPr lang="en-US" dirty="0" smtClean="0"/>
              <a:t>Faculty focus, with sharing of equivalency processes, discussion of equivalency scenarios.</a:t>
            </a:r>
          </a:p>
          <a:p>
            <a:r>
              <a:rPr lang="en-US" dirty="0" smtClean="0"/>
              <a:t>Spring 2017 </a:t>
            </a:r>
            <a:r>
              <a:rPr lang="mr-IN" dirty="0" smtClean="0"/>
              <a:t>–</a:t>
            </a:r>
            <a:r>
              <a:rPr lang="en-US" dirty="0" smtClean="0"/>
              <a:t> Additional Equivalency and MQs Regional Meetings.</a:t>
            </a:r>
          </a:p>
          <a:p>
            <a:pPr lvl="1"/>
            <a:r>
              <a:rPr lang="en-US" dirty="0" smtClean="0"/>
              <a:t>Broad participation of faculty, academic administrators, HR professionals.</a:t>
            </a:r>
          </a:p>
          <a:p>
            <a:pPr lvl="1"/>
            <a:r>
              <a:rPr lang="en-US" dirty="0" smtClean="0"/>
              <a:t>Sharing of equivalency processes, discussion/feedback on equivalency toolkit ideas.</a:t>
            </a:r>
          </a:p>
          <a:p>
            <a:r>
              <a:rPr lang="en-US" dirty="0" smtClean="0"/>
              <a:t>Breakouts at fall and spring plenary sessions, CTE Leadership Institute, Faculty Leadership Institute.</a:t>
            </a:r>
          </a:p>
          <a:p>
            <a:r>
              <a:rPr lang="en-US" dirty="0" smtClean="0"/>
              <a:t>ASCCC Equivalency Toolkit Workgroup established, working in conjunction with CCCCO workgroups.</a:t>
            </a:r>
          </a:p>
          <a:p>
            <a:endParaRPr lang="en-US" dirty="0" smtClean="0"/>
          </a:p>
          <a:p>
            <a:endParaRPr lang="en-US" dirty="0"/>
          </a:p>
        </p:txBody>
      </p:sp>
    </p:spTree>
    <p:extLst>
      <p:ext uri="{BB962C8B-B14F-4D97-AF65-F5344CB8AC3E}">
        <p14:creationId xmlns:p14="http://schemas.microsoft.com/office/powerpoint/2010/main" val="198254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11714922" cy="5516563"/>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en-US" sz="4800" dirty="0" smtClean="0"/>
          </a:p>
          <a:p>
            <a:pPr marL="0" indent="0" algn="ctr">
              <a:buNone/>
            </a:pPr>
            <a:endParaRPr lang="en-US" sz="4800" dirty="0" smtClean="0"/>
          </a:p>
          <a:p>
            <a:pPr marL="0" indent="0" algn="ctr">
              <a:buNone/>
            </a:pPr>
            <a:r>
              <a:rPr lang="en-US" sz="4800" dirty="0" smtClean="0"/>
              <a:t>Equivalencies/Minimum Qualifications are used </a:t>
            </a:r>
            <a:r>
              <a:rPr lang="en-US" sz="4800" dirty="0"/>
              <a:t>as the sole basis for faculty </a:t>
            </a:r>
            <a:r>
              <a:rPr lang="en-US" sz="4800" dirty="0" smtClean="0"/>
              <a:t>hiring.</a:t>
            </a:r>
            <a:endParaRPr lang="en-US" sz="4800" dirty="0"/>
          </a:p>
        </p:txBody>
      </p:sp>
      <p:pic>
        <p:nvPicPr>
          <p:cNvPr id="4" name="Picture 3"/>
          <p:cNvPicPr>
            <a:picLocks noChangeAspect="1"/>
          </p:cNvPicPr>
          <p:nvPr/>
        </p:nvPicPr>
        <p:blipFill>
          <a:blip r:embed="rId2"/>
          <a:stretch>
            <a:fillRect/>
          </a:stretch>
        </p:blipFill>
        <p:spPr>
          <a:xfrm>
            <a:off x="4996069" y="914400"/>
            <a:ext cx="2093843" cy="1338469"/>
          </a:xfrm>
          <a:prstGeom prst="rect">
            <a:avLst/>
          </a:prstGeom>
        </p:spPr>
      </p:pic>
    </p:spTree>
    <p:extLst>
      <p:ext uri="{BB962C8B-B14F-4D97-AF65-F5344CB8AC3E}">
        <p14:creationId xmlns:p14="http://schemas.microsoft.com/office/powerpoint/2010/main" val="2302330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Need for an Equivalency Toolkit</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smtClean="0"/>
              <a:t>Colleges and districts are struggling with consistent application of equivalency.</a:t>
            </a:r>
          </a:p>
          <a:p>
            <a:endParaRPr lang="en-US" dirty="0" smtClean="0"/>
          </a:p>
          <a:p>
            <a:r>
              <a:rPr lang="en-US" dirty="0" smtClean="0"/>
              <a:t>Most difficulties surround equivalence to the associate’s degree, particularly to the general education component.</a:t>
            </a:r>
          </a:p>
          <a:p>
            <a:endParaRPr lang="en-US" dirty="0" smtClean="0"/>
          </a:p>
          <a:p>
            <a:r>
              <a:rPr lang="en-US" dirty="0" smtClean="0"/>
              <a:t>ASCCC Equivalency Toolkit Project underway </a:t>
            </a:r>
            <a:r>
              <a:rPr lang="mr-IN" dirty="0" smtClean="0"/>
              <a:t>–</a:t>
            </a:r>
            <a:r>
              <a:rPr lang="en-US" dirty="0" smtClean="0"/>
              <a:t> initial focus will be on equivalency in the CTE disciplines.</a:t>
            </a:r>
          </a:p>
          <a:p>
            <a:endParaRPr lang="en-US" dirty="0" smtClean="0"/>
          </a:p>
          <a:p>
            <a:r>
              <a:rPr lang="en-US" dirty="0"/>
              <a:t>Minimum qualifications are ASCCC purview</a:t>
            </a:r>
            <a:r>
              <a:rPr lang="mr-IN" dirty="0"/>
              <a:t>…</a:t>
            </a:r>
            <a:r>
              <a:rPr lang="en-US" dirty="0"/>
              <a:t>ASCCC should take the lead!</a:t>
            </a:r>
          </a:p>
          <a:p>
            <a:endParaRPr lang="en-US" dirty="0"/>
          </a:p>
          <a:p>
            <a:endParaRPr lang="en-US" dirty="0"/>
          </a:p>
        </p:txBody>
      </p:sp>
      <p:sp>
        <p:nvSpPr>
          <p:cNvPr id="11" name="Content Placeholder 10"/>
          <p:cNvSpPr>
            <a:spLocks noGrp="1"/>
          </p:cNvSpPr>
          <p:nvPr>
            <p:ph sz="half" idx="2"/>
          </p:nvPr>
        </p:nvSpPr>
        <p:spPr/>
        <p:txBody>
          <a:bodyPr>
            <a:normAutofit fontScale="77500" lnSpcReduction="20000"/>
          </a:bodyPr>
          <a:lstStyle/>
          <a:p>
            <a:endParaRPr lang="en-US"/>
          </a:p>
        </p:txBody>
      </p:sp>
      <p:pic>
        <p:nvPicPr>
          <p:cNvPr id="6" name="Picture 5"/>
          <p:cNvPicPr>
            <a:picLocks noChangeAspect="1"/>
          </p:cNvPicPr>
          <p:nvPr/>
        </p:nvPicPr>
        <p:blipFill>
          <a:blip r:embed="rId2"/>
          <a:stretch>
            <a:fillRect/>
          </a:stretch>
        </p:blipFill>
        <p:spPr>
          <a:xfrm>
            <a:off x="6172200" y="1593337"/>
            <a:ext cx="5261113" cy="4583626"/>
          </a:xfrm>
          <a:prstGeom prst="rect">
            <a:avLst/>
          </a:prstGeom>
        </p:spPr>
      </p:pic>
    </p:spTree>
    <p:extLst>
      <p:ext uri="{BB962C8B-B14F-4D97-AF65-F5344CB8AC3E}">
        <p14:creationId xmlns:p14="http://schemas.microsoft.com/office/powerpoint/2010/main" val="222051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10972800" cy="4525963"/>
          </a:xfrm>
        </p:spPr>
        <p:txBody>
          <a:bodyPr>
            <a:normAutofit/>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Assigning courses to disciplines is not part of the process of equivalency.  </a:t>
            </a:r>
          </a:p>
          <a:p>
            <a:pPr marL="0" indent="0" algn="ctr">
              <a:buNone/>
            </a:pPr>
            <a:endParaRPr lang="en-US" sz="4000" dirty="0"/>
          </a:p>
        </p:txBody>
      </p:sp>
      <p:pic>
        <p:nvPicPr>
          <p:cNvPr id="4" name="Picture 3"/>
          <p:cNvPicPr>
            <a:picLocks noChangeAspect="1"/>
          </p:cNvPicPr>
          <p:nvPr/>
        </p:nvPicPr>
        <p:blipFill>
          <a:blip r:embed="rId2"/>
          <a:stretch>
            <a:fillRect/>
          </a:stretch>
        </p:blipFill>
        <p:spPr>
          <a:xfrm>
            <a:off x="4571999" y="1822175"/>
            <a:ext cx="2093843" cy="1338469"/>
          </a:xfrm>
          <a:prstGeom prst="rect">
            <a:avLst/>
          </a:prstGeom>
        </p:spPr>
      </p:pic>
    </p:spTree>
    <p:extLst>
      <p:ext uri="{BB962C8B-B14F-4D97-AF65-F5344CB8AC3E}">
        <p14:creationId xmlns:p14="http://schemas.microsoft.com/office/powerpoint/2010/main" val="4238565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Autofit/>
          </a:bodyPr>
          <a:lstStyle/>
          <a:p>
            <a:r>
              <a:rPr lang="en-US" sz="3200" b="1" dirty="0"/>
              <a:t>Assigning Courses to Disciplines </a:t>
            </a:r>
            <a:r>
              <a:rPr lang="mr-IN" sz="3200" b="1" dirty="0"/>
              <a:t>–</a:t>
            </a:r>
            <a:r>
              <a:rPr lang="en-US" sz="3200" b="1" dirty="0"/>
              <a:t/>
            </a:r>
            <a:br>
              <a:rPr lang="en-US" sz="3200" b="1" dirty="0"/>
            </a:br>
            <a:r>
              <a:rPr lang="en-US" sz="3200" b="1" dirty="0"/>
              <a:t>Where Curriculum and MQs Meet</a:t>
            </a:r>
          </a:p>
        </p:txBody>
      </p:sp>
      <p:sp>
        <p:nvSpPr>
          <p:cNvPr id="3" name="Content Placeholder 2"/>
          <p:cNvSpPr>
            <a:spLocks noGrp="1"/>
          </p:cNvSpPr>
          <p:nvPr>
            <p:ph idx="1"/>
          </p:nvPr>
        </p:nvSpPr>
        <p:spPr>
          <a:xfrm>
            <a:off x="788194" y="1417638"/>
            <a:ext cx="10615612" cy="5170764"/>
          </a:xfrm>
        </p:spPr>
        <p:txBody>
          <a:bodyPr>
            <a:normAutofit fontScale="62500" lnSpcReduction="20000"/>
          </a:bodyPr>
          <a:lstStyle/>
          <a:p>
            <a:r>
              <a:rPr lang="en-US" dirty="0" smtClean="0"/>
              <a:t>Identified in Title 5 section 53200 as an academic and professional matter within curriculum:</a:t>
            </a:r>
          </a:p>
          <a:p>
            <a:pPr marL="0" indent="0">
              <a:buNone/>
            </a:pPr>
            <a:r>
              <a:rPr lang="en-US" dirty="0" smtClean="0"/>
              <a:t>	</a:t>
            </a:r>
            <a:r>
              <a:rPr lang="en-US" i="1" dirty="0" smtClean="0"/>
              <a:t>(</a:t>
            </a:r>
            <a:r>
              <a:rPr lang="en-US" i="1" dirty="0"/>
              <a:t>c) “Academic and professional matters” means the following policy development </a:t>
            </a:r>
            <a:r>
              <a:rPr lang="en-US" i="1" dirty="0" smtClean="0"/>
              <a:t>and 	implementation </a:t>
            </a:r>
            <a:r>
              <a:rPr lang="en-US" i="1" dirty="0"/>
              <a:t>matters:</a:t>
            </a:r>
          </a:p>
          <a:p>
            <a:pPr marL="0" indent="0">
              <a:buNone/>
            </a:pPr>
            <a:r>
              <a:rPr lang="en-US" i="1" dirty="0" smtClean="0"/>
              <a:t>		(</a:t>
            </a:r>
            <a:r>
              <a:rPr lang="en-US" i="1" dirty="0"/>
              <a:t>1) curriculum, including establishing prerequisites </a:t>
            </a:r>
            <a:r>
              <a:rPr lang="en-US" b="1" i="1" dirty="0"/>
              <a:t>and placing courses </a:t>
            </a:r>
            <a:r>
              <a:rPr lang="en-US" b="1" i="1" dirty="0" smtClean="0"/>
              <a:t>within </a:t>
            </a:r>
            <a:r>
              <a:rPr lang="en-US" b="1" i="1" dirty="0"/>
              <a:t>disciplines</a:t>
            </a:r>
            <a:r>
              <a:rPr lang="en-US" b="1" i="1" dirty="0" smtClean="0"/>
              <a:t>;</a:t>
            </a:r>
          </a:p>
          <a:p>
            <a:pPr marL="0" indent="0">
              <a:buNone/>
            </a:pPr>
            <a:endParaRPr lang="en-US" b="1" i="1" dirty="0" smtClean="0"/>
          </a:p>
          <a:p>
            <a:r>
              <a:rPr lang="en-US" dirty="0"/>
              <a:t>Determines the </a:t>
            </a:r>
            <a:r>
              <a:rPr lang="en-US" i="1" dirty="0"/>
              <a:t>minimum qualifications necessary to teach a course</a:t>
            </a:r>
            <a:r>
              <a:rPr lang="en-US" dirty="0"/>
              <a:t>.</a:t>
            </a:r>
          </a:p>
          <a:p>
            <a:endParaRPr lang="en-US" dirty="0" smtClean="0"/>
          </a:p>
          <a:p>
            <a:r>
              <a:rPr lang="en-US" dirty="0" smtClean="0"/>
              <a:t>Determined </a:t>
            </a:r>
            <a:r>
              <a:rPr lang="en-US" dirty="0"/>
              <a:t>by local process, but Senate has regulatory authority</a:t>
            </a:r>
            <a:r>
              <a:rPr lang="en-US" dirty="0" smtClean="0"/>
              <a:t>.</a:t>
            </a:r>
          </a:p>
          <a:p>
            <a:endParaRPr lang="en-US" dirty="0"/>
          </a:p>
          <a:p>
            <a:r>
              <a:rPr lang="en-US" dirty="0"/>
              <a:t>Local process should </a:t>
            </a:r>
            <a:r>
              <a:rPr lang="en-US" dirty="0" smtClean="0"/>
              <a:t>include discipline </a:t>
            </a:r>
            <a:r>
              <a:rPr lang="en-US" dirty="0"/>
              <a:t>faculty expertise with review and oversight by local Curriculum Committee, Senate, or both. </a:t>
            </a:r>
            <a:endParaRPr lang="en-US" dirty="0" smtClean="0"/>
          </a:p>
          <a:p>
            <a:endParaRPr lang="en-US" dirty="0"/>
          </a:p>
          <a:p>
            <a:r>
              <a:rPr lang="en-US" dirty="0"/>
              <a:t>Curriculum Committee </a:t>
            </a:r>
            <a:r>
              <a:rPr lang="en-US" dirty="0" smtClean="0"/>
              <a:t>is often </a:t>
            </a:r>
            <a:r>
              <a:rPr lang="en-US" dirty="0"/>
              <a:t>charged with overseeing this process, but other models exist. </a:t>
            </a:r>
            <a:endParaRPr lang="en-US" dirty="0" smtClean="0"/>
          </a:p>
          <a:p>
            <a:pPr marL="0" indent="0">
              <a:buNone/>
            </a:pPr>
            <a:endParaRPr lang="en-US" dirty="0"/>
          </a:p>
          <a:p>
            <a:r>
              <a:rPr lang="en-US" dirty="0" smtClean="0"/>
              <a:t>Note: Assigning courses to disciplines </a:t>
            </a:r>
            <a:r>
              <a:rPr lang="en-US" i="1" dirty="0" smtClean="0"/>
              <a:t>is not </a:t>
            </a:r>
            <a:r>
              <a:rPr lang="en-US" dirty="0" smtClean="0"/>
              <a:t>equivalency.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40" y="344704"/>
            <a:ext cx="904128" cy="935615"/>
          </a:xfrm>
          <a:prstGeom prst="rect">
            <a:avLst/>
          </a:prstGeom>
        </p:spPr>
      </p:pic>
    </p:spTree>
    <p:extLst>
      <p:ext uri="{BB962C8B-B14F-4D97-AF65-F5344CB8AC3E}">
        <p14:creationId xmlns:p14="http://schemas.microsoft.com/office/powerpoint/2010/main" val="2044107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3125787" y="1985565"/>
            <a:ext cx="4089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endParaRPr>
          </a:p>
        </p:txBody>
      </p:sp>
      <p:sp>
        <p:nvSpPr>
          <p:cNvPr id="5" name="Oval 4"/>
          <p:cNvSpPr/>
          <p:nvPr/>
        </p:nvSpPr>
        <p:spPr>
          <a:xfrm>
            <a:off x="5257800" y="1985565"/>
            <a:ext cx="3962400" cy="37552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425032" y="2939851"/>
            <a:ext cx="2076450" cy="2031325"/>
          </a:xfrm>
          <a:prstGeom prst="rect">
            <a:avLst/>
          </a:prstGeom>
          <a:noFill/>
        </p:spPr>
        <p:txBody>
          <a:bodyPr wrap="square" rtlCol="0">
            <a:spAutoFit/>
          </a:bodyPr>
          <a:lstStyle/>
          <a:p>
            <a:r>
              <a:rPr lang="en-US" b="1" u="sng" dirty="0">
                <a:solidFill>
                  <a:srgbClr val="0070C0"/>
                </a:solidFill>
              </a:rPr>
              <a:t>Discipline</a:t>
            </a:r>
            <a:r>
              <a:rPr lang="en-US" u="sng" dirty="0">
                <a:solidFill>
                  <a:srgbClr val="0070C0"/>
                </a:solidFill>
              </a:rPr>
              <a:t> </a:t>
            </a:r>
          </a:p>
          <a:p>
            <a:r>
              <a:rPr lang="en-US" dirty="0">
                <a:solidFill>
                  <a:srgbClr val="0070C0"/>
                </a:solidFill>
              </a:rPr>
              <a:t>Defines required academic preparation and professional experience for faculty </a:t>
            </a:r>
          </a:p>
        </p:txBody>
      </p:sp>
      <p:sp>
        <p:nvSpPr>
          <p:cNvPr id="8" name="TextBox 7"/>
          <p:cNvSpPr txBox="1"/>
          <p:nvPr/>
        </p:nvSpPr>
        <p:spPr>
          <a:xfrm>
            <a:off x="7215188" y="2939851"/>
            <a:ext cx="2005013" cy="923330"/>
          </a:xfrm>
          <a:prstGeom prst="rect">
            <a:avLst/>
          </a:prstGeom>
          <a:noFill/>
        </p:spPr>
        <p:txBody>
          <a:bodyPr wrap="square" rtlCol="0">
            <a:spAutoFit/>
          </a:bodyPr>
          <a:lstStyle/>
          <a:p>
            <a:r>
              <a:rPr lang="en-US" b="1" u="sng" dirty="0">
                <a:solidFill>
                  <a:srgbClr val="00B050"/>
                </a:solidFill>
              </a:rPr>
              <a:t>Courses</a:t>
            </a:r>
          </a:p>
          <a:p>
            <a:r>
              <a:rPr lang="en-US" dirty="0">
                <a:solidFill>
                  <a:srgbClr val="00B050"/>
                </a:solidFill>
              </a:rPr>
              <a:t>What the faculty teach</a:t>
            </a:r>
            <a:r>
              <a:rPr lang="mr-IN" dirty="0">
                <a:solidFill>
                  <a:srgbClr val="00B050"/>
                </a:solidFill>
              </a:rPr>
              <a:t>…</a:t>
            </a:r>
            <a:r>
              <a:rPr lang="en-US" dirty="0">
                <a:solidFill>
                  <a:srgbClr val="00B050"/>
                </a:solidFill>
              </a:rPr>
              <a:t>curriculum!</a:t>
            </a:r>
          </a:p>
        </p:txBody>
      </p:sp>
      <p:sp>
        <p:nvSpPr>
          <p:cNvPr id="9" name="TextBox 8"/>
          <p:cNvSpPr txBox="1"/>
          <p:nvPr/>
        </p:nvSpPr>
        <p:spPr>
          <a:xfrm>
            <a:off x="5501482" y="2939851"/>
            <a:ext cx="1654175" cy="2308324"/>
          </a:xfrm>
          <a:prstGeom prst="rect">
            <a:avLst/>
          </a:prstGeom>
          <a:noFill/>
        </p:spPr>
        <p:txBody>
          <a:bodyPr wrap="square" rtlCol="0">
            <a:spAutoFit/>
          </a:bodyPr>
          <a:lstStyle/>
          <a:p>
            <a:r>
              <a:rPr lang="en-US" b="1" dirty="0">
                <a:solidFill>
                  <a:srgbClr val="FF0000"/>
                </a:solidFill>
              </a:rPr>
              <a:t>Assignment of Course to </a:t>
            </a:r>
            <a:r>
              <a:rPr lang="en-US" b="1" u="sng" dirty="0">
                <a:solidFill>
                  <a:srgbClr val="FF0000"/>
                </a:solidFill>
              </a:rPr>
              <a:t>Discipline</a:t>
            </a:r>
            <a:r>
              <a:rPr lang="en-US" dirty="0">
                <a:solidFill>
                  <a:srgbClr val="FF0000"/>
                </a:solidFill>
              </a:rPr>
              <a:t> Defines the MQs needed to teach the course.</a:t>
            </a:r>
          </a:p>
          <a:p>
            <a:endParaRPr lang="en-US" dirty="0"/>
          </a:p>
        </p:txBody>
      </p:sp>
      <p:sp>
        <p:nvSpPr>
          <p:cNvPr id="10" name="TextBox 9"/>
          <p:cNvSpPr txBox="1"/>
          <p:nvPr/>
        </p:nvSpPr>
        <p:spPr>
          <a:xfrm>
            <a:off x="2870199" y="465613"/>
            <a:ext cx="7035800" cy="584775"/>
          </a:xfrm>
          <a:prstGeom prst="rect">
            <a:avLst/>
          </a:prstGeom>
          <a:noFill/>
        </p:spPr>
        <p:txBody>
          <a:bodyPr wrap="square" rtlCol="0">
            <a:spAutoFit/>
          </a:bodyPr>
          <a:lstStyle/>
          <a:p>
            <a:pPr algn="ctr"/>
            <a:r>
              <a:rPr lang="en-US" sz="3200" b="1" dirty="0"/>
              <a:t>Courses, Disciplines, and MQs </a:t>
            </a:r>
            <a:r>
              <a:rPr lang="mr-IN" sz="3200" b="1" dirty="0"/>
              <a:t>–</a:t>
            </a:r>
            <a:r>
              <a:rPr lang="en-US" sz="3200" b="1" dirty="0"/>
              <a:t> Oh My!</a:t>
            </a:r>
          </a:p>
        </p:txBody>
      </p:sp>
    </p:spTree>
    <p:extLst>
      <p:ext uri="{BB962C8B-B14F-4D97-AF65-F5344CB8AC3E}">
        <p14:creationId xmlns:p14="http://schemas.microsoft.com/office/powerpoint/2010/main" val="2020985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6937"/>
          </a:xfrm>
        </p:spPr>
        <p:txBody>
          <a:bodyPr>
            <a:normAutofit fontScale="90000"/>
          </a:bodyPr>
          <a:lstStyle/>
          <a:p>
            <a:r>
              <a:rPr lang="en-US" b="1" dirty="0" smtClean="0"/>
              <a:t>Current Apprenticeship MQ</a:t>
            </a:r>
            <a:br>
              <a:rPr lang="en-US" b="1" dirty="0" smtClean="0"/>
            </a:br>
            <a:r>
              <a:rPr lang="en-US" sz="2200" dirty="0" smtClean="0"/>
              <a:t>(</a:t>
            </a:r>
            <a:r>
              <a:rPr lang="en-US" sz="2200" dirty="0"/>
              <a:t>Paraphrased from Title 5 sec. 53413)</a:t>
            </a:r>
          </a:p>
        </p:txBody>
      </p:sp>
      <p:sp>
        <p:nvSpPr>
          <p:cNvPr id="3" name="Content Placeholder 2"/>
          <p:cNvSpPr>
            <a:spLocks noGrp="1"/>
          </p:cNvSpPr>
          <p:nvPr>
            <p:ph idx="1"/>
          </p:nvPr>
        </p:nvSpPr>
        <p:spPr>
          <a:xfrm>
            <a:off x="664368" y="1171575"/>
            <a:ext cx="10863263" cy="5363696"/>
          </a:xfrm>
        </p:spPr>
        <p:txBody>
          <a:bodyPr>
            <a:normAutofit fontScale="47500" lnSpcReduction="20000"/>
          </a:bodyPr>
          <a:lstStyle/>
          <a:p>
            <a:r>
              <a:rPr lang="en-US" dirty="0" smtClean="0"/>
              <a:t>Strong Workforce Program calls for exploring the expanded use of apprenticeship.</a:t>
            </a:r>
          </a:p>
          <a:p>
            <a:endParaRPr lang="en-US" dirty="0" smtClean="0"/>
          </a:p>
          <a:p>
            <a:r>
              <a:rPr lang="en-US" dirty="0" smtClean="0"/>
              <a:t>ASCCC apprenticeship workgroup established spring 2017 and met April 6 </a:t>
            </a:r>
            <a:r>
              <a:rPr lang="mr-IN" dirty="0" smtClean="0"/>
              <a:t>–</a:t>
            </a:r>
            <a:r>
              <a:rPr lang="en-US" dirty="0" smtClean="0"/>
              <a:t> proposed a change to the credit MQ as an alternative to the proposal from the California Apprenticeship Council</a:t>
            </a:r>
          </a:p>
          <a:p>
            <a:endParaRPr lang="en-US" dirty="0"/>
          </a:p>
          <a:p>
            <a:r>
              <a:rPr lang="en-US" dirty="0" smtClean="0"/>
              <a:t>BOG is to rely primarily  </a:t>
            </a:r>
            <a:r>
              <a:rPr lang="en-US" dirty="0"/>
              <a:t>on the advice and judgment of, appropriate apprenticeship teaching faculty and labor organization </a:t>
            </a:r>
            <a:r>
              <a:rPr lang="en-US" dirty="0" smtClean="0"/>
              <a:t>representatives (</a:t>
            </a:r>
            <a:r>
              <a:rPr lang="en-US" b="1" dirty="0" smtClean="0"/>
              <a:t>Ed Code §87356 as amended by SB 343 in 1993)</a:t>
            </a:r>
            <a:r>
              <a:rPr lang="en-US" dirty="0" smtClean="0"/>
              <a:t>).</a:t>
            </a:r>
          </a:p>
          <a:p>
            <a:pPr marL="0" indent="0">
              <a:buNone/>
            </a:pPr>
            <a:endParaRPr lang="en-US" dirty="0" smtClean="0"/>
          </a:p>
          <a:p>
            <a:pPr marL="0" indent="0">
              <a:buNone/>
            </a:pPr>
            <a:r>
              <a:rPr lang="en-US" u="sng" dirty="0" smtClean="0"/>
              <a:t>Credit Apprenticeship</a:t>
            </a:r>
            <a:endParaRPr lang="en-US" u="sng" dirty="0"/>
          </a:p>
          <a:p>
            <a:r>
              <a:rPr lang="en-US" dirty="0" smtClean="0"/>
              <a:t>Associate </a:t>
            </a:r>
            <a:r>
              <a:rPr lang="en-US" dirty="0"/>
              <a:t>degree, plus four years of </a:t>
            </a:r>
            <a:r>
              <a:rPr lang="en-US" i="1" dirty="0"/>
              <a:t>occupational</a:t>
            </a:r>
            <a:r>
              <a:rPr lang="en-US" dirty="0"/>
              <a:t> </a:t>
            </a:r>
            <a:r>
              <a:rPr lang="en-US" dirty="0" smtClean="0"/>
              <a:t>experience, or </a:t>
            </a:r>
          </a:p>
          <a:p>
            <a:r>
              <a:rPr lang="en-US" dirty="0" smtClean="0"/>
              <a:t>The possession of:</a:t>
            </a:r>
          </a:p>
          <a:p>
            <a:pPr lvl="1"/>
            <a:r>
              <a:rPr lang="en-US" dirty="0" smtClean="0"/>
              <a:t>6 years </a:t>
            </a:r>
            <a:r>
              <a:rPr lang="en-US" dirty="0"/>
              <a:t>of </a:t>
            </a:r>
            <a:r>
              <a:rPr lang="en-US" i="1" dirty="0"/>
              <a:t>occupational </a:t>
            </a:r>
            <a:r>
              <a:rPr lang="en-US" dirty="0" smtClean="0"/>
              <a:t>experience</a:t>
            </a:r>
          </a:p>
          <a:p>
            <a:pPr lvl="1"/>
            <a:r>
              <a:rPr lang="en-US" dirty="0" smtClean="0"/>
              <a:t>A journeyman's </a:t>
            </a:r>
            <a:r>
              <a:rPr lang="en-US" dirty="0"/>
              <a:t>certificate in the subject matter area to be taught, </a:t>
            </a:r>
            <a:r>
              <a:rPr lang="en-US" dirty="0" smtClean="0"/>
              <a:t>and</a:t>
            </a:r>
          </a:p>
          <a:p>
            <a:pPr lvl="1"/>
            <a:r>
              <a:rPr lang="en-US" dirty="0" smtClean="0"/>
              <a:t>Completion </a:t>
            </a:r>
            <a:r>
              <a:rPr lang="en-US" dirty="0"/>
              <a:t>of </a:t>
            </a:r>
            <a:r>
              <a:rPr lang="en-US" dirty="0" smtClean="0"/>
              <a:t>18 units </a:t>
            </a:r>
            <a:r>
              <a:rPr lang="en-US" dirty="0"/>
              <a:t>of degree applicable </a:t>
            </a:r>
            <a:r>
              <a:rPr lang="en-US" dirty="0" smtClean="0"/>
              <a:t>course </a:t>
            </a:r>
            <a:r>
              <a:rPr lang="en-US" dirty="0"/>
              <a:t>work, in addition to apprenticeship credits</a:t>
            </a:r>
            <a:r>
              <a:rPr lang="en-US" dirty="0" smtClean="0"/>
              <a:t>.</a:t>
            </a:r>
          </a:p>
          <a:p>
            <a:pPr marL="0" indent="0">
              <a:buNone/>
            </a:pPr>
            <a:endParaRPr lang="en-US" dirty="0" smtClean="0"/>
          </a:p>
          <a:p>
            <a:pPr marL="0" indent="0">
              <a:buNone/>
            </a:pPr>
            <a:r>
              <a:rPr lang="en-US" u="sng" dirty="0" smtClean="0"/>
              <a:t>Noncredit Apprenticeship</a:t>
            </a:r>
            <a:endParaRPr lang="en-US" u="sng" dirty="0"/>
          </a:p>
          <a:p>
            <a:r>
              <a:rPr lang="en-US" dirty="0" smtClean="0"/>
              <a:t>Meeting credit apprenticeship MQs, or</a:t>
            </a:r>
          </a:p>
          <a:p>
            <a:r>
              <a:rPr lang="en-US" dirty="0" smtClean="0"/>
              <a:t>Possession of:</a:t>
            </a:r>
            <a:endParaRPr lang="en-US" dirty="0"/>
          </a:p>
          <a:p>
            <a:pPr lvl="1"/>
            <a:r>
              <a:rPr lang="en-US" dirty="0" smtClean="0"/>
              <a:t>A </a:t>
            </a:r>
            <a:r>
              <a:rPr lang="en-US" dirty="0"/>
              <a:t>high school </a:t>
            </a:r>
            <a:r>
              <a:rPr lang="en-US" dirty="0" smtClean="0"/>
              <a:t>diploma</a:t>
            </a:r>
          </a:p>
          <a:p>
            <a:pPr lvl="1"/>
            <a:r>
              <a:rPr lang="en-US" dirty="0" smtClean="0"/>
              <a:t>6 years of </a:t>
            </a:r>
            <a:r>
              <a:rPr lang="en-US" i="1" dirty="0"/>
              <a:t>occupational</a:t>
            </a:r>
            <a:r>
              <a:rPr lang="en-US" dirty="0"/>
              <a:t> experience in the occupation to be taught, including at least two years at the journeyman </a:t>
            </a:r>
            <a:r>
              <a:rPr lang="en-US" dirty="0" smtClean="0"/>
              <a:t>level</a:t>
            </a:r>
          </a:p>
          <a:p>
            <a:pPr lvl="1"/>
            <a:r>
              <a:rPr lang="en-US" dirty="0" smtClean="0"/>
              <a:t>60clock </a:t>
            </a:r>
            <a:r>
              <a:rPr lang="en-US" dirty="0"/>
              <a:t>hours or four semester units in materials, methods, and evaluation of instruction. </a:t>
            </a:r>
            <a:r>
              <a:rPr lang="en-US" dirty="0" smtClean="0"/>
              <a:t>(May be concurrent during the first year of employment as an apprenticeship instructor).</a:t>
            </a:r>
          </a:p>
          <a:p>
            <a:pPr lvl="1"/>
            <a:endParaRPr lang="en-US" dirty="0" smtClean="0"/>
          </a:p>
          <a:p>
            <a:pPr lvl="1"/>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4975" y="2849563"/>
            <a:ext cx="2849343" cy="1897062"/>
          </a:xfrm>
          <a:prstGeom prst="rect">
            <a:avLst/>
          </a:prstGeom>
        </p:spPr>
      </p:pic>
    </p:spTree>
    <p:extLst>
      <p:ext uri="{BB962C8B-B14F-4D97-AF65-F5344CB8AC3E}">
        <p14:creationId xmlns:p14="http://schemas.microsoft.com/office/powerpoint/2010/main" val="892922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Revision to Credit Apprenticeship MQs</a:t>
            </a:r>
            <a:endParaRPr lang="en-US" dirty="0"/>
          </a:p>
        </p:txBody>
      </p:sp>
      <p:sp>
        <p:nvSpPr>
          <p:cNvPr id="3" name="Content Placeholder 2"/>
          <p:cNvSpPr>
            <a:spLocks noGrp="1"/>
          </p:cNvSpPr>
          <p:nvPr>
            <p:ph idx="1"/>
          </p:nvPr>
        </p:nvSpPr>
        <p:spPr>
          <a:xfrm>
            <a:off x="609600" y="1600201"/>
            <a:ext cx="10972800" cy="5015752"/>
          </a:xfrm>
        </p:spPr>
        <p:txBody>
          <a:bodyPr>
            <a:normAutofit fontScale="70000" lnSpcReduction="20000"/>
          </a:bodyPr>
          <a:lstStyle/>
          <a:p>
            <a:pPr marL="0" indent="0">
              <a:buNone/>
            </a:pPr>
            <a:r>
              <a:rPr lang="en-US" dirty="0"/>
              <a:t>(a) The minimum qualifications for service as a community college faculty member teaching credit apprenticeship courses shall be satisfied by meeting one of the following requirements:</a:t>
            </a:r>
          </a:p>
          <a:p>
            <a:pPr marL="0" indent="0">
              <a:buNone/>
            </a:pPr>
            <a:r>
              <a:rPr lang="en-US" dirty="0"/>
              <a:t>(1) Possession of an associate degree, plus four years of occupational experience in the subject matter area to be taught; or</a:t>
            </a:r>
          </a:p>
          <a:p>
            <a:pPr marL="0" indent="0">
              <a:buNone/>
            </a:pPr>
            <a:r>
              <a:rPr lang="en-US" dirty="0"/>
              <a:t>(2) Six years of occupational experience </a:t>
            </a:r>
            <a:r>
              <a:rPr lang="en-US" u="sng" dirty="0"/>
              <a:t>in the subject matter to be taught</a:t>
            </a:r>
            <a:r>
              <a:rPr lang="en-US" dirty="0"/>
              <a:t>, a journeyman's certificate </a:t>
            </a:r>
            <a:r>
              <a:rPr lang="en-US" u="sng" dirty="0"/>
              <a:t>where available</a:t>
            </a:r>
            <a:r>
              <a:rPr lang="en-US" dirty="0"/>
              <a:t> in the subject matter area to be taught, and completion of at least </a:t>
            </a:r>
            <a:r>
              <a:rPr lang="en-US" strike="sngStrike" dirty="0"/>
              <a:t>eighteen (18) </a:t>
            </a:r>
            <a:r>
              <a:rPr lang="en-US" u="sng" dirty="0"/>
              <a:t>twelve (12)</a:t>
            </a:r>
            <a:r>
              <a:rPr lang="en-US" dirty="0"/>
              <a:t> semester units of degree applicable college level course work, in addition to apprenticeship credits.</a:t>
            </a:r>
          </a:p>
          <a:p>
            <a:pPr marL="0" indent="0">
              <a:buNone/>
            </a:pPr>
            <a:r>
              <a:rPr lang="en-US" u="sng" dirty="0"/>
              <a:t>(A) The 12 units may be completed within two years of the date of hire; or </a:t>
            </a:r>
            <a:endParaRPr lang="en-US" dirty="0"/>
          </a:p>
          <a:p>
            <a:pPr marL="0" indent="0">
              <a:buNone/>
            </a:pPr>
            <a:r>
              <a:rPr lang="en-US" u="sng" dirty="0"/>
              <a:t>(3) Six years of occupational experience in the subject matter to be taught, and served as an apprenticeship instructor for an approved apprenticeship training for a minimum of ten years; or </a:t>
            </a:r>
            <a:endParaRPr lang="en-US" dirty="0"/>
          </a:p>
          <a:p>
            <a:pPr marL="0" indent="0">
              <a:buNone/>
            </a:pPr>
            <a:r>
              <a:rPr lang="en-US" u="sng" dirty="0"/>
              <a:t>(4) The equivalent.  </a:t>
            </a:r>
            <a:endParaRPr lang="en-US" u="sng" dirty="0" smtClean="0"/>
          </a:p>
          <a:p>
            <a:pPr marL="0" indent="0">
              <a:buNone/>
            </a:pPr>
            <a:endParaRPr lang="en-US" u="sng" dirty="0"/>
          </a:p>
          <a:p>
            <a:pPr marL="0" indent="0" algn="ctr">
              <a:buNone/>
            </a:pPr>
            <a:r>
              <a:rPr lang="en-US" b="1" dirty="0" smtClean="0"/>
              <a:t>For more information, attend the Disciplines List hearing on Friday at 5:00</a:t>
            </a:r>
            <a:endParaRPr lang="en-US" b="1" dirty="0"/>
          </a:p>
          <a:p>
            <a:pPr marL="0" indent="0">
              <a:buNone/>
            </a:pPr>
            <a:endParaRPr lang="en-US" dirty="0"/>
          </a:p>
        </p:txBody>
      </p:sp>
    </p:spTree>
    <p:extLst>
      <p:ext uri="{BB962C8B-B14F-4D97-AF65-F5344CB8AC3E}">
        <p14:creationId xmlns:p14="http://schemas.microsoft.com/office/powerpoint/2010/main" val="429254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981200" y="1600200"/>
            <a:ext cx="8229600" cy="4749800"/>
          </a:xfrm>
        </p:spPr>
        <p:txBody>
          <a:bodyPr>
            <a:normAutofit fontScale="70000" lnSpcReduction="20000"/>
          </a:bodyPr>
          <a:lstStyle/>
          <a:p>
            <a:r>
              <a:rPr lang="en-US" i="1" dirty="0">
                <a:hlinkClick r:id="rId2"/>
              </a:rPr>
              <a:t>Equivalence to Minimum Qualifications</a:t>
            </a:r>
            <a:r>
              <a:rPr lang="en-US" dirty="0"/>
              <a:t>, ASCCC, adopted Spring </a:t>
            </a:r>
            <a:r>
              <a:rPr lang="en-US" dirty="0" smtClean="0"/>
              <a:t>2016</a:t>
            </a:r>
          </a:p>
          <a:p>
            <a:endParaRPr lang="en-US" i="1" dirty="0" smtClean="0">
              <a:hlinkClick r:id=""/>
            </a:endParaRPr>
          </a:p>
          <a:p>
            <a:r>
              <a:rPr lang="en-US" i="1" dirty="0" smtClean="0">
                <a:hlinkClick r:id="rId3"/>
              </a:rPr>
              <a:t>Minimum Qualifications for Faculty and Administrators in the California Community Colleges</a:t>
            </a:r>
            <a:r>
              <a:rPr lang="en-US" dirty="0" smtClean="0"/>
              <a:t>, Chancellor’s Office (2017)</a:t>
            </a:r>
          </a:p>
          <a:p>
            <a:endParaRPr lang="en-US" i="1" dirty="0" smtClean="0"/>
          </a:p>
          <a:p>
            <a:r>
              <a:rPr lang="en-US" i="1" dirty="0" smtClean="0">
                <a:hlinkClick r:id="rId4"/>
              </a:rPr>
              <a:t>Disciplines List Revision Handbook</a:t>
            </a:r>
            <a:r>
              <a:rPr lang="en-US" dirty="0" smtClean="0"/>
              <a:t>, ASCCC (2014)</a:t>
            </a:r>
          </a:p>
          <a:p>
            <a:endParaRPr lang="en-US" dirty="0" smtClean="0"/>
          </a:p>
          <a:p>
            <a:r>
              <a:rPr lang="en-US" dirty="0" smtClean="0">
                <a:hlinkClick r:id="rId5"/>
              </a:rPr>
              <a:t>CCCCO Legal Opinion L 03-28 </a:t>
            </a:r>
            <a:r>
              <a:rPr lang="en-US" dirty="0" smtClean="0"/>
              <a:t>on single-course equivalencies.</a:t>
            </a:r>
          </a:p>
          <a:p>
            <a:endParaRPr lang="en-US" dirty="0"/>
          </a:p>
          <a:p>
            <a:r>
              <a:rPr lang="en-US" dirty="0" smtClean="0"/>
              <a:t>Additional Disciplines List resources, including an archive of past Disciplines Lists  </a:t>
            </a:r>
            <a:r>
              <a:rPr lang="en-US" dirty="0"/>
              <a:t>are found at </a:t>
            </a:r>
            <a:r>
              <a:rPr lang="en-US" dirty="0">
                <a:hlinkClick r:id="rId6"/>
              </a:rPr>
              <a:t>http://</a:t>
            </a:r>
            <a:r>
              <a:rPr lang="en-US" dirty="0" smtClean="0">
                <a:hlinkClick r:id="rId6"/>
              </a:rPr>
              <a:t>asccc.org/disciplines-list</a:t>
            </a:r>
            <a:r>
              <a:rPr lang="en-US" dirty="0" smtClean="0"/>
              <a:t>. </a:t>
            </a:r>
          </a:p>
        </p:txBody>
      </p:sp>
    </p:spTree>
    <p:extLst>
      <p:ext uri="{BB962C8B-B14F-4D97-AF65-F5344CB8AC3E}">
        <p14:creationId xmlns:p14="http://schemas.microsoft.com/office/powerpoint/2010/main" val="1746589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1981200" y="1417639"/>
            <a:ext cx="8229600" cy="4919663"/>
          </a:xfrm>
        </p:spPr>
        <p:txBody>
          <a:bodyPr>
            <a:normAutofit/>
          </a:bodyPr>
          <a:lstStyle/>
          <a:p>
            <a:pPr marL="0" indent="0">
              <a:buNone/>
            </a:pPr>
            <a:r>
              <a:rPr lang="en-US" dirty="0" smtClean="0"/>
              <a:t>John Freitas – </a:t>
            </a:r>
            <a:r>
              <a:rPr lang="en-US" dirty="0" smtClean="0">
                <a:hlinkClick r:id="rId2"/>
              </a:rPr>
              <a:t>freitaje@lacitycollege.edu</a:t>
            </a:r>
            <a:endParaRPr lang="en-US" dirty="0" smtClean="0"/>
          </a:p>
          <a:p>
            <a:pPr marL="0" indent="0">
              <a:buNone/>
            </a:pPr>
            <a:r>
              <a:rPr lang="en-US" dirty="0" smtClean="0"/>
              <a:t>Lorraine Slattery-Farrell </a:t>
            </a:r>
            <a:r>
              <a:rPr lang="mr-IN" dirty="0" smtClean="0"/>
              <a:t>–</a:t>
            </a:r>
            <a:r>
              <a:rPr lang="en-US" dirty="0" smtClean="0"/>
              <a:t> </a:t>
            </a:r>
            <a:r>
              <a:rPr lang="en-US" dirty="0" smtClean="0">
                <a:hlinkClick r:id="rId3"/>
              </a:rPr>
              <a:t>lfarrell@msjc.edu</a:t>
            </a:r>
            <a:r>
              <a:rPr lang="en-US" dirty="0" smtClean="0"/>
              <a:t> </a:t>
            </a:r>
          </a:p>
          <a:p>
            <a:pPr marL="0" indent="0">
              <a:buNone/>
            </a:pPr>
            <a:endParaRPr lang="en-US" dirty="0"/>
          </a:p>
          <a:p>
            <a:pPr marL="0" indent="0">
              <a:buNone/>
            </a:pPr>
            <a:endParaRPr lang="en-US" dirty="0" smtClean="0"/>
          </a:p>
          <a:p>
            <a:pPr marL="0" indent="0">
              <a:buNone/>
            </a:pPr>
            <a:endParaRPr lang="en-US" dirty="0" smtClean="0"/>
          </a:p>
          <a:p>
            <a:endParaRPr lang="en-US" dirty="0"/>
          </a:p>
          <a:p>
            <a:endParaRPr lang="en-US" dirty="0"/>
          </a:p>
          <a:p>
            <a:pPr marL="0" indent="0" algn="ctr">
              <a:buNone/>
            </a:pPr>
            <a:r>
              <a:rPr lang="en-US" dirty="0"/>
              <a:t>Thank you!</a:t>
            </a:r>
          </a:p>
          <a:p>
            <a:endParaRPr lang="en-US" dirty="0"/>
          </a:p>
        </p:txBody>
      </p:sp>
      <p:pic>
        <p:nvPicPr>
          <p:cNvPr id="4" name="Picture 3" descr="j0315598.jpg"/>
          <p:cNvPicPr>
            <a:picLocks noChangeAspect="1"/>
          </p:cNvPicPr>
          <p:nvPr/>
        </p:nvPicPr>
        <p:blipFill rotWithShape="1">
          <a:blip r:embed="rId4" cstate="email">
            <a:extLst>
              <a:ext uri="{28A0092B-C50C-407E-A947-70E740481C1C}">
                <a14:useLocalDpi xmlns:a14="http://schemas.microsoft.com/office/drawing/2010/main"/>
              </a:ext>
            </a:extLst>
          </a:blip>
          <a:srcRect l="-73" t="-2"/>
          <a:stretch/>
        </p:blipFill>
        <p:spPr>
          <a:xfrm>
            <a:off x="4087549" y="2651588"/>
            <a:ext cx="4016901" cy="2845305"/>
          </a:xfrm>
          <a:prstGeom prst="rect">
            <a:avLst/>
          </a:prstGeom>
        </p:spPr>
      </p:pic>
    </p:spTree>
    <p:extLst>
      <p:ext uri="{BB962C8B-B14F-4D97-AF65-F5344CB8AC3E}">
        <p14:creationId xmlns:p14="http://schemas.microsoft.com/office/powerpoint/2010/main" val="166422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93900"/>
            <a:ext cx="2895600" cy="2857500"/>
          </a:xfrm>
          <a:prstGeom prst="rect">
            <a:avLst/>
          </a:prstGeom>
        </p:spPr>
      </p:pic>
    </p:spTree>
    <p:extLst>
      <p:ext uri="{BB962C8B-B14F-4D97-AF65-F5344CB8AC3E}">
        <p14:creationId xmlns:p14="http://schemas.microsoft.com/office/powerpoint/2010/main" val="12733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1143000"/>
          </a:xfrm>
        </p:spPr>
        <p:txBody>
          <a:bodyPr>
            <a:normAutofit fontScale="90000"/>
          </a:bodyPr>
          <a:lstStyle/>
          <a:p>
            <a:r>
              <a:rPr lang="en-US" b="1" dirty="0" smtClean="0"/>
              <a:t>Minimum Qualifications “Hierarchy”</a:t>
            </a:r>
            <a:endParaRPr lang="en-US" b="1" dirty="0"/>
          </a:p>
        </p:txBody>
      </p:sp>
      <p:sp>
        <p:nvSpPr>
          <p:cNvPr id="3" name="Content Placeholder 2"/>
          <p:cNvSpPr>
            <a:spLocks noGrp="1"/>
          </p:cNvSpPr>
          <p:nvPr>
            <p:ph idx="1"/>
          </p:nvPr>
        </p:nvSpPr>
        <p:spPr>
          <a:xfrm>
            <a:off x="752476" y="1265238"/>
            <a:ext cx="8863012" cy="5453062"/>
          </a:xfrm>
        </p:spPr>
        <p:txBody>
          <a:bodyPr>
            <a:normAutofit/>
          </a:bodyPr>
          <a:lstStyle/>
          <a:p>
            <a:r>
              <a:rPr lang="en-US" dirty="0" smtClean="0"/>
              <a:t>“Basic MQs” for credit instructors, counselors, and librarians are the minimum degree and experience requirements specified in Title 5 §53410.  </a:t>
            </a:r>
          </a:p>
          <a:p>
            <a:endParaRPr lang="en-US" dirty="0" smtClean="0"/>
          </a:p>
          <a:p>
            <a:r>
              <a:rPr lang="en-US" dirty="0" smtClean="0"/>
              <a:t>Discipline-specific MQs in the Disciplines List</a:t>
            </a:r>
          </a:p>
          <a:p>
            <a:pPr lvl="1"/>
            <a:r>
              <a:rPr lang="en-US" dirty="0" smtClean="0"/>
              <a:t>Define the fields of study or professional experience to required to fit within a discipline.</a:t>
            </a:r>
          </a:p>
          <a:p>
            <a:pPr lvl="1"/>
            <a:r>
              <a:rPr lang="en-US" dirty="0" smtClean="0"/>
              <a:t>Must conform to the degree and experience requirements of §53410.</a:t>
            </a:r>
          </a:p>
          <a:p>
            <a:pPr lvl="1"/>
            <a:endParaRPr lang="en-US" dirty="0" smtClean="0"/>
          </a:p>
          <a:p>
            <a:pPr marL="457200" lvl="1"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5488" y="1265238"/>
            <a:ext cx="2430214" cy="1860550"/>
          </a:xfrm>
          <a:prstGeom prst="rect">
            <a:avLst/>
          </a:prstGeom>
        </p:spPr>
      </p:pic>
    </p:spTree>
    <p:extLst>
      <p:ext uri="{BB962C8B-B14F-4D97-AF65-F5344CB8AC3E}">
        <p14:creationId xmlns:p14="http://schemas.microsoft.com/office/powerpoint/2010/main" val="50927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Minimum Qualifications “Hierarchy”</a:t>
            </a:r>
            <a:endParaRPr lang="en-US" dirty="0"/>
          </a:p>
        </p:txBody>
      </p:sp>
      <p:sp useBgFill="1">
        <p:nvSpPr>
          <p:cNvPr id="4" name="Content Placeholder 3"/>
          <p:cNvSpPr>
            <a:spLocks noGrp="1"/>
          </p:cNvSpPr>
          <p:nvPr>
            <p:ph idx="1"/>
          </p:nvPr>
        </p:nvSpPr>
        <p:spPr>
          <a:xfrm>
            <a:off x="1981200" y="1600201"/>
            <a:ext cx="8229600" cy="1841499"/>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marL="0" indent="0" algn="ctr" defTabSz="914400">
              <a:spcBef>
                <a:spcPts val="0"/>
              </a:spcBef>
              <a:buNone/>
              <a:defRPr/>
            </a:pPr>
            <a:r>
              <a:rPr lang="en-US" u="sng" dirty="0" smtClean="0">
                <a:solidFill>
                  <a:schemeClr val="tx1"/>
                </a:solidFill>
              </a:rPr>
              <a:t>Basic MQ</a:t>
            </a:r>
          </a:p>
          <a:p>
            <a:pPr marL="0" indent="0" algn="ctr" defTabSz="914400">
              <a:spcBef>
                <a:spcPts val="0"/>
              </a:spcBef>
              <a:buNone/>
              <a:defRPr/>
            </a:pPr>
            <a:r>
              <a:rPr lang="en-US" dirty="0">
                <a:solidFill>
                  <a:schemeClr val="tx1"/>
                </a:solidFill>
              </a:rPr>
              <a:t>M</a:t>
            </a:r>
            <a:r>
              <a:rPr lang="en-US" dirty="0" smtClean="0">
                <a:solidFill>
                  <a:schemeClr val="tx1"/>
                </a:solidFill>
              </a:rPr>
              <a:t>aster’s degree </a:t>
            </a:r>
          </a:p>
          <a:p>
            <a:pPr marL="0" indent="0" algn="ctr" defTabSz="914400">
              <a:spcBef>
                <a:spcPts val="0"/>
              </a:spcBef>
              <a:buNone/>
              <a:defRPr/>
            </a:pPr>
            <a:r>
              <a:rPr lang="en-US" dirty="0" smtClean="0">
                <a:solidFill>
                  <a:schemeClr val="tx1"/>
                </a:solidFill>
              </a:rPr>
              <a:t>Bachelor’s degree plus two years professional experience, etc.</a:t>
            </a:r>
          </a:p>
        </p:txBody>
      </p:sp>
      <p:sp useBgFill="1">
        <p:nvSpPr>
          <p:cNvPr id="5" name="Rounded Rectangle 4"/>
          <p:cNvSpPr/>
          <p:nvPr/>
        </p:nvSpPr>
        <p:spPr>
          <a:xfrm>
            <a:off x="2565400" y="4470401"/>
            <a:ext cx="7169150" cy="19692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solidFill>
                  <a:schemeClr val="tx1"/>
                </a:solidFill>
              </a:rPr>
              <a:t>Discipline-Specific MQ</a:t>
            </a:r>
          </a:p>
          <a:p>
            <a:pPr algn="ctr"/>
            <a:r>
              <a:rPr lang="en-US" sz="2400" dirty="0">
                <a:solidFill>
                  <a:schemeClr val="tx1"/>
                </a:solidFill>
              </a:rPr>
              <a:t>Humanities - Master’s in Humanities</a:t>
            </a:r>
          </a:p>
          <a:p>
            <a:pPr algn="ctr"/>
            <a:r>
              <a:rPr lang="en-US" sz="2400" dirty="0">
                <a:solidFill>
                  <a:schemeClr val="tx1"/>
                </a:solidFill>
              </a:rPr>
              <a:t>Biotechnology - Bachelor’s in biological sciences, chemistry, biochemistry or engineering, plus two years of professional experience</a:t>
            </a:r>
          </a:p>
        </p:txBody>
      </p:sp>
      <p:sp>
        <p:nvSpPr>
          <p:cNvPr id="3" name="Down Arrow 2"/>
          <p:cNvSpPr/>
          <p:nvPr/>
        </p:nvSpPr>
        <p:spPr>
          <a:xfrm>
            <a:off x="5930900" y="3530600"/>
            <a:ext cx="330200" cy="939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567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Discipline MQs and the Disciplines List</a:t>
            </a:r>
          </a:p>
        </p:txBody>
      </p:sp>
      <p:pic>
        <p:nvPicPr>
          <p:cNvPr id="1030" name="Picture 6" descr="Image result for minimum qualifications community colleg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47332" y="1600200"/>
            <a:ext cx="349733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5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Discipline?</a:t>
            </a:r>
            <a:endParaRPr lang="en-US" b="1" dirty="0"/>
          </a:p>
        </p:txBody>
      </p:sp>
      <p:sp>
        <p:nvSpPr>
          <p:cNvPr id="3" name="Content Placeholder 2"/>
          <p:cNvSpPr>
            <a:spLocks noGrp="1"/>
          </p:cNvSpPr>
          <p:nvPr>
            <p:ph idx="1"/>
          </p:nvPr>
        </p:nvSpPr>
        <p:spPr>
          <a:xfrm>
            <a:off x="609600" y="1270000"/>
            <a:ext cx="10972800" cy="5270500"/>
          </a:xfrm>
        </p:spPr>
        <p:txBody>
          <a:bodyPr>
            <a:normAutofit fontScale="92500" lnSpcReduction="10000"/>
          </a:bodyPr>
          <a:lstStyle/>
          <a:p>
            <a:r>
              <a:rPr lang="en-US" dirty="0"/>
              <a:t>Faculty must meet the MQs for the discipline of the faculty member’s assignment.</a:t>
            </a:r>
          </a:p>
          <a:p>
            <a:endParaRPr lang="en-US" dirty="0"/>
          </a:p>
          <a:p>
            <a:r>
              <a:rPr lang="en-US" dirty="0"/>
              <a:t>A “discipline” is defined as a grouping of courses that share common academic or vocational preparation, which are typically defined by a degree or degrees (MFA, MA, BA, AS, etc.), or specific professional preparation. </a:t>
            </a:r>
          </a:p>
          <a:p>
            <a:pPr lvl="1"/>
            <a:r>
              <a:rPr lang="en-US" dirty="0"/>
              <a:t>Discipline is from the perspective of </a:t>
            </a:r>
            <a:r>
              <a:rPr lang="en-US" u="sng" dirty="0"/>
              <a:t>faculty preparation</a:t>
            </a:r>
            <a:r>
              <a:rPr lang="en-US" dirty="0"/>
              <a:t>.</a:t>
            </a:r>
          </a:p>
          <a:p>
            <a:pPr lvl="1"/>
            <a:r>
              <a:rPr lang="en-US" i="1" dirty="0"/>
              <a:t>Not the same </a:t>
            </a:r>
            <a:r>
              <a:rPr lang="en-US" dirty="0"/>
              <a:t>as local departments or subject areas.</a:t>
            </a:r>
          </a:p>
          <a:p>
            <a:pPr lvl="1"/>
            <a:r>
              <a:rPr lang="en-US" dirty="0"/>
              <a:t>Disciplines List specifies the </a:t>
            </a:r>
            <a:r>
              <a:rPr lang="en-US" u="sng" dirty="0"/>
              <a:t>minimum qualifications for each discipline</a:t>
            </a:r>
            <a:r>
              <a:rPr lang="en-US" dirty="0"/>
              <a:t>. </a:t>
            </a:r>
            <a:endParaRPr lang="en-US" dirty="0" smtClean="0"/>
          </a:p>
          <a:p>
            <a:pPr lvl="1"/>
            <a:r>
              <a:rPr lang="en-US" dirty="0" smtClean="0"/>
              <a:t>Instructional faculty must meet the MQs of the disciplines to which courses are assigned.</a:t>
            </a:r>
            <a:endParaRPr lang="en-US" dirty="0"/>
          </a:p>
        </p:txBody>
      </p:sp>
    </p:spTree>
    <p:extLst>
      <p:ext uri="{BB962C8B-B14F-4D97-AF65-F5344CB8AC3E}">
        <p14:creationId xmlns:p14="http://schemas.microsoft.com/office/powerpoint/2010/main" val="92492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6489</TotalTime>
  <Words>2358</Words>
  <Application>Microsoft Macintosh PowerPoint</Application>
  <PresentationFormat>Widescreen</PresentationFormat>
  <Paragraphs>288</Paragraphs>
  <Slides>47</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Mangal</vt:lpstr>
      <vt:lpstr>Arial</vt:lpstr>
      <vt:lpstr>Office Theme</vt:lpstr>
      <vt:lpstr>The Basics of Minimum Qualifications…and More!</vt:lpstr>
      <vt:lpstr>Today, we will…</vt:lpstr>
      <vt:lpstr>Some Context</vt:lpstr>
      <vt:lpstr>PowerPoint Presentation</vt:lpstr>
      <vt:lpstr>PowerPoint Presentation</vt:lpstr>
      <vt:lpstr>Minimum Qualifications “Hierarchy”</vt:lpstr>
      <vt:lpstr>Minimum Qualifications “Hierarchy”</vt:lpstr>
      <vt:lpstr>Discipline MQs and the Disciplines List</vt:lpstr>
      <vt:lpstr>What is a Discipline?</vt:lpstr>
      <vt:lpstr>(An old blended list…vintage 2014)</vt:lpstr>
      <vt:lpstr>PowerPoint Presentation</vt:lpstr>
      <vt:lpstr>Local Qualifications May Exceed  State MQs</vt:lpstr>
      <vt:lpstr>PowerPoint Presentation</vt:lpstr>
      <vt:lpstr>True!</vt:lpstr>
      <vt:lpstr>PowerPoint Presentation</vt:lpstr>
      <vt:lpstr>False</vt:lpstr>
      <vt:lpstr>“Specialized” Minimum Qualifications</vt:lpstr>
      <vt:lpstr>PowerPoint Presentation</vt:lpstr>
      <vt:lpstr> Strictly true, however… </vt:lpstr>
      <vt:lpstr>Equivalency - Questions to Ponder</vt:lpstr>
      <vt:lpstr>PowerPoint Presentation</vt:lpstr>
      <vt:lpstr>True</vt:lpstr>
      <vt:lpstr>Equivalency Principles</vt:lpstr>
      <vt:lpstr>Equivalency Principles</vt:lpstr>
      <vt:lpstr>PowerPoint Presentation</vt:lpstr>
      <vt:lpstr>False</vt:lpstr>
      <vt:lpstr>Local Equivalency Process Required</vt:lpstr>
      <vt:lpstr>Equivalency Process</vt:lpstr>
      <vt:lpstr>PowerPoint Presentation</vt:lpstr>
      <vt:lpstr>Equivalency Process – Role of HR</vt:lpstr>
      <vt:lpstr>PowerPoint Presentation</vt:lpstr>
      <vt:lpstr>Single Course Equivalency?</vt:lpstr>
      <vt:lpstr>Single Course Equivalency Is Not Permitted</vt:lpstr>
      <vt:lpstr>PowerPoint Presentation</vt:lpstr>
      <vt:lpstr>False</vt:lpstr>
      <vt:lpstr>What is Equivalent to a Bachelor’s Degree or Associate’s Degree?</vt:lpstr>
      <vt:lpstr>What is Equivalent to a Master’s Degree?</vt:lpstr>
      <vt:lpstr>Don’t Fear the Reaper Equivalency!</vt:lpstr>
      <vt:lpstr>ASCCC Efforts on Faculty Equivalency</vt:lpstr>
      <vt:lpstr>Need for an Equivalency Toolkit</vt:lpstr>
      <vt:lpstr>PowerPoint Presentation</vt:lpstr>
      <vt:lpstr>Assigning Courses to Disciplines – Where Curriculum and MQs Meet</vt:lpstr>
      <vt:lpstr>PowerPoint Presentation</vt:lpstr>
      <vt:lpstr>Current Apprenticeship MQ (Paraphrased from Title 5 sec. 53413)</vt:lpstr>
      <vt:lpstr>Proposed Revision to Credit Apprenticeship MQs</vt:lpstr>
      <vt:lpstr>Resources</vt:lpstr>
      <vt:lpstr>Questions?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Microsoft Office User</cp:lastModifiedBy>
  <cp:revision>150</cp:revision>
  <dcterms:created xsi:type="dcterms:W3CDTF">2015-04-05T18:32:37Z</dcterms:created>
  <dcterms:modified xsi:type="dcterms:W3CDTF">2017-11-02T15:51:32Z</dcterms:modified>
</cp:coreProperties>
</file>