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9" r:id="rId3"/>
    <p:sldId id="260" r:id="rId4"/>
    <p:sldId id="295" r:id="rId5"/>
    <p:sldId id="261" r:id="rId6"/>
    <p:sldId id="262" r:id="rId7"/>
    <p:sldId id="289" r:id="rId8"/>
    <p:sldId id="296" r:id="rId9"/>
    <p:sldId id="290" r:id="rId10"/>
    <p:sldId id="291" r:id="rId11"/>
    <p:sldId id="265" r:id="rId12"/>
    <p:sldId id="267" r:id="rId13"/>
    <p:sldId id="271" r:id="rId14"/>
    <p:sldId id="270" r:id="rId15"/>
    <p:sldId id="272" r:id="rId16"/>
    <p:sldId id="273" r:id="rId17"/>
    <p:sldId id="297" r:id="rId18"/>
    <p:sldId id="277" r:id="rId19"/>
    <p:sldId id="298" r:id="rId20"/>
    <p:sldId id="293" r:id="rId21"/>
    <p:sldId id="292" r:id="rId22"/>
    <p:sldId id="275" r:id="rId23"/>
    <p:sldId id="268" r:id="rId24"/>
    <p:sldId id="266" r:id="rId25"/>
    <p:sldId id="282" r:id="rId26"/>
    <p:sldId id="263" r:id="rId27"/>
    <p:sldId id="294" r:id="rId28"/>
    <p:sldId id="276" r:id="rId29"/>
    <p:sldId id="300" r:id="rId30"/>
    <p:sldId id="301" r:id="rId31"/>
    <p:sldId id="308" r:id="rId32"/>
    <p:sldId id="307" r:id="rId33"/>
    <p:sldId id="304" r:id="rId34"/>
    <p:sldId id="299" r:id="rId35"/>
    <p:sldId id="280" r:id="rId36"/>
    <p:sldId id="281" r:id="rId37"/>
    <p:sldId id="305" r:id="rId38"/>
    <p:sldId id="306" r:id="rId39"/>
    <p:sldId id="303" r:id="rId40"/>
    <p:sldId id="285" r:id="rId41"/>
    <p:sldId id="287" r:id="rId42"/>
    <p:sldId id="286" r:id="rId43"/>
    <p:sldId id="278" r:id="rId44"/>
    <p:sldId id="279" r:id="rId45"/>
    <p:sldId id="302" r:id="rId46"/>
    <p:sldId id="288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1430" y="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38BD43-A047-4AE6-A1A0-E09D94B6B308}" type="doc">
      <dgm:prSet loTypeId="urn:microsoft.com/office/officeart/2008/layout/HexagonCluster" loCatId="picture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26BD115E-47D4-47B9-9AF2-859BC1D795E3}">
      <dgm:prSet phldrT="[Text]"/>
      <dgm:spPr/>
      <dgm:t>
        <a:bodyPr/>
        <a:lstStyle/>
        <a:p>
          <a:r>
            <a:rPr lang="en-US" dirty="0"/>
            <a:t>Meta-Majors</a:t>
          </a:r>
        </a:p>
      </dgm:t>
    </dgm:pt>
    <dgm:pt modelId="{34BA3F64-0738-496D-A2C4-D3FA899F0B1B}" type="parTrans" cxnId="{5E08DC84-CD16-4B86-A434-6FAB16A3A722}">
      <dgm:prSet/>
      <dgm:spPr/>
      <dgm:t>
        <a:bodyPr/>
        <a:lstStyle/>
        <a:p>
          <a:endParaRPr lang="en-US"/>
        </a:p>
      </dgm:t>
    </dgm:pt>
    <dgm:pt modelId="{58A07AC8-AB57-4231-BD56-5450405D446F}" type="sibTrans" cxnId="{5E08DC84-CD16-4B86-A434-6FAB16A3A722}">
      <dgm:prSet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  <dgm:t>
        <a:bodyPr/>
        <a:lstStyle/>
        <a:p>
          <a:endParaRPr lang="en-US"/>
        </a:p>
      </dgm:t>
    </dgm:pt>
    <dgm:pt modelId="{66D35131-595D-43E8-847D-4F27D4EECFBC}">
      <dgm:prSet phldrT="[Text]"/>
      <dgm:spPr/>
      <dgm:t>
        <a:bodyPr/>
        <a:lstStyle/>
        <a:p>
          <a:r>
            <a:rPr lang="en-US" dirty="0"/>
            <a:t>Select a meta-major or Major</a:t>
          </a:r>
        </a:p>
      </dgm:t>
    </dgm:pt>
    <dgm:pt modelId="{FF91C545-9B66-47FA-8012-801DCD27D8B6}" type="parTrans" cxnId="{D01274CD-A868-4CE4-BC4D-DA2D34C78C21}">
      <dgm:prSet/>
      <dgm:spPr/>
      <dgm:t>
        <a:bodyPr/>
        <a:lstStyle/>
        <a:p>
          <a:endParaRPr lang="en-US"/>
        </a:p>
      </dgm:t>
    </dgm:pt>
    <dgm:pt modelId="{3ABAC87F-CF43-4D83-A393-A377D08C073E}" type="sibTrans" cxnId="{D01274CD-A868-4CE4-BC4D-DA2D34C78C21}">
      <dgm:prSet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  <dgm:t>
        <a:bodyPr/>
        <a:lstStyle/>
        <a:p>
          <a:endParaRPr lang="en-US"/>
        </a:p>
      </dgm:t>
    </dgm:pt>
    <dgm:pt modelId="{F6585BE1-0B86-4733-9358-B211A6B9AE9E}">
      <dgm:prSet phldrT="[Text]"/>
      <dgm:spPr/>
      <dgm:t>
        <a:bodyPr/>
        <a:lstStyle/>
        <a:p>
          <a:r>
            <a:rPr lang="en-US" dirty="0"/>
            <a:t>Program Offerings</a:t>
          </a:r>
        </a:p>
      </dgm:t>
    </dgm:pt>
    <dgm:pt modelId="{677EEBE2-107F-4246-AC8F-06F33A1FDA24}" type="parTrans" cxnId="{865438B4-B43A-4BAB-9347-787A810D0FA4}">
      <dgm:prSet/>
      <dgm:spPr/>
      <dgm:t>
        <a:bodyPr/>
        <a:lstStyle/>
        <a:p>
          <a:endParaRPr lang="en-US"/>
        </a:p>
      </dgm:t>
    </dgm:pt>
    <dgm:pt modelId="{6FDEDDEC-73E3-4AC6-9448-470133C0966B}" type="sibTrans" cxnId="{865438B4-B43A-4BAB-9347-787A810D0FA4}">
      <dgm:prSet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  <dgm:t>
        <a:bodyPr/>
        <a:lstStyle/>
        <a:p>
          <a:endParaRPr lang="en-US"/>
        </a:p>
      </dgm:t>
    </dgm:pt>
    <dgm:pt modelId="{A59A2430-CB89-4F88-8CD4-3DC8193F1E60}" type="pres">
      <dgm:prSet presAssocID="{E838BD43-A047-4AE6-A1A0-E09D94B6B308}" presName="Name0" presStyleCnt="0">
        <dgm:presLayoutVars>
          <dgm:chMax val="21"/>
          <dgm:chPref val="21"/>
        </dgm:presLayoutVars>
      </dgm:prSet>
      <dgm:spPr/>
    </dgm:pt>
    <dgm:pt modelId="{2887D355-DF1B-4580-A9D1-21F7570C8383}" type="pres">
      <dgm:prSet presAssocID="{26BD115E-47D4-47B9-9AF2-859BC1D795E3}" presName="text1" presStyleCnt="0"/>
      <dgm:spPr/>
    </dgm:pt>
    <dgm:pt modelId="{8A6390C5-9B29-4DDB-9BD6-04431C4F851F}" type="pres">
      <dgm:prSet presAssocID="{26BD115E-47D4-47B9-9AF2-859BC1D795E3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9D4CC3CC-A21B-4BEA-B2FB-4A2194541E92}" type="pres">
      <dgm:prSet presAssocID="{26BD115E-47D4-47B9-9AF2-859BC1D795E3}" presName="textaccent1" presStyleCnt="0"/>
      <dgm:spPr/>
    </dgm:pt>
    <dgm:pt modelId="{0EB039C2-1D02-4CE3-A3DB-C4FB900B0A4D}" type="pres">
      <dgm:prSet presAssocID="{26BD115E-47D4-47B9-9AF2-859BC1D795E3}" presName="accentRepeatNode" presStyleLbl="solidAlignAcc1" presStyleIdx="0" presStyleCnt="6"/>
      <dgm:spPr/>
    </dgm:pt>
    <dgm:pt modelId="{305AEEEE-4B24-4933-AE41-12686580D5A1}" type="pres">
      <dgm:prSet presAssocID="{58A07AC8-AB57-4231-BD56-5450405D446F}" presName="image1" presStyleCnt="0"/>
      <dgm:spPr/>
    </dgm:pt>
    <dgm:pt modelId="{867ABFB2-0230-491C-821C-87AEEFE7461E}" type="pres">
      <dgm:prSet presAssocID="{58A07AC8-AB57-4231-BD56-5450405D446F}" presName="imageRepeatNode" presStyleLbl="alignAcc1" presStyleIdx="0" presStyleCnt="3" custAng="5400000"/>
      <dgm:spPr/>
    </dgm:pt>
    <dgm:pt modelId="{EC89784D-AB37-4AF4-A936-2A8130DE3BD3}" type="pres">
      <dgm:prSet presAssocID="{58A07AC8-AB57-4231-BD56-5450405D446F}" presName="imageaccent1" presStyleCnt="0"/>
      <dgm:spPr/>
    </dgm:pt>
    <dgm:pt modelId="{2474E025-6BCE-4B5A-981A-ACBBACC7E4BB}" type="pres">
      <dgm:prSet presAssocID="{58A07AC8-AB57-4231-BD56-5450405D446F}" presName="accentRepeatNode" presStyleLbl="solidAlignAcc1" presStyleIdx="1" presStyleCnt="6"/>
      <dgm:spPr/>
    </dgm:pt>
    <dgm:pt modelId="{2B3911CB-E224-4915-915C-021324694284}" type="pres">
      <dgm:prSet presAssocID="{66D35131-595D-43E8-847D-4F27D4EECFBC}" presName="text2" presStyleCnt="0"/>
      <dgm:spPr/>
    </dgm:pt>
    <dgm:pt modelId="{921105D0-434D-4EBF-9631-00781CE56E17}" type="pres">
      <dgm:prSet presAssocID="{66D35131-595D-43E8-847D-4F27D4EECFBC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6383DDA8-0E96-40A5-AB75-27E4341D0CC8}" type="pres">
      <dgm:prSet presAssocID="{66D35131-595D-43E8-847D-4F27D4EECFBC}" presName="textaccent2" presStyleCnt="0"/>
      <dgm:spPr/>
    </dgm:pt>
    <dgm:pt modelId="{5FBA1067-C1E2-4821-9EBD-EFA87C9B18E0}" type="pres">
      <dgm:prSet presAssocID="{66D35131-595D-43E8-847D-4F27D4EECFBC}" presName="accentRepeatNode" presStyleLbl="solidAlignAcc1" presStyleIdx="2" presStyleCnt="6"/>
      <dgm:spPr/>
    </dgm:pt>
    <dgm:pt modelId="{8B773610-6A9C-4C5D-9C3A-1D5A0AC7BA84}" type="pres">
      <dgm:prSet presAssocID="{3ABAC87F-CF43-4D83-A393-A377D08C073E}" presName="image2" presStyleCnt="0"/>
      <dgm:spPr/>
    </dgm:pt>
    <dgm:pt modelId="{1D27CAA6-E56F-4857-BF3E-1AEB37E01CDF}" type="pres">
      <dgm:prSet presAssocID="{3ABAC87F-CF43-4D83-A393-A377D08C073E}" presName="imageRepeatNode" presStyleLbl="alignAcc1" presStyleIdx="1" presStyleCnt="3" custAng="5400000"/>
      <dgm:spPr/>
    </dgm:pt>
    <dgm:pt modelId="{098F5FAC-E188-4056-BAC7-AFE499F34FF8}" type="pres">
      <dgm:prSet presAssocID="{3ABAC87F-CF43-4D83-A393-A377D08C073E}" presName="imageaccent2" presStyleCnt="0"/>
      <dgm:spPr/>
    </dgm:pt>
    <dgm:pt modelId="{E9A90A32-E5DD-4987-908C-375B4D44B846}" type="pres">
      <dgm:prSet presAssocID="{3ABAC87F-CF43-4D83-A393-A377D08C073E}" presName="accentRepeatNode" presStyleLbl="solidAlignAcc1" presStyleIdx="3" presStyleCnt="6"/>
      <dgm:spPr/>
    </dgm:pt>
    <dgm:pt modelId="{F1020B75-E110-4533-AEE3-0B691DAD2D3A}" type="pres">
      <dgm:prSet presAssocID="{F6585BE1-0B86-4733-9358-B211A6B9AE9E}" presName="text3" presStyleCnt="0"/>
      <dgm:spPr/>
    </dgm:pt>
    <dgm:pt modelId="{E09DF603-ABBF-47FA-BDEE-9CACD5529A5A}" type="pres">
      <dgm:prSet presAssocID="{F6585BE1-0B86-4733-9358-B211A6B9AE9E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69A5DD3D-C8BB-4015-A15F-B69BA67ED584}" type="pres">
      <dgm:prSet presAssocID="{F6585BE1-0B86-4733-9358-B211A6B9AE9E}" presName="textaccent3" presStyleCnt="0"/>
      <dgm:spPr/>
    </dgm:pt>
    <dgm:pt modelId="{E0D6A445-286E-4030-B906-C2F7BD316560}" type="pres">
      <dgm:prSet presAssocID="{F6585BE1-0B86-4733-9358-B211A6B9AE9E}" presName="accentRepeatNode" presStyleLbl="solidAlignAcc1" presStyleIdx="4" presStyleCnt="6"/>
      <dgm:spPr/>
    </dgm:pt>
    <dgm:pt modelId="{BD6427DC-3CE1-4B4B-9E8E-15A517D234B2}" type="pres">
      <dgm:prSet presAssocID="{6FDEDDEC-73E3-4AC6-9448-470133C0966B}" presName="image3" presStyleCnt="0"/>
      <dgm:spPr/>
    </dgm:pt>
    <dgm:pt modelId="{39955C56-EFA5-4E6A-8470-30E1B88BE5DC}" type="pres">
      <dgm:prSet presAssocID="{6FDEDDEC-73E3-4AC6-9448-470133C0966B}" presName="imageRepeatNode" presStyleLbl="alignAcc1" presStyleIdx="2" presStyleCnt="3" custAng="5400000" custLinFactNeighborX="7260"/>
      <dgm:spPr/>
    </dgm:pt>
    <dgm:pt modelId="{FD31EBBA-AFEE-413E-83BA-A6DD56430600}" type="pres">
      <dgm:prSet presAssocID="{6FDEDDEC-73E3-4AC6-9448-470133C0966B}" presName="imageaccent3" presStyleCnt="0"/>
      <dgm:spPr/>
    </dgm:pt>
    <dgm:pt modelId="{6C5C45C5-2700-4B4B-A445-7E061595BB83}" type="pres">
      <dgm:prSet presAssocID="{6FDEDDEC-73E3-4AC6-9448-470133C0966B}" presName="accentRepeatNode" presStyleLbl="solidAlignAcc1" presStyleIdx="5" presStyleCnt="6"/>
      <dgm:spPr/>
    </dgm:pt>
  </dgm:ptLst>
  <dgm:cxnLst>
    <dgm:cxn modelId="{5DD23E0C-B0A4-47E5-800F-96E38C04C8B2}" type="presOf" srcId="{26BD115E-47D4-47B9-9AF2-859BC1D795E3}" destId="{8A6390C5-9B29-4DDB-9BD6-04431C4F851F}" srcOrd="0" destOrd="0" presId="urn:microsoft.com/office/officeart/2008/layout/HexagonCluster"/>
    <dgm:cxn modelId="{2C601F29-2CFA-4399-820B-11D5C873ACF4}" type="presOf" srcId="{66D35131-595D-43E8-847D-4F27D4EECFBC}" destId="{921105D0-434D-4EBF-9631-00781CE56E17}" srcOrd="0" destOrd="0" presId="urn:microsoft.com/office/officeart/2008/layout/HexagonCluster"/>
    <dgm:cxn modelId="{9675245B-5D01-467A-B241-D5C6673E42C8}" type="presOf" srcId="{F6585BE1-0B86-4733-9358-B211A6B9AE9E}" destId="{E09DF603-ABBF-47FA-BDEE-9CACD5529A5A}" srcOrd="0" destOrd="0" presId="urn:microsoft.com/office/officeart/2008/layout/HexagonCluster"/>
    <dgm:cxn modelId="{B83BE062-BF3A-4645-9AAA-2F78CDCD3BE6}" type="presOf" srcId="{58A07AC8-AB57-4231-BD56-5450405D446F}" destId="{867ABFB2-0230-491C-821C-87AEEFE7461E}" srcOrd="0" destOrd="0" presId="urn:microsoft.com/office/officeart/2008/layout/HexagonCluster"/>
    <dgm:cxn modelId="{B80E0670-765D-4B43-BD03-0C8C094A3B2A}" type="presOf" srcId="{3ABAC87F-CF43-4D83-A393-A377D08C073E}" destId="{1D27CAA6-E56F-4857-BF3E-1AEB37E01CDF}" srcOrd="0" destOrd="0" presId="urn:microsoft.com/office/officeart/2008/layout/HexagonCluster"/>
    <dgm:cxn modelId="{5E08DC84-CD16-4B86-A434-6FAB16A3A722}" srcId="{E838BD43-A047-4AE6-A1A0-E09D94B6B308}" destId="{26BD115E-47D4-47B9-9AF2-859BC1D795E3}" srcOrd="0" destOrd="0" parTransId="{34BA3F64-0738-496D-A2C4-D3FA899F0B1B}" sibTransId="{58A07AC8-AB57-4231-BD56-5450405D446F}"/>
    <dgm:cxn modelId="{78AB1C94-8F95-48A0-8A53-5D67EA2556B9}" type="presOf" srcId="{6FDEDDEC-73E3-4AC6-9448-470133C0966B}" destId="{39955C56-EFA5-4E6A-8470-30E1B88BE5DC}" srcOrd="0" destOrd="0" presId="urn:microsoft.com/office/officeart/2008/layout/HexagonCluster"/>
    <dgm:cxn modelId="{865438B4-B43A-4BAB-9347-787A810D0FA4}" srcId="{E838BD43-A047-4AE6-A1A0-E09D94B6B308}" destId="{F6585BE1-0B86-4733-9358-B211A6B9AE9E}" srcOrd="2" destOrd="0" parTransId="{677EEBE2-107F-4246-AC8F-06F33A1FDA24}" sibTransId="{6FDEDDEC-73E3-4AC6-9448-470133C0966B}"/>
    <dgm:cxn modelId="{D01274CD-A868-4CE4-BC4D-DA2D34C78C21}" srcId="{E838BD43-A047-4AE6-A1A0-E09D94B6B308}" destId="{66D35131-595D-43E8-847D-4F27D4EECFBC}" srcOrd="1" destOrd="0" parTransId="{FF91C545-9B66-47FA-8012-801DCD27D8B6}" sibTransId="{3ABAC87F-CF43-4D83-A393-A377D08C073E}"/>
    <dgm:cxn modelId="{474504EE-8851-4A23-A4E4-CB89A637C806}" type="presOf" srcId="{E838BD43-A047-4AE6-A1A0-E09D94B6B308}" destId="{A59A2430-CB89-4F88-8CD4-3DC8193F1E60}" srcOrd="0" destOrd="0" presId="urn:microsoft.com/office/officeart/2008/layout/HexagonCluster"/>
    <dgm:cxn modelId="{8829D202-84D2-40F1-AA98-9A47A7AB3D39}" type="presParOf" srcId="{A59A2430-CB89-4F88-8CD4-3DC8193F1E60}" destId="{2887D355-DF1B-4580-A9D1-21F7570C8383}" srcOrd="0" destOrd="0" presId="urn:microsoft.com/office/officeart/2008/layout/HexagonCluster"/>
    <dgm:cxn modelId="{F76E42D1-9FED-412D-B1D2-6C3BCB35C2BB}" type="presParOf" srcId="{2887D355-DF1B-4580-A9D1-21F7570C8383}" destId="{8A6390C5-9B29-4DDB-9BD6-04431C4F851F}" srcOrd="0" destOrd="0" presId="urn:microsoft.com/office/officeart/2008/layout/HexagonCluster"/>
    <dgm:cxn modelId="{C281153D-F5A9-4188-9695-5E29C7DDBFBE}" type="presParOf" srcId="{A59A2430-CB89-4F88-8CD4-3DC8193F1E60}" destId="{9D4CC3CC-A21B-4BEA-B2FB-4A2194541E92}" srcOrd="1" destOrd="0" presId="urn:microsoft.com/office/officeart/2008/layout/HexagonCluster"/>
    <dgm:cxn modelId="{1E0D83A8-E529-475D-85BE-6E569EC37184}" type="presParOf" srcId="{9D4CC3CC-A21B-4BEA-B2FB-4A2194541E92}" destId="{0EB039C2-1D02-4CE3-A3DB-C4FB900B0A4D}" srcOrd="0" destOrd="0" presId="urn:microsoft.com/office/officeart/2008/layout/HexagonCluster"/>
    <dgm:cxn modelId="{0AE96934-5FCB-4D7E-91E4-BC28FCAC7BBF}" type="presParOf" srcId="{A59A2430-CB89-4F88-8CD4-3DC8193F1E60}" destId="{305AEEEE-4B24-4933-AE41-12686580D5A1}" srcOrd="2" destOrd="0" presId="urn:microsoft.com/office/officeart/2008/layout/HexagonCluster"/>
    <dgm:cxn modelId="{729A064A-878E-457E-AEFC-4ADBD96950F5}" type="presParOf" srcId="{305AEEEE-4B24-4933-AE41-12686580D5A1}" destId="{867ABFB2-0230-491C-821C-87AEEFE7461E}" srcOrd="0" destOrd="0" presId="urn:microsoft.com/office/officeart/2008/layout/HexagonCluster"/>
    <dgm:cxn modelId="{28C1D708-4951-4BBD-8993-81A4BC23D829}" type="presParOf" srcId="{A59A2430-CB89-4F88-8CD4-3DC8193F1E60}" destId="{EC89784D-AB37-4AF4-A936-2A8130DE3BD3}" srcOrd="3" destOrd="0" presId="urn:microsoft.com/office/officeart/2008/layout/HexagonCluster"/>
    <dgm:cxn modelId="{7974B9A0-6F25-4B19-B119-4374CCCF12B2}" type="presParOf" srcId="{EC89784D-AB37-4AF4-A936-2A8130DE3BD3}" destId="{2474E025-6BCE-4B5A-981A-ACBBACC7E4BB}" srcOrd="0" destOrd="0" presId="urn:microsoft.com/office/officeart/2008/layout/HexagonCluster"/>
    <dgm:cxn modelId="{A08D1C42-2BD9-47F2-804F-50CD36008355}" type="presParOf" srcId="{A59A2430-CB89-4F88-8CD4-3DC8193F1E60}" destId="{2B3911CB-E224-4915-915C-021324694284}" srcOrd="4" destOrd="0" presId="urn:microsoft.com/office/officeart/2008/layout/HexagonCluster"/>
    <dgm:cxn modelId="{281CA95C-1E2B-4802-B997-259E51956CA7}" type="presParOf" srcId="{2B3911CB-E224-4915-915C-021324694284}" destId="{921105D0-434D-4EBF-9631-00781CE56E17}" srcOrd="0" destOrd="0" presId="urn:microsoft.com/office/officeart/2008/layout/HexagonCluster"/>
    <dgm:cxn modelId="{6FE441BC-B789-48BF-8AD1-2088F26B5A1A}" type="presParOf" srcId="{A59A2430-CB89-4F88-8CD4-3DC8193F1E60}" destId="{6383DDA8-0E96-40A5-AB75-27E4341D0CC8}" srcOrd="5" destOrd="0" presId="urn:microsoft.com/office/officeart/2008/layout/HexagonCluster"/>
    <dgm:cxn modelId="{061B38FC-C6BD-4954-BBA7-2CF032C938A2}" type="presParOf" srcId="{6383DDA8-0E96-40A5-AB75-27E4341D0CC8}" destId="{5FBA1067-C1E2-4821-9EBD-EFA87C9B18E0}" srcOrd="0" destOrd="0" presId="urn:microsoft.com/office/officeart/2008/layout/HexagonCluster"/>
    <dgm:cxn modelId="{2D709A52-128A-425C-A02F-E8F840CBE879}" type="presParOf" srcId="{A59A2430-CB89-4F88-8CD4-3DC8193F1E60}" destId="{8B773610-6A9C-4C5D-9C3A-1D5A0AC7BA84}" srcOrd="6" destOrd="0" presId="urn:microsoft.com/office/officeart/2008/layout/HexagonCluster"/>
    <dgm:cxn modelId="{7FEBFFD9-40C7-4430-B14E-213EFC21AEF7}" type="presParOf" srcId="{8B773610-6A9C-4C5D-9C3A-1D5A0AC7BA84}" destId="{1D27CAA6-E56F-4857-BF3E-1AEB37E01CDF}" srcOrd="0" destOrd="0" presId="urn:microsoft.com/office/officeart/2008/layout/HexagonCluster"/>
    <dgm:cxn modelId="{0D09E0D8-9E0A-4780-8C09-C8AC2DDAC473}" type="presParOf" srcId="{A59A2430-CB89-4F88-8CD4-3DC8193F1E60}" destId="{098F5FAC-E188-4056-BAC7-AFE499F34FF8}" srcOrd="7" destOrd="0" presId="urn:microsoft.com/office/officeart/2008/layout/HexagonCluster"/>
    <dgm:cxn modelId="{FCD214F7-A7DF-4590-B0EE-6341D91A10F2}" type="presParOf" srcId="{098F5FAC-E188-4056-BAC7-AFE499F34FF8}" destId="{E9A90A32-E5DD-4987-908C-375B4D44B846}" srcOrd="0" destOrd="0" presId="urn:microsoft.com/office/officeart/2008/layout/HexagonCluster"/>
    <dgm:cxn modelId="{051F3A4F-A63C-4C3D-99C9-59D448FA407E}" type="presParOf" srcId="{A59A2430-CB89-4F88-8CD4-3DC8193F1E60}" destId="{F1020B75-E110-4533-AEE3-0B691DAD2D3A}" srcOrd="8" destOrd="0" presId="urn:microsoft.com/office/officeart/2008/layout/HexagonCluster"/>
    <dgm:cxn modelId="{B1DE70BF-2339-4FF8-938E-C0F5F9045ACB}" type="presParOf" srcId="{F1020B75-E110-4533-AEE3-0B691DAD2D3A}" destId="{E09DF603-ABBF-47FA-BDEE-9CACD5529A5A}" srcOrd="0" destOrd="0" presId="urn:microsoft.com/office/officeart/2008/layout/HexagonCluster"/>
    <dgm:cxn modelId="{16696F28-D063-4F1C-88F5-E2CE49269D8E}" type="presParOf" srcId="{A59A2430-CB89-4F88-8CD4-3DC8193F1E60}" destId="{69A5DD3D-C8BB-4015-A15F-B69BA67ED584}" srcOrd="9" destOrd="0" presId="urn:microsoft.com/office/officeart/2008/layout/HexagonCluster"/>
    <dgm:cxn modelId="{9B5DB5EF-51D8-435B-9893-1CAB0D6DF2A4}" type="presParOf" srcId="{69A5DD3D-C8BB-4015-A15F-B69BA67ED584}" destId="{E0D6A445-286E-4030-B906-C2F7BD316560}" srcOrd="0" destOrd="0" presId="urn:microsoft.com/office/officeart/2008/layout/HexagonCluster"/>
    <dgm:cxn modelId="{B6A540BE-E6E8-42D7-82F8-68716762E2D9}" type="presParOf" srcId="{A59A2430-CB89-4F88-8CD4-3DC8193F1E60}" destId="{BD6427DC-3CE1-4B4B-9E8E-15A517D234B2}" srcOrd="10" destOrd="0" presId="urn:microsoft.com/office/officeart/2008/layout/HexagonCluster"/>
    <dgm:cxn modelId="{9B486124-443F-478D-BB1A-DDBBCE3E0007}" type="presParOf" srcId="{BD6427DC-3CE1-4B4B-9E8E-15A517D234B2}" destId="{39955C56-EFA5-4E6A-8470-30E1B88BE5DC}" srcOrd="0" destOrd="0" presId="urn:microsoft.com/office/officeart/2008/layout/HexagonCluster"/>
    <dgm:cxn modelId="{10C19C8D-2D77-4C04-AB65-3420483F6321}" type="presParOf" srcId="{A59A2430-CB89-4F88-8CD4-3DC8193F1E60}" destId="{FD31EBBA-AFEE-413E-83BA-A6DD56430600}" srcOrd="11" destOrd="0" presId="urn:microsoft.com/office/officeart/2008/layout/HexagonCluster"/>
    <dgm:cxn modelId="{937B8F82-BAA0-4957-81B2-2AEAB5EA72A9}" type="presParOf" srcId="{FD31EBBA-AFEE-413E-83BA-A6DD56430600}" destId="{6C5C45C5-2700-4B4B-A445-7E061595BB83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390C5-9B29-4DDB-9BD6-04431C4F851F}">
      <dsp:nvSpPr>
        <dsp:cNvPr id="0" name=""/>
        <dsp:cNvSpPr/>
      </dsp:nvSpPr>
      <dsp:spPr>
        <a:xfrm>
          <a:off x="2412283" y="2606926"/>
          <a:ext cx="1841443" cy="158764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Meta-Majors</a:t>
          </a:r>
        </a:p>
      </dsp:txBody>
      <dsp:txXfrm>
        <a:off x="2698040" y="2853299"/>
        <a:ext cx="1269929" cy="1094899"/>
      </dsp:txXfrm>
    </dsp:sp>
    <dsp:sp modelId="{0EB039C2-1D02-4CE3-A3DB-C4FB900B0A4D}">
      <dsp:nvSpPr>
        <dsp:cNvPr id="0" name=""/>
        <dsp:cNvSpPr/>
      </dsp:nvSpPr>
      <dsp:spPr>
        <a:xfrm>
          <a:off x="2460122" y="3307839"/>
          <a:ext cx="215599" cy="1858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7ABFB2-0230-491C-821C-87AEEFE7461E}">
      <dsp:nvSpPr>
        <dsp:cNvPr id="0" name=""/>
        <dsp:cNvSpPr/>
      </dsp:nvSpPr>
      <dsp:spPr>
        <a:xfrm rot="5400000">
          <a:off x="838210" y="1754170"/>
          <a:ext cx="1841443" cy="158764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74E025-6BCE-4B5A-981A-ACBBACC7E4BB}">
      <dsp:nvSpPr>
        <dsp:cNvPr id="0" name=""/>
        <dsp:cNvSpPr/>
      </dsp:nvSpPr>
      <dsp:spPr>
        <a:xfrm>
          <a:off x="2091833" y="3132086"/>
          <a:ext cx="215599" cy="1858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1105D0-434D-4EBF-9631-00781CE56E17}">
      <dsp:nvSpPr>
        <dsp:cNvPr id="0" name=""/>
        <dsp:cNvSpPr/>
      </dsp:nvSpPr>
      <dsp:spPr>
        <a:xfrm>
          <a:off x="3981115" y="1735294"/>
          <a:ext cx="1841443" cy="158764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0"/>
            <a:satOff val="-32693"/>
            <a:lumOff val="19022"/>
            <a:alphaOff val="0"/>
          </a:schemeClr>
        </a:solidFill>
        <a:ln w="26425" cap="flat" cmpd="sng" algn="ctr">
          <a:solidFill>
            <a:schemeClr val="accent1">
              <a:shade val="80000"/>
              <a:hueOff val="0"/>
              <a:satOff val="-32693"/>
              <a:lumOff val="190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Select a meta-major or Major</a:t>
          </a:r>
        </a:p>
      </dsp:txBody>
      <dsp:txXfrm>
        <a:off x="4266872" y="1981667"/>
        <a:ext cx="1269929" cy="1094899"/>
      </dsp:txXfrm>
    </dsp:sp>
    <dsp:sp modelId="{5FBA1067-C1E2-4821-9EBD-EFA87C9B18E0}">
      <dsp:nvSpPr>
        <dsp:cNvPr id="0" name=""/>
        <dsp:cNvSpPr/>
      </dsp:nvSpPr>
      <dsp:spPr>
        <a:xfrm>
          <a:off x="5239980" y="3111533"/>
          <a:ext cx="215599" cy="1858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27CAA6-E56F-4857-BF3E-1AEB37E01CDF}">
      <dsp:nvSpPr>
        <dsp:cNvPr id="0" name=""/>
        <dsp:cNvSpPr/>
      </dsp:nvSpPr>
      <dsp:spPr>
        <a:xfrm rot="5400000">
          <a:off x="5549946" y="2606926"/>
          <a:ext cx="1841443" cy="158764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26425" cap="flat" cmpd="sng" algn="ctr">
          <a:solidFill>
            <a:schemeClr val="accent1">
              <a:shade val="80000"/>
              <a:hueOff val="0"/>
              <a:satOff val="-32693"/>
              <a:lumOff val="190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A90A32-E5DD-4987-908C-375B4D44B846}">
      <dsp:nvSpPr>
        <dsp:cNvPr id="0" name=""/>
        <dsp:cNvSpPr/>
      </dsp:nvSpPr>
      <dsp:spPr>
        <a:xfrm>
          <a:off x="5597784" y="3307839"/>
          <a:ext cx="215599" cy="1858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9DF603-ABBF-47FA-BDEE-9CACD5529A5A}">
      <dsp:nvSpPr>
        <dsp:cNvPr id="0" name=""/>
        <dsp:cNvSpPr/>
      </dsp:nvSpPr>
      <dsp:spPr>
        <a:xfrm>
          <a:off x="2412283" y="867437"/>
          <a:ext cx="1841443" cy="158764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0"/>
            <a:satOff val="-65386"/>
            <a:lumOff val="38044"/>
            <a:alphaOff val="0"/>
          </a:schemeClr>
        </a:solidFill>
        <a:ln w="26425" cap="flat" cmpd="sng" algn="ctr">
          <a:solidFill>
            <a:schemeClr val="accent1">
              <a:shade val="80000"/>
              <a:hueOff val="0"/>
              <a:satOff val="-65386"/>
              <a:lumOff val="380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Program Offerings</a:t>
          </a:r>
        </a:p>
      </dsp:txBody>
      <dsp:txXfrm>
        <a:off x="2698040" y="1113810"/>
        <a:ext cx="1269929" cy="1094899"/>
      </dsp:txXfrm>
    </dsp:sp>
    <dsp:sp modelId="{E0D6A445-286E-4030-B906-C2F7BD316560}">
      <dsp:nvSpPr>
        <dsp:cNvPr id="0" name=""/>
        <dsp:cNvSpPr/>
      </dsp:nvSpPr>
      <dsp:spPr>
        <a:xfrm>
          <a:off x="3660664" y="901832"/>
          <a:ext cx="215599" cy="1858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955C56-EFA5-4E6A-8470-30E1B88BE5DC}">
      <dsp:nvSpPr>
        <dsp:cNvPr id="0" name=""/>
        <dsp:cNvSpPr/>
      </dsp:nvSpPr>
      <dsp:spPr>
        <a:xfrm rot="5400000">
          <a:off x="4114803" y="0"/>
          <a:ext cx="1841443" cy="158764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26425" cap="flat" cmpd="sng" algn="ctr">
          <a:solidFill>
            <a:schemeClr val="accent1">
              <a:shade val="80000"/>
              <a:hueOff val="0"/>
              <a:satOff val="-65386"/>
              <a:lumOff val="380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5C45C5-2700-4B4B-A445-7E061595BB83}">
      <dsp:nvSpPr>
        <dsp:cNvPr id="0" name=""/>
        <dsp:cNvSpPr/>
      </dsp:nvSpPr>
      <dsp:spPr>
        <a:xfrm>
          <a:off x="4035506" y="697137"/>
          <a:ext cx="215599" cy="1858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9C9EC-5296-D44A-A7E3-9D50F2CBDD28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E1346-2993-0F4D-AEB3-7C0F53CD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76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C79D6-1503-7C47-8D3D-9B8B046E9A19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8C551-7708-9B49-90E3-D153F408E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96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75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10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Should STEM be spelled</a:t>
            </a:r>
            <a:r>
              <a:rPr lang="en-US" baseline="0" dirty="0"/>
              <a:t> out in </a:t>
            </a:r>
            <a:r>
              <a:rPr lang="en-US" baseline="0"/>
              <a:t>CCCApply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48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Middlesex</a:t>
            </a:r>
            <a:r>
              <a:rPr lang="en-US" baseline="0" dirty="0"/>
              <a:t> Community College in 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45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37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Better Guidance at All Levels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Helps to Find Majors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Exploration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Demonstrates the Starting and Ending Points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Informs Choices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Excess Units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 Careers and Salaries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Register for the Correct Math and General Education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 Pathways – Depends on Major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56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 From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Jobs for the Future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02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19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Questions From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Jobs for the Future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81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data</a:t>
            </a:r>
            <a:r>
              <a:rPr lang="en-US" baseline="0" dirty="0"/>
              <a:t> – example from COC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36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https://www.aacc.edu/programs-and-courses/credit-and-degree-seekers/explore/ - starting fall 2018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80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Thursday, May 17,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Thursday, May 17,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Thursday, May 17,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Thursday, May 17,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Thursday, May 17,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Thursday, May 17,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Thursday, May 17,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Thursday, May 17,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Thursday, May 17,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Thursday, May 17,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Thursday, May 17,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Thursday, May 17,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b.com/daily-briefing/2016/07/26/how-meta-majors-guide-students-toward-on-time-graduation" TargetMode="External"/><Relationship Id="rId2" Type="http://schemas.openxmlformats.org/officeDocument/2006/relationships/hyperlink" Target="http://www.jff.org/publications/meta-majors-essential-first-step-path-college-comple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371600"/>
            <a:ext cx="7668847" cy="1927225"/>
          </a:xfrm>
        </p:spPr>
        <p:txBody>
          <a:bodyPr/>
          <a:lstStyle/>
          <a:p>
            <a:r>
              <a:rPr lang="en-US" sz="4000" cap="none" dirty="0">
                <a:latin typeface="Times New Roman"/>
                <a:cs typeface="Times New Roman"/>
              </a:rPr>
              <a:t>Breakout B: </a:t>
            </a:r>
            <a:br>
              <a:rPr lang="en-US" sz="4000" cap="none" dirty="0">
                <a:latin typeface="Times New Roman"/>
                <a:cs typeface="Times New Roman"/>
              </a:rPr>
            </a:br>
            <a:r>
              <a:rPr lang="en-US" sz="4000" cap="none" dirty="0">
                <a:latin typeface="Times New Roman"/>
                <a:cs typeface="Times New Roman"/>
              </a:rPr>
              <a:t>The Science of Program Mapping and DNA of Meta-Majors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199"/>
            <a:ext cx="6277708" cy="2278185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/>
                <a:cs typeface="Times New Roman"/>
              </a:rPr>
              <a:t>Rebecca Eikey, Guided Pathways Task Force, Chemistry, College of the Canyons</a:t>
            </a:r>
          </a:p>
          <a:p>
            <a:br>
              <a:rPr lang="en-US" dirty="0">
                <a:latin typeface="Times New Roman"/>
                <a:cs typeface="Times New Roman"/>
              </a:rPr>
            </a:br>
            <a:r>
              <a:rPr lang="en-US" dirty="0">
                <a:latin typeface="Times New Roman"/>
                <a:cs typeface="Times New Roman"/>
              </a:rPr>
              <a:t>Janet Fulks, Guided Pathways Faculty Lead, ASCCC Capacity Building</a:t>
            </a:r>
          </a:p>
          <a:p>
            <a:r>
              <a:rPr lang="en-US" dirty="0">
                <a:latin typeface="Times New Roman"/>
                <a:cs typeface="Times New Roman"/>
              </a:rPr>
              <a:t>Biology, Bakersfield College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5" name="Picture 4" descr="ASCCC_Logo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9507" y="400050"/>
            <a:ext cx="4231670" cy="78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1385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169" y="533400"/>
            <a:ext cx="8397631" cy="990600"/>
          </a:xfrm>
        </p:spPr>
        <p:txBody>
          <a:bodyPr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Would Program Mapping Help Clarify Requirements?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22141" t="19775" r="23371" b="11725"/>
          <a:stretch/>
        </p:blipFill>
        <p:spPr>
          <a:xfrm>
            <a:off x="711200" y="1585599"/>
            <a:ext cx="7455877" cy="527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33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Background Research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0291" cy="48768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a meta-major?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program mapping?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are they related?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other colleges around the nation doing?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232537" y="1159468"/>
            <a:ext cx="4728691" cy="5651640"/>
            <a:chOff x="4107491" y="1106854"/>
            <a:chExt cx="4728691" cy="56516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07491" y="1106854"/>
              <a:ext cx="4728691" cy="5651640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>
            <a:xfrm flipH="1">
              <a:off x="6446067" y="1511929"/>
              <a:ext cx="9054" cy="316871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>
              <a:off x="6446067" y="2163710"/>
              <a:ext cx="9054" cy="316871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6435504" y="2815491"/>
              <a:ext cx="9054" cy="316871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6426450" y="3467272"/>
              <a:ext cx="9054" cy="316871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6705599" y="4047516"/>
              <a:ext cx="9054" cy="316871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6189551" y="4038463"/>
              <a:ext cx="9054" cy="316871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6705599" y="4699297"/>
              <a:ext cx="9054" cy="316871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7127019" y="5277278"/>
              <a:ext cx="9054" cy="316871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5708209" y="5277895"/>
              <a:ext cx="9054" cy="316871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7104384" y="6015751"/>
              <a:ext cx="9054" cy="316871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5807797" y="5989207"/>
              <a:ext cx="9054" cy="316871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5341545" y="4481465"/>
              <a:ext cx="697116" cy="18107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7016436" y="2634558"/>
              <a:ext cx="548705" cy="18107"/>
            </a:xfrm>
            <a:prstGeom prst="straightConnector1">
              <a:avLst/>
            </a:prstGeom>
            <a:ln w="38100">
              <a:solidFill>
                <a:schemeClr val="bg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 flipV="1">
              <a:off x="8268991" y="5124804"/>
              <a:ext cx="1" cy="261110"/>
            </a:xfrm>
            <a:prstGeom prst="straightConnector1">
              <a:avLst/>
            </a:prstGeom>
            <a:ln w="38100">
              <a:solidFill>
                <a:schemeClr val="bg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4789283" y="3259249"/>
              <a:ext cx="1" cy="74300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789283" y="3277355"/>
              <a:ext cx="893274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8991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F8F5F-2E74-4542-B1B2-077207918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Meta-Majors?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Groupings of Related Majors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“Areas of Interest” or “Areas of Overlap” or “Major Pathways”</a:t>
            </a:r>
          </a:p>
          <a:p>
            <a:endParaRPr lang="en-US" dirty="0"/>
          </a:p>
        </p:txBody>
      </p:sp>
      <p:pic>
        <p:nvPicPr>
          <p:cNvPr id="10" name="Picture 2" descr="http://lssc.edu/academics/CDSSlides/MetaMajorsIconforslider.jpg">
            <a:extLst>
              <a:ext uri="{FF2B5EF4-FFF2-40B4-BE49-F238E27FC236}">
                <a16:creationId xmlns:a16="http://schemas.microsoft.com/office/drawing/2014/main" id="{30C90ABE-4640-4872-B6F3-DEF5FE21B5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" t="21380" r="7852"/>
          <a:stretch/>
        </p:blipFill>
        <p:spPr bwMode="auto">
          <a:xfrm>
            <a:off x="321822" y="3098801"/>
            <a:ext cx="8500355" cy="375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7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www.odessa.edu/programs/Metamajors/MetaMajors.png">
            <a:extLst>
              <a:ext uri="{FF2B5EF4-FFF2-40B4-BE49-F238E27FC236}">
                <a16:creationId xmlns:a16="http://schemas.microsoft.com/office/drawing/2014/main" id="{48FC173A-2C5B-4235-8538-1CCB93DF77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" r="3082" b="2"/>
          <a:stretch/>
        </p:blipFill>
        <p:spPr bwMode="auto">
          <a:xfrm>
            <a:off x="906584" y="257907"/>
            <a:ext cx="7604370" cy="69046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dessa Colle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679"/>
            <a:ext cx="2930128" cy="69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799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Meta-Majors or Career Pathways</a:t>
            </a:r>
          </a:p>
        </p:txBody>
      </p:sp>
      <p:pic>
        <p:nvPicPr>
          <p:cNvPr id="3079" name="Picture 4" descr="http://www.sanjac.edu/sites/default/files/SJC-Meta-majors.jpg">
            <a:extLst>
              <a:ext uri="{FF2B5EF4-FFF2-40B4-BE49-F238E27FC236}">
                <a16:creationId xmlns:a16="http://schemas.microsoft.com/office/drawing/2014/main" id="{C9BDC6FF-2236-404D-A175-BEAF5837135E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3" b="27397"/>
          <a:stretch/>
        </p:blipFill>
        <p:spPr bwMode="auto">
          <a:xfrm>
            <a:off x="0" y="163036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733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2" descr="https://www.wcjc.edu/images/FINAL_Metamajor_Banner.jpg">
            <a:extLst>
              <a:ext uri="{FF2B5EF4-FFF2-40B4-BE49-F238E27FC236}">
                <a16:creationId xmlns:a16="http://schemas.microsoft.com/office/drawing/2014/main" id="{D09D6B8F-CE88-46D0-9AD0-4818D88AF5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812291"/>
            <a:ext cx="7078365" cy="536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790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City Colleges of Chicago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234" t="12950" r="21716" b="19813"/>
          <a:stretch/>
        </p:blipFill>
        <p:spPr>
          <a:xfrm>
            <a:off x="228600" y="1656861"/>
            <a:ext cx="8686799" cy="48998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9213" t="28847" r="10819" b="31268"/>
          <a:stretch/>
        </p:blipFill>
        <p:spPr>
          <a:xfrm>
            <a:off x="3657479" y="1524000"/>
            <a:ext cx="5257919" cy="147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162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Program Mapping?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63477" cy="48768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Academic or Program Mapping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Maps sequence of courses required to complete the degree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Term-by-term or 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Unit-based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Helps students understand degree requirements and plan accordingly</a:t>
            </a:r>
          </a:p>
        </p:txBody>
      </p:sp>
      <p:pic>
        <p:nvPicPr>
          <p:cNvPr id="2050" name="Picture 2" descr="Image result for trunk of tree with branche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316" y="1340255"/>
            <a:ext cx="4150954" cy="514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073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538" y="40367"/>
            <a:ext cx="5536770" cy="652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09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2524" t="17974" r="33692" b="5548"/>
          <a:stretch/>
        </p:blipFill>
        <p:spPr>
          <a:xfrm>
            <a:off x="2220363" y="78154"/>
            <a:ext cx="5236815" cy="666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39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12A7E-EBFF-4CDF-BA42-0DF2F0112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Mapping &amp; Meta Majors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061904-0C44-406F-B2A4-6B09340A9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you get started with mapping programs and creating meta-major organization?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guiding principles to help colleges build relevant groupings for meta-majors?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can this organization serve the students and the college?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can this process clarify pathways for the college and student support efforts?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some of your main questions?</a:t>
            </a:r>
          </a:p>
        </p:txBody>
      </p:sp>
      <p:pic>
        <p:nvPicPr>
          <p:cNvPr id="4" name="Picture 3" descr="ASCCC_Log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8923" y="5807761"/>
            <a:ext cx="4231670" cy="78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5836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Have Meta-Majors?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Intentional Alignment with: 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School Pathways</a:t>
            </a:r>
          </a:p>
          <a:p>
            <a:pPr lvl="2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San Diego County’s California Career Pathways Trust Grant in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Advanced Manufacturing 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&amp; Professional School Requirements</a:t>
            </a:r>
          </a:p>
          <a:p>
            <a:pPr lvl="2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Santa Monica College’s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Law Pathway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 Market &amp; Careers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Core requirements – e.g. STEM math and science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Informed Choices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371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Santa Monica Colleges’ Law Pathway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007" t="16614" r="12298" b="13153"/>
          <a:stretch/>
        </p:blipFill>
        <p:spPr>
          <a:xfrm>
            <a:off x="797169" y="1419612"/>
            <a:ext cx="7666892" cy="534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836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Florida College System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180" t="9461" r="14703" b="12135"/>
          <a:stretch/>
        </p:blipFill>
        <p:spPr>
          <a:xfrm>
            <a:off x="175846" y="1375507"/>
            <a:ext cx="8792308" cy="537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016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ecollegemoneymom.com/wp-content/uploads/2015/01/Meta-majors2.jpg">
            <a:extLst>
              <a:ext uri="{FF2B5EF4-FFF2-40B4-BE49-F238E27FC236}">
                <a16:creationId xmlns:a16="http://schemas.microsoft.com/office/drawing/2014/main" id="{584802F8-A14B-4B08-9457-4E4979EB45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17"/>
          <a:stretch/>
        </p:blipFill>
        <p:spPr bwMode="auto">
          <a:xfrm>
            <a:off x="15" y="1714507"/>
            <a:ext cx="9143985" cy="514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Meta-Majors with Program Mapping</a:t>
            </a:r>
          </a:p>
        </p:txBody>
      </p:sp>
    </p:spTree>
    <p:extLst>
      <p:ext uri="{BB962C8B-B14F-4D97-AF65-F5344CB8AC3E}">
        <p14:creationId xmlns:p14="http://schemas.microsoft.com/office/powerpoint/2010/main" val="2325880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9295" y="533400"/>
            <a:ext cx="8686800" cy="990600"/>
          </a:xfrm>
        </p:spPr>
        <p:txBody>
          <a:bodyPr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Graduating in Math at Bakersfield College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unguided pathway research project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 Pathways with Program Mapping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12" t="27892" r="-50" b="8294"/>
          <a:stretch/>
        </p:blipFill>
        <p:spPr bwMode="auto">
          <a:xfrm>
            <a:off x="109548" y="2049678"/>
            <a:ext cx="8896547" cy="376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3256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E5575-932E-4EAF-B478-4A2E252F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Elements of Meta-Majors &amp; Program Mapping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FAEA5-471D-4859-9C8F-5F8452E92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88123"/>
            <a:ext cx="8058150" cy="4462585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meta-major is clearly mapped to programs and careers. 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Education (GE) core courses are mapped with meta-majors. 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Connections with GE courses and meta-majors and majors are made clear.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Sometimes electives are aligned with meta-majors. 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Advising and student services are aligned with the student’s meta-major. 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 quantitative reasoning course is aligned with programs within the meta-majors.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Meta-majors may be aligned with local labor market demand.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5427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Hypothesis: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meta-majors with program mapping will benefit students.</a:t>
            </a:r>
            <a:endParaRPr lang="en-US" dirty="0"/>
          </a:p>
        </p:txBody>
      </p:sp>
      <p:pic>
        <p:nvPicPr>
          <p:cNvPr id="2052" name="Picture 4" descr="C:\Users\Janet\AppData\Local\Microsoft\Windows\INetCache\IE\64NKJS8O\scientific-method-7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043" y="4412456"/>
            <a:ext cx="2857500" cy="206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2108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the experiment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comes first, meta-majors or program mapping?</a:t>
            </a:r>
          </a:p>
        </p:txBody>
      </p:sp>
      <p:pic>
        <p:nvPicPr>
          <p:cNvPr id="1026" name="Picture 2" descr="Image result for question mark on chalkboar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115" y="4021016"/>
            <a:ext cx="3874308" cy="258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5292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Principles in Creating Meta-Majors &amp; Program 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3062"/>
            <a:ext cx="8229600" cy="48768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will lead the creation &amp; implementation?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Committee? Taskforce?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should be involved?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you bring in student voice?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other stakeholders need to know about this?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does the college’s broader environment (e.g., state or college policy) support or inhibit meta-majors?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will the meta-majors and program mapping be communicated to students?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4031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7178" t="17641" r="32140" b="18629"/>
          <a:stretch/>
        </p:blipFill>
        <p:spPr>
          <a:xfrm>
            <a:off x="3542270" y="468683"/>
            <a:ext cx="5354595" cy="62564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205" y="556054"/>
            <a:ext cx="8229600" cy="990600"/>
          </a:xfrm>
        </p:spPr>
        <p:txBody>
          <a:bodyPr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Skyline College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935" y="1771650"/>
            <a:ext cx="23241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91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1554"/>
            <a:ext cx="8229600" cy="990600"/>
          </a:xfrm>
        </p:spPr>
        <p:txBody>
          <a:bodyPr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Scientific Method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3881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Begin with Observations </a:t>
            </a:r>
          </a:p>
        </p:txBody>
      </p:sp>
      <p:pic>
        <p:nvPicPr>
          <p:cNvPr id="1032" name="Picture 8" descr="C:\Users\Janet\AppData\Local\Microsoft\Windows\INetCache\IE\S1E59MS8\preview3[1]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38" y="2189247"/>
            <a:ext cx="3093244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 42"/>
          <p:cNvGrpSpPr/>
          <p:nvPr/>
        </p:nvGrpSpPr>
        <p:grpSpPr>
          <a:xfrm>
            <a:off x="4137205" y="1184246"/>
            <a:ext cx="4728691" cy="5651640"/>
            <a:chOff x="4107491" y="1106854"/>
            <a:chExt cx="4728691" cy="565164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07491" y="1106854"/>
              <a:ext cx="4728691" cy="5651640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/>
            <p:nvPr/>
          </p:nvCxnSpPr>
          <p:spPr>
            <a:xfrm flipH="1">
              <a:off x="6446067" y="1511929"/>
              <a:ext cx="9054" cy="316871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6446067" y="2163710"/>
              <a:ext cx="9054" cy="316871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6435504" y="2815491"/>
              <a:ext cx="9054" cy="316871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6426450" y="3467272"/>
              <a:ext cx="9054" cy="316871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6705599" y="4047516"/>
              <a:ext cx="9054" cy="316871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6189551" y="4038463"/>
              <a:ext cx="9054" cy="316871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6705599" y="4699297"/>
              <a:ext cx="9054" cy="316871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7127019" y="5277278"/>
              <a:ext cx="9054" cy="316871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5708209" y="5277895"/>
              <a:ext cx="9054" cy="316871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7104384" y="6015751"/>
              <a:ext cx="9054" cy="316871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5807797" y="5989207"/>
              <a:ext cx="9054" cy="316871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5341545" y="4481465"/>
              <a:ext cx="697116" cy="18107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7016436" y="2634558"/>
              <a:ext cx="548705" cy="18107"/>
            </a:xfrm>
            <a:prstGeom prst="straightConnector1">
              <a:avLst/>
            </a:prstGeom>
            <a:ln w="38100">
              <a:solidFill>
                <a:schemeClr val="bg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 flipV="1">
              <a:off x="8268991" y="5124804"/>
              <a:ext cx="1" cy="261110"/>
            </a:xfrm>
            <a:prstGeom prst="straightConnector1">
              <a:avLst/>
            </a:prstGeom>
            <a:ln w="38100">
              <a:solidFill>
                <a:schemeClr val="bg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 flipV="1">
              <a:off x="4789283" y="3259249"/>
              <a:ext cx="1" cy="74300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4789283" y="3277355"/>
              <a:ext cx="893274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92841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to Support Creating Meta-Majors &amp; Program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8108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full scope of programmatic offerings at the college?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the college’s programs align to the local labor market and/or university transfer partner?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general education courses align best to each meta-major?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common courses across all programs?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required core within this meta-major that allows students to branch off into various majors without losing any credits?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courses will introduce students to relevant faculty and career information early in their academic careers?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courses might not be included, and who needs to be involved in that decision?</a:t>
            </a:r>
          </a:p>
        </p:txBody>
      </p:sp>
    </p:spTree>
    <p:extLst>
      <p:ext uri="{BB962C8B-B14F-4D97-AF65-F5344CB8AC3E}">
        <p14:creationId xmlns:p14="http://schemas.microsoft.com/office/powerpoint/2010/main" val="33854628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811578" y="797169"/>
            <a:ext cx="7668114" cy="603965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Programs that Require Photography Courses for Degree, Certificate, and/or Transfer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91450" y="6322647"/>
            <a:ext cx="5117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Kumu</a:t>
            </a:r>
            <a:r>
              <a:rPr lang="en-US" dirty="0"/>
              <a:t> Map of Programs &amp; Courses </a:t>
            </a:r>
            <a:r>
              <a:rPr lang="en-US" dirty="0" err="1"/>
              <a:t>Vizualization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8937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Course Taking Behavior</a:t>
            </a:r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64677"/>
            <a:ext cx="8229600" cy="34825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5287860"/>
            <a:ext cx="8292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Programs with the Greatest Percentage of its Students Successfully Completing Photography Courses who are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Fine Art Photography program completers</a:t>
            </a:r>
          </a:p>
        </p:txBody>
      </p:sp>
    </p:spTree>
    <p:extLst>
      <p:ext uri="{BB962C8B-B14F-4D97-AF65-F5344CB8AC3E}">
        <p14:creationId xmlns:p14="http://schemas.microsoft.com/office/powerpoint/2010/main" val="13067311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does the college communicate meta-majors to prospective students?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mapped pathways be presented to students as their default registration?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will the college present mapped pathway requirements to students?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does the college help students make informed choices about meta-majors?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does meta-majors placement align with English, math &amp; ESL placement?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orientations, first-year experience courses, and student success courses align to the meta-major?</a:t>
            </a:r>
          </a:p>
        </p:txBody>
      </p:sp>
    </p:spTree>
    <p:extLst>
      <p:ext uri="{BB962C8B-B14F-4D97-AF65-F5344CB8AC3E}">
        <p14:creationId xmlns:p14="http://schemas.microsoft.com/office/powerpoint/2010/main" val="41870801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Thoughts on Designing Meta-Majors &amp; Program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variations and possibilities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Bringing in the student voice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Focus groups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Classwork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Surveys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Iterative process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Refinement over time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327" y="3579447"/>
            <a:ext cx="4455119" cy="279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525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 descr="Screen Clipping">
            <a:extLst>
              <a:ext uri="{FF2B5EF4-FFF2-40B4-BE49-F238E27FC236}">
                <a16:creationId xmlns:a16="http://schemas.microsoft.com/office/drawing/2014/main" id="{D9B24F1E-BC7C-4520-A9A9-609441E254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" r="1" b="655"/>
          <a:stretch/>
        </p:blipFill>
        <p:spPr>
          <a:xfrm>
            <a:off x="2900899" y="1735895"/>
            <a:ext cx="5863903" cy="4729083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8DC605-C774-447C-B188-830E64292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Attempt at Bakersfield College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A9223F8-FAC6-4BAA-B53A-1AB6A483D1B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1349" y="1607689"/>
            <a:ext cx="2749550" cy="283845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Focused on Outcomes and Jobs</a:t>
            </a:r>
          </a:p>
          <a:p>
            <a:endParaRPr lang="en-US" sz="1350" dirty="0"/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1309796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2722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Refinement of the Renegade Road Map</a:t>
            </a:r>
            <a:endParaRPr lang="en-US" dirty="0"/>
          </a:p>
        </p:txBody>
      </p:sp>
      <p:pic>
        <p:nvPicPr>
          <p:cNvPr id="5" name="Content Placeholder 4" descr="Screen Clipping">
            <a:extLst>
              <a:ext uri="{FF2B5EF4-FFF2-40B4-BE49-F238E27FC236}">
                <a16:creationId xmlns:a16="http://schemas.microsoft.com/office/drawing/2014/main" id="{0409D68D-A5A3-4DFB-942F-78B1AF6A5CE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2" y="1222375"/>
            <a:ext cx="7229475" cy="5635625"/>
          </a:xfrm>
        </p:spPr>
      </p:pic>
    </p:spTree>
    <p:extLst>
      <p:ext uri="{BB962C8B-B14F-4D97-AF65-F5344CB8AC3E}">
        <p14:creationId xmlns:p14="http://schemas.microsoft.com/office/powerpoint/2010/main" val="9365069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exploration?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students explore?</a:t>
            </a:r>
          </a:p>
        </p:txBody>
      </p:sp>
    </p:spTree>
    <p:extLst>
      <p:ext uri="{BB962C8B-B14F-4D97-AF65-F5344CB8AC3E}">
        <p14:creationId xmlns:p14="http://schemas.microsoft.com/office/powerpoint/2010/main" val="34468592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Arizona State University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8470" t="17044" r="20184" b="13782"/>
          <a:stretch/>
        </p:blipFill>
        <p:spPr>
          <a:xfrm>
            <a:off x="338015" y="1412426"/>
            <a:ext cx="8467969" cy="537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5423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can this organization serve the students and the college?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933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observations</a:t>
            </a:r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005" y="4105431"/>
            <a:ext cx="5715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6281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Outcomes?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45933" cy="48768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clarity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Sequencing clarity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data for nudges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Targeted messaging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Clear contacts for student questions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village to lead the student to the outcome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5330" r="8169"/>
          <a:stretch/>
        </p:blipFill>
        <p:spPr>
          <a:xfrm>
            <a:off x="3903133" y="1367386"/>
            <a:ext cx="5020734" cy="510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798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>
            <a:extLst>
              <a:ext uri="{FF2B5EF4-FFF2-40B4-BE49-F238E27FC236}">
                <a16:creationId xmlns:a16="http://schemas.microsoft.com/office/drawing/2014/main" id="{70E68AC5-3494-43B8-87EA-9A72BB97BD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8" b="-1"/>
          <a:stretch/>
        </p:blipFill>
        <p:spPr>
          <a:xfrm>
            <a:off x="15" y="857257"/>
            <a:ext cx="9143985" cy="514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3653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3733158"/>
              </p:ext>
            </p:extLst>
          </p:nvPr>
        </p:nvGraphicFramePr>
        <p:xfrm>
          <a:off x="457200" y="1257301"/>
          <a:ext cx="8229600" cy="4194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21391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CCCApply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Pathways</a:t>
            </a:r>
          </a:p>
        </p:txBody>
      </p:sp>
      <p:pic>
        <p:nvPicPr>
          <p:cNvPr id="10" name="Content Placeholder 9" descr="Screen Clippin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094154" y="1600200"/>
            <a:ext cx="6759575" cy="4876800"/>
          </a:xfrm>
        </p:spPr>
      </p:pic>
    </p:spTree>
    <p:extLst>
      <p:ext uri="{BB962C8B-B14F-4D97-AF65-F5344CB8AC3E}">
        <p14:creationId xmlns:p14="http://schemas.microsoft.com/office/powerpoint/2010/main" val="22112644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724" y="1394639"/>
            <a:ext cx="6718634" cy="498442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CCCApply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Pathways</a:t>
            </a:r>
          </a:p>
        </p:txBody>
      </p:sp>
    </p:spTree>
    <p:extLst>
      <p:ext uri="{BB962C8B-B14F-4D97-AF65-F5344CB8AC3E}">
        <p14:creationId xmlns:p14="http://schemas.microsoft.com/office/powerpoint/2010/main" val="11347381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  <p:pic>
        <p:nvPicPr>
          <p:cNvPr id="4" name="Picture 3" descr="ASCCC_Log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8923" y="5807761"/>
            <a:ext cx="4231670" cy="78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59803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Resources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9454" y="2226469"/>
            <a:ext cx="8606117" cy="326350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Meta-Majors: An Essential First Step on the Path to College Completion (JFF)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http://www.jff.org/publications/meta-majors-essential-first-step-path-college-completion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meta-majors guide students toward on-time graduation (EAB)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https://www.eab.com/daily-briefing/2016/07/26/how-meta-majors-guide-students-toward-on-time-graduation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6" name="Picture 5" descr="ASCCC_Logo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8923" y="5807761"/>
            <a:ext cx="4231670" cy="78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6532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Observation: First Screen of Majors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74"/>
          <a:stretch/>
        </p:blipFill>
        <p:spPr>
          <a:xfrm>
            <a:off x="457200" y="1709615"/>
            <a:ext cx="8667135" cy="4855307"/>
          </a:xfrm>
        </p:spPr>
      </p:pic>
    </p:spTree>
    <p:extLst>
      <p:ext uri="{BB962C8B-B14F-4D97-AF65-F5344CB8AC3E}">
        <p14:creationId xmlns:p14="http://schemas.microsoft.com/office/powerpoint/2010/main" val="1894994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Observation: Ninth Screen of Majors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37"/>
          <a:stretch/>
        </p:blipFill>
        <p:spPr>
          <a:xfrm>
            <a:off x="279907" y="1668023"/>
            <a:ext cx="8584185" cy="45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72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75" y="519112"/>
            <a:ext cx="9202617" cy="990600"/>
          </a:xfrm>
        </p:spPr>
        <p:txBody>
          <a:bodyPr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Observation: List of Majors with a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Disclaimer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195" t="5594" r="2436"/>
          <a:stretch/>
        </p:blipFill>
        <p:spPr>
          <a:xfrm>
            <a:off x="304800" y="1797538"/>
            <a:ext cx="8417170" cy="461559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98585" y="4204677"/>
            <a:ext cx="5994399" cy="9300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799015" y="4103077"/>
            <a:ext cx="953477" cy="3829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457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be done to help students decide?</a:t>
            </a:r>
          </a:p>
        </p:txBody>
      </p:sp>
      <p:pic>
        <p:nvPicPr>
          <p:cNvPr id="8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867" y="4130675"/>
            <a:ext cx="5715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717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354" y="533400"/>
            <a:ext cx="8405446" cy="990600"/>
          </a:xfrm>
        </p:spPr>
        <p:txBody>
          <a:bodyPr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Would Meta-Majors Be Beneficial for Students in Selecting a Major?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Agriculture, Nutrition and Culinary Arts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Arts, Humanities, and Design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Sciences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Industrial and Transportation Tech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Safety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Social, Behavioral and Human Services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 and Career Exploration</a:t>
            </a:r>
          </a:p>
        </p:txBody>
      </p:sp>
    </p:spTree>
    <p:extLst>
      <p:ext uri="{BB962C8B-B14F-4D97-AF65-F5344CB8AC3E}">
        <p14:creationId xmlns:p14="http://schemas.microsoft.com/office/powerpoint/2010/main" val="1466850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</TotalTime>
  <Words>1011</Words>
  <Application>Microsoft Office PowerPoint</Application>
  <PresentationFormat>On-screen Show (4:3)</PresentationFormat>
  <Paragraphs>165</Paragraphs>
  <Slides>46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Times New Roman</vt:lpstr>
      <vt:lpstr>Wingdings</vt:lpstr>
      <vt:lpstr>Clarity</vt:lpstr>
      <vt:lpstr>Breakout B:  The Science of Program Mapping and DNA of Meta-Majors</vt:lpstr>
      <vt:lpstr>Program Mapping &amp; Meta Majors</vt:lpstr>
      <vt:lpstr>The Scientific Method </vt:lpstr>
      <vt:lpstr>observations</vt:lpstr>
      <vt:lpstr>Observation: First Screen of Majors</vt:lpstr>
      <vt:lpstr>Observation: Ninth Screen of Majors</vt:lpstr>
      <vt:lpstr>Observation: List of Majors with a Disclaimer</vt:lpstr>
      <vt:lpstr>Question</vt:lpstr>
      <vt:lpstr>Would Meta-Majors Be Beneficial for Students in Selecting a Major?</vt:lpstr>
      <vt:lpstr>Would Program Mapping Help Clarify Requirements?</vt:lpstr>
      <vt:lpstr>Do Background Research </vt:lpstr>
      <vt:lpstr>What are Meta-Majors?</vt:lpstr>
      <vt:lpstr>PowerPoint Presentation</vt:lpstr>
      <vt:lpstr>Meta-Majors or Career Pathways</vt:lpstr>
      <vt:lpstr>PowerPoint Presentation</vt:lpstr>
      <vt:lpstr>City Colleges of Chicago</vt:lpstr>
      <vt:lpstr>What is Program Mapping?</vt:lpstr>
      <vt:lpstr>PowerPoint Presentation</vt:lpstr>
      <vt:lpstr>PowerPoint Presentation</vt:lpstr>
      <vt:lpstr>Why Have Meta-Majors?</vt:lpstr>
      <vt:lpstr>Santa Monica Colleges’ Law Pathway</vt:lpstr>
      <vt:lpstr>Florida College System</vt:lpstr>
      <vt:lpstr>Meta-Majors with Program Mapping</vt:lpstr>
      <vt:lpstr>Graduating in Math at Bakersfield College an unguided pathway research project</vt:lpstr>
      <vt:lpstr>Common Elements of Meta-Majors &amp; Program Mapping: </vt:lpstr>
      <vt:lpstr>Hypothesis:</vt:lpstr>
      <vt:lpstr>Design the experiment</vt:lpstr>
      <vt:lpstr>Design Principles in Creating Meta-Majors &amp; Program Mapping</vt:lpstr>
      <vt:lpstr>Skyline College</vt:lpstr>
      <vt:lpstr>Analysis to Support Creating Meta-Majors &amp; Program Mapping</vt:lpstr>
      <vt:lpstr>Programs that Require Photography Courses for Degree, Certificate, and/or Transfer</vt:lpstr>
      <vt:lpstr>Student Course Taking Behavior</vt:lpstr>
      <vt:lpstr>Additional Considerations</vt:lpstr>
      <vt:lpstr>Other Thoughts on Designing Meta-Majors &amp; Program Mapping</vt:lpstr>
      <vt:lpstr>First Attempt at Bakersfield College</vt:lpstr>
      <vt:lpstr>Refinement of the Renegade Road Map</vt:lpstr>
      <vt:lpstr>exploration?</vt:lpstr>
      <vt:lpstr>Arizona State University</vt:lpstr>
      <vt:lpstr>Results</vt:lpstr>
      <vt:lpstr>What are the Outcomes?</vt:lpstr>
      <vt:lpstr>PowerPoint Presentation</vt:lpstr>
      <vt:lpstr>PowerPoint Presentation</vt:lpstr>
      <vt:lpstr>CCCApply for Pathways</vt:lpstr>
      <vt:lpstr>CCCApply for Pathways</vt:lpstr>
      <vt:lpstr>Questions?</vt:lpstr>
      <vt:lpstr>Additional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Virginia May</dc:creator>
  <cp:lastModifiedBy>Roberson, Carrie</cp:lastModifiedBy>
  <cp:revision>92</cp:revision>
  <dcterms:created xsi:type="dcterms:W3CDTF">2015-10-21T19:14:41Z</dcterms:created>
  <dcterms:modified xsi:type="dcterms:W3CDTF">2018-05-17T20:50:52Z</dcterms:modified>
</cp:coreProperties>
</file>