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961AA-EA81-4C4A-B8D6-06ECA75A5978}" v="1" dt="2020-01-06T22:01:00.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5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9C961AA-EA81-4C4A-B8D6-06ECA75A5978}"/>
    <pc:docChg chg="modSld">
      <pc:chgData name="" userId="" providerId="" clId="Web-{89C961AA-EA81-4C4A-B8D6-06ECA75A5978}" dt="2020-01-06T22:01:00.732" v="0" actId="1076"/>
      <pc:docMkLst>
        <pc:docMk/>
      </pc:docMkLst>
      <pc:sldChg chg="modSp">
        <pc:chgData name="" userId="" providerId="" clId="Web-{89C961AA-EA81-4C4A-B8D6-06ECA75A5978}" dt="2020-01-06T22:01:00.732" v="0" actId="1076"/>
        <pc:sldMkLst>
          <pc:docMk/>
          <pc:sldMk cId="1309723806" sldId="256"/>
        </pc:sldMkLst>
        <pc:picChg chg="mod">
          <ac:chgData name="" userId="" providerId="" clId="Web-{89C961AA-EA81-4C4A-B8D6-06ECA75A5978}" dt="2020-01-06T22:01:00.732" v="0" actId="1076"/>
          <ac:picMkLst>
            <pc:docMk/>
            <pc:sldMk cId="1309723806" sldId="256"/>
            <ac:picMk id="4" creationId="{3FA40F93-DB46-3F45-B3AA-D45CFFF92C2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FD833-D722-4A06-915D-F3EA118C47A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AEE5C2-0C01-41A7-A80A-C3C175E2246D}">
      <dgm:prSet/>
      <dgm:spPr/>
      <dgm:t>
        <a:bodyPr/>
        <a:lstStyle/>
        <a:p>
          <a:r>
            <a:rPr lang="en-US" b="0" i="0"/>
            <a:t>Establish program-level learning outcomes aligned with the requirements for success in employment and/or further education; </a:t>
          </a:r>
          <a:endParaRPr lang="en-US"/>
        </a:p>
      </dgm:t>
    </dgm:pt>
    <dgm:pt modelId="{04BE662D-AF39-4A8E-9F34-85FB9A21ED2B}" type="parTrans" cxnId="{1D763C81-9567-402B-A876-40C09DA201CB}">
      <dgm:prSet/>
      <dgm:spPr/>
      <dgm:t>
        <a:bodyPr/>
        <a:lstStyle/>
        <a:p>
          <a:endParaRPr lang="en-US"/>
        </a:p>
      </dgm:t>
    </dgm:pt>
    <dgm:pt modelId="{46E0503A-364F-4CF8-A0A1-CF72A39561CA}" type="sibTrans" cxnId="{1D763C81-9567-402B-A876-40C09DA201CB}">
      <dgm:prSet/>
      <dgm:spPr/>
      <dgm:t>
        <a:bodyPr/>
        <a:lstStyle/>
        <a:p>
          <a:endParaRPr lang="en-US"/>
        </a:p>
      </dgm:t>
    </dgm:pt>
    <dgm:pt modelId="{FE964FCA-EFE1-41D6-9581-E92163ED86A3}">
      <dgm:prSet/>
      <dgm:spPr/>
      <dgm:t>
        <a:bodyPr/>
        <a:lstStyle/>
        <a:p>
          <a:r>
            <a:rPr lang="en-US" b="0" i="0"/>
            <a:t>Apply the results of learning outcomes assessments to improve the effectiveness of instruction across programs</a:t>
          </a:r>
          <a:endParaRPr lang="en-US"/>
        </a:p>
      </dgm:t>
    </dgm:pt>
    <dgm:pt modelId="{1E95B3AD-8078-4E5A-A954-45D809C817FF}" type="parTrans" cxnId="{7AC85668-39A6-4E89-834C-29F03EF19BA5}">
      <dgm:prSet/>
      <dgm:spPr/>
      <dgm:t>
        <a:bodyPr/>
        <a:lstStyle/>
        <a:p>
          <a:endParaRPr lang="en-US"/>
        </a:p>
      </dgm:t>
    </dgm:pt>
    <dgm:pt modelId="{9E2F5410-A4E4-4E03-BA42-3772FB75FEFF}" type="sibTrans" cxnId="{7AC85668-39A6-4E89-834C-29F03EF19BA5}">
      <dgm:prSet/>
      <dgm:spPr/>
      <dgm:t>
        <a:bodyPr/>
        <a:lstStyle/>
        <a:p>
          <a:endParaRPr lang="en-US"/>
        </a:p>
      </dgm:t>
    </dgm:pt>
    <dgm:pt modelId="{7D75E117-BC4D-4847-B60C-93F207624B42}" type="pres">
      <dgm:prSet presAssocID="{FDCFD833-D722-4A06-915D-F3EA118C47AD}" presName="root" presStyleCnt="0">
        <dgm:presLayoutVars>
          <dgm:dir/>
          <dgm:resizeHandles val="exact"/>
        </dgm:presLayoutVars>
      </dgm:prSet>
      <dgm:spPr/>
    </dgm:pt>
    <dgm:pt modelId="{BE01EA64-573B-46DA-94EF-F7BE68CFB5B8}" type="pres">
      <dgm:prSet presAssocID="{4BAEE5C2-0C01-41A7-A80A-C3C175E2246D}" presName="compNode" presStyleCnt="0"/>
      <dgm:spPr/>
    </dgm:pt>
    <dgm:pt modelId="{28139892-E69C-46ED-8738-1D16DE86FD9A}" type="pres">
      <dgm:prSet presAssocID="{4BAEE5C2-0C01-41A7-A80A-C3C175E224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D189BD9-E70A-417F-B551-0FE84AA8D82B}" type="pres">
      <dgm:prSet presAssocID="{4BAEE5C2-0C01-41A7-A80A-C3C175E2246D}" presName="spaceRect" presStyleCnt="0"/>
      <dgm:spPr/>
    </dgm:pt>
    <dgm:pt modelId="{66C1297D-E1E6-40C1-AE81-1AEEBEAE7AFD}" type="pres">
      <dgm:prSet presAssocID="{4BAEE5C2-0C01-41A7-A80A-C3C175E2246D}" presName="textRect" presStyleLbl="revTx" presStyleIdx="0" presStyleCnt="2">
        <dgm:presLayoutVars>
          <dgm:chMax val="1"/>
          <dgm:chPref val="1"/>
        </dgm:presLayoutVars>
      </dgm:prSet>
      <dgm:spPr/>
    </dgm:pt>
    <dgm:pt modelId="{21A5ED61-8AD2-4270-8367-2CAFFBA8278B}" type="pres">
      <dgm:prSet presAssocID="{46E0503A-364F-4CF8-A0A1-CF72A39561CA}" presName="sibTrans" presStyleCnt="0"/>
      <dgm:spPr/>
    </dgm:pt>
    <dgm:pt modelId="{59F48E26-5AA7-4406-BFED-BA3AC407C8BF}" type="pres">
      <dgm:prSet presAssocID="{FE964FCA-EFE1-41D6-9581-E92163ED86A3}" presName="compNode" presStyleCnt="0"/>
      <dgm:spPr/>
    </dgm:pt>
    <dgm:pt modelId="{0A3BE999-4ABF-4D65-B5CD-6CC547E016AE}" type="pres">
      <dgm:prSet presAssocID="{FE964FCA-EFE1-41D6-9581-E92163ED86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1E45D5D4-2CAA-415D-AC12-5367B710F3BF}" type="pres">
      <dgm:prSet presAssocID="{FE964FCA-EFE1-41D6-9581-E92163ED86A3}" presName="spaceRect" presStyleCnt="0"/>
      <dgm:spPr/>
    </dgm:pt>
    <dgm:pt modelId="{5B23E047-5166-4D06-B1CE-7E0155646251}" type="pres">
      <dgm:prSet presAssocID="{FE964FCA-EFE1-41D6-9581-E92163ED86A3}" presName="textRect" presStyleLbl="revTx" presStyleIdx="1" presStyleCnt="2">
        <dgm:presLayoutVars>
          <dgm:chMax val="1"/>
          <dgm:chPref val="1"/>
        </dgm:presLayoutVars>
      </dgm:prSet>
      <dgm:spPr/>
    </dgm:pt>
  </dgm:ptLst>
  <dgm:cxnLst>
    <dgm:cxn modelId="{3FCDA7F1-9BA3-4D7A-A88C-28EAF6CA9520}" type="presOf" srcId="{FE964FCA-EFE1-41D6-9581-E92163ED86A3}" destId="{5B23E047-5166-4D06-B1CE-7E0155646251}" srcOrd="0" destOrd="0" presId="urn:microsoft.com/office/officeart/2018/2/layout/IconLabelList"/>
    <dgm:cxn modelId="{7AC85668-39A6-4E89-834C-29F03EF19BA5}" srcId="{FDCFD833-D722-4A06-915D-F3EA118C47AD}" destId="{FE964FCA-EFE1-41D6-9581-E92163ED86A3}" srcOrd="1" destOrd="0" parTransId="{1E95B3AD-8078-4E5A-A954-45D809C817FF}" sibTransId="{9E2F5410-A4E4-4E03-BA42-3772FB75FEFF}"/>
    <dgm:cxn modelId="{4117400E-F5DA-42A7-A2CD-A607D066985C}" type="presOf" srcId="{FDCFD833-D722-4A06-915D-F3EA118C47AD}" destId="{7D75E117-BC4D-4847-B60C-93F207624B42}" srcOrd="0" destOrd="0" presId="urn:microsoft.com/office/officeart/2018/2/layout/IconLabelList"/>
    <dgm:cxn modelId="{E99AEB13-F3FF-49B5-A3AA-F3A6963B61AD}" type="presOf" srcId="{4BAEE5C2-0C01-41A7-A80A-C3C175E2246D}" destId="{66C1297D-E1E6-40C1-AE81-1AEEBEAE7AFD}" srcOrd="0" destOrd="0" presId="urn:microsoft.com/office/officeart/2018/2/layout/IconLabelList"/>
    <dgm:cxn modelId="{1D763C81-9567-402B-A876-40C09DA201CB}" srcId="{FDCFD833-D722-4A06-915D-F3EA118C47AD}" destId="{4BAEE5C2-0C01-41A7-A80A-C3C175E2246D}" srcOrd="0" destOrd="0" parTransId="{04BE662D-AF39-4A8E-9F34-85FB9A21ED2B}" sibTransId="{46E0503A-364F-4CF8-A0A1-CF72A39561CA}"/>
    <dgm:cxn modelId="{76FDA7CC-5975-4B31-905F-ECED778C53AC}" type="presParOf" srcId="{7D75E117-BC4D-4847-B60C-93F207624B42}" destId="{BE01EA64-573B-46DA-94EF-F7BE68CFB5B8}" srcOrd="0" destOrd="0" presId="urn:microsoft.com/office/officeart/2018/2/layout/IconLabelList"/>
    <dgm:cxn modelId="{C92C9EBD-AEB8-4BA6-A4F1-3D082B918E9A}" type="presParOf" srcId="{BE01EA64-573B-46DA-94EF-F7BE68CFB5B8}" destId="{28139892-E69C-46ED-8738-1D16DE86FD9A}" srcOrd="0" destOrd="0" presId="urn:microsoft.com/office/officeart/2018/2/layout/IconLabelList"/>
    <dgm:cxn modelId="{8C39A011-C261-466D-98F1-DF2A7BFB2091}" type="presParOf" srcId="{BE01EA64-573B-46DA-94EF-F7BE68CFB5B8}" destId="{1D189BD9-E70A-417F-B551-0FE84AA8D82B}" srcOrd="1" destOrd="0" presId="urn:microsoft.com/office/officeart/2018/2/layout/IconLabelList"/>
    <dgm:cxn modelId="{E3674875-4D3D-4C83-80DF-1B1D1E787913}" type="presParOf" srcId="{BE01EA64-573B-46DA-94EF-F7BE68CFB5B8}" destId="{66C1297D-E1E6-40C1-AE81-1AEEBEAE7AFD}" srcOrd="2" destOrd="0" presId="urn:microsoft.com/office/officeart/2018/2/layout/IconLabelList"/>
    <dgm:cxn modelId="{26D6461B-FA1B-4C46-8C2A-6949349428E1}" type="presParOf" srcId="{7D75E117-BC4D-4847-B60C-93F207624B42}" destId="{21A5ED61-8AD2-4270-8367-2CAFFBA8278B}" srcOrd="1" destOrd="0" presId="urn:microsoft.com/office/officeart/2018/2/layout/IconLabelList"/>
    <dgm:cxn modelId="{0A50A099-8867-45ED-9C0A-6485C2B138E5}" type="presParOf" srcId="{7D75E117-BC4D-4847-B60C-93F207624B42}" destId="{59F48E26-5AA7-4406-BFED-BA3AC407C8BF}" srcOrd="2" destOrd="0" presId="urn:microsoft.com/office/officeart/2018/2/layout/IconLabelList"/>
    <dgm:cxn modelId="{684ED11C-79CB-40C2-99AC-018F67FDD7EB}" type="presParOf" srcId="{59F48E26-5AA7-4406-BFED-BA3AC407C8BF}" destId="{0A3BE999-4ABF-4D65-B5CD-6CC547E016AE}" srcOrd="0" destOrd="0" presId="urn:microsoft.com/office/officeart/2018/2/layout/IconLabelList"/>
    <dgm:cxn modelId="{B8B6A91A-33A9-441F-8B46-349F6EBAEC54}" type="presParOf" srcId="{59F48E26-5AA7-4406-BFED-BA3AC407C8BF}" destId="{1E45D5D4-2CAA-415D-AC12-5367B710F3BF}" srcOrd="1" destOrd="0" presId="urn:microsoft.com/office/officeart/2018/2/layout/IconLabelList"/>
    <dgm:cxn modelId="{05AC87D3-93B9-4409-85AF-34C6D06784DA}" type="presParOf" srcId="{59F48E26-5AA7-4406-BFED-BA3AC407C8BF}" destId="{5B23E047-5166-4D06-B1CE-7E015564625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9892-E69C-46ED-8738-1D16DE86FD9A}">
      <dsp:nvSpPr>
        <dsp:cNvPr id="0" name=""/>
        <dsp:cNvSpPr/>
      </dsp:nvSpPr>
      <dsp:spPr>
        <a:xfrm>
          <a:off x="1192176" y="46114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C1297D-E1E6-40C1-AE81-1AEEBEAE7AFD}">
      <dsp:nvSpPr>
        <dsp:cNvPr id="0" name=""/>
        <dsp:cNvSpPr/>
      </dsp:nvSpPr>
      <dsp:spPr>
        <a:xfrm>
          <a:off x="4176" y="287528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Establish program-level learning outcomes aligned with the requirements for success in employment and/or further education; </a:t>
          </a:r>
          <a:endParaRPr lang="en-US" sz="1600" kern="1200"/>
        </a:p>
      </dsp:txBody>
      <dsp:txXfrm>
        <a:off x="4176" y="2875284"/>
        <a:ext cx="4320000" cy="720000"/>
      </dsp:txXfrm>
    </dsp:sp>
    <dsp:sp modelId="{0A3BE999-4ABF-4D65-B5CD-6CC547E016AE}">
      <dsp:nvSpPr>
        <dsp:cNvPr id="0" name=""/>
        <dsp:cNvSpPr/>
      </dsp:nvSpPr>
      <dsp:spPr>
        <a:xfrm>
          <a:off x="6268176" y="46114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23E047-5166-4D06-B1CE-7E0155646251}">
      <dsp:nvSpPr>
        <dsp:cNvPr id="0" name=""/>
        <dsp:cNvSpPr/>
      </dsp:nvSpPr>
      <dsp:spPr>
        <a:xfrm>
          <a:off x="5080176" y="287528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a:t>Apply the results of learning outcomes assessments to improve the effectiveness of instruction across programs</a:t>
          </a:r>
          <a:endParaRPr lang="en-US" sz="1600" kern="1200"/>
        </a:p>
      </dsp:txBody>
      <dsp:txXfrm>
        <a:off x="5080176" y="2875284"/>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30D4B1-AA01-4B1F-8235-C7C6D0F186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39871" y="1325880"/>
            <a:ext cx="5604429" cy="3066507"/>
          </a:xfrm>
        </p:spPr>
        <p:txBody>
          <a:bodyPr>
            <a:normAutofit fontScale="90000"/>
          </a:bodyPr>
          <a:lstStyle/>
          <a:p>
            <a:pPr>
              <a:lnSpc>
                <a:spcPct val="90000"/>
              </a:lnSpc>
            </a:pP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br>
              <a:rPr lang="en-US" sz="1700" dirty="0">
                <a:solidFill>
                  <a:srgbClr val="EBEBEB"/>
                </a:solidFill>
              </a:rPr>
            </a:br>
            <a:r>
              <a:rPr lang="en-US" sz="3100" dirty="0">
                <a:solidFill>
                  <a:srgbClr val="EBEBEB"/>
                </a:solidFill>
              </a:rPr>
              <a:t>Navigating Student Learning Outcomes as a Part Time Faculty Member </a:t>
            </a:r>
          </a:p>
        </p:txBody>
      </p:sp>
      <p:sp>
        <p:nvSpPr>
          <p:cNvPr id="3" name="Subtitle 2"/>
          <p:cNvSpPr>
            <a:spLocks noGrp="1"/>
          </p:cNvSpPr>
          <p:nvPr>
            <p:ph type="subTitle" idx="1"/>
          </p:nvPr>
        </p:nvSpPr>
        <p:spPr>
          <a:xfrm>
            <a:off x="5939871" y="4588329"/>
            <a:ext cx="5604429" cy="1621508"/>
          </a:xfrm>
        </p:spPr>
        <p:txBody>
          <a:bodyPr>
            <a:normAutofit/>
          </a:bodyPr>
          <a:lstStyle/>
          <a:p>
            <a:r>
              <a:rPr lang="en-US" sz="1800" b="1">
                <a:solidFill>
                  <a:schemeClr val="tx2">
                    <a:lumMod val="40000"/>
                    <a:lumOff val="60000"/>
                  </a:schemeClr>
                </a:solidFill>
              </a:rPr>
              <a:t>Briseida Ramirez, Mt. San Antonio College</a:t>
            </a:r>
          </a:p>
          <a:p>
            <a:r>
              <a:rPr lang="en-US" sz="1800" b="1">
                <a:solidFill>
                  <a:schemeClr val="tx2">
                    <a:lumMod val="40000"/>
                    <a:lumOff val="60000"/>
                  </a:schemeClr>
                </a:solidFill>
              </a:rPr>
              <a:t>Andrew Wesley, SOLANO COLLEGE</a:t>
            </a:r>
          </a:p>
          <a:p>
            <a:r>
              <a:rPr lang="en-US" sz="1800" b="1">
                <a:solidFill>
                  <a:schemeClr val="tx2">
                    <a:lumMod val="40000"/>
                    <a:lumOff val="60000"/>
                  </a:schemeClr>
                </a:solidFill>
              </a:rPr>
              <a:t>Anna bruzzese, ASCCC SOUTH REPRESENTATIVE</a:t>
            </a:r>
          </a:p>
        </p:txBody>
      </p:sp>
      <p:sp>
        <p:nvSpPr>
          <p:cNvPr id="12" name="Freeform 36">
            <a:extLst>
              <a:ext uri="{FF2B5EF4-FFF2-40B4-BE49-F238E27FC236}">
                <a16:creationId xmlns:a16="http://schemas.microsoft.com/office/drawing/2014/main" id="{3354DFA6-6453-4DEA-B13E-C2A4D45708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0355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585ADACC-B978-41CD-812C-38B46FD27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49823" cy="6858000"/>
          </a:xfrm>
          <a:custGeom>
            <a:avLst/>
            <a:gdLst>
              <a:gd name="connsiteX0" fmla="*/ 4205108 w 5549823"/>
              <a:gd name="connsiteY0" fmla="*/ 0 h 6858000"/>
              <a:gd name="connsiteX1" fmla="*/ 5548646 w 5549823"/>
              <a:gd name="connsiteY1" fmla="*/ 0 h 6858000"/>
              <a:gd name="connsiteX2" fmla="*/ 5523601 w 5549823"/>
              <a:gd name="connsiteY2" fmla="*/ 155676 h 6858000"/>
              <a:gd name="connsiteX3" fmla="*/ 5499732 w 5549823"/>
              <a:gd name="connsiteY3" fmla="*/ 310667 h 6858000"/>
              <a:gd name="connsiteX4" fmla="*/ 5476368 w 5549823"/>
              <a:gd name="connsiteY4" fmla="*/ 466344 h 6858000"/>
              <a:gd name="connsiteX5" fmla="*/ 5456365 w 5549823"/>
              <a:gd name="connsiteY5" fmla="*/ 622706 h 6858000"/>
              <a:gd name="connsiteX6" fmla="*/ 5436194 w 5549823"/>
              <a:gd name="connsiteY6" fmla="*/ 778383 h 6858000"/>
              <a:gd name="connsiteX7" fmla="*/ 5417368 w 5549823"/>
              <a:gd name="connsiteY7" fmla="*/ 934745 h 6858000"/>
              <a:gd name="connsiteX8" fmla="*/ 5401232 w 5549823"/>
              <a:gd name="connsiteY8" fmla="*/ 1089050 h 6858000"/>
              <a:gd name="connsiteX9" fmla="*/ 5385936 w 5549823"/>
              <a:gd name="connsiteY9" fmla="*/ 1245413 h 6858000"/>
              <a:gd name="connsiteX10" fmla="*/ 5371984 w 5549823"/>
              <a:gd name="connsiteY10" fmla="*/ 1401089 h 6858000"/>
              <a:gd name="connsiteX11" fmla="*/ 5359882 w 5549823"/>
              <a:gd name="connsiteY11" fmla="*/ 1554023 h 6858000"/>
              <a:gd name="connsiteX12" fmla="*/ 5347779 w 5549823"/>
              <a:gd name="connsiteY12" fmla="*/ 1709013 h 6858000"/>
              <a:gd name="connsiteX13" fmla="*/ 5337694 w 5549823"/>
              <a:gd name="connsiteY13" fmla="*/ 1861947 h 6858000"/>
              <a:gd name="connsiteX14" fmla="*/ 5329794 w 5549823"/>
              <a:gd name="connsiteY14" fmla="*/ 2014880 h 6858000"/>
              <a:gd name="connsiteX15" fmla="*/ 5321557 w 5549823"/>
              <a:gd name="connsiteY15" fmla="*/ 2167128 h 6858000"/>
              <a:gd name="connsiteX16" fmla="*/ 5314666 w 5549823"/>
              <a:gd name="connsiteY16" fmla="*/ 2318004 h 6858000"/>
              <a:gd name="connsiteX17" fmla="*/ 5309791 w 5549823"/>
              <a:gd name="connsiteY17" fmla="*/ 2467508 h 6858000"/>
              <a:gd name="connsiteX18" fmla="*/ 5305589 w 5549823"/>
              <a:gd name="connsiteY18" fmla="*/ 2617013 h 6858000"/>
              <a:gd name="connsiteX19" fmla="*/ 5301555 w 5549823"/>
              <a:gd name="connsiteY19" fmla="*/ 2765145 h 6858000"/>
              <a:gd name="connsiteX20" fmla="*/ 5299706 w 5549823"/>
              <a:gd name="connsiteY20" fmla="*/ 2911221 h 6858000"/>
              <a:gd name="connsiteX21" fmla="*/ 5297689 w 5549823"/>
              <a:gd name="connsiteY21" fmla="*/ 3057296 h 6858000"/>
              <a:gd name="connsiteX22" fmla="*/ 5296680 w 5549823"/>
              <a:gd name="connsiteY22" fmla="*/ 3201314 h 6858000"/>
              <a:gd name="connsiteX23" fmla="*/ 5297689 w 5549823"/>
              <a:gd name="connsiteY23" fmla="*/ 3343960 h 6858000"/>
              <a:gd name="connsiteX24" fmla="*/ 5297689 w 5549823"/>
              <a:gd name="connsiteY24" fmla="*/ 3485235 h 6858000"/>
              <a:gd name="connsiteX25" fmla="*/ 5299706 w 5549823"/>
              <a:gd name="connsiteY25" fmla="*/ 3625138 h 6858000"/>
              <a:gd name="connsiteX26" fmla="*/ 5302731 w 5549823"/>
              <a:gd name="connsiteY26" fmla="*/ 3762298 h 6858000"/>
              <a:gd name="connsiteX27" fmla="*/ 5305589 w 5549823"/>
              <a:gd name="connsiteY27" fmla="*/ 3898087 h 6858000"/>
              <a:gd name="connsiteX28" fmla="*/ 5308783 w 5549823"/>
              <a:gd name="connsiteY28" fmla="*/ 4031132 h 6858000"/>
              <a:gd name="connsiteX29" fmla="*/ 5313657 w 5549823"/>
              <a:gd name="connsiteY29" fmla="*/ 4163491 h 6858000"/>
              <a:gd name="connsiteX30" fmla="*/ 5318868 w 5549823"/>
              <a:gd name="connsiteY30" fmla="*/ 4293793 h 6858000"/>
              <a:gd name="connsiteX31" fmla="*/ 5323574 w 5549823"/>
              <a:gd name="connsiteY31" fmla="*/ 4421352 h 6858000"/>
              <a:gd name="connsiteX32" fmla="*/ 5336854 w 5549823"/>
              <a:gd name="connsiteY32" fmla="*/ 4670298 h 6858000"/>
              <a:gd name="connsiteX33" fmla="*/ 5350973 w 5549823"/>
              <a:gd name="connsiteY33" fmla="*/ 4908956 h 6858000"/>
              <a:gd name="connsiteX34" fmla="*/ 5365765 w 5549823"/>
              <a:gd name="connsiteY34" fmla="*/ 5138013 h 6858000"/>
              <a:gd name="connsiteX35" fmla="*/ 5382070 w 5549823"/>
              <a:gd name="connsiteY35" fmla="*/ 5354726 h 6858000"/>
              <a:gd name="connsiteX36" fmla="*/ 5399047 w 5549823"/>
              <a:gd name="connsiteY36" fmla="*/ 5561838 h 6858000"/>
              <a:gd name="connsiteX37" fmla="*/ 5417368 w 5549823"/>
              <a:gd name="connsiteY37" fmla="*/ 5753862 h 6858000"/>
              <a:gd name="connsiteX38" fmla="*/ 5435354 w 5549823"/>
              <a:gd name="connsiteY38" fmla="*/ 5934227 h 6858000"/>
              <a:gd name="connsiteX39" fmla="*/ 5453339 w 5549823"/>
              <a:gd name="connsiteY39" fmla="*/ 6100191 h 6858000"/>
              <a:gd name="connsiteX40" fmla="*/ 5470316 w 5549823"/>
              <a:gd name="connsiteY40" fmla="*/ 6252438 h 6858000"/>
              <a:gd name="connsiteX41" fmla="*/ 5486453 w 5549823"/>
              <a:gd name="connsiteY41" fmla="*/ 6387541 h 6858000"/>
              <a:gd name="connsiteX42" fmla="*/ 5501749 w 5549823"/>
              <a:gd name="connsiteY42" fmla="*/ 6509613 h 6858000"/>
              <a:gd name="connsiteX43" fmla="*/ 5514524 w 5549823"/>
              <a:gd name="connsiteY43" fmla="*/ 6612483 h 6858000"/>
              <a:gd name="connsiteX44" fmla="*/ 5526626 w 5549823"/>
              <a:gd name="connsiteY44" fmla="*/ 6698894 h 6858000"/>
              <a:gd name="connsiteX45" fmla="*/ 5543940 w 5549823"/>
              <a:gd name="connsiteY45" fmla="*/ 6817538 h 6858000"/>
              <a:gd name="connsiteX46" fmla="*/ 5549823 w 5549823"/>
              <a:gd name="connsiteY46" fmla="*/ 6858000 h 6858000"/>
              <a:gd name="connsiteX47" fmla="*/ 4644470 w 5549823"/>
              <a:gd name="connsiteY47" fmla="*/ 6858000 h 6858000"/>
              <a:gd name="connsiteX48" fmla="*/ 4644470 w 5549823"/>
              <a:gd name="connsiteY48" fmla="*/ 6858000 h 6858000"/>
              <a:gd name="connsiteX49" fmla="*/ 0 w 5549823"/>
              <a:gd name="connsiteY49" fmla="*/ 6858000 h 6858000"/>
              <a:gd name="connsiteX50" fmla="*/ 0 w 5549823"/>
              <a:gd name="connsiteY50" fmla="*/ 0 h 6858000"/>
              <a:gd name="connsiteX51" fmla="*/ 4205108 w 5549823"/>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9823" h="6858000">
                <a:moveTo>
                  <a:pt x="4205108" y="0"/>
                </a:moveTo>
                <a:lnTo>
                  <a:pt x="5548646" y="0"/>
                </a:lnTo>
                <a:lnTo>
                  <a:pt x="5523601" y="155676"/>
                </a:lnTo>
                <a:lnTo>
                  <a:pt x="5499732" y="310667"/>
                </a:lnTo>
                <a:lnTo>
                  <a:pt x="5476368" y="466344"/>
                </a:lnTo>
                <a:lnTo>
                  <a:pt x="5456365" y="622706"/>
                </a:lnTo>
                <a:lnTo>
                  <a:pt x="5436194" y="778383"/>
                </a:lnTo>
                <a:lnTo>
                  <a:pt x="5417368" y="934745"/>
                </a:lnTo>
                <a:lnTo>
                  <a:pt x="5401232" y="1089050"/>
                </a:lnTo>
                <a:lnTo>
                  <a:pt x="5385936" y="1245413"/>
                </a:lnTo>
                <a:lnTo>
                  <a:pt x="5371984" y="1401089"/>
                </a:lnTo>
                <a:lnTo>
                  <a:pt x="5359882" y="1554023"/>
                </a:lnTo>
                <a:lnTo>
                  <a:pt x="5347779" y="1709013"/>
                </a:lnTo>
                <a:lnTo>
                  <a:pt x="5337694" y="1861947"/>
                </a:lnTo>
                <a:lnTo>
                  <a:pt x="5329794" y="2014880"/>
                </a:lnTo>
                <a:lnTo>
                  <a:pt x="5321557" y="2167128"/>
                </a:lnTo>
                <a:lnTo>
                  <a:pt x="5314666" y="2318004"/>
                </a:lnTo>
                <a:lnTo>
                  <a:pt x="5309791" y="2467508"/>
                </a:lnTo>
                <a:lnTo>
                  <a:pt x="5305589" y="2617013"/>
                </a:lnTo>
                <a:lnTo>
                  <a:pt x="5301555" y="2765145"/>
                </a:lnTo>
                <a:lnTo>
                  <a:pt x="5299706" y="2911221"/>
                </a:lnTo>
                <a:lnTo>
                  <a:pt x="5297689" y="3057296"/>
                </a:lnTo>
                <a:lnTo>
                  <a:pt x="5296680" y="3201314"/>
                </a:lnTo>
                <a:lnTo>
                  <a:pt x="5297689" y="3343960"/>
                </a:lnTo>
                <a:lnTo>
                  <a:pt x="5297689" y="3485235"/>
                </a:lnTo>
                <a:lnTo>
                  <a:pt x="5299706" y="3625138"/>
                </a:lnTo>
                <a:lnTo>
                  <a:pt x="5302731" y="3762298"/>
                </a:lnTo>
                <a:lnTo>
                  <a:pt x="5305589" y="3898087"/>
                </a:lnTo>
                <a:lnTo>
                  <a:pt x="5308783" y="4031132"/>
                </a:lnTo>
                <a:lnTo>
                  <a:pt x="5313657" y="4163491"/>
                </a:lnTo>
                <a:lnTo>
                  <a:pt x="5318868" y="4293793"/>
                </a:lnTo>
                <a:lnTo>
                  <a:pt x="5323574" y="4421352"/>
                </a:lnTo>
                <a:lnTo>
                  <a:pt x="5336854" y="4670298"/>
                </a:lnTo>
                <a:lnTo>
                  <a:pt x="5350973" y="4908956"/>
                </a:lnTo>
                <a:lnTo>
                  <a:pt x="5365765" y="5138013"/>
                </a:lnTo>
                <a:lnTo>
                  <a:pt x="5382070" y="5354726"/>
                </a:lnTo>
                <a:lnTo>
                  <a:pt x="5399047" y="5561838"/>
                </a:lnTo>
                <a:lnTo>
                  <a:pt x="5417368" y="5753862"/>
                </a:lnTo>
                <a:lnTo>
                  <a:pt x="5435354" y="5934227"/>
                </a:lnTo>
                <a:lnTo>
                  <a:pt x="5453339" y="6100191"/>
                </a:lnTo>
                <a:lnTo>
                  <a:pt x="5470316" y="6252438"/>
                </a:lnTo>
                <a:lnTo>
                  <a:pt x="5486453" y="6387541"/>
                </a:lnTo>
                <a:lnTo>
                  <a:pt x="5501749" y="6509613"/>
                </a:lnTo>
                <a:lnTo>
                  <a:pt x="5514524" y="6612483"/>
                </a:lnTo>
                <a:lnTo>
                  <a:pt x="5526626" y="6698894"/>
                </a:lnTo>
                <a:lnTo>
                  <a:pt x="5543940" y="6817538"/>
                </a:lnTo>
                <a:lnTo>
                  <a:pt x="5549823" y="6858000"/>
                </a:lnTo>
                <a:lnTo>
                  <a:pt x="4644470" y="6858000"/>
                </a:lnTo>
                <a:lnTo>
                  <a:pt x="4644470" y="6858000"/>
                </a:lnTo>
                <a:lnTo>
                  <a:pt x="0" y="6858000"/>
                </a:lnTo>
                <a:lnTo>
                  <a:pt x="0" y="0"/>
                </a:lnTo>
                <a:lnTo>
                  <a:pt x="420510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27114C93-446E-4342-B0E4-5652350601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3FA40F93-DB46-3F45-B3AA-D45CFFF92C24}"/>
              </a:ext>
            </a:extLst>
          </p:cNvPr>
          <p:cNvPicPr>
            <a:picLocks noChangeAspect="1"/>
          </p:cNvPicPr>
          <p:nvPr/>
        </p:nvPicPr>
        <p:blipFill>
          <a:blip r:embed="rId2"/>
          <a:stretch>
            <a:fillRect/>
          </a:stretch>
        </p:blipFill>
        <p:spPr>
          <a:xfrm>
            <a:off x="643854" y="2964834"/>
            <a:ext cx="3990829" cy="927867"/>
          </a:xfrm>
          <a:prstGeom prst="rect">
            <a:avLst/>
          </a:prstGeom>
          <a:effectLst/>
        </p:spPr>
      </p:pic>
      <p:sp>
        <p:nvSpPr>
          <p:cNvPr id="5" name="Rectangle 4">
            <a:extLst>
              <a:ext uri="{FF2B5EF4-FFF2-40B4-BE49-F238E27FC236}">
                <a16:creationId xmlns:a16="http://schemas.microsoft.com/office/drawing/2014/main" id="{95BDDF34-23E0-4F66-940C-2F6E6A2BD861}"/>
              </a:ext>
            </a:extLst>
          </p:cNvPr>
          <p:cNvSpPr/>
          <p:nvPr/>
        </p:nvSpPr>
        <p:spPr>
          <a:xfrm>
            <a:off x="5549824" y="6164586"/>
            <a:ext cx="3623108" cy="369332"/>
          </a:xfrm>
          <a:prstGeom prst="rect">
            <a:avLst/>
          </a:prstGeom>
        </p:spPr>
        <p:txBody>
          <a:bodyPr wrap="none">
            <a:spAutoFit/>
          </a:bodyPr>
          <a:lstStyle/>
          <a:p>
            <a:pPr>
              <a:spcAft>
                <a:spcPts val="600"/>
              </a:spcAft>
            </a:pPr>
            <a:r>
              <a:rPr lang="en-US" dirty="0">
                <a:solidFill>
                  <a:schemeClr val="bg2">
                    <a:lumMod val="20000"/>
                    <a:lumOff val="80000"/>
                  </a:schemeClr>
                </a:solidFill>
                <a:latin typeface="+mj-lt"/>
              </a:rPr>
              <a:t>2020 Part-Time Faculty Institute</a:t>
            </a:r>
            <a:endParaRPr lang="en-US" b="0" i="0" dirty="0">
              <a:solidFill>
                <a:schemeClr val="bg2">
                  <a:lumMod val="20000"/>
                  <a:lumOff val="80000"/>
                </a:schemeClr>
              </a:solidFill>
              <a:effectLst/>
              <a:latin typeface="+mj-lt"/>
            </a:endParaRPr>
          </a:p>
        </p:txBody>
      </p:sp>
    </p:spTree>
    <p:extLst>
      <p:ext uri="{BB962C8B-B14F-4D97-AF65-F5344CB8AC3E}">
        <p14:creationId xmlns:p14="http://schemas.microsoft.com/office/powerpoint/2010/main" val="13097238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a:solidFill>
                  <a:srgbClr val="FFFFFF"/>
                </a:solidFill>
              </a:rPr>
              <a:t>Program Outcomes and Student Learning </a:t>
            </a:r>
          </a:p>
        </p:txBody>
      </p:sp>
      <p:sp>
        <p:nvSpPr>
          <p:cNvPr id="3" name="Content Placeholder 2"/>
          <p:cNvSpPr>
            <a:spLocks noGrp="1"/>
          </p:cNvSpPr>
          <p:nvPr>
            <p:ph idx="1"/>
          </p:nvPr>
        </p:nvSpPr>
        <p:spPr>
          <a:xfrm>
            <a:off x="1103312" y="2763520"/>
            <a:ext cx="8946541" cy="3484879"/>
          </a:xfrm>
        </p:spPr>
        <p:txBody>
          <a:bodyPr>
            <a:normAutofit/>
          </a:bodyPr>
          <a:lstStyle/>
          <a:p>
            <a:r>
              <a:rPr lang="en-US" dirty="0"/>
              <a:t>SLOs usually encompass a gathering together of smaller discrete objectives through analysis, evaluation, and synthesis into more sophisticated skills and abilities. </a:t>
            </a:r>
          </a:p>
          <a:p>
            <a:endParaRPr lang="en-US" dirty="0"/>
          </a:p>
        </p:txBody>
      </p:sp>
    </p:spTree>
    <p:extLst>
      <p:ext uri="{BB962C8B-B14F-4D97-AF65-F5344CB8AC3E}">
        <p14:creationId xmlns:p14="http://schemas.microsoft.com/office/powerpoint/2010/main" val="300203684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21"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E360CB4-8090-4F6F-A7D6-33FCAE2D6BA1}"/>
              </a:ext>
            </a:extLst>
          </p:cNvPr>
          <p:cNvSpPr>
            <a:spLocks noGrp="1"/>
          </p:cNvSpPr>
          <p:nvPr>
            <p:ph type="title"/>
          </p:nvPr>
        </p:nvSpPr>
        <p:spPr>
          <a:xfrm>
            <a:off x="806195" y="804672"/>
            <a:ext cx="3521359" cy="5248656"/>
          </a:xfrm>
        </p:spPr>
        <p:txBody>
          <a:bodyPr anchor="ctr">
            <a:normAutofit/>
          </a:bodyPr>
          <a:lstStyle/>
          <a:p>
            <a:pPr algn="ctr"/>
            <a:r>
              <a:rPr lang="en-US"/>
              <a:t>Student Learning Outcomes </a:t>
            </a:r>
            <a:br>
              <a:rPr lang="en-US"/>
            </a:br>
            <a:endParaRPr lang="en-US"/>
          </a:p>
        </p:txBody>
      </p:sp>
      <p:sp>
        <p:nvSpPr>
          <p:cNvPr id="3" name="Content Placeholder 2">
            <a:extLst>
              <a:ext uri="{FF2B5EF4-FFF2-40B4-BE49-F238E27FC236}">
                <a16:creationId xmlns:a16="http://schemas.microsoft.com/office/drawing/2014/main" id="{503303F4-6398-4DCB-90B1-335A098625CD}"/>
              </a:ext>
            </a:extLst>
          </p:cNvPr>
          <p:cNvSpPr>
            <a:spLocks noGrp="1"/>
          </p:cNvSpPr>
          <p:nvPr>
            <p:ph idx="1"/>
          </p:nvPr>
        </p:nvSpPr>
        <p:spPr>
          <a:xfrm>
            <a:off x="4975861" y="804671"/>
            <a:ext cx="6399930" cy="5248657"/>
          </a:xfrm>
        </p:spPr>
        <p:txBody>
          <a:bodyPr anchor="ctr">
            <a:normAutofit/>
          </a:bodyPr>
          <a:lstStyle/>
          <a:p>
            <a:pPr>
              <a:lnSpc>
                <a:spcPct val="90000"/>
              </a:lnSpc>
            </a:pPr>
            <a:r>
              <a:rPr lang="en-US" sz="1600"/>
              <a:t>Should be on your syllabus, but are not required to be part of the COR.</a:t>
            </a:r>
          </a:p>
          <a:p>
            <a:pPr>
              <a:lnSpc>
                <a:spcPct val="90000"/>
              </a:lnSpc>
            </a:pPr>
            <a:r>
              <a:rPr lang="en-US" sz="1600"/>
              <a:t>Required by the ACCJC</a:t>
            </a:r>
          </a:p>
          <a:p>
            <a:pPr>
              <a:lnSpc>
                <a:spcPct val="90000"/>
              </a:lnSpc>
            </a:pPr>
            <a:r>
              <a:rPr lang="en-US" sz="1600"/>
              <a:t>The number of SLOs is a local decision.</a:t>
            </a:r>
          </a:p>
          <a:p>
            <a:pPr>
              <a:lnSpc>
                <a:spcPct val="90000"/>
              </a:lnSpc>
            </a:pPr>
            <a:r>
              <a:rPr lang="en-US" sz="1600"/>
              <a:t>Should differ from the objectives/content</a:t>
            </a:r>
          </a:p>
          <a:p>
            <a:pPr>
              <a:lnSpc>
                <a:spcPct val="90000"/>
              </a:lnSpc>
            </a:pPr>
            <a:r>
              <a:rPr lang="en-US" sz="1600"/>
              <a:t>Objectives/content describe what students learn during the course</a:t>
            </a:r>
          </a:p>
          <a:p>
            <a:pPr>
              <a:lnSpc>
                <a:spcPct val="90000"/>
              </a:lnSpc>
            </a:pPr>
            <a:r>
              <a:rPr lang="en-US" sz="1600"/>
              <a:t>SLOs describe what students can do after completing the course</a:t>
            </a:r>
          </a:p>
          <a:p>
            <a:pPr>
              <a:lnSpc>
                <a:spcPct val="90000"/>
              </a:lnSpc>
            </a:pPr>
            <a:r>
              <a:rPr lang="en-US" sz="1600"/>
              <a:t>Most should be at higher levels of Bloom’s Taxonomy (Analysis, Synthesis, Evaluation)</a:t>
            </a:r>
          </a:p>
          <a:p>
            <a:pPr>
              <a:lnSpc>
                <a:spcPct val="90000"/>
              </a:lnSpc>
            </a:pPr>
            <a:r>
              <a:rPr lang="en-US" sz="1600"/>
              <a:t>In addition to identifying SLOs for a course, many departments have already set the method of assessing SLOs. Make sure to check with the department chair to see if there is some specific means of assessment or if you are free to develop your own. </a:t>
            </a:r>
          </a:p>
          <a:p>
            <a:pPr>
              <a:lnSpc>
                <a:spcPct val="90000"/>
              </a:lnSpc>
            </a:pPr>
            <a:r>
              <a:rPr lang="en-US" sz="1600"/>
              <a:t>Make sure you document your work with SLOs on your CV!</a:t>
            </a:r>
          </a:p>
        </p:txBody>
      </p:sp>
    </p:spTree>
    <p:extLst>
      <p:ext uri="{BB962C8B-B14F-4D97-AF65-F5344CB8AC3E}">
        <p14:creationId xmlns:p14="http://schemas.microsoft.com/office/powerpoint/2010/main" val="396820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 Tonight in New York &amp; Beyond"/>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03312" y="1905000"/>
            <a:ext cx="4373563" cy="4410075"/>
          </a:xfrm>
        </p:spPr>
      </p:pic>
      <p:sp>
        <p:nvSpPr>
          <p:cNvPr id="2" name="Title 1"/>
          <p:cNvSpPr>
            <a:spLocks noGrp="1"/>
          </p:cNvSpPr>
          <p:nvPr>
            <p:ph type="title"/>
          </p:nvPr>
        </p:nvSpPr>
        <p:spPr>
          <a:xfrm>
            <a:off x="646111" y="439466"/>
            <a:ext cx="9404723" cy="1400530"/>
          </a:xfrm>
        </p:spPr>
        <p:txBody>
          <a:bodyPr/>
          <a:lstStyle/>
          <a:p>
            <a:r>
              <a:rPr lang="en-US" sz="3200" dirty="0"/>
              <a:t>Understanding the method by which  your institution requires SLO submission</a:t>
            </a:r>
            <a:br>
              <a:rPr lang="en-US" dirty="0"/>
            </a:br>
            <a:br>
              <a:rPr lang="en-US" dirty="0"/>
            </a:br>
            <a:endParaRPr lang="en-US" dirty="0"/>
          </a:p>
        </p:txBody>
      </p:sp>
      <p:sp>
        <p:nvSpPr>
          <p:cNvPr id="7" name="Text Placeholder 6"/>
          <p:cNvSpPr>
            <a:spLocks noGrp="1"/>
          </p:cNvSpPr>
          <p:nvPr>
            <p:ph type="body" sz="quarter" idx="3"/>
          </p:nvPr>
        </p:nvSpPr>
        <p:spPr/>
        <p:txBody>
          <a:bodyPr/>
          <a:lstStyle/>
          <a:p>
            <a:r>
              <a:rPr lang="en-US" dirty="0"/>
              <a:t>Let’s talk software </a:t>
            </a:r>
          </a:p>
        </p:txBody>
      </p:sp>
      <p:sp>
        <p:nvSpPr>
          <p:cNvPr id="8" name="Content Placeholder 7"/>
          <p:cNvSpPr>
            <a:spLocks noGrp="1"/>
          </p:cNvSpPr>
          <p:nvPr>
            <p:ph sz="quarter" idx="4"/>
          </p:nvPr>
        </p:nvSpPr>
        <p:spPr/>
        <p:txBody>
          <a:bodyPr/>
          <a:lstStyle/>
          <a:p>
            <a:r>
              <a:rPr lang="en-US" dirty="0" err="1"/>
              <a:t>eLumen</a:t>
            </a:r>
            <a:endParaRPr lang="en-US" dirty="0"/>
          </a:p>
          <a:p>
            <a:r>
              <a:rPr lang="en-US" dirty="0" err="1"/>
              <a:t>CurriQUnet</a:t>
            </a:r>
            <a:r>
              <a:rPr lang="en-US" dirty="0"/>
              <a:t> Meta</a:t>
            </a:r>
          </a:p>
          <a:p>
            <a:r>
              <a:rPr lang="en-US" dirty="0" err="1"/>
              <a:t>TracDat</a:t>
            </a:r>
            <a:endParaRPr lang="en-US" dirty="0"/>
          </a:p>
          <a:p>
            <a:endParaRPr lang="en-US" dirty="0"/>
          </a:p>
        </p:txBody>
      </p:sp>
    </p:spTree>
    <p:extLst>
      <p:ext uri="{BB962C8B-B14F-4D97-AF65-F5344CB8AC3E}">
        <p14:creationId xmlns:p14="http://schemas.microsoft.com/office/powerpoint/2010/main" val="332467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A4322390-8B58-46BE-88EB-D9FD30C08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 Clear Vision | Volunteer Spirit"/>
          <p:cNvPicPr>
            <a:picLocks noChangeAspect="1"/>
          </p:cNvPicPr>
          <p:nvPr/>
        </p:nvPicPr>
        <p:blipFill rotWithShape="1">
          <a:blip r:embed="rId6">
            <a:alphaModFix amt="40000"/>
            <a:extLst>
              <a:ext uri="{BEBA8EAE-BF5A-486C-A8C5-ECC9F3942E4B}">
                <a14:imgProps xmlns:a14="http://schemas.microsoft.com/office/drawing/2010/main">
                  <a14:imgLayer r:embed="rId7">
                    <a14:imgEffect>
                      <a14:artisticWatercolorSponge/>
                    </a14:imgEffect>
                  </a14:imgLayer>
                </a14:imgProps>
              </a:ext>
              <a:ext uri="{28A0092B-C50C-407E-A947-70E740481C1C}">
                <a14:useLocalDpi xmlns:a14="http://schemas.microsoft.com/office/drawing/2010/main" val="0"/>
              </a:ext>
            </a:extLst>
          </a:blip>
          <a:srcRect t="28380" b="15370"/>
          <a:stretch/>
        </p:blipFill>
        <p:spPr>
          <a:xfrm>
            <a:off x="20" y="10"/>
            <a:ext cx="12191980" cy="6857990"/>
          </a:xfrm>
          <a:prstGeom prst="rect">
            <a:avLst/>
          </a:prstGeom>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5600">
                <a:solidFill>
                  <a:schemeClr val="tx1"/>
                </a:solidFill>
              </a:rPr>
              <a:t>Participating in assessment and program review when you don’t get paid</a:t>
            </a:r>
          </a:p>
        </p:txBody>
      </p:sp>
      <p:sp>
        <p:nvSpPr>
          <p:cNvPr id="23" name="Rectangle 22">
            <a:extLst>
              <a:ext uri="{FF2B5EF4-FFF2-40B4-BE49-F238E27FC236}">
                <a16:creationId xmlns:a16="http://schemas.microsoft.com/office/drawing/2014/main" id="{C885E190-58DD-42DD-A4A8-401E15C92A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894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normAutofit/>
          </a:bodyPr>
          <a:lstStyle/>
          <a:p>
            <a:r>
              <a:rPr lang="en-US" dirty="0"/>
              <a:t>Guided Pathways 4</a:t>
            </a:r>
            <a:r>
              <a:rPr lang="en-US" baseline="30000" dirty="0"/>
              <a:t>th</a:t>
            </a:r>
            <a:r>
              <a:rPr lang="en-US" dirty="0"/>
              <a:t> Pillar</a:t>
            </a:r>
          </a:p>
        </p:txBody>
      </p:sp>
      <p:graphicFrame>
        <p:nvGraphicFramePr>
          <p:cNvPr id="5" name="Content Placeholder 2">
            <a:extLst>
              <a:ext uri="{FF2B5EF4-FFF2-40B4-BE49-F238E27FC236}">
                <a16:creationId xmlns:a16="http://schemas.microsoft.com/office/drawing/2014/main" id="{2B486F70-8C27-44A7-A4CE-35B89CE54459}"/>
              </a:ext>
            </a:extLst>
          </p:cNvPr>
          <p:cNvGraphicFramePr>
            <a:graphicFrameLocks noGrp="1"/>
          </p:cNvGraphicFramePr>
          <p:nvPr>
            <p:ph idx="1"/>
            <p:extLst>
              <p:ext uri="{D42A27DB-BD31-4B8C-83A1-F6EECF244321}">
                <p14:modId xmlns:p14="http://schemas.microsoft.com/office/powerpoint/2010/main" val="121005352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89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6F2F-1520-45EE-8038-109D39FE1264}"/>
              </a:ext>
            </a:extLst>
          </p:cNvPr>
          <p:cNvSpPr>
            <a:spLocks noGrp="1"/>
          </p:cNvSpPr>
          <p:nvPr>
            <p:ph type="title"/>
          </p:nvPr>
        </p:nvSpPr>
        <p:spPr/>
        <p:txBody>
          <a:bodyPr/>
          <a:lstStyle/>
          <a:p>
            <a:r>
              <a:rPr lang="en-US" dirty="0"/>
              <a:t>What makes a good SLO?</a:t>
            </a:r>
            <a:br>
              <a:rPr lang="en-US" dirty="0"/>
            </a:br>
            <a:endParaRPr lang="en-US" dirty="0"/>
          </a:p>
        </p:txBody>
      </p:sp>
      <p:sp>
        <p:nvSpPr>
          <p:cNvPr id="3" name="Content Placeholder 2">
            <a:extLst>
              <a:ext uri="{FF2B5EF4-FFF2-40B4-BE49-F238E27FC236}">
                <a16:creationId xmlns:a16="http://schemas.microsoft.com/office/drawing/2014/main" id="{747B42B9-E169-4397-AD8D-7C135F385A65}"/>
              </a:ext>
            </a:extLst>
          </p:cNvPr>
          <p:cNvSpPr>
            <a:spLocks noGrp="1"/>
          </p:cNvSpPr>
          <p:nvPr>
            <p:ph idx="1"/>
          </p:nvPr>
        </p:nvSpPr>
        <p:spPr/>
        <p:txBody>
          <a:bodyPr>
            <a:normAutofit fontScale="77500" lnSpcReduction="20000"/>
          </a:bodyPr>
          <a:lstStyle/>
          <a:p>
            <a:r>
              <a:rPr lang="en-US" dirty="0"/>
              <a:t>Content knowledge or understanding (cognitive – what we want students to know)</a:t>
            </a:r>
          </a:p>
          <a:p>
            <a:r>
              <a:rPr lang="en-US" dirty="0"/>
              <a:t>Abilities, skills, or competencies (behavioral – what we want students to be able to do)</a:t>
            </a:r>
          </a:p>
          <a:p>
            <a:r>
              <a:rPr lang="en-US" dirty="0"/>
              <a:t>Values, dispositions, or attitudes (affective – what we want students to care about)</a:t>
            </a:r>
          </a:p>
          <a:p>
            <a:r>
              <a:rPr lang="en-US" dirty="0"/>
              <a:t>Consistent with the program mission and goals</a:t>
            </a:r>
          </a:p>
          <a:p>
            <a:r>
              <a:rPr lang="en-US" dirty="0"/>
              <a:t>Comprehensive (i.e., collectively cover the main program goals)</a:t>
            </a:r>
          </a:p>
          <a:p>
            <a:r>
              <a:rPr lang="en-US" dirty="0"/>
              <a:t>Focused on student learning (not teaching or some other aspect of the program)</a:t>
            </a:r>
          </a:p>
          <a:p>
            <a:r>
              <a:rPr lang="en-US" dirty="0"/>
              <a:t>Clearly stated</a:t>
            </a:r>
          </a:p>
          <a:p>
            <a:r>
              <a:rPr lang="en-US" dirty="0"/>
              <a:t>Realistic (can potentially be achieved by a significant portion of students)</a:t>
            </a:r>
          </a:p>
          <a:p>
            <a:r>
              <a:rPr lang="en-US" dirty="0"/>
              <a:t>Measurable</a:t>
            </a:r>
          </a:p>
          <a:p>
            <a:r>
              <a:rPr lang="en-US" dirty="0"/>
              <a:t>Actionable (can be used for program improvement)</a:t>
            </a:r>
          </a:p>
          <a:p>
            <a:r>
              <a:rPr lang="en-US" dirty="0"/>
              <a:t>Consult Bloom’s Revised Taxonomy</a:t>
            </a:r>
          </a:p>
          <a:p>
            <a:endParaRPr lang="en-US" dirty="0"/>
          </a:p>
        </p:txBody>
      </p:sp>
    </p:spTree>
    <p:extLst>
      <p:ext uri="{BB962C8B-B14F-4D97-AF65-F5344CB8AC3E}">
        <p14:creationId xmlns:p14="http://schemas.microsoft.com/office/powerpoint/2010/main" val="262448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8"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663397E-A589-45B2-AFDF-FE8F50CF3D51}"/>
              </a:ext>
            </a:extLst>
          </p:cNvPr>
          <p:cNvSpPr>
            <a:spLocks noGrp="1"/>
          </p:cNvSpPr>
          <p:nvPr>
            <p:ph type="title"/>
          </p:nvPr>
        </p:nvSpPr>
        <p:spPr>
          <a:xfrm>
            <a:off x="653143" y="1645920"/>
            <a:ext cx="3522879" cy="4470821"/>
          </a:xfrm>
        </p:spPr>
        <p:txBody>
          <a:bodyPr>
            <a:normAutofit/>
          </a:bodyPr>
          <a:lstStyle/>
          <a:p>
            <a:pPr algn="r"/>
            <a:r>
              <a:rPr lang="en-US" dirty="0">
                <a:solidFill>
                  <a:srgbClr val="FFFFFF"/>
                </a:solidFill>
              </a:rPr>
              <a:t>Questions?</a:t>
            </a:r>
          </a:p>
        </p:txBody>
      </p:sp>
      <p:sp>
        <p:nvSpPr>
          <p:cNvPr id="3" name="Content Placeholder 2">
            <a:extLst>
              <a:ext uri="{FF2B5EF4-FFF2-40B4-BE49-F238E27FC236}">
                <a16:creationId xmlns:a16="http://schemas.microsoft.com/office/drawing/2014/main" id="{77691B25-97B9-47A3-9263-A913921852F5}"/>
              </a:ext>
            </a:extLst>
          </p:cNvPr>
          <p:cNvSpPr>
            <a:spLocks noGrp="1"/>
          </p:cNvSpPr>
          <p:nvPr>
            <p:ph idx="1"/>
          </p:nvPr>
        </p:nvSpPr>
        <p:spPr>
          <a:xfrm>
            <a:off x="5204109" y="1645920"/>
            <a:ext cx="5919503" cy="4470821"/>
          </a:xfrm>
        </p:spPr>
        <p:txBody>
          <a:bodyPr>
            <a:normAutofit/>
          </a:bodyPr>
          <a:lstStyle/>
          <a:p>
            <a:pPr>
              <a:spcBef>
                <a:spcPts val="0"/>
              </a:spcBef>
            </a:pPr>
            <a:r>
              <a:rPr lang="en-US" dirty="0"/>
              <a:t>Briseida Ramirez</a:t>
            </a:r>
          </a:p>
          <a:p>
            <a:pPr marL="0" indent="0">
              <a:spcBef>
                <a:spcPts val="0"/>
              </a:spcBef>
              <a:buNone/>
            </a:pPr>
            <a:r>
              <a:rPr lang="en-US" dirty="0">
                <a:solidFill>
                  <a:schemeClr val="tx2"/>
                </a:solidFill>
                <a:hlinkClick r:id="rId2">
                  <a:extLst>
                    <a:ext uri="{A12FA001-AC4F-418D-AE19-62706E023703}">
                      <ahyp:hlinkClr xmlns:ahyp="http://schemas.microsoft.com/office/drawing/2018/hyperlinkcolor" xmlns="" val="tx"/>
                    </a:ext>
                  </a:extLst>
                </a:hlinkClick>
              </a:rPr>
              <a:t>bramirezcatalan@mtsac.edu</a:t>
            </a:r>
            <a:endParaRPr lang="en-US" dirty="0">
              <a:solidFill>
                <a:schemeClr val="tx2"/>
              </a:solidFill>
            </a:endParaRPr>
          </a:p>
          <a:p>
            <a:pPr>
              <a:spcBef>
                <a:spcPts val="0"/>
              </a:spcBef>
            </a:pPr>
            <a:endParaRPr lang="en-US" dirty="0"/>
          </a:p>
          <a:p>
            <a:pPr>
              <a:spcBef>
                <a:spcPts val="0"/>
              </a:spcBef>
            </a:pPr>
            <a:r>
              <a:rPr lang="en-US" dirty="0"/>
              <a:t>Andrew Wesley</a:t>
            </a:r>
          </a:p>
          <a:p>
            <a:pPr marL="0" indent="0">
              <a:spcBef>
                <a:spcPts val="0"/>
              </a:spcBef>
              <a:buNone/>
            </a:pPr>
            <a:r>
              <a:rPr lang="en-US" dirty="0">
                <a:solidFill>
                  <a:schemeClr val="tx2"/>
                </a:solidFill>
                <a:hlinkClick r:id="rId2">
                  <a:extLst>
                    <a:ext uri="{A12FA001-AC4F-418D-AE19-62706E023703}">
                      <ahyp:hlinkClr xmlns:ahyp="http://schemas.microsoft.com/office/drawing/2018/hyperlinkcolor" xmlns="" val="tx"/>
                    </a:ext>
                  </a:extLst>
                </a:hlinkClick>
              </a:rPr>
              <a:t>andrew.wesley@solano.edu</a:t>
            </a:r>
            <a:endParaRPr lang="en-US" dirty="0">
              <a:solidFill>
                <a:schemeClr val="tx2"/>
              </a:solidFill>
            </a:endParaRPr>
          </a:p>
          <a:p>
            <a:pPr marL="0" indent="0">
              <a:spcBef>
                <a:spcPts val="0"/>
              </a:spcBef>
              <a:buNone/>
            </a:pPr>
            <a:endParaRPr lang="en-US" dirty="0"/>
          </a:p>
          <a:p>
            <a:pPr>
              <a:spcBef>
                <a:spcPts val="0"/>
              </a:spcBef>
            </a:pPr>
            <a:r>
              <a:rPr lang="en-US" dirty="0"/>
              <a:t>Anna </a:t>
            </a:r>
            <a:r>
              <a:rPr lang="en-US" dirty="0" err="1"/>
              <a:t>Bruzzese</a:t>
            </a:r>
            <a:endParaRPr lang="en-US" dirty="0"/>
          </a:p>
          <a:p>
            <a:pPr marL="0" indent="0">
              <a:spcBef>
                <a:spcPts val="0"/>
              </a:spcBef>
              <a:buNone/>
            </a:pPr>
            <a:r>
              <a:rPr lang="en-US" dirty="0">
                <a:solidFill>
                  <a:schemeClr val="tx2"/>
                </a:solidFill>
                <a:hlinkClick r:id="rId2">
                  <a:extLst>
                    <a:ext uri="{A12FA001-AC4F-418D-AE19-62706E023703}">
                      <ahyp:hlinkClr xmlns:ahyp="http://schemas.microsoft.com/office/drawing/2018/hyperlinkcolor" xmlns="" val="tx"/>
                    </a:ext>
                  </a:extLst>
                </a:hlinkClick>
              </a:rPr>
              <a:t>bruzzeaa@piercecollege.edu</a:t>
            </a:r>
            <a:endParaRPr lang="en-US" dirty="0">
              <a:solidFill>
                <a:schemeClr val="tx2"/>
              </a:solidFill>
            </a:endParaRPr>
          </a:p>
          <a:p>
            <a:pPr marL="0" indent="0">
              <a:spcBef>
                <a:spcPts val="0"/>
              </a:spcBef>
              <a:buNone/>
            </a:pPr>
            <a:endParaRPr lang="en-US" dirty="0"/>
          </a:p>
          <a:p>
            <a:endParaRPr lang="en-US" dirty="0"/>
          </a:p>
        </p:txBody>
      </p:sp>
    </p:spTree>
    <p:extLst>
      <p:ext uri="{BB962C8B-B14F-4D97-AF65-F5344CB8AC3E}">
        <p14:creationId xmlns:p14="http://schemas.microsoft.com/office/powerpoint/2010/main" val="352087150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7</TotalTime>
  <Words>371</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            Navigating Student Learning Outcomes as a Part Time Faculty Member </vt:lpstr>
      <vt:lpstr>Program Outcomes and Student Learning </vt:lpstr>
      <vt:lpstr>Student Learning Outcomes  </vt:lpstr>
      <vt:lpstr>Understanding the method by which  your institution requires SLO submission  </vt:lpstr>
      <vt:lpstr>Participating in assessment and program review when you don’t get paid</vt:lpstr>
      <vt:lpstr>Guided Pathways 4th Pillar</vt:lpstr>
      <vt:lpstr>What makes a good SLO?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Student Learning Outcomes as a Part Time Faculty Member</dc:title>
  <dc:creator>briseida ramirez</dc:creator>
  <cp:lastModifiedBy>Silvester Henderson</cp:lastModifiedBy>
  <cp:revision>3</cp:revision>
  <dcterms:created xsi:type="dcterms:W3CDTF">2020-01-15T03:23:33Z</dcterms:created>
  <dcterms:modified xsi:type="dcterms:W3CDTF">2020-01-17T00:56:35Z</dcterms:modified>
</cp:coreProperties>
</file>