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2" r:id="rId4"/>
    <p:sldId id="277" r:id="rId5"/>
    <p:sldId id="278" r:id="rId6"/>
    <p:sldId id="279" r:id="rId7"/>
    <p:sldId id="263" r:id="rId8"/>
    <p:sldId id="264" r:id="rId9"/>
    <p:sldId id="280" r:id="rId10"/>
    <p:sldId id="268" r:id="rId11"/>
    <p:sldId id="267" r:id="rId12"/>
    <p:sldId id="284" r:id="rId13"/>
    <p:sldId id="285" r:id="rId14"/>
    <p:sldId id="281" r:id="rId15"/>
    <p:sldId id="282" r:id="rId16"/>
    <p:sldId id="270" r:id="rId17"/>
    <p:sldId id="265" r:id="rId18"/>
    <p:sldId id="266" r:id="rId19"/>
    <p:sldId id="271" r:id="rId20"/>
    <p:sldId id="272" r:id="rId21"/>
    <p:sldId id="283" r:id="rId22"/>
    <p:sldId id="286" r:id="rId23"/>
    <p:sldId id="274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/>
    <p:restoredTop sz="94669"/>
  </p:normalViewPr>
  <p:slideViewPr>
    <p:cSldViewPr snapToGrid="0" snapToObjects="1">
      <p:cViewPr varScale="1">
        <p:scale>
          <a:sx n="84" d="100"/>
          <a:sy n="84" d="100"/>
        </p:scale>
        <p:origin x="-17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518D-C550-6347-B11F-C718B53DB94E}" type="datetimeFigureOut">
              <a:rPr lang="en-US" smtClean="0"/>
              <a:pPr/>
              <a:t>6/6/16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AAFC-4D89-B743-A94E-43AA48638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49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518D-C550-6347-B11F-C718B53DB94E}" type="datetimeFigureOut">
              <a:rPr lang="en-US" smtClean="0"/>
              <a:pPr/>
              <a:t>6/6/16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AAFC-4D89-B743-A94E-43AA48638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05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518D-C550-6347-B11F-C718B53DB94E}" type="datetimeFigureOut">
              <a:rPr lang="en-US" smtClean="0"/>
              <a:pPr/>
              <a:t>6/6/16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AAFC-4D89-B743-A94E-43AA48638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525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518D-C550-6347-B11F-C718B53DB94E}" type="datetimeFigureOut">
              <a:rPr lang="en-US" smtClean="0"/>
              <a:pPr/>
              <a:t>6/6/16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AAFC-4D89-B743-A94E-43AA48638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518D-C550-6347-B11F-C718B53DB94E}" type="datetimeFigureOut">
              <a:rPr lang="en-US" smtClean="0"/>
              <a:pPr/>
              <a:t>6/6/16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AAFC-4D89-B743-A94E-43AA48638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179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518D-C550-6347-B11F-C718B53DB94E}" type="datetimeFigureOut">
              <a:rPr lang="en-US" smtClean="0"/>
              <a:pPr/>
              <a:t>6/6/16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AAFC-4D89-B743-A94E-43AA48638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92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518D-C550-6347-B11F-C718B53DB94E}" type="datetimeFigureOut">
              <a:rPr lang="en-US" smtClean="0"/>
              <a:pPr/>
              <a:t>6/6/16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AAFC-4D89-B743-A94E-43AA48638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597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518D-C550-6347-B11F-C718B53DB94E}" type="datetimeFigureOut">
              <a:rPr lang="en-US" smtClean="0"/>
              <a:pPr/>
              <a:t>6/6/16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AAFC-4D89-B743-A94E-43AA48638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17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518D-C550-6347-B11F-C718B53DB94E}" type="datetimeFigureOut">
              <a:rPr lang="en-US" smtClean="0"/>
              <a:pPr/>
              <a:t>6/6/16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AAFC-4D89-B743-A94E-43AA48638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39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518D-C550-6347-B11F-C718B53DB94E}" type="datetimeFigureOut">
              <a:rPr lang="en-US" smtClean="0"/>
              <a:pPr/>
              <a:t>6/6/16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AAFC-4D89-B743-A94E-43AA48638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94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F518D-C550-6347-B11F-C718B53DB94E}" type="datetimeFigureOut">
              <a:rPr lang="en-US" smtClean="0"/>
              <a:pPr/>
              <a:t>6/6/16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AAFC-4D89-B743-A94E-43AA48638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520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9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F518D-C550-6347-B11F-C718B53DB94E}" type="datetimeFigureOut">
              <a:rPr lang="en-US" smtClean="0"/>
              <a:pPr/>
              <a:t>6/6/16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DAAFC-4D89-B743-A94E-43AA486388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50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ccc.org/sites/default/files/DLHandbook_Final_0.pdf" TargetMode="External"/><Relationship Id="rId4" Type="http://schemas.openxmlformats.org/officeDocument/2006/relationships/hyperlink" Target="http://www.asccc.org/sites/default/files/10.01%20Appendix%20B%20Equivalency%20Paper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sccc.org/sites/default/files/2014MinuimumQualifications.pdf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Rutan_Craig@sccollege.edu" TargetMode="External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freitaje@lacitycollege.ed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aliforniacommunitycolleges.cccco.edu/Portals/0/FlipBooks/2014_MQHandbook/" TargetMode="External"/><Relationship Id="rId3" Type="http://schemas.openxmlformats.org/officeDocument/2006/relationships/image" Target="../media/image2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65027"/>
            <a:ext cx="7772400" cy="1935423"/>
          </a:xfrm>
        </p:spPr>
        <p:txBody>
          <a:bodyPr>
            <a:normAutofit fontScale="90000"/>
          </a:bodyPr>
          <a:lstStyle/>
          <a:p>
            <a:r>
              <a:rPr lang="en-US" dirty="0"/>
              <a:t>Navigating Through the Challenges of Minimum Qualifications and Equivalency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90678"/>
            <a:ext cx="6400800" cy="1134103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John Freitas, Treasurer</a:t>
            </a:r>
            <a:endParaRPr lang="en-US" sz="2800" dirty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Craig </a:t>
            </a:r>
            <a:r>
              <a:rPr lang="en-US" sz="2800" dirty="0" err="1" smtClean="0">
                <a:solidFill>
                  <a:schemeClr val="tx1"/>
                </a:solidFill>
              </a:rPr>
              <a:t>Rutan</a:t>
            </a:r>
            <a:r>
              <a:rPr lang="en-US" sz="2800" dirty="0" smtClean="0">
                <a:solidFill>
                  <a:schemeClr val="tx1"/>
                </a:solidFill>
              </a:rPr>
              <a:t>, Area D Representative</a:t>
            </a:r>
          </a:p>
          <a:p>
            <a:pPr algn="l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5699968"/>
            <a:ext cx="43507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2016 Faculty Leadership </a:t>
            </a:r>
            <a:r>
              <a:rPr lang="en-US" dirty="0" smtClean="0"/>
              <a:t>Institute</a:t>
            </a:r>
          </a:p>
          <a:p>
            <a:r>
              <a:rPr lang="en-US" dirty="0" smtClean="0"/>
              <a:t>June 9-11, Riverside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044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Local Minimum Qualifications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district may establish additional qualifications which are more rigorous than the state-established MQs.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local MQs cannot be less rigorous than the state-established MQs.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727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Local Equivalency Process Required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5954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Governing boards may grant faculty equivalency to minimum qualifications if they don’t possess the required credentials stated in the Disciplines List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Every district must have an equivalency process</a:t>
            </a:r>
          </a:p>
          <a:p>
            <a:endParaRPr lang="en-US" dirty="0" smtClean="0"/>
          </a:p>
          <a:p>
            <a:r>
              <a:rPr lang="en-US" dirty="0" smtClean="0"/>
              <a:t>Process, criteria, and standards by which the governing board determines that faculty possess qualifications at least equal to the minimum qualifications (</a:t>
            </a:r>
            <a:r>
              <a:rPr lang="en-US" b="1" dirty="0" smtClean="0"/>
              <a:t>Ed Code </a:t>
            </a:r>
            <a:r>
              <a:rPr lang="en-US" b="1" dirty="0"/>
              <a:t>§</a:t>
            </a:r>
            <a:r>
              <a:rPr lang="en-US" b="1" dirty="0" smtClean="0"/>
              <a:t>87359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/>
              <a:t>The process, as well as criteria and standards…shall be developed and agreed upon jointly by …the [local] governing board and the [local] academic </a:t>
            </a:r>
            <a:r>
              <a:rPr lang="en-US" dirty="0" smtClean="0"/>
              <a:t>senate” and “that the governing board relies primarily upon the advice and judgment of the academic senate” (</a:t>
            </a:r>
            <a:r>
              <a:rPr lang="en-US" b="1" dirty="0"/>
              <a:t>Ed Code §87359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353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Equivalency Principles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128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Equivalent to the minimum qualifications means equal to the minimum qualifications, not nearly equal.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The applicant must provide evidence of attaining coursework or experience equal to the general education component of an earned associate’s or bachelor’s degree.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The applicant must provide evidence of attaining the skills and knowledge provided by specialized course work required for a master’s degree or requisite experience and coursework for disciplines that do not require a master’s degree.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600" i="1" dirty="0" smtClean="0"/>
              <a:t>(Equivalence </a:t>
            </a:r>
            <a:r>
              <a:rPr lang="en-US" sz="2600" i="1" dirty="0"/>
              <a:t>to Minimum Qualifications</a:t>
            </a:r>
            <a:r>
              <a:rPr lang="en-US" sz="2600" dirty="0"/>
              <a:t>, adopted by the ASCCC Spring </a:t>
            </a:r>
            <a:r>
              <a:rPr lang="en-US" sz="2600" dirty="0" smtClean="0"/>
              <a:t>2016)</a:t>
            </a:r>
            <a:endParaRPr lang="en-US" sz="2600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665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“The </a:t>
            </a:r>
            <a:r>
              <a:rPr lang="en-US" dirty="0"/>
              <a:t>Academic Senate believes that faculty members must exemplify to their students the value of an education that is both well-rounded and specialized</a:t>
            </a:r>
            <a:r>
              <a:rPr lang="en-US" dirty="0" smtClean="0"/>
              <a:t>.”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 smtClean="0"/>
              <a:t>Equivalence to Minimum Qualifications</a:t>
            </a:r>
            <a:r>
              <a:rPr lang="en-US" dirty="0" smtClean="0"/>
              <a:t>, adopted by the ASCCC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327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Equivalency Criteria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3571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Procedures established by agreement between local senates and boards of trustees for each district</a:t>
            </a:r>
          </a:p>
          <a:p>
            <a:pPr lvl="1"/>
            <a:r>
              <a:rPr lang="en-US" sz="2400" dirty="0"/>
              <a:t>In multi college districts, the criteria for equivalency must be the same at all colleges in the district. </a:t>
            </a:r>
          </a:p>
          <a:p>
            <a:r>
              <a:rPr lang="en-US" dirty="0"/>
              <a:t>Discipline faculty determine criteria </a:t>
            </a:r>
          </a:p>
          <a:p>
            <a:r>
              <a:rPr lang="en-US" dirty="0"/>
              <a:t>Burden of proof belongs to the applicant </a:t>
            </a:r>
            <a:endParaRPr lang="en-US" dirty="0" smtClean="0"/>
          </a:p>
          <a:p>
            <a:r>
              <a:rPr lang="en-US" dirty="0" smtClean="0"/>
              <a:t>Note: Equivalency </a:t>
            </a:r>
            <a:r>
              <a:rPr lang="en-US" u="sng" dirty="0" smtClean="0"/>
              <a:t>not</a:t>
            </a:r>
            <a:r>
              <a:rPr lang="en-US" dirty="0" smtClean="0"/>
              <a:t> required for possession of degrees higher than required for the discipline</a:t>
            </a:r>
          </a:p>
          <a:p>
            <a:pPr lvl="1"/>
            <a:r>
              <a:rPr lang="en-US" dirty="0" smtClean="0"/>
              <a:t>For example, someone with a Ph.D. in English exceeds the MQs for English and is therefore qualified to teach English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881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Single Course Equivalency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 Code and Title 5 refer to qualifications in terms of </a:t>
            </a:r>
            <a:r>
              <a:rPr lang="en-US" dirty="0" smtClean="0"/>
              <a:t>disciplines </a:t>
            </a:r>
            <a:r>
              <a:rPr lang="en-US" dirty="0"/>
              <a:t>not courses or subject areas within a </a:t>
            </a:r>
            <a:r>
              <a:rPr lang="en-US" dirty="0" smtClean="0"/>
              <a:t>discipline </a:t>
            </a:r>
            <a:r>
              <a:rPr lang="en-US" dirty="0"/>
              <a:t>(Ed Code </a:t>
            </a:r>
            <a:r>
              <a:rPr lang="en-US" b="1" dirty="0"/>
              <a:t>§87357</a:t>
            </a:r>
            <a:r>
              <a:rPr lang="en-US" dirty="0"/>
              <a:t>; Title 5 </a:t>
            </a:r>
            <a:r>
              <a:rPr lang="en-US" b="1" dirty="0"/>
              <a:t>§53410 </a:t>
            </a:r>
            <a:r>
              <a:rPr lang="en-US" dirty="0"/>
              <a:t>and </a:t>
            </a:r>
            <a:r>
              <a:rPr lang="en-US" b="1" dirty="0"/>
              <a:t>§53430</a:t>
            </a:r>
            <a:r>
              <a:rPr lang="en-US" dirty="0"/>
              <a:t>) </a:t>
            </a:r>
          </a:p>
          <a:p>
            <a:r>
              <a:rPr lang="en-US" dirty="0"/>
              <a:t>Legal Opinion L 03-28, Chancellor’s Office Legal Division </a:t>
            </a:r>
          </a:p>
          <a:p>
            <a:pPr lvl="1"/>
            <a:r>
              <a:rPr lang="en-US" sz="2400" dirty="0"/>
              <a:t>Faculty are hired to teach a discipline, not a course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346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is Equivalent to a Master’s Degree?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What is equivalent to a master’s degree in history, biology, or physics?</a:t>
            </a:r>
          </a:p>
          <a:p>
            <a:r>
              <a:rPr lang="en-US" dirty="0" smtClean="0"/>
              <a:t>Is it enough to complete all of the required coursework?</a:t>
            </a:r>
          </a:p>
          <a:p>
            <a:r>
              <a:rPr lang="en-US" dirty="0" smtClean="0"/>
              <a:t>Is there an equivalent to a thesis or summative project at the end of the master’s program?</a:t>
            </a:r>
          </a:p>
          <a:p>
            <a:r>
              <a:rPr lang="en-US" dirty="0" smtClean="0"/>
              <a:t>These are questions that your local equivalency process needs to address. Remember that granting equivalency to a faculty member means that there background is equivalent to the minimum qualifications listed in the Disciplines List!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388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Some Disciplines Can Be Problematic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3158"/>
            <a:ext cx="8229600" cy="526706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Disciplines List includes the discipline of Interdisciplinary Studies.</a:t>
            </a:r>
          </a:p>
          <a:p>
            <a:r>
              <a:rPr lang="en-US" dirty="0" smtClean="0"/>
              <a:t>The minimum qualifications for Interdisciplinary Studies are:</a:t>
            </a:r>
          </a:p>
          <a:p>
            <a:pPr lvl="1"/>
            <a:r>
              <a:rPr lang="en-US" i="1" dirty="0" smtClean="0"/>
              <a:t>Master’s in the interdisciplinary area OR master’s in one of the disciplines included in the interdisciplinary area and upper division or graduate coursework in at least one other constituent discipline.</a:t>
            </a:r>
          </a:p>
          <a:p>
            <a:r>
              <a:rPr lang="en-US" dirty="0" smtClean="0"/>
              <a:t>Any time interdisciplinary studies is used, the disciplines for a particular course </a:t>
            </a:r>
            <a:r>
              <a:rPr lang="en-US" b="1" dirty="0" smtClean="0"/>
              <a:t>MUST</a:t>
            </a:r>
            <a:r>
              <a:rPr lang="en-US" dirty="0" smtClean="0"/>
              <a:t> be specified.</a:t>
            </a:r>
          </a:p>
          <a:p>
            <a:r>
              <a:rPr lang="en-US" dirty="0" smtClean="0"/>
              <a:t>Granting equivalency in Interdisciplinary Studies could cause problems later on!</a:t>
            </a:r>
          </a:p>
          <a:p>
            <a:r>
              <a:rPr lang="en-US" dirty="0" smtClean="0"/>
              <a:t>Alternative: assign the courses in an interdisciplinary subject to existing disciplines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407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Disciplines That Include Interdisciplinary Studies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Interdisciplinary </a:t>
            </a:r>
            <a:r>
              <a:rPr lang="en-US" dirty="0" smtClean="0"/>
              <a:t>Studies</a:t>
            </a:r>
          </a:p>
          <a:p>
            <a:r>
              <a:rPr lang="en-US" dirty="0" smtClean="0"/>
              <a:t>Physical Sciences</a:t>
            </a:r>
            <a:endParaRPr lang="en-US" dirty="0"/>
          </a:p>
          <a:p>
            <a:r>
              <a:rPr lang="en-US" dirty="0" smtClean="0"/>
              <a:t>Ethnic </a:t>
            </a:r>
            <a:r>
              <a:rPr lang="en-US" dirty="0"/>
              <a:t>Studies</a:t>
            </a:r>
          </a:p>
          <a:p>
            <a:r>
              <a:rPr lang="en-US" dirty="0" smtClean="0"/>
              <a:t>Women’s </a:t>
            </a:r>
            <a:r>
              <a:rPr lang="en-US" dirty="0"/>
              <a:t>Studies</a:t>
            </a:r>
          </a:p>
          <a:p>
            <a:r>
              <a:rPr lang="en-US" dirty="0" smtClean="0"/>
              <a:t>Social Sciences</a:t>
            </a:r>
          </a:p>
          <a:p>
            <a:r>
              <a:rPr lang="en-US" dirty="0" smtClean="0"/>
              <a:t>African American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782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Equivalent to an Associate’s Degree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common equivalency requests usually come from disciplines that do not require a master’s degree, but do require relevant work experience.</a:t>
            </a:r>
          </a:p>
          <a:p>
            <a:r>
              <a:rPr lang="en-US" dirty="0" smtClean="0"/>
              <a:t>Is there an equivalent to the general education that is part of an associate’s degree?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997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a Discipline?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 “discipline” is defined as a grouping of courses that share common academic or vocational preparation, which are typically defined by a degree or degrees (MFA, MA, BA, MS, </a:t>
            </a:r>
            <a:r>
              <a:rPr lang="en-US" dirty="0" err="1"/>
              <a:t>etc</a:t>
            </a:r>
            <a:r>
              <a:rPr lang="en-US" dirty="0"/>
              <a:t>), or specific professional preparation. </a:t>
            </a:r>
          </a:p>
          <a:p>
            <a:pPr lvl="1"/>
            <a:r>
              <a:rPr lang="en-US" dirty="0"/>
              <a:t>Not the same as local departments or subject areas. </a:t>
            </a:r>
          </a:p>
          <a:p>
            <a:pPr lvl="1"/>
            <a:r>
              <a:rPr lang="en-US" dirty="0"/>
              <a:t>Defined in the Minimum Qualifications document maintained by the BOG. </a:t>
            </a:r>
          </a:p>
          <a:p>
            <a:pPr lvl="1"/>
            <a:r>
              <a:rPr lang="en-US" dirty="0"/>
              <a:t>Example: </a:t>
            </a:r>
          </a:p>
          <a:p>
            <a:pPr lvl="2"/>
            <a:r>
              <a:rPr lang="en-US" dirty="0"/>
              <a:t>Local Department or Subject Name: Child and Family Studies </a:t>
            </a:r>
          </a:p>
          <a:p>
            <a:pPr lvl="2"/>
            <a:r>
              <a:rPr lang="en-US" dirty="0"/>
              <a:t>Official Discipline: Early Childhood Education </a:t>
            </a:r>
          </a:p>
          <a:p>
            <a:pPr lvl="1"/>
            <a:r>
              <a:rPr lang="en-US" dirty="0"/>
              <a:t>Discipline Definition in CA Education Code §87357 </a:t>
            </a:r>
          </a:p>
          <a:p>
            <a:pPr lvl="1"/>
            <a:r>
              <a:rPr lang="en-US" b="1" dirty="0"/>
              <a:t>Not the same as or related to TOP codes and names</a:t>
            </a:r>
            <a:endParaRPr lang="en-US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75507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Eminence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Imagine that a world famous actor has come to your college and would like to teach a class. This actor has won many awards for their work in film and on stage. This actor has a bachelor’s of fine arts degree in theater arts,  but does not have a master’s degree in any subject. Would your college hire this actor?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040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Minimum Qualifications for Drama/Theater Arts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Master’s or Master of Fine Arts in drama/theater arts/ performance </a:t>
            </a:r>
            <a:r>
              <a:rPr lang="en-US" b="1" dirty="0" smtClean="0"/>
              <a:t>OR </a:t>
            </a:r>
            <a:r>
              <a:rPr lang="en-US" dirty="0" smtClean="0"/>
              <a:t>Bachelor's or Bachelor of Fine Arts in </a:t>
            </a:r>
            <a:r>
              <a:rPr lang="en-US" dirty="0"/>
              <a:t>drama/theater arts/ </a:t>
            </a:r>
            <a:r>
              <a:rPr lang="en-US" dirty="0" smtClean="0"/>
              <a:t>performance </a:t>
            </a:r>
            <a:r>
              <a:rPr lang="en-US" b="1" dirty="0" smtClean="0"/>
              <a:t>AND</a:t>
            </a:r>
            <a:r>
              <a:rPr lang="en-US" b="1" dirty="0"/>
              <a:t> </a:t>
            </a:r>
            <a:r>
              <a:rPr lang="en-US" dirty="0" smtClean="0"/>
              <a:t>Master’s in comparative literature, English, communication studies, speech, literature, or humanities </a:t>
            </a:r>
            <a:r>
              <a:rPr lang="en-US" b="1" dirty="0" smtClean="0"/>
              <a:t>OR</a:t>
            </a:r>
            <a:r>
              <a:rPr lang="en-US" dirty="0"/>
              <a:t> </a:t>
            </a:r>
            <a:r>
              <a:rPr lang="en-US" dirty="0" smtClean="0"/>
              <a:t>the equivalent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166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Resources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>
                <a:hlinkClick r:id="rId2"/>
              </a:rPr>
              <a:t>Minimum Qualifications for Faculty and Administrators in the California Community Colleges</a:t>
            </a:r>
            <a:r>
              <a:rPr lang="en-US" dirty="0" smtClean="0"/>
              <a:t>, Chancellor’s Office (2014)</a:t>
            </a:r>
          </a:p>
          <a:p>
            <a:endParaRPr lang="en-US" i="1" dirty="0" smtClean="0"/>
          </a:p>
          <a:p>
            <a:r>
              <a:rPr lang="en-US" i="1" dirty="0" smtClean="0">
                <a:hlinkClick r:id="rId3"/>
              </a:rPr>
              <a:t>Disciplines List Revision Handbook</a:t>
            </a:r>
            <a:r>
              <a:rPr lang="en-US" dirty="0" smtClean="0"/>
              <a:t>, ASCCC (2014)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i="1" dirty="0" smtClean="0">
                <a:hlinkClick r:id="rId4" invalidUrl="http://www.asccc.org/sites/default/files/10.01 Appendix B Equivalency Paper.pdf"/>
              </a:rPr>
              <a:t>Equivalence to Minimum Qualifications</a:t>
            </a:r>
            <a:r>
              <a:rPr lang="en-US" dirty="0" smtClean="0"/>
              <a:t>, ASCCC, adopted 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0034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John Freitas – </a:t>
            </a:r>
            <a:r>
              <a:rPr lang="en-US" dirty="0" smtClean="0">
                <a:hlinkClick r:id="rId2"/>
              </a:rPr>
              <a:t>freitaje@lacitycollege.edu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Craig </a:t>
            </a:r>
            <a:r>
              <a:rPr lang="en-US" dirty="0" err="1" smtClean="0"/>
              <a:t>Rutan</a:t>
            </a:r>
            <a:r>
              <a:rPr lang="en-US" dirty="0"/>
              <a:t> - </a:t>
            </a:r>
            <a:r>
              <a:rPr lang="en-US" dirty="0">
                <a:hlinkClick r:id="rId3"/>
              </a:rPr>
              <a:t>Rutan_Craig@</a:t>
            </a:r>
            <a:r>
              <a:rPr lang="en-US" dirty="0" smtClean="0">
                <a:hlinkClick r:id="rId3"/>
              </a:rPr>
              <a:t>sccollege.edu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Thank you for joining us!</a:t>
            </a:r>
          </a:p>
        </p:txBody>
      </p:sp>
      <p:pic>
        <p:nvPicPr>
          <p:cNvPr id="4" name="Picture 3" descr="j0315598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674" y="3019401"/>
            <a:ext cx="2928400" cy="208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467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Disciplines List</a:t>
            </a:r>
            <a:endParaRPr lang="en-US" b="1" dirty="0"/>
          </a:p>
        </p:txBody>
      </p:sp>
      <p:pic>
        <p:nvPicPr>
          <p:cNvPr id="4" name="Content Placeholder 3" descr="List.tiff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4311" r="-6431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86331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Organization of the Disciplines List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>
                <a:ea typeface="ＭＳ Ｐゴシック" charset="0"/>
                <a:cs typeface="Arial" charset="0"/>
              </a:rPr>
              <a:t>Disciplines requiring a </a:t>
            </a:r>
            <a:r>
              <a:rPr lang="en-US" dirty="0" smtClean="0">
                <a:ea typeface="ＭＳ Ｐゴシック" charset="0"/>
                <a:cs typeface="Arial" charset="0"/>
              </a:rPr>
              <a:t>Master’</a:t>
            </a:r>
            <a:r>
              <a:rPr lang="en-US" altLang="ja-JP" dirty="0" smtClean="0">
                <a:ea typeface="ＭＳ Ｐゴシック" charset="0"/>
                <a:cs typeface="ＭＳ Ｐゴシック" charset="0"/>
              </a:rPr>
              <a:t>s </a:t>
            </a:r>
            <a:r>
              <a:rPr lang="en-US" altLang="ja-JP" dirty="0">
                <a:ea typeface="ＭＳ Ｐゴシック" charset="0"/>
                <a:cs typeface="ＭＳ Ｐゴシック" charset="0"/>
              </a:rPr>
              <a:t>Degree</a:t>
            </a:r>
          </a:p>
          <a:p>
            <a:pPr>
              <a:lnSpc>
                <a:spcPct val="110000"/>
              </a:lnSpc>
            </a:pPr>
            <a:r>
              <a:rPr lang="en-US" dirty="0">
                <a:ea typeface="ＭＳ Ｐゴシック" charset="0"/>
                <a:cs typeface="Arial" charset="0"/>
              </a:rPr>
              <a:t>Disciplines where a </a:t>
            </a:r>
            <a:r>
              <a:rPr lang="en-US" dirty="0" smtClean="0">
                <a:ea typeface="ＭＳ Ｐゴシック" charset="0"/>
                <a:cs typeface="Arial" charset="0"/>
              </a:rPr>
              <a:t>Master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’s</a:t>
            </a:r>
            <a:r>
              <a:rPr lang="en-US" altLang="ja-JP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altLang="ja-JP" dirty="0">
                <a:ea typeface="ＭＳ Ｐゴシック" charset="0"/>
                <a:cs typeface="ＭＳ Ｐゴシック" charset="0"/>
              </a:rPr>
              <a:t>degree is not normally expected but a Bachelor’s or </a:t>
            </a:r>
            <a:r>
              <a:rPr lang="en-US" altLang="ja-JP" dirty="0" smtClean="0">
                <a:ea typeface="ＭＳ Ｐゴシック" charset="0"/>
                <a:cs typeface="ＭＳ Ｐゴシック" charset="0"/>
              </a:rPr>
              <a:t>Associate’s </a:t>
            </a:r>
            <a:r>
              <a:rPr lang="en-US" altLang="ja-JP" dirty="0">
                <a:ea typeface="ＭＳ Ｐゴシック" charset="0"/>
                <a:cs typeface="ＭＳ Ｐゴシック" charset="0"/>
              </a:rPr>
              <a:t>degree is expected</a:t>
            </a:r>
          </a:p>
          <a:p>
            <a:pPr>
              <a:lnSpc>
                <a:spcPct val="110000"/>
              </a:lnSpc>
            </a:pPr>
            <a:r>
              <a:rPr lang="en-US" dirty="0">
                <a:ea typeface="ＭＳ Ｐゴシック" charset="0"/>
                <a:cs typeface="Arial" charset="0"/>
              </a:rPr>
              <a:t>Disciplines in which a </a:t>
            </a:r>
            <a:r>
              <a:rPr lang="en-US" dirty="0" smtClean="0">
                <a:ea typeface="ＭＳ Ｐゴシック" charset="0"/>
                <a:cs typeface="Arial" charset="0"/>
              </a:rPr>
              <a:t>Master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dirty="0" smtClean="0">
                <a:ea typeface="ＭＳ Ｐゴシック" charset="0"/>
                <a:cs typeface="ＭＳ Ｐゴシック" charset="0"/>
              </a:rPr>
              <a:t>s</a:t>
            </a:r>
            <a:r>
              <a:rPr lang="en-US" altLang="ja-JP" dirty="0">
                <a:ea typeface="ＭＳ Ｐゴシック" charset="0"/>
                <a:cs typeface="ＭＳ Ｐゴシック" charset="0"/>
              </a:rPr>
              <a:t>, Bachelor’s or </a:t>
            </a:r>
            <a:r>
              <a:rPr lang="en-US" altLang="ja-JP" dirty="0" smtClean="0">
                <a:ea typeface="ＭＳ Ｐゴシック" charset="0"/>
                <a:cs typeface="ＭＳ Ｐゴシック" charset="0"/>
              </a:rPr>
              <a:t>Associate’s </a:t>
            </a:r>
            <a:r>
              <a:rPr lang="en-US" altLang="ja-JP" dirty="0">
                <a:ea typeface="ＭＳ Ｐゴシック" charset="0"/>
                <a:cs typeface="ＭＳ Ｐゴシック" charset="0"/>
              </a:rPr>
              <a:t>Degree is not generally expected or available in that specific discipline</a:t>
            </a:r>
          </a:p>
          <a:p>
            <a:pPr>
              <a:lnSpc>
                <a:spcPct val="110000"/>
              </a:lnSpc>
            </a:pPr>
            <a:r>
              <a:rPr lang="en-US" dirty="0">
                <a:ea typeface="ＭＳ Ｐゴシック" charset="0"/>
                <a:cs typeface="Arial" charset="0"/>
              </a:rPr>
              <a:t>Disciplines for </a:t>
            </a:r>
            <a:r>
              <a:rPr lang="en-US" dirty="0" smtClean="0">
                <a:ea typeface="ＭＳ Ｐゴシック" charset="0"/>
                <a:cs typeface="Arial" charset="0"/>
              </a:rPr>
              <a:t>noncredit </a:t>
            </a:r>
            <a:r>
              <a:rPr lang="en-US" dirty="0">
                <a:ea typeface="ＭＳ Ｐゴシック" charset="0"/>
                <a:cs typeface="Arial" charset="0"/>
              </a:rPr>
              <a:t>instruction </a:t>
            </a:r>
          </a:p>
          <a:p>
            <a:pPr>
              <a:lnSpc>
                <a:spcPct val="110000"/>
              </a:lnSpc>
            </a:pPr>
            <a:r>
              <a:rPr lang="en-US" dirty="0">
                <a:ea typeface="ＭＳ Ｐゴシック" charset="0"/>
                <a:cs typeface="Arial" charset="0"/>
              </a:rPr>
              <a:t>Other – to include Administrators, Learning Center Coordinators, Health Services Professionals, Apprenticeship Instructors, DSP&amp;S Counselors, Work Experience Coordinators, Faculty Interns, EOPS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610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Revising the Disciplines List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Reviewed and revised every two </a:t>
            </a:r>
            <a:r>
              <a:rPr lang="en-US" dirty="0" smtClean="0"/>
              <a:t>years – Proposals are submitted and received by September 30 in </a:t>
            </a:r>
            <a:r>
              <a:rPr lang="en-US" b="1" dirty="0" smtClean="0"/>
              <a:t>even</a:t>
            </a:r>
            <a:r>
              <a:rPr lang="en-US" dirty="0" smtClean="0"/>
              <a:t> years. Fax and email copies of proposals are not accepted – proposals being accepted now!</a:t>
            </a:r>
            <a:endParaRPr lang="en-US" dirty="0"/>
          </a:p>
          <a:p>
            <a:r>
              <a:rPr lang="en-US" dirty="0"/>
              <a:t>Revisions can be proposed by:</a:t>
            </a:r>
          </a:p>
          <a:p>
            <a:pPr lvl="1"/>
            <a:r>
              <a:rPr lang="en-US" sz="2400" dirty="0"/>
              <a:t>Local senates</a:t>
            </a:r>
          </a:p>
          <a:p>
            <a:pPr lvl="1"/>
            <a:r>
              <a:rPr lang="en-US" sz="2400" dirty="0"/>
              <a:t>Faculty through discipline or professional </a:t>
            </a:r>
            <a:r>
              <a:rPr lang="en-US" sz="2400" dirty="0" smtClean="0"/>
              <a:t>organizations</a:t>
            </a:r>
            <a:endParaRPr lang="en-US" sz="2400" dirty="0"/>
          </a:p>
          <a:p>
            <a:r>
              <a:rPr lang="en-US" dirty="0" smtClean="0"/>
              <a:t>Proposals require consultation with statewide discipline organizations.</a:t>
            </a:r>
          </a:p>
          <a:p>
            <a:r>
              <a:rPr lang="en-US" dirty="0" smtClean="0"/>
              <a:t>Proposals must have a second from a senate from another district!</a:t>
            </a:r>
            <a:endParaRPr lang="en-US" dirty="0"/>
          </a:p>
          <a:p>
            <a:r>
              <a:rPr lang="en-US" dirty="0"/>
              <a:t>Vote at spring plenary in </a:t>
            </a:r>
            <a:r>
              <a:rPr lang="en-US" b="1" dirty="0"/>
              <a:t>odd</a:t>
            </a:r>
            <a:r>
              <a:rPr lang="en-US" dirty="0"/>
              <a:t> </a:t>
            </a:r>
            <a:r>
              <a:rPr lang="en-US" dirty="0" smtClean="0"/>
              <a:t>years</a:t>
            </a:r>
            <a:endParaRPr lang="en-US" dirty="0"/>
          </a:p>
          <a:p>
            <a:r>
              <a:rPr lang="en-US" dirty="0"/>
              <a:t>ASCCC makes recommendations to </a:t>
            </a:r>
            <a:r>
              <a:rPr lang="en-US" dirty="0" smtClean="0"/>
              <a:t>BOG </a:t>
            </a:r>
          </a:p>
          <a:p>
            <a:r>
              <a:rPr lang="en-US" dirty="0" smtClean="0"/>
              <a:t>BOG shall rely primarily on the ASCCC – </a:t>
            </a:r>
            <a:r>
              <a:rPr lang="en-US" b="1" dirty="0" smtClean="0"/>
              <a:t>Ed Code §87357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259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Reasons to Modify the Disciplines List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Changes within the profession or discipline</a:t>
            </a:r>
          </a:p>
          <a:p>
            <a:r>
              <a:rPr lang="en-US" dirty="0"/>
              <a:t>Clarification or elimination of confusion and ambiguity</a:t>
            </a:r>
          </a:p>
          <a:p>
            <a:r>
              <a:rPr lang="en-US" dirty="0"/>
              <a:t>Inclusion of new degrees</a:t>
            </a:r>
          </a:p>
          <a:p>
            <a:r>
              <a:rPr lang="en-US" dirty="0"/>
              <a:t>Continual use of the equivalency process to hire under a specific discipline</a:t>
            </a:r>
          </a:p>
          <a:p>
            <a:r>
              <a:rPr lang="en-US" dirty="0"/>
              <a:t>Assurance of the maximum degree of flexibility for the disciple while maintaining </a:t>
            </a:r>
            <a:r>
              <a:rPr lang="en-US" dirty="0" smtClean="0"/>
              <a:t>integrity</a:t>
            </a:r>
          </a:p>
          <a:p>
            <a:r>
              <a:rPr lang="en-US" b="1" dirty="0" smtClean="0"/>
              <a:t>Difficulty finding qualified instructors is not a reason to modify the disciplines list!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183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Assigning Courses to Disciplines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5436"/>
            <a:ext cx="8229600" cy="487072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Determined by local process, but Senate has regulatory authority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Local process should rely on discipline faculty expertise with review and oversight by local Curriculum Committee, Senate, or both.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Curriculum Committee </a:t>
            </a:r>
            <a:r>
              <a:rPr lang="en-US" dirty="0" smtClean="0"/>
              <a:t>is often </a:t>
            </a:r>
            <a:r>
              <a:rPr lang="en-US" dirty="0"/>
              <a:t>charged with overseeing this process, but other models exist.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Must be a faculty-driven </a:t>
            </a:r>
            <a:r>
              <a:rPr lang="en-US" dirty="0"/>
              <a:t>process, regardless of committee.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Determines the minimum qualifications necessary to teach a course.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 smtClean="0"/>
              <a:t>Assigning courses to disciplines is not equivalency!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7743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Three Different Ways of Assigning Courses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Course assigned to a single discipline. </a:t>
            </a:r>
          </a:p>
          <a:p>
            <a:pPr lvl="1"/>
            <a:r>
              <a:rPr lang="en-US" dirty="0"/>
              <a:t>Example: ENGL 101 assigned to English. The minimum qualifications for English provides adequate preparation to teach the course content. </a:t>
            </a:r>
            <a:endParaRPr lang="en-US" dirty="0" smtClean="0"/>
          </a:p>
          <a:p>
            <a:pPr lvl="1"/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Course assigned to more than one discipline with an “or” 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Example: ARTS 101 assigned to Art </a:t>
            </a:r>
            <a:r>
              <a:rPr lang="en-US" i="1" dirty="0"/>
              <a:t>or </a:t>
            </a:r>
            <a:r>
              <a:rPr lang="en-US" dirty="0"/>
              <a:t>Graphic Design. The minimum qualifications for either discipline provide adequate preparation to teach the course content. </a:t>
            </a:r>
            <a:endParaRPr lang="en-US" dirty="0" smtClean="0"/>
          </a:p>
          <a:p>
            <a:pPr lvl="1"/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Course assigned to more than one discipline with an “and” </a:t>
            </a:r>
          </a:p>
          <a:p>
            <a:pPr lvl="1"/>
            <a:r>
              <a:rPr lang="en-US" dirty="0"/>
              <a:t>HUMA 120 assigned to Humanities </a:t>
            </a:r>
            <a:r>
              <a:rPr lang="en-US" i="1" dirty="0"/>
              <a:t>and </a:t>
            </a:r>
            <a:r>
              <a:rPr lang="en-US" dirty="0"/>
              <a:t>Ethnic Studies. The minimum qualifications for both disciplines </a:t>
            </a:r>
            <a:r>
              <a:rPr lang="en-US" i="1" dirty="0"/>
              <a:t>together </a:t>
            </a:r>
            <a:r>
              <a:rPr lang="en-US" dirty="0"/>
              <a:t>provide adequate preparation to teach the course content.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658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Minimum Qualifications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Degrees and credits generally must be from accredited institutions </a:t>
            </a:r>
            <a:r>
              <a:rPr lang="en-US" dirty="0" smtClean="0"/>
              <a:t>(</a:t>
            </a:r>
            <a:r>
              <a:rPr lang="en-US" b="1" dirty="0" smtClean="0"/>
              <a:t>Title 5</a:t>
            </a:r>
            <a:r>
              <a:rPr lang="en-US" dirty="0" smtClean="0"/>
              <a:t> </a:t>
            </a:r>
            <a:r>
              <a:rPr lang="en-US" b="1" dirty="0" smtClean="0"/>
              <a:t>§53406</a:t>
            </a:r>
            <a:r>
              <a:rPr lang="en-US" dirty="0"/>
              <a:t>).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An occupational license or certificate is required in certain instances </a:t>
            </a:r>
            <a:r>
              <a:rPr lang="en-US" dirty="0" smtClean="0"/>
              <a:t>(</a:t>
            </a:r>
            <a:r>
              <a:rPr lang="en-US" b="1" dirty="0" smtClean="0"/>
              <a:t>Title 5</a:t>
            </a:r>
            <a:r>
              <a:rPr lang="en-US" dirty="0" smtClean="0"/>
              <a:t> </a:t>
            </a:r>
            <a:r>
              <a:rPr lang="en-US" b="1" dirty="0" smtClean="0"/>
              <a:t>§53417</a:t>
            </a:r>
            <a:r>
              <a:rPr lang="en-US" dirty="0"/>
              <a:t>).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A district may hire a person who possesses qualifications different from, but equivalent to, those listed on the disciplines list, according to criteria and procedures agreed upon by the governing board and the academic senate </a:t>
            </a:r>
            <a:r>
              <a:rPr lang="en-US" dirty="0" smtClean="0"/>
              <a:t>(</a:t>
            </a:r>
            <a:r>
              <a:rPr lang="en-US" b="1" dirty="0"/>
              <a:t>Ed Code §</a:t>
            </a:r>
            <a:r>
              <a:rPr lang="en-US" b="1" dirty="0" smtClean="0"/>
              <a:t>87359/Title 5 </a:t>
            </a:r>
            <a:r>
              <a:rPr lang="en-US" b="1" dirty="0"/>
              <a:t>§</a:t>
            </a:r>
            <a:r>
              <a:rPr lang="en-US" b="1" dirty="0" smtClean="0"/>
              <a:t>53430</a:t>
            </a:r>
            <a:r>
              <a:rPr lang="en-US" dirty="0" smtClean="0"/>
              <a:t>)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254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3605</TotalTime>
  <Words>1504</Words>
  <Application>Microsoft Macintosh PowerPoint</Application>
  <PresentationFormat>On-screen Show (4:3)</PresentationFormat>
  <Paragraphs>145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Navigating Through the Challenges of Minimum Qualifications and Equivalency</vt:lpstr>
      <vt:lpstr>What is a Discipline?</vt:lpstr>
      <vt:lpstr>The Disciplines List</vt:lpstr>
      <vt:lpstr>Organization of the Disciplines List</vt:lpstr>
      <vt:lpstr>Revising the Disciplines List</vt:lpstr>
      <vt:lpstr>Reasons to Modify the Disciplines List</vt:lpstr>
      <vt:lpstr>Assigning Courses to Disciplines</vt:lpstr>
      <vt:lpstr>Three Different Ways of Assigning Courses</vt:lpstr>
      <vt:lpstr>Minimum Qualifications</vt:lpstr>
      <vt:lpstr>Local Minimum Qualifications</vt:lpstr>
      <vt:lpstr>Local Equivalency Process Required</vt:lpstr>
      <vt:lpstr>Equivalency Principles</vt:lpstr>
      <vt:lpstr>PowerPoint Presentation</vt:lpstr>
      <vt:lpstr>Equivalency Criteria</vt:lpstr>
      <vt:lpstr>Single Course Equivalency</vt:lpstr>
      <vt:lpstr>What is Equivalent to a Master’s Degree?</vt:lpstr>
      <vt:lpstr>Some Disciplines Can Be Problematic</vt:lpstr>
      <vt:lpstr>Disciplines That Include Interdisciplinary Studies</vt:lpstr>
      <vt:lpstr>Equivalent to an Associate’s Degree</vt:lpstr>
      <vt:lpstr>Eminence</vt:lpstr>
      <vt:lpstr>Minimum Qualifications for Drama/Theater Arts</vt:lpstr>
      <vt:lpstr>Resources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</dc:title>
  <dc:creator>Paul Setziol</dc:creator>
  <cp:lastModifiedBy>John Freitas</cp:lastModifiedBy>
  <cp:revision>31</cp:revision>
  <dcterms:created xsi:type="dcterms:W3CDTF">2015-04-05T18:32:37Z</dcterms:created>
  <dcterms:modified xsi:type="dcterms:W3CDTF">2016-06-06T22:13:49Z</dcterms:modified>
</cp:coreProperties>
</file>