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32"/>
  </p:notesMasterIdLst>
  <p:sldIdLst>
    <p:sldId id="256" r:id="rId3"/>
    <p:sldId id="257" r:id="rId4"/>
    <p:sldId id="284" r:id="rId5"/>
    <p:sldId id="259" r:id="rId6"/>
    <p:sldId id="260" r:id="rId7"/>
    <p:sldId id="258" r:id="rId8"/>
    <p:sldId id="261" r:id="rId9"/>
    <p:sldId id="262" r:id="rId10"/>
    <p:sldId id="264" r:id="rId11"/>
    <p:sldId id="265" r:id="rId12"/>
    <p:sldId id="266" r:id="rId13"/>
    <p:sldId id="268" r:id="rId14"/>
    <p:sldId id="286" r:id="rId15"/>
    <p:sldId id="267" r:id="rId16"/>
    <p:sldId id="270" r:id="rId17"/>
    <p:sldId id="269" r:id="rId18"/>
    <p:sldId id="271" r:id="rId19"/>
    <p:sldId id="272" r:id="rId20"/>
    <p:sldId id="280" r:id="rId21"/>
    <p:sldId id="273" r:id="rId22"/>
    <p:sldId id="274" r:id="rId23"/>
    <p:sldId id="275" r:id="rId24"/>
    <p:sldId id="276" r:id="rId25"/>
    <p:sldId id="277" r:id="rId26"/>
    <p:sldId id="278" r:id="rId27"/>
    <p:sldId id="279" r:id="rId28"/>
    <p:sldId id="283" r:id="rId29"/>
    <p:sldId id="282"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B39B8D-BE4C-431E-9F68-FC35D2DAE5AA}" type="datetimeFigureOut">
              <a:rPr lang="en-US" smtClean="0"/>
              <a:t>11/6/2016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3BB34-7A27-4CAC-AA8A-5ABC1E416DA7}" type="slidenum">
              <a:rPr lang="en-US" smtClean="0"/>
              <a:t>‹#›</a:t>
            </a:fld>
            <a:endParaRPr lang="en-US" dirty="0"/>
          </a:p>
        </p:txBody>
      </p:sp>
    </p:spTree>
    <p:extLst>
      <p:ext uri="{BB962C8B-B14F-4D97-AF65-F5344CB8AC3E}">
        <p14:creationId xmlns:p14="http://schemas.microsoft.com/office/powerpoint/2010/main" val="2845226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jackie</a:t>
            </a:r>
            <a:endParaRPr lang="en-US" dirty="0"/>
          </a:p>
        </p:txBody>
      </p:sp>
      <p:sp>
        <p:nvSpPr>
          <p:cNvPr id="4" name="Slide Number Placeholder 3"/>
          <p:cNvSpPr>
            <a:spLocks noGrp="1"/>
          </p:cNvSpPr>
          <p:nvPr>
            <p:ph type="sldNum" sz="quarter" idx="10"/>
          </p:nvPr>
        </p:nvSpPr>
        <p:spPr/>
        <p:txBody>
          <a:bodyPr/>
          <a:lstStyle/>
          <a:p>
            <a:fld id="{D77FB027-9E09-BC4F-9EC7-924E2AFAECE1}"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58029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Craig/Joanna</a:t>
            </a:r>
          </a:p>
          <a:p>
            <a:endParaRPr lang="en-US" dirty="0"/>
          </a:p>
        </p:txBody>
      </p:sp>
      <p:sp>
        <p:nvSpPr>
          <p:cNvPr id="4" name="Slide Number Placeholder 3"/>
          <p:cNvSpPr>
            <a:spLocks noGrp="1"/>
          </p:cNvSpPr>
          <p:nvPr>
            <p:ph type="sldNum" sz="quarter" idx="10"/>
          </p:nvPr>
        </p:nvSpPr>
        <p:spPr/>
        <p:txBody>
          <a:bodyPr/>
          <a:lstStyle/>
          <a:p>
            <a:fld id="{D77FB027-9E09-BC4F-9EC7-924E2AFAECE1}"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980645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Craig/Joanna</a:t>
            </a:r>
          </a:p>
          <a:p>
            <a:endParaRPr lang="en-US" dirty="0"/>
          </a:p>
        </p:txBody>
      </p:sp>
      <p:sp>
        <p:nvSpPr>
          <p:cNvPr id="4" name="Slide Number Placeholder 3"/>
          <p:cNvSpPr>
            <a:spLocks noGrp="1"/>
          </p:cNvSpPr>
          <p:nvPr>
            <p:ph type="sldNum" sz="quarter" idx="10"/>
          </p:nvPr>
        </p:nvSpPr>
        <p:spPr/>
        <p:txBody>
          <a:bodyPr/>
          <a:lstStyle/>
          <a:p>
            <a:fld id="{D77FB027-9E09-BC4F-9EC7-924E2AFAECE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59864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lstStyle>
            <a:lvl1pPr>
              <a:defRPr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2743200"/>
            <a:ext cx="64008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291768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p:nvPr>
        </p:nvSpPr>
        <p:spPr>
          <a:xfrm>
            <a:off x="838200" y="1905000"/>
            <a:ext cx="3200400" cy="2362200"/>
          </a:xfrm>
        </p:spPr>
        <p:txBody>
          <a:bodyPr rtlCol="0">
            <a:normAutofit/>
          </a:bodyPr>
          <a:lstStyle/>
          <a:p>
            <a:pPr lvl="0"/>
            <a:r>
              <a:rPr lang="en-US" noProof="0" dirty="0" smtClean="0"/>
              <a:t>Drag picture to placeholder or click icon to add</a:t>
            </a:r>
            <a:endParaRPr lang="en-US" noProof="0" dirty="0"/>
          </a:p>
        </p:txBody>
      </p:sp>
      <p:sp>
        <p:nvSpPr>
          <p:cNvPr id="6" name="Table Placeholder 5"/>
          <p:cNvSpPr>
            <a:spLocks noGrp="1"/>
          </p:cNvSpPr>
          <p:nvPr>
            <p:ph type="tbl" sz="quarter" idx="11"/>
          </p:nvPr>
        </p:nvSpPr>
        <p:spPr>
          <a:xfrm>
            <a:off x="4191000" y="1828800"/>
            <a:ext cx="3581400" cy="2438400"/>
          </a:xfrm>
        </p:spPr>
        <p:txBody>
          <a:bodyPr rtlCol="0">
            <a:normAutofit/>
          </a:bodyPr>
          <a:lstStyle/>
          <a:p>
            <a:pPr lvl="0"/>
            <a:r>
              <a:rPr lang="en-US" noProof="0" dirty="0" smtClean="0"/>
              <a:t>Click icon to add table</a:t>
            </a:r>
            <a:endParaRPr lang="en-US" noProof="0" dirty="0"/>
          </a:p>
        </p:txBody>
      </p:sp>
    </p:spTree>
    <p:extLst>
      <p:ext uri="{BB962C8B-B14F-4D97-AF65-F5344CB8AC3E}">
        <p14:creationId xmlns:p14="http://schemas.microsoft.com/office/powerpoint/2010/main" val="2056752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hart Placeholder 3"/>
          <p:cNvSpPr>
            <a:spLocks noGrp="1"/>
          </p:cNvSpPr>
          <p:nvPr>
            <p:ph type="chart" sz="quarter" idx="10"/>
          </p:nvPr>
        </p:nvSpPr>
        <p:spPr>
          <a:xfrm>
            <a:off x="838200" y="2057400"/>
            <a:ext cx="3505200" cy="2514600"/>
          </a:xfrm>
        </p:spPr>
        <p:txBody>
          <a:bodyPr rtlCol="0">
            <a:normAutofit/>
          </a:bodyPr>
          <a:lstStyle/>
          <a:p>
            <a:pPr lvl="0"/>
            <a:r>
              <a:rPr lang="en-US" noProof="0" dirty="0" smtClean="0"/>
              <a:t>Click icon to add chart</a:t>
            </a:r>
            <a:endParaRPr lang="en-US" noProof="0" dirty="0"/>
          </a:p>
        </p:txBody>
      </p:sp>
    </p:spTree>
    <p:extLst>
      <p:ext uri="{BB962C8B-B14F-4D97-AF65-F5344CB8AC3E}">
        <p14:creationId xmlns:p14="http://schemas.microsoft.com/office/powerpoint/2010/main" val="3840903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838200" y="1752600"/>
            <a:ext cx="76962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015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396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0622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0" fontAlgn="base" hangingPunct="0">
              <a:spcBef>
                <a:spcPct val="0"/>
              </a:spcBef>
              <a:spcAft>
                <a:spcPct val="0"/>
              </a:spcAft>
              <a:defRPr/>
            </a:pPr>
            <a:fld id="{55B725E9-147E-4809-A0FC-3AA8F0FA0875}" type="datetimeFigureOut">
              <a:rPr lang="en-US" sz="2400">
                <a:solidFill>
                  <a:prstClr val="black"/>
                </a:solidFill>
                <a:latin typeface="Arial" charset="0"/>
                <a:ea typeface="ＭＳ Ｐゴシック" charset="-128"/>
              </a:rPr>
              <a:pPr eaLnBrk="0" fontAlgn="base" hangingPunct="0">
                <a:spcBef>
                  <a:spcPct val="0"/>
                </a:spcBef>
                <a:spcAft>
                  <a:spcPct val="0"/>
                </a:spcAft>
                <a:defRPr/>
              </a:pPr>
              <a:t>11/6/2016</a:t>
            </a:fld>
            <a:endParaRPr lang="en-US" sz="2400" dirty="0">
              <a:solidFill>
                <a:prstClr val="black"/>
              </a:solidFill>
              <a:latin typeface="Arial" charset="0"/>
              <a:ea typeface="ＭＳ Ｐゴシック" charset="-128"/>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0" fontAlgn="base" hangingPunct="0">
              <a:spcBef>
                <a:spcPct val="0"/>
              </a:spcBef>
              <a:spcAft>
                <a:spcPct val="0"/>
              </a:spcAft>
              <a:defRPr/>
            </a:pPr>
            <a:endParaRPr lang="en-US" sz="2400" dirty="0">
              <a:solidFill>
                <a:prstClr val="black"/>
              </a:solidFill>
              <a:latin typeface="Arial" charset="0"/>
              <a:ea typeface="ＭＳ Ｐゴシック" charset="-128"/>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0" fontAlgn="base" hangingPunct="0">
              <a:spcBef>
                <a:spcPct val="0"/>
              </a:spcBef>
              <a:spcAft>
                <a:spcPct val="0"/>
              </a:spcAft>
              <a:defRPr/>
            </a:pPr>
            <a:fld id="{10238C53-8B9F-4CAD-B661-20AA3D4683CE}" type="slidenum">
              <a:rPr lang="en-US" sz="2400">
                <a:solidFill>
                  <a:prstClr val="black"/>
                </a:solidFill>
                <a:latin typeface="Arial" charset="0"/>
                <a:ea typeface="ＭＳ Ｐゴシック" charset="-128"/>
              </a:rPr>
              <a:pPr eaLnBrk="0" fontAlgn="base" hangingPunct="0">
                <a:spcBef>
                  <a:spcPct val="0"/>
                </a:spcBef>
                <a:spcAft>
                  <a:spcPct val="0"/>
                </a:spcAft>
                <a:defRPr/>
              </a:pPr>
              <a:t>‹#›</a:t>
            </a:fld>
            <a:endParaRPr lang="en-US" sz="2400" dirty="0">
              <a:solidFill>
                <a:prstClr val="black"/>
              </a:solidFill>
              <a:latin typeface="Arial" charset="0"/>
              <a:ea typeface="ＭＳ Ｐゴシック" charset="-128"/>
            </a:endParaRPr>
          </a:p>
        </p:txBody>
      </p:sp>
    </p:spTree>
    <p:extLst>
      <p:ext uri="{BB962C8B-B14F-4D97-AF65-F5344CB8AC3E}">
        <p14:creationId xmlns:p14="http://schemas.microsoft.com/office/powerpoint/2010/main" val="298133379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wo Column Body Text">
    <p:spTree>
      <p:nvGrpSpPr>
        <p:cNvPr id="1" name=""/>
        <p:cNvGrpSpPr/>
        <p:nvPr/>
      </p:nvGrpSpPr>
      <p:grpSpPr>
        <a:xfrm>
          <a:off x="0" y="0"/>
          <a:ext cx="0" cy="0"/>
          <a:chOff x="0" y="0"/>
          <a:chExt cx="0" cy="0"/>
        </a:xfrm>
      </p:grpSpPr>
      <p:sp>
        <p:nvSpPr>
          <p:cNvPr id="13" name="Title 1"/>
          <p:cNvSpPr>
            <a:spLocks noGrp="1"/>
          </p:cNvSpPr>
          <p:nvPr>
            <p:ph type="ctrTitle"/>
          </p:nvPr>
        </p:nvSpPr>
        <p:spPr>
          <a:xfrm>
            <a:off x="457200" y="1614334"/>
            <a:ext cx="6212348" cy="409575"/>
          </a:xfrm>
          <a:prstGeom prst="rect">
            <a:avLst/>
          </a:prstGeom>
        </p:spPr>
        <p:txBody>
          <a:bodyPr/>
          <a:lstStyle>
            <a:lvl1pPr algn="l">
              <a:defRPr sz="2400" b="0" i="0">
                <a:solidFill>
                  <a:srgbClr val="C3B69B"/>
                </a:solidFill>
                <a:latin typeface="Montserrat Semi Bold"/>
                <a:cs typeface="Montserrat Semi Bold"/>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457200" y="2130424"/>
            <a:ext cx="8229600" cy="3004749"/>
          </a:xfrm>
          <a:prstGeom prst="rect">
            <a:avLst/>
          </a:prstGeom>
        </p:spPr>
        <p:txBody>
          <a:bodyPr numCol="2" spcCol="274320" anchor="t"/>
          <a:lstStyle>
            <a:lvl1pPr marL="0" indent="0" algn="l">
              <a:lnSpc>
                <a:spcPts val="2800"/>
              </a:lnSpc>
              <a:buNone/>
              <a:defRPr sz="2000" b="0" i="0" baseline="0">
                <a:solidFill>
                  <a:srgbClr val="7D7D7D"/>
                </a:solidFill>
                <a:latin typeface="Montserrat Light"/>
                <a:cs typeface="Montserrat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here: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habeo</a:t>
            </a:r>
            <a:r>
              <a:rPr lang="en-US" dirty="0" smtClean="0"/>
              <a:t> </a:t>
            </a:r>
            <a:r>
              <a:rPr lang="en-US" dirty="0" err="1" smtClean="0"/>
              <a:t>copiosae</a:t>
            </a:r>
            <a:r>
              <a:rPr lang="en-US" dirty="0" smtClean="0"/>
              <a:t> </a:t>
            </a:r>
            <a:r>
              <a:rPr lang="en-US" dirty="0" err="1" smtClean="0"/>
              <a:t>rationibus</a:t>
            </a:r>
            <a:r>
              <a:rPr lang="en-US" dirty="0" smtClean="0"/>
              <a:t> cu sit. </a:t>
            </a:r>
            <a:r>
              <a:rPr lang="en-US" dirty="0" err="1" smtClean="0"/>
              <a:t>Aeque</a:t>
            </a:r>
            <a:r>
              <a:rPr lang="en-US" dirty="0" smtClean="0"/>
              <a:t> </a:t>
            </a:r>
            <a:r>
              <a:rPr lang="en-US" dirty="0" err="1" smtClean="0"/>
              <a:t>fuisset</a:t>
            </a:r>
            <a:r>
              <a:rPr lang="en-US" dirty="0" smtClean="0"/>
              <a:t> sea at, </a:t>
            </a:r>
            <a:r>
              <a:rPr lang="en-US" dirty="0" err="1" smtClean="0"/>
              <a:t>te</a:t>
            </a:r>
            <a:r>
              <a:rPr lang="en-US" dirty="0" smtClean="0"/>
              <a:t> cum </a:t>
            </a:r>
            <a:r>
              <a:rPr lang="en-US" dirty="0" err="1" smtClean="0"/>
              <a:t>lorem</a:t>
            </a:r>
            <a:r>
              <a:rPr lang="en-US" dirty="0" smtClean="0"/>
              <a:t> </a:t>
            </a:r>
            <a:r>
              <a:rPr lang="en-US" dirty="0" err="1" smtClean="0"/>
              <a:t>reprimique</a:t>
            </a:r>
            <a:r>
              <a:rPr lang="en-US" dirty="0" smtClean="0"/>
              <a:t>. </a:t>
            </a:r>
            <a:r>
              <a:rPr lang="en-US" dirty="0" err="1" smtClean="0"/>
              <a:t>Eu</a:t>
            </a:r>
            <a:r>
              <a:rPr lang="en-US" dirty="0" smtClean="0"/>
              <a:t> prima </a:t>
            </a:r>
            <a:r>
              <a:rPr lang="en-US" dirty="0" err="1" smtClean="0"/>
              <a:t>putant</a:t>
            </a:r>
            <a:r>
              <a:rPr lang="en-US" dirty="0" smtClean="0"/>
              <a:t> </a:t>
            </a:r>
            <a:r>
              <a:rPr lang="en-US" dirty="0" err="1" smtClean="0"/>
              <a:t>accommodare</a:t>
            </a:r>
            <a:r>
              <a:rPr lang="en-US" dirty="0" smtClean="0"/>
              <a:t> </a:t>
            </a:r>
            <a:r>
              <a:rPr lang="en-US" dirty="0" err="1" smtClean="0"/>
              <a:t>mel</a:t>
            </a:r>
            <a:r>
              <a:rPr lang="en-US" dirty="0" smtClean="0"/>
              <a:t>, </a:t>
            </a:r>
            <a:r>
              <a:rPr lang="en-US" dirty="0" err="1" smtClean="0"/>
              <a:t>luptatum</a:t>
            </a:r>
            <a:r>
              <a:rPr lang="en-US" dirty="0" smtClean="0"/>
              <a:t> </a:t>
            </a:r>
            <a:r>
              <a:rPr lang="en-US" dirty="0" err="1" smtClean="0"/>
              <a:t>complectitur</a:t>
            </a:r>
            <a:r>
              <a:rPr lang="en-US" dirty="0" smtClean="0"/>
              <a:t> vim an. </a:t>
            </a:r>
            <a:r>
              <a:rPr lang="en-US" dirty="0" err="1" smtClean="0"/>
              <a:t>Inani</a:t>
            </a:r>
            <a:r>
              <a:rPr lang="en-US" dirty="0" smtClean="0"/>
              <a:t> </a:t>
            </a:r>
            <a:r>
              <a:rPr lang="en-US" dirty="0" err="1" smtClean="0"/>
              <a:t>reprimique</a:t>
            </a:r>
            <a:r>
              <a:rPr lang="en-US" dirty="0" smtClean="0"/>
              <a:t> ne.</a:t>
            </a:r>
          </a:p>
          <a:p>
            <a:r>
              <a:rPr lang="en-US" dirty="0" smtClean="0"/>
              <a:t>Ex </a:t>
            </a:r>
            <a:r>
              <a:rPr lang="en-US" dirty="0" err="1" smtClean="0"/>
              <a:t>eam</a:t>
            </a:r>
            <a:r>
              <a:rPr lang="en-US" dirty="0" smtClean="0"/>
              <a:t> </a:t>
            </a:r>
            <a:r>
              <a:rPr lang="en-US" dirty="0" err="1" smtClean="0"/>
              <a:t>labores</a:t>
            </a:r>
            <a:r>
              <a:rPr lang="en-US" dirty="0" smtClean="0"/>
              <a:t> </a:t>
            </a:r>
            <a:r>
              <a:rPr lang="en-US" dirty="0" err="1" smtClean="0"/>
              <a:t>adipiscing</a:t>
            </a:r>
            <a:r>
              <a:rPr lang="en-US" dirty="0" smtClean="0"/>
              <a:t> </a:t>
            </a:r>
            <a:r>
              <a:rPr lang="en-US" dirty="0" err="1" smtClean="0"/>
              <a:t>necessitatibus</a:t>
            </a:r>
            <a:r>
              <a:rPr lang="en-US" dirty="0" smtClean="0"/>
              <a:t>. Ad </a:t>
            </a:r>
            <a:r>
              <a:rPr lang="en-US" dirty="0" err="1" smtClean="0"/>
              <a:t>pri</a:t>
            </a:r>
            <a:r>
              <a:rPr lang="en-US" dirty="0" smtClean="0"/>
              <a:t> </a:t>
            </a:r>
            <a:r>
              <a:rPr lang="en-US" dirty="0" err="1" smtClean="0"/>
              <a:t>congue</a:t>
            </a:r>
            <a:r>
              <a:rPr lang="en-US" dirty="0" smtClean="0"/>
              <a:t> </a:t>
            </a:r>
            <a:r>
              <a:rPr lang="en-US" dirty="0" err="1" smtClean="0"/>
              <a:t>utroque</a:t>
            </a:r>
            <a:r>
              <a:rPr lang="en-US" dirty="0" smtClean="0"/>
              <a:t>, at </a:t>
            </a:r>
            <a:r>
              <a:rPr lang="en-US" dirty="0" err="1" smtClean="0"/>
              <a:t>utinam</a:t>
            </a:r>
            <a:r>
              <a:rPr lang="en-US" dirty="0" smtClean="0"/>
              <a:t> </a:t>
            </a:r>
            <a:r>
              <a:rPr lang="en-US" dirty="0" err="1" smtClean="0"/>
              <a:t>tamquam</a:t>
            </a:r>
            <a:r>
              <a:rPr lang="en-US" dirty="0" smtClean="0"/>
              <a:t> </a:t>
            </a:r>
            <a:r>
              <a:rPr lang="en-US" dirty="0" err="1" smtClean="0"/>
              <a:t>integre</a:t>
            </a:r>
            <a:r>
              <a:rPr lang="en-US" dirty="0" smtClean="0"/>
              <a:t> </a:t>
            </a:r>
            <a:r>
              <a:rPr lang="en-US" dirty="0" err="1" smtClean="0"/>
              <a:t>nec</a:t>
            </a:r>
            <a:r>
              <a:rPr lang="en-US" dirty="0" smtClean="0"/>
              <a:t>. Ad </a:t>
            </a:r>
            <a:r>
              <a:rPr lang="en-US" dirty="0" err="1" smtClean="0"/>
              <a:t>docendi</a:t>
            </a:r>
            <a:r>
              <a:rPr lang="en-US" dirty="0" smtClean="0"/>
              <a:t> </a:t>
            </a:r>
            <a:r>
              <a:rPr lang="en-US" dirty="0" err="1" smtClean="0"/>
              <a:t>apeirian</a:t>
            </a:r>
            <a:endParaRPr lang="en-US" dirty="0"/>
          </a:p>
        </p:txBody>
      </p:sp>
    </p:spTree>
    <p:extLst>
      <p:ext uri="{BB962C8B-B14F-4D97-AF65-F5344CB8AC3E}">
        <p14:creationId xmlns:p14="http://schemas.microsoft.com/office/powerpoint/2010/main" val="80516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2E0010-E065-4399-B15A-1EC00457C896}"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2E0010-E065-4399-B15A-1EC00457C896}"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5C029-5E50-4781-9B35-C454C2BED9F4}" type="datetimeFigureOut">
              <a:rPr lang="en-US" smtClean="0"/>
              <a:t>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2E0010-E065-4399-B15A-1EC00457C89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F5C029-5E50-4781-9B35-C454C2BED9F4}" type="datetimeFigureOut">
              <a:rPr lang="en-US" smtClean="0"/>
              <a:t>11/6/2016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72E0010-E065-4399-B15A-1EC00457C8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2040245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Calibri" panose="020F0502020204030204" pitchFamily="34" charset="0"/>
        </a:defRPr>
      </a:lvl2pPr>
      <a:lvl3pPr algn="ctr" rtl="0" eaLnBrk="1" fontAlgn="base" hangingPunct="1">
        <a:spcBef>
          <a:spcPct val="0"/>
        </a:spcBef>
        <a:spcAft>
          <a:spcPct val="0"/>
        </a:spcAft>
        <a:defRPr sz="4400">
          <a:solidFill>
            <a:schemeClr val="bg1"/>
          </a:solidFill>
          <a:latin typeface="Calibri" panose="020F0502020204030204" pitchFamily="34" charset="0"/>
        </a:defRPr>
      </a:lvl3pPr>
      <a:lvl4pPr algn="ctr" rtl="0" eaLnBrk="1" fontAlgn="base" hangingPunct="1">
        <a:spcBef>
          <a:spcPct val="0"/>
        </a:spcBef>
        <a:spcAft>
          <a:spcPct val="0"/>
        </a:spcAft>
        <a:defRPr sz="4400">
          <a:solidFill>
            <a:schemeClr val="bg1"/>
          </a:solidFill>
          <a:latin typeface="Calibri" panose="020F0502020204030204" pitchFamily="34" charset="0"/>
        </a:defRPr>
      </a:lvl4pPr>
      <a:lvl5pPr algn="ctr" rtl="0" eaLnBrk="1" fontAlgn="base" hangingPunct="1">
        <a:spcBef>
          <a:spcPct val="0"/>
        </a:spcBef>
        <a:spcAft>
          <a:spcPct val="0"/>
        </a:spcAft>
        <a:defRPr sz="4400">
          <a:solidFill>
            <a:schemeClr val="bg1"/>
          </a:solidFill>
          <a:latin typeface="Calibri" panose="020F0502020204030204" pitchFamily="34" charset="0"/>
        </a:defRPr>
      </a:lvl5pPr>
      <a:lvl6pPr marL="457200" algn="ctr" rtl="0" eaLnBrk="1" fontAlgn="base" hangingPunct="1">
        <a:spcBef>
          <a:spcPct val="0"/>
        </a:spcBef>
        <a:spcAft>
          <a:spcPct val="0"/>
        </a:spcAft>
        <a:defRPr sz="4400">
          <a:solidFill>
            <a:schemeClr val="bg1"/>
          </a:solidFill>
          <a:latin typeface="Calibri" panose="020F0502020204030204" pitchFamily="34" charset="0"/>
        </a:defRPr>
      </a:lvl6pPr>
      <a:lvl7pPr marL="914400" algn="ctr" rtl="0" eaLnBrk="1" fontAlgn="base" hangingPunct="1">
        <a:spcBef>
          <a:spcPct val="0"/>
        </a:spcBef>
        <a:spcAft>
          <a:spcPct val="0"/>
        </a:spcAft>
        <a:defRPr sz="4400">
          <a:solidFill>
            <a:schemeClr val="bg1"/>
          </a:solidFill>
          <a:latin typeface="Calibri" panose="020F0502020204030204" pitchFamily="34" charset="0"/>
        </a:defRPr>
      </a:lvl7pPr>
      <a:lvl8pPr marL="1371600" algn="ctr" rtl="0" eaLnBrk="1" fontAlgn="base" hangingPunct="1">
        <a:spcBef>
          <a:spcPct val="0"/>
        </a:spcBef>
        <a:spcAft>
          <a:spcPct val="0"/>
        </a:spcAft>
        <a:defRPr sz="4400">
          <a:solidFill>
            <a:schemeClr val="bg1"/>
          </a:solidFill>
          <a:latin typeface="Calibri" panose="020F0502020204030204" pitchFamily="34" charset="0"/>
        </a:defRPr>
      </a:lvl8pPr>
      <a:lvl9pPr marL="1828800" algn="ctr" rtl="0" eaLnBrk="1" fontAlgn="base" hangingPunct="1">
        <a:spcBef>
          <a:spcPct val="0"/>
        </a:spcBef>
        <a:spcAft>
          <a:spcPct val="0"/>
        </a:spcAft>
        <a:defRPr sz="4400">
          <a:solidFill>
            <a:schemeClr val="bg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spider-man+animated&amp;view=detailv2&amp;qpvt=spider-man+animated&amp;id=12FB473EB432F420FB25845E912B16732FA751BA&amp;selectedIndex=0&amp;ccid=/mEV0N0j&amp;simid=608010376389529126&amp;thid=OIP.Mfe6115d0dd23f25e255b979e94cf419do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mayv@scc.losrios.edu" TargetMode="External"/><Relationship Id="rId7" Type="http://schemas.openxmlformats.org/officeDocument/2006/relationships/image" Target="../media/image8.png"/><Relationship Id="rId2" Type="http://schemas.openxmlformats.org/officeDocument/2006/relationships/hyperlink" Target="mailto:davisondolores@foothill.edu"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bing.com/images/search?q=spider-man+animated&amp;view=detailv2&amp;qpvt=spider-man+animated&amp;id=B05D497E4F81C0C033F5D7937B27871BC8679EF2&amp;selectedIndex=12&amp;ccid=pG050L8s&amp;simid=608032757463582656&amp;thid=OIP.Ma46d39d0bf2c60af172224ad0b6396e9o0" TargetMode="External"/><Relationship Id="rId4" Type="http://schemas.openxmlformats.org/officeDocument/2006/relationships/hyperlink" Target="mailto:jescajeda@CCCCO.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235" y="1447800"/>
            <a:ext cx="7848600" cy="1927225"/>
          </a:xfrm>
        </p:spPr>
        <p:txBody>
          <a:bodyPr/>
          <a:lstStyle/>
          <a:p>
            <a:r>
              <a:rPr lang="en-US" sz="4400" dirty="0" smtClean="0"/>
              <a:t>With Great Power comes great responsibility: New Ideas in Curriculum</a:t>
            </a:r>
            <a:endParaRPr lang="en-US" sz="4400" dirty="0"/>
          </a:p>
        </p:txBody>
      </p:sp>
      <p:sp>
        <p:nvSpPr>
          <p:cNvPr id="3" name="Subtitle 2"/>
          <p:cNvSpPr>
            <a:spLocks noGrp="1"/>
          </p:cNvSpPr>
          <p:nvPr>
            <p:ph type="subTitle" idx="1"/>
          </p:nvPr>
        </p:nvSpPr>
        <p:spPr>
          <a:xfrm>
            <a:off x="685800" y="4800600"/>
            <a:ext cx="7239000" cy="1752600"/>
          </a:xfrm>
        </p:spPr>
        <p:txBody>
          <a:bodyPr>
            <a:normAutofit fontScale="92500"/>
          </a:bodyPr>
          <a:lstStyle/>
          <a:p>
            <a:r>
              <a:rPr lang="en-US" b="1" dirty="0" smtClean="0"/>
              <a:t>Dolores Davison, Secretary, </a:t>
            </a:r>
            <a:r>
              <a:rPr lang="en-US" b="1" dirty="0"/>
              <a:t>ASCCC</a:t>
            </a:r>
            <a:endParaRPr lang="en-US" b="1" dirty="0" smtClean="0"/>
          </a:p>
          <a:p>
            <a:r>
              <a:rPr lang="en-US" b="1" dirty="0" smtClean="0"/>
              <a:t>Ginni May, Executive Committee Member, </a:t>
            </a:r>
            <a:r>
              <a:rPr lang="en-US" b="1" dirty="0"/>
              <a:t>ASCCC</a:t>
            </a:r>
            <a:endParaRPr lang="en-US" b="1" dirty="0" smtClean="0"/>
          </a:p>
          <a:p>
            <a:r>
              <a:rPr lang="en-US" b="1" dirty="0" smtClean="0"/>
              <a:t>Jackie Escajeda, Dean in Academic Affairs, CCCCO</a:t>
            </a:r>
            <a:endParaRPr lang="en-US" b="1" dirty="0"/>
          </a:p>
        </p:txBody>
      </p:sp>
      <p:pic>
        <p:nvPicPr>
          <p:cNvPr id="1029" name="Picture 5" descr="http://tse1.mm.bing.net/th?&amp;id=OIP.Mfe6115d0dd23f25e255b979e94cf419do0&amp;w=309&amp;h=172&amp;c=0&amp;pid=1.9&amp;rs=0&amp;p=0&amp;r=0">
            <a:hlinkClick r:id="rId2" tooltip="View image details"/>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505200"/>
            <a:ext cx="3331464"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8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alphaModFix amt="35000"/>
          </a:blip>
          <a:srcRect t="12378" b="12378"/>
          <a:stretch>
            <a:fillRect/>
          </a:stretch>
        </p:blipFill>
        <p:spPr>
          <a:xfrm>
            <a:off x="136862" y="912184"/>
            <a:ext cx="8765838" cy="4844374"/>
          </a:xfrm>
          <a:prstGeom prst="rect">
            <a:avLst/>
          </a:prstGeom>
          <a:effectLst>
            <a:reflection stA="40000" endPos="65000" dist="50800" dir="5400000" sy="-100000" algn="bl" rotWithShape="0"/>
          </a:effectLst>
        </p:spPr>
      </p:pic>
      <p:sp>
        <p:nvSpPr>
          <p:cNvPr id="9" name="Title 1"/>
          <p:cNvSpPr txBox="1">
            <a:spLocks/>
          </p:cNvSpPr>
          <p:nvPr/>
        </p:nvSpPr>
        <p:spPr>
          <a:xfrm>
            <a:off x="3314700" y="280834"/>
            <a:ext cx="5588000" cy="409575"/>
          </a:xfrm>
          <a:prstGeom prst="rect">
            <a:avLst/>
          </a:prstGeom>
        </p:spPr>
        <p:txBody>
          <a:bodyPr/>
          <a:lstStyle>
            <a:lvl1pPr algn="l" defTabSz="457200" rtl="0" fontAlgn="base">
              <a:spcBef>
                <a:spcPct val="0"/>
              </a:spcBef>
              <a:spcAft>
                <a:spcPct val="0"/>
              </a:spcAft>
              <a:defRPr sz="2400" b="0" i="0" kern="1200">
                <a:solidFill>
                  <a:srgbClr val="C3B69B"/>
                </a:solidFill>
                <a:latin typeface="Montserrat Semi Bold"/>
                <a:ea typeface="ＭＳ Ｐゴシック" charset="0"/>
                <a:cs typeface="Montserrat Semi Bold"/>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pPr algn="r" eaLnBrk="0" hangingPunct="0"/>
            <a:r>
              <a:rPr lang="en-US" sz="2800" dirty="0" smtClean="0">
                <a:solidFill>
                  <a:prstClr val="white"/>
                </a:solidFill>
                <a:latin typeface="Arial" charset="0"/>
                <a:ea typeface="Arial" charset="0"/>
                <a:cs typeface="Arial" charset="0"/>
              </a:rPr>
              <a:t>Pilot Colleges and COCIAC</a:t>
            </a:r>
            <a:endParaRPr lang="en-US" sz="2800" dirty="0">
              <a:solidFill>
                <a:prstClr val="white"/>
              </a:solidFill>
              <a:latin typeface="Arial" charset="0"/>
              <a:ea typeface="Arial" charset="0"/>
              <a:cs typeface="Arial" charset="0"/>
            </a:endParaRPr>
          </a:p>
        </p:txBody>
      </p:sp>
      <p:sp>
        <p:nvSpPr>
          <p:cNvPr id="2" name="Rectangle 1"/>
          <p:cNvSpPr/>
          <p:nvPr/>
        </p:nvSpPr>
        <p:spPr>
          <a:xfrm>
            <a:off x="630820" y="1072213"/>
            <a:ext cx="4242122" cy="4524315"/>
          </a:xfrm>
          <a:prstGeom prst="rect">
            <a:avLst/>
          </a:prstGeom>
        </p:spPr>
        <p:txBody>
          <a:bodyPr wrap="square">
            <a:spAutoFit/>
          </a:bodyPr>
          <a:lstStyle/>
          <a:p>
            <a:pPr marL="342900" indent="-342900" eaLnBrk="0" fontAlgn="base" hangingPunct="0">
              <a:buFont typeface="+mj-lt"/>
              <a:buAutoNum type="arabicPeriod"/>
            </a:pPr>
            <a:r>
              <a:rPr lang="en-US" sz="1600" dirty="0">
                <a:solidFill>
                  <a:prstClr val="white"/>
                </a:solidFill>
                <a:ea typeface="Calibri" charset="0"/>
                <a:cs typeface="Times New Roman" charset="0"/>
              </a:rPr>
              <a:t>Cerritos </a:t>
            </a:r>
          </a:p>
          <a:p>
            <a:pPr marL="342900" indent="-342900" eaLnBrk="0" fontAlgn="base" hangingPunct="0">
              <a:buFont typeface="+mj-lt"/>
              <a:buAutoNum type="arabicPeriod"/>
            </a:pPr>
            <a:r>
              <a:rPr lang="en-US" sz="1600" dirty="0">
                <a:solidFill>
                  <a:prstClr val="white"/>
                </a:solidFill>
                <a:ea typeface="Calibri" charset="0"/>
                <a:cs typeface="Times New Roman" charset="0"/>
              </a:rPr>
              <a:t>Foothill College </a:t>
            </a:r>
          </a:p>
          <a:p>
            <a:pPr marL="342900" indent="-342900" eaLnBrk="0" fontAlgn="base" hangingPunct="0">
              <a:buFont typeface="+mj-lt"/>
              <a:buAutoNum type="arabicPeriod"/>
            </a:pPr>
            <a:r>
              <a:rPr lang="en-US" sz="1600" dirty="0">
                <a:solidFill>
                  <a:prstClr val="white"/>
                </a:solidFill>
                <a:ea typeface="Calibri" charset="0"/>
                <a:cs typeface="Times New Roman" charset="0"/>
              </a:rPr>
              <a:t>Rio Hondo</a:t>
            </a:r>
          </a:p>
          <a:p>
            <a:pPr marL="342900" indent="-342900" eaLnBrk="0" fontAlgn="base" hangingPunct="0">
              <a:buFont typeface="+mj-lt"/>
              <a:buAutoNum type="arabicPeriod"/>
            </a:pPr>
            <a:r>
              <a:rPr lang="en-US" sz="1600" dirty="0">
                <a:solidFill>
                  <a:prstClr val="white"/>
                </a:solidFill>
                <a:ea typeface="Calibri" charset="0"/>
                <a:cs typeface="Times New Roman" charset="0"/>
              </a:rPr>
              <a:t>Sacramento City College </a:t>
            </a:r>
          </a:p>
          <a:p>
            <a:pPr marL="342900" indent="-342900" eaLnBrk="0" fontAlgn="base" hangingPunct="0">
              <a:buFont typeface="+mj-lt"/>
              <a:buAutoNum type="arabicPeriod"/>
            </a:pPr>
            <a:r>
              <a:rPr lang="en-US" sz="1600" dirty="0">
                <a:solidFill>
                  <a:prstClr val="white"/>
                </a:solidFill>
                <a:ea typeface="Calibri" charset="0"/>
                <a:cs typeface="Times New Roman" charset="0"/>
              </a:rPr>
              <a:t>Ohlone </a:t>
            </a:r>
          </a:p>
          <a:p>
            <a:pPr marL="342900" indent="-342900" eaLnBrk="0" fontAlgn="base" hangingPunct="0">
              <a:buFont typeface="+mj-lt"/>
              <a:buAutoNum type="arabicPeriod"/>
            </a:pPr>
            <a:r>
              <a:rPr lang="en-US" sz="1600" dirty="0">
                <a:solidFill>
                  <a:prstClr val="white"/>
                </a:solidFill>
                <a:ea typeface="Calibri" charset="0"/>
                <a:cs typeface="Times New Roman" charset="0"/>
              </a:rPr>
              <a:t>Grossmont </a:t>
            </a:r>
          </a:p>
          <a:p>
            <a:pPr marL="342900" indent="-342900" eaLnBrk="0" fontAlgn="base" hangingPunct="0">
              <a:buFont typeface="+mj-lt"/>
              <a:buAutoNum type="arabicPeriod"/>
            </a:pPr>
            <a:r>
              <a:rPr lang="en-US" sz="1600" dirty="0">
                <a:solidFill>
                  <a:prstClr val="white"/>
                </a:solidFill>
                <a:ea typeface="Calibri" charset="0"/>
                <a:cs typeface="Times New Roman" charset="0"/>
              </a:rPr>
              <a:t>Moorpark </a:t>
            </a:r>
          </a:p>
          <a:p>
            <a:pPr marL="342900" indent="-342900" eaLnBrk="0" fontAlgn="base" hangingPunct="0">
              <a:buFont typeface="+mj-lt"/>
              <a:buAutoNum type="arabicPeriod"/>
            </a:pPr>
            <a:r>
              <a:rPr lang="en-US" sz="1600" dirty="0">
                <a:solidFill>
                  <a:prstClr val="white"/>
                </a:solidFill>
                <a:ea typeface="Calibri" charset="0"/>
                <a:cs typeface="Times New Roman" charset="0"/>
              </a:rPr>
              <a:t>College of the Canyons </a:t>
            </a:r>
          </a:p>
          <a:p>
            <a:pPr marL="342900" indent="-342900" eaLnBrk="0" fontAlgn="base" hangingPunct="0">
              <a:buFont typeface="+mj-lt"/>
              <a:buAutoNum type="arabicPeriod"/>
            </a:pPr>
            <a:r>
              <a:rPr lang="en-US" sz="1600" dirty="0">
                <a:solidFill>
                  <a:prstClr val="white"/>
                </a:solidFill>
                <a:ea typeface="Calibri" charset="0"/>
                <a:cs typeface="Times New Roman" charset="0"/>
              </a:rPr>
              <a:t>Crafton Hills </a:t>
            </a:r>
          </a:p>
          <a:p>
            <a:pPr marL="342900" indent="-342900" eaLnBrk="0" fontAlgn="base" hangingPunct="0">
              <a:buFont typeface="+mj-lt"/>
              <a:buAutoNum type="arabicPeriod"/>
            </a:pPr>
            <a:r>
              <a:rPr lang="en-US" sz="1600" dirty="0">
                <a:solidFill>
                  <a:prstClr val="white"/>
                </a:solidFill>
                <a:ea typeface="Calibri" charset="0"/>
                <a:cs typeface="Times New Roman" charset="0"/>
              </a:rPr>
              <a:t>Cypress </a:t>
            </a:r>
          </a:p>
          <a:p>
            <a:pPr marL="342900" indent="-342900" eaLnBrk="0" fontAlgn="base" hangingPunct="0">
              <a:buFont typeface="+mj-lt"/>
              <a:buAutoNum type="arabicPeriod"/>
            </a:pPr>
            <a:r>
              <a:rPr lang="en-US" sz="1600" dirty="0">
                <a:solidFill>
                  <a:prstClr val="white"/>
                </a:solidFill>
                <a:ea typeface="Calibri" charset="0"/>
                <a:cs typeface="Times New Roman" charset="0"/>
              </a:rPr>
              <a:t>Barstow   </a:t>
            </a:r>
          </a:p>
          <a:p>
            <a:pPr marL="342900" indent="-342900" eaLnBrk="0" fontAlgn="base" hangingPunct="0">
              <a:buFont typeface="+mj-lt"/>
              <a:buAutoNum type="arabicPeriod"/>
            </a:pPr>
            <a:r>
              <a:rPr lang="en-US" sz="1600" dirty="0">
                <a:solidFill>
                  <a:prstClr val="white"/>
                </a:solidFill>
                <a:ea typeface="Calibri" charset="0"/>
                <a:cs typeface="Times New Roman" charset="0"/>
              </a:rPr>
              <a:t>Santiago Canyon </a:t>
            </a:r>
          </a:p>
          <a:p>
            <a:pPr marL="342900" indent="-342900" eaLnBrk="0" fontAlgn="base" hangingPunct="0">
              <a:buFont typeface="+mj-lt"/>
              <a:buAutoNum type="arabicPeriod"/>
            </a:pPr>
            <a:r>
              <a:rPr lang="en-US" sz="1600" dirty="0">
                <a:solidFill>
                  <a:prstClr val="white"/>
                </a:solidFill>
                <a:ea typeface="Calibri" charset="0"/>
                <a:cs typeface="Times New Roman" charset="0"/>
              </a:rPr>
              <a:t>Los Rios</a:t>
            </a:r>
          </a:p>
          <a:p>
            <a:pPr marL="342900" indent="-342900" eaLnBrk="0" fontAlgn="base" hangingPunct="0">
              <a:buFont typeface="+mj-lt"/>
              <a:buAutoNum type="arabicPeriod"/>
            </a:pPr>
            <a:r>
              <a:rPr lang="en-US" sz="1600" dirty="0">
                <a:solidFill>
                  <a:prstClr val="white"/>
                </a:solidFill>
                <a:ea typeface="Calibri" charset="0"/>
                <a:cs typeface="Times New Roman" charset="0"/>
              </a:rPr>
              <a:t>Mendocino </a:t>
            </a:r>
          </a:p>
          <a:p>
            <a:pPr marL="342900" indent="-342900" eaLnBrk="0" fontAlgn="base" hangingPunct="0">
              <a:buFont typeface="+mj-lt"/>
              <a:buAutoNum type="arabicPeriod"/>
            </a:pPr>
            <a:r>
              <a:rPr lang="en-US" sz="1600" dirty="0">
                <a:solidFill>
                  <a:prstClr val="white"/>
                </a:solidFill>
                <a:ea typeface="Calibri" charset="0"/>
                <a:cs typeface="Times New Roman" charset="0"/>
              </a:rPr>
              <a:t>Berkeley College </a:t>
            </a:r>
          </a:p>
          <a:p>
            <a:pPr marL="342900" indent="-342900" eaLnBrk="0" fontAlgn="base" hangingPunct="0">
              <a:buFont typeface="+mj-lt"/>
              <a:buAutoNum type="arabicPeriod"/>
            </a:pPr>
            <a:r>
              <a:rPr lang="en-US" sz="1600" dirty="0">
                <a:solidFill>
                  <a:prstClr val="white"/>
                </a:solidFill>
                <a:ea typeface="Calibri" charset="0"/>
                <a:cs typeface="Times New Roman" charset="0"/>
              </a:rPr>
              <a:t>College of Marin</a:t>
            </a:r>
          </a:p>
          <a:p>
            <a:pPr marL="342900" indent="-342900" eaLnBrk="0" fontAlgn="base" hangingPunct="0">
              <a:buFont typeface="+mj-lt"/>
              <a:buAutoNum type="arabicPeriod"/>
            </a:pPr>
            <a:r>
              <a:rPr lang="en-US" sz="1600" dirty="0">
                <a:solidFill>
                  <a:prstClr val="white"/>
                </a:solidFill>
                <a:ea typeface="Calibri" charset="0"/>
                <a:cs typeface="Times New Roman" charset="0"/>
              </a:rPr>
              <a:t>Imperial Valley</a:t>
            </a:r>
          </a:p>
          <a:p>
            <a:pPr marL="342900" indent="-342900" eaLnBrk="0" fontAlgn="base" hangingPunct="0">
              <a:spcAft>
                <a:spcPts val="900"/>
              </a:spcAft>
              <a:buFont typeface="+mj-lt"/>
              <a:buAutoNum type="arabicPeriod"/>
            </a:pPr>
            <a:r>
              <a:rPr lang="en-US" sz="1600" dirty="0">
                <a:solidFill>
                  <a:prstClr val="white"/>
                </a:solidFill>
                <a:ea typeface="Calibri" charset="0"/>
                <a:cs typeface="Times New Roman" charset="0"/>
              </a:rPr>
              <a:t>Chaffey</a:t>
            </a:r>
          </a:p>
        </p:txBody>
      </p:sp>
    </p:spTree>
    <p:extLst>
      <p:ext uri="{BB962C8B-B14F-4D97-AF65-F5344CB8AC3E}">
        <p14:creationId xmlns:p14="http://schemas.microsoft.com/office/powerpoint/2010/main" val="2937016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4700" y="280834"/>
            <a:ext cx="5588000" cy="409575"/>
          </a:xfrm>
        </p:spPr>
        <p:txBody>
          <a:bodyPr/>
          <a:lstStyle/>
          <a:p>
            <a:pPr algn="r"/>
            <a:r>
              <a:rPr lang="en-US" sz="2800" dirty="0" smtClean="0">
                <a:solidFill>
                  <a:schemeClr val="bg1"/>
                </a:solidFill>
                <a:latin typeface="Arial" charset="0"/>
                <a:ea typeface="Arial" charset="0"/>
                <a:cs typeface="Arial" charset="0"/>
              </a:rPr>
              <a:t>Implementation Schedule</a:t>
            </a:r>
            <a:endParaRPr lang="en-US" sz="2800" dirty="0">
              <a:solidFill>
                <a:schemeClr val="bg1"/>
              </a:solidFill>
              <a:latin typeface="Arial" charset="0"/>
              <a:ea typeface="Arial" charset="0"/>
              <a:cs typeface="Arial" charset="0"/>
            </a:endParaRPr>
          </a:p>
        </p:txBody>
      </p:sp>
      <p:sp>
        <p:nvSpPr>
          <p:cNvPr id="4" name="Rectangle 3"/>
          <p:cNvSpPr/>
          <p:nvPr/>
        </p:nvSpPr>
        <p:spPr>
          <a:xfrm>
            <a:off x="2286000" y="2136339"/>
            <a:ext cx="4572000" cy="369332"/>
          </a:xfrm>
          <a:prstGeom prst="rect">
            <a:avLst/>
          </a:prstGeom>
        </p:spPr>
        <p:txBody>
          <a:bodyPr>
            <a:spAutoFit/>
          </a:bodyPr>
          <a:lstStyle/>
          <a:p>
            <a:pPr eaLnBrk="0" fontAlgn="base" hangingPunct="0">
              <a:spcBef>
                <a:spcPct val="0"/>
              </a:spcBef>
              <a:spcAft>
                <a:spcPct val="0"/>
              </a:spcAft>
            </a:pPr>
            <a:r>
              <a:rPr lang="en-US" sz="2400" dirty="0">
                <a:solidFill>
                  <a:prstClr val="black"/>
                </a:solidFill>
                <a:latin typeface="Arial" charset="0"/>
                <a:ea typeface="ＭＳ Ｐゴシック" charset="-128"/>
              </a:rPr>
              <a:t>							</a:t>
            </a:r>
          </a:p>
        </p:txBody>
      </p:sp>
      <p:graphicFrame>
        <p:nvGraphicFramePr>
          <p:cNvPr id="6" name="Table 5"/>
          <p:cNvGraphicFramePr>
            <a:graphicFrameLocks noGrp="1"/>
          </p:cNvGraphicFramePr>
          <p:nvPr>
            <p:extLst>
              <p:ext uri="{D42A27DB-BD31-4B8C-83A1-F6EECF244321}">
                <p14:modId xmlns:p14="http://schemas.microsoft.com/office/powerpoint/2010/main" val="793542365"/>
              </p:ext>
            </p:extLst>
          </p:nvPr>
        </p:nvGraphicFramePr>
        <p:xfrm>
          <a:off x="252918" y="1105162"/>
          <a:ext cx="8649783" cy="4462260"/>
        </p:xfrm>
        <a:graphic>
          <a:graphicData uri="http://schemas.openxmlformats.org/drawingml/2006/table">
            <a:tbl>
              <a:tblPr firstRow="1" bandRow="1">
                <a:tableStyleId>{69012ECD-51FC-41F1-AA8D-1B2483CD663E}</a:tableStyleId>
              </a:tblPr>
              <a:tblGrid>
                <a:gridCol w="3482502"/>
                <a:gridCol w="738183"/>
                <a:gridCol w="738183"/>
                <a:gridCol w="738183"/>
                <a:gridCol w="738183"/>
                <a:gridCol w="738183"/>
                <a:gridCol w="738183"/>
                <a:gridCol w="738183"/>
              </a:tblGrid>
              <a:tr h="743710">
                <a:tc>
                  <a:txBody>
                    <a:bodyPr/>
                    <a:lstStyle/>
                    <a:p>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Sep</a:t>
                      </a:r>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Oct</a:t>
                      </a:r>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Nov</a:t>
                      </a:r>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Dec</a:t>
                      </a:r>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Jan</a:t>
                      </a:r>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Feb</a:t>
                      </a:r>
                      <a:endParaRPr lang="en-US" dirty="0">
                        <a:solidFill>
                          <a:schemeClr val="bg1"/>
                        </a:solidFill>
                        <a:latin typeface="Arial" charset="0"/>
                        <a:ea typeface="Arial" charset="0"/>
                        <a:cs typeface="Arial" charset="0"/>
                      </a:endParaRPr>
                    </a:p>
                  </a:txBody>
                  <a:tcPr anchor="ctr"/>
                </a:tc>
                <a:tc>
                  <a:txBody>
                    <a:bodyPr/>
                    <a:lstStyle/>
                    <a:p>
                      <a:r>
                        <a:rPr lang="en-US" dirty="0" smtClean="0">
                          <a:solidFill>
                            <a:schemeClr val="bg1"/>
                          </a:solidFill>
                          <a:latin typeface="Arial" charset="0"/>
                          <a:ea typeface="Arial" charset="0"/>
                          <a:cs typeface="Arial" charset="0"/>
                        </a:rPr>
                        <a:t>Mar</a:t>
                      </a:r>
                      <a:endParaRPr lang="en-US" dirty="0">
                        <a:solidFill>
                          <a:schemeClr val="bg1"/>
                        </a:solidFill>
                        <a:latin typeface="Arial" charset="0"/>
                        <a:ea typeface="Arial" charset="0"/>
                        <a:cs typeface="Arial" charset="0"/>
                      </a:endParaRPr>
                    </a:p>
                  </a:txBody>
                  <a:tcPr anchor="ctr"/>
                </a:tc>
              </a:tr>
              <a:tr h="743710">
                <a:tc>
                  <a:txBody>
                    <a:bodyPr/>
                    <a:lstStyle/>
                    <a:p>
                      <a:r>
                        <a:rPr lang="en-US" dirty="0" smtClean="0">
                          <a:solidFill>
                            <a:schemeClr val="bg1"/>
                          </a:solidFill>
                          <a:latin typeface="Arial" charset="0"/>
                          <a:ea typeface="Arial" charset="0"/>
                          <a:cs typeface="Arial" charset="0"/>
                        </a:rPr>
                        <a:t>MVP Development</a:t>
                      </a:r>
                      <a:endParaRPr lang="en-US" dirty="0">
                        <a:solidFill>
                          <a:schemeClr val="bg1"/>
                        </a:solidFill>
                        <a:latin typeface="Arial" charset="0"/>
                        <a:ea typeface="Arial" charset="0"/>
                        <a:cs typeface="Arial" charset="0"/>
                      </a:endParaRPr>
                    </a:p>
                  </a:txBody>
                  <a:tcPr anchor="ctr"/>
                </a:tc>
                <a:tc gridSpan="7">
                  <a:txBody>
                    <a:bodyPr/>
                    <a:lstStyle/>
                    <a:p>
                      <a:endParaRPr lang="en-US" dirty="0">
                        <a:solidFill>
                          <a:schemeClr val="bg1"/>
                        </a:solidFill>
                        <a:latin typeface="Arial" charset="0"/>
                        <a:ea typeface="Arial" charset="0"/>
                        <a:cs typeface="Arial" charset="0"/>
                      </a:endParaRPr>
                    </a:p>
                  </a:txBody>
                  <a:tcPr anchor="ctr">
                    <a:solidFill>
                      <a:srgbClr val="92D050"/>
                    </a:solidFill>
                  </a:tcPr>
                </a:tc>
                <a:tc hMerge="1">
                  <a:txBody>
                    <a:bodyPr/>
                    <a:lstStyle/>
                    <a:p>
                      <a:endParaRPr lang="en-US" dirty="0"/>
                    </a:p>
                  </a:txBody>
                  <a:tcPr anchor="ctr"/>
                </a:tc>
                <a:tc hMerge="1">
                  <a:txBody>
                    <a:bodyPr/>
                    <a:lstStyle/>
                    <a:p>
                      <a:endParaRPr lang="en-US" dirty="0"/>
                    </a:p>
                  </a:txBody>
                  <a:tcPr anchor="ctr"/>
                </a:tc>
                <a:tc hMerge="1">
                  <a:txBody>
                    <a:bodyPr/>
                    <a:lstStyle/>
                    <a:p>
                      <a:endParaRPr lang="en-US" dirty="0"/>
                    </a:p>
                  </a:txBody>
                  <a:tcPr anchor="ctr"/>
                </a:tc>
                <a:tc hMerge="1">
                  <a:txBody>
                    <a:bodyPr/>
                    <a:lstStyle/>
                    <a:p>
                      <a:endParaRPr lang="en-US" dirty="0"/>
                    </a:p>
                  </a:txBody>
                  <a:tcPr anchor="ctr"/>
                </a:tc>
                <a:tc hMerge="1">
                  <a:txBody>
                    <a:bodyPr/>
                    <a:lstStyle/>
                    <a:p>
                      <a:endParaRPr lang="en-US" dirty="0"/>
                    </a:p>
                  </a:txBody>
                  <a:tcPr anchor="ctr"/>
                </a:tc>
                <a:tc hMerge="1">
                  <a:txBody>
                    <a:bodyPr/>
                    <a:lstStyle/>
                    <a:p>
                      <a:endParaRPr lang="en-US" dirty="0"/>
                    </a:p>
                  </a:txBody>
                  <a:tcPr anchor="ctr"/>
                </a:tc>
              </a:tr>
              <a:tr h="743710">
                <a:tc>
                  <a:txBody>
                    <a:bodyPr/>
                    <a:lstStyle/>
                    <a:p>
                      <a:r>
                        <a:rPr lang="en-US" dirty="0" smtClean="0">
                          <a:solidFill>
                            <a:schemeClr val="bg1"/>
                          </a:solidFill>
                          <a:latin typeface="Arial" charset="0"/>
                          <a:ea typeface="Arial" charset="0"/>
                          <a:cs typeface="Arial" charset="0"/>
                        </a:rPr>
                        <a:t>User Acceptance Testing</a:t>
                      </a:r>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gridSpan="3">
                  <a:txBody>
                    <a:bodyPr/>
                    <a:lstStyle/>
                    <a:p>
                      <a:endParaRPr lang="en-US" dirty="0">
                        <a:solidFill>
                          <a:schemeClr val="bg1"/>
                        </a:solidFill>
                        <a:latin typeface="Arial" charset="0"/>
                        <a:ea typeface="Arial" charset="0"/>
                        <a:cs typeface="Arial" charset="0"/>
                      </a:endParaRPr>
                    </a:p>
                  </a:txBody>
                  <a:tcPr anchor="ctr">
                    <a:solidFill>
                      <a:srgbClr val="92D050"/>
                    </a:solidFill>
                  </a:tcPr>
                </a:tc>
                <a:tc hMerge="1">
                  <a:txBody>
                    <a:bodyPr/>
                    <a:lstStyle/>
                    <a:p>
                      <a:endParaRPr lang="en-US" dirty="0"/>
                    </a:p>
                  </a:txBody>
                  <a:tcPr anchor="ctr">
                    <a:solidFill>
                      <a:srgbClr val="92D050"/>
                    </a:solidFill>
                  </a:tcPr>
                </a:tc>
                <a:tc hMerge="1">
                  <a:txBody>
                    <a:bodyPr/>
                    <a:lstStyle/>
                    <a:p>
                      <a:endParaRPr lang="en-US" dirty="0"/>
                    </a:p>
                  </a:txBody>
                  <a:tcPr anchor="ctr">
                    <a:solidFill>
                      <a:srgbClr val="92D050"/>
                    </a:solidFill>
                  </a:tcP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r>
              <a:tr h="743710">
                <a:tc>
                  <a:txBody>
                    <a:bodyPr/>
                    <a:lstStyle/>
                    <a:p>
                      <a:r>
                        <a:rPr lang="en-US" dirty="0" smtClean="0">
                          <a:solidFill>
                            <a:schemeClr val="bg1"/>
                          </a:solidFill>
                          <a:latin typeface="Arial" charset="0"/>
                          <a:ea typeface="Arial" charset="0"/>
                          <a:cs typeface="Arial" charset="0"/>
                        </a:rPr>
                        <a:t>Pilot and Advisory Committee Testing and Conversion </a:t>
                      </a:r>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gridSpan="2">
                  <a:txBody>
                    <a:bodyPr/>
                    <a:lstStyle/>
                    <a:p>
                      <a:pPr algn="ctr"/>
                      <a:r>
                        <a:rPr lang="en-US" dirty="0" smtClean="0">
                          <a:solidFill>
                            <a:schemeClr val="bg1"/>
                          </a:solidFill>
                          <a:latin typeface="Arial" charset="0"/>
                          <a:ea typeface="Arial" charset="0"/>
                          <a:cs typeface="Arial" charset="0"/>
                        </a:rPr>
                        <a:t>12/16-2/3</a:t>
                      </a:r>
                      <a:endParaRPr lang="en-US" dirty="0">
                        <a:solidFill>
                          <a:schemeClr val="bg1"/>
                        </a:solidFill>
                        <a:latin typeface="Arial" charset="0"/>
                        <a:ea typeface="Arial" charset="0"/>
                        <a:cs typeface="Arial" charset="0"/>
                      </a:endParaRPr>
                    </a:p>
                  </a:txBody>
                  <a:tcPr anchor="ctr">
                    <a:solidFill>
                      <a:srgbClr val="92D050"/>
                    </a:solidFill>
                  </a:tcPr>
                </a:tc>
                <a:tc hMerge="1">
                  <a:txBody>
                    <a:bodyPr/>
                    <a:lstStyle/>
                    <a:p>
                      <a:endParaRPr lang="en-US" dirty="0"/>
                    </a:p>
                  </a:txBody>
                  <a:tcPr anchor="ctr">
                    <a:solidFill>
                      <a:srgbClr val="92D050"/>
                    </a:solidFill>
                  </a:tcPr>
                </a:tc>
                <a:tc>
                  <a:txBody>
                    <a:bodyPr/>
                    <a:lstStyle/>
                    <a:p>
                      <a:pPr algn="ctr"/>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r>
              <a:tr h="743710">
                <a:tc>
                  <a:txBody>
                    <a:bodyPr/>
                    <a:lstStyle/>
                    <a:p>
                      <a:r>
                        <a:rPr lang="en-US" dirty="0" smtClean="0">
                          <a:solidFill>
                            <a:schemeClr val="bg1"/>
                          </a:solidFill>
                          <a:latin typeface="Arial" charset="0"/>
                          <a:ea typeface="Arial" charset="0"/>
                          <a:cs typeface="Arial" charset="0"/>
                        </a:rPr>
                        <a:t>Limited Availability </a:t>
                      </a:r>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pPr algn="ctr"/>
                      <a:endParaRPr lang="en-US" dirty="0">
                        <a:solidFill>
                          <a:schemeClr val="bg1"/>
                        </a:solidFill>
                        <a:latin typeface="Arial" charset="0"/>
                        <a:ea typeface="Arial" charset="0"/>
                        <a:cs typeface="Arial" charset="0"/>
                      </a:endParaRPr>
                    </a:p>
                  </a:txBody>
                  <a:tcPr anchor="ctr"/>
                </a:tc>
                <a:tc gridSpan="2">
                  <a:txBody>
                    <a:bodyPr/>
                    <a:lstStyle/>
                    <a:p>
                      <a:pPr algn="ctr"/>
                      <a:r>
                        <a:rPr lang="en-US" dirty="0" smtClean="0">
                          <a:solidFill>
                            <a:schemeClr val="bg1"/>
                          </a:solidFill>
                          <a:latin typeface="Arial" charset="0"/>
                          <a:ea typeface="Arial" charset="0"/>
                          <a:cs typeface="Arial" charset="0"/>
                        </a:rPr>
                        <a:t>2/10-2/24</a:t>
                      </a:r>
                      <a:endParaRPr lang="en-US" dirty="0">
                        <a:solidFill>
                          <a:schemeClr val="bg1"/>
                        </a:solidFill>
                        <a:latin typeface="Arial" charset="0"/>
                        <a:ea typeface="Arial" charset="0"/>
                        <a:cs typeface="Arial" charset="0"/>
                      </a:endParaRPr>
                    </a:p>
                  </a:txBody>
                  <a:tcPr anchor="ctr">
                    <a:solidFill>
                      <a:srgbClr val="92D050"/>
                    </a:solidFill>
                  </a:tcPr>
                </a:tc>
                <a:tc hMerge="1">
                  <a:txBody>
                    <a:bodyPr/>
                    <a:lstStyle/>
                    <a:p>
                      <a:endParaRPr lang="en-US" dirty="0"/>
                    </a:p>
                  </a:txBody>
                  <a:tcPr anchor="ctr">
                    <a:solidFill>
                      <a:srgbClr val="92D050"/>
                    </a:solidFill>
                  </a:tcPr>
                </a:tc>
                <a:tc>
                  <a:txBody>
                    <a:bodyPr/>
                    <a:lstStyle/>
                    <a:p>
                      <a:endParaRPr lang="en-US" dirty="0">
                        <a:solidFill>
                          <a:schemeClr val="bg1"/>
                        </a:solidFill>
                        <a:latin typeface="Arial" charset="0"/>
                        <a:ea typeface="Arial" charset="0"/>
                        <a:cs typeface="Arial" charset="0"/>
                      </a:endParaRPr>
                    </a:p>
                  </a:txBody>
                  <a:tcPr anchor="ctr"/>
                </a:tc>
              </a:tr>
              <a:tr h="743710">
                <a:tc>
                  <a:txBody>
                    <a:bodyPr/>
                    <a:lstStyle/>
                    <a:p>
                      <a:r>
                        <a:rPr lang="en-US" dirty="0" smtClean="0">
                          <a:solidFill>
                            <a:schemeClr val="bg1"/>
                          </a:solidFill>
                          <a:latin typeface="Arial" charset="0"/>
                          <a:ea typeface="Arial" charset="0"/>
                          <a:cs typeface="Arial" charset="0"/>
                        </a:rPr>
                        <a:t>Final Conversion </a:t>
                      </a:r>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endParaRPr lang="en-US" dirty="0">
                        <a:solidFill>
                          <a:schemeClr val="bg1"/>
                        </a:solidFill>
                        <a:latin typeface="Arial" charset="0"/>
                        <a:ea typeface="Arial" charset="0"/>
                        <a:cs typeface="Arial" charset="0"/>
                      </a:endParaRPr>
                    </a:p>
                  </a:txBody>
                  <a:tcPr anchor="ctr"/>
                </a:tc>
                <a:tc>
                  <a:txBody>
                    <a:bodyPr/>
                    <a:lstStyle/>
                    <a:p>
                      <a:pPr algn="ctr"/>
                      <a:endParaRPr lang="en-US" dirty="0">
                        <a:solidFill>
                          <a:schemeClr val="bg1"/>
                        </a:solidFill>
                        <a:latin typeface="Arial" charset="0"/>
                        <a:ea typeface="Arial" charset="0"/>
                        <a:cs typeface="Arial" charset="0"/>
                      </a:endParaRPr>
                    </a:p>
                  </a:txBody>
                  <a:tcPr anchor="ctr"/>
                </a:tc>
                <a:tc>
                  <a:txBody>
                    <a:bodyPr/>
                    <a:lstStyle/>
                    <a:p>
                      <a:pPr algn="ctr"/>
                      <a:endParaRPr lang="en-US" dirty="0">
                        <a:solidFill>
                          <a:schemeClr val="bg1"/>
                        </a:solidFill>
                        <a:latin typeface="Arial" charset="0"/>
                        <a:ea typeface="Arial" charset="0"/>
                        <a:cs typeface="Arial" charset="0"/>
                      </a:endParaRPr>
                    </a:p>
                  </a:txBody>
                  <a:tcPr anchor="ctr"/>
                </a:tc>
                <a:tc gridSpan="2">
                  <a:txBody>
                    <a:bodyPr/>
                    <a:lstStyle/>
                    <a:p>
                      <a:pPr algn="ctr"/>
                      <a:r>
                        <a:rPr lang="en-US" dirty="0" smtClean="0">
                          <a:solidFill>
                            <a:schemeClr val="bg1"/>
                          </a:solidFill>
                          <a:latin typeface="Arial" charset="0"/>
                          <a:ea typeface="Arial" charset="0"/>
                          <a:cs typeface="Arial" charset="0"/>
                        </a:rPr>
                        <a:t>2/27-3/10</a:t>
                      </a:r>
                      <a:endParaRPr lang="en-US" dirty="0">
                        <a:solidFill>
                          <a:schemeClr val="bg1"/>
                        </a:solidFill>
                        <a:latin typeface="Arial" charset="0"/>
                        <a:ea typeface="Arial" charset="0"/>
                        <a:cs typeface="Arial" charset="0"/>
                      </a:endParaRPr>
                    </a:p>
                  </a:txBody>
                  <a:tcPr anchor="ctr">
                    <a:solidFill>
                      <a:srgbClr val="92D050"/>
                    </a:solidFill>
                  </a:tcPr>
                </a:tc>
                <a:tc hMerge="1">
                  <a:txBody>
                    <a:bodyPr/>
                    <a:lstStyle/>
                    <a:p>
                      <a:endParaRPr lang="en-US" dirty="0"/>
                    </a:p>
                  </a:txBody>
                  <a:tcPr anchor="ctr">
                    <a:solidFill>
                      <a:srgbClr val="92D050"/>
                    </a:solidFill>
                  </a:tcPr>
                </a:tc>
              </a:tr>
            </a:tbl>
          </a:graphicData>
        </a:graphic>
      </p:graphicFrame>
    </p:spTree>
    <p:extLst>
      <p:ext uri="{BB962C8B-B14F-4D97-AF65-F5344CB8AC3E}">
        <p14:creationId xmlns:p14="http://schemas.microsoft.com/office/powerpoint/2010/main" val="2655248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Workgroup</a:t>
            </a:r>
            <a:endParaRPr lang="en-US" dirty="0"/>
          </a:p>
        </p:txBody>
      </p:sp>
      <p:sp>
        <p:nvSpPr>
          <p:cNvPr id="3" name="Content Placeholder 2"/>
          <p:cNvSpPr>
            <a:spLocks noGrp="1"/>
          </p:cNvSpPr>
          <p:nvPr>
            <p:ph idx="1"/>
          </p:nvPr>
        </p:nvSpPr>
        <p:spPr/>
        <p:txBody>
          <a:bodyPr>
            <a:normAutofit/>
          </a:bodyPr>
          <a:lstStyle/>
          <a:p>
            <a:r>
              <a:rPr lang="en-US" sz="3200" dirty="0" smtClean="0"/>
              <a:t>Purpose</a:t>
            </a:r>
          </a:p>
          <a:p>
            <a:r>
              <a:rPr lang="en-US" sz="3200" dirty="0" smtClean="0"/>
              <a:t>Members </a:t>
            </a:r>
            <a:r>
              <a:rPr lang="en-US" sz="3200" dirty="0"/>
              <a:t>of the Work Group</a:t>
            </a:r>
          </a:p>
          <a:p>
            <a:r>
              <a:rPr lang="en-US" sz="3200" dirty="0"/>
              <a:t>Legislation and History of the Review of Curriculum </a:t>
            </a:r>
          </a:p>
          <a:p>
            <a:r>
              <a:rPr lang="en-US" sz="3200" dirty="0"/>
              <a:t>Curriculum </a:t>
            </a:r>
            <a:r>
              <a:rPr lang="en-US" sz="3200" dirty="0" smtClean="0"/>
              <a:t>Lifecycle</a:t>
            </a:r>
          </a:p>
          <a:p>
            <a:r>
              <a:rPr lang="en-US" sz="3200" dirty="0" smtClean="0"/>
              <a:t>Curriculum Process – Effective Practices</a:t>
            </a:r>
            <a:endParaRPr lang="en-US" sz="3200" dirty="0"/>
          </a:p>
          <a:p>
            <a:r>
              <a:rPr lang="en-US" sz="3200" dirty="0"/>
              <a:t>Next Steps</a:t>
            </a:r>
          </a:p>
        </p:txBody>
      </p:sp>
    </p:spTree>
    <p:extLst>
      <p:ext uri="{BB962C8B-B14F-4D97-AF65-F5344CB8AC3E}">
        <p14:creationId xmlns:p14="http://schemas.microsoft.com/office/powerpoint/2010/main" val="394034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Workgroup Purpose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Delve </a:t>
            </a:r>
            <a:r>
              <a:rPr lang="en-US" sz="2800" dirty="0"/>
              <a:t>into curriculum processes and determine means by which to </a:t>
            </a:r>
            <a:r>
              <a:rPr lang="en-US" sz="2800" dirty="0" smtClean="0"/>
              <a:t>streamline</a:t>
            </a:r>
            <a:endParaRPr lang="en-US" sz="2800" dirty="0"/>
          </a:p>
          <a:p>
            <a:r>
              <a:rPr lang="en-US" sz="2800" dirty="0"/>
              <a:t>Local Processes</a:t>
            </a:r>
          </a:p>
          <a:p>
            <a:pPr lvl="1"/>
            <a:r>
              <a:rPr lang="en-US" sz="2800" dirty="0"/>
              <a:t>ASCCC Regional Workshops </a:t>
            </a:r>
          </a:p>
          <a:p>
            <a:pPr lvl="1"/>
            <a:r>
              <a:rPr lang="en-US" sz="2800" dirty="0"/>
              <a:t>Plan to roll out in December through winter/early spring </a:t>
            </a:r>
          </a:p>
          <a:p>
            <a:r>
              <a:rPr lang="en-US" sz="2800" dirty="0"/>
              <a:t>CCCCO Processes</a:t>
            </a:r>
          </a:p>
          <a:p>
            <a:pPr lvl="1"/>
            <a:r>
              <a:rPr lang="en-US" sz="2800" dirty="0"/>
              <a:t>What are </a:t>
            </a:r>
            <a:r>
              <a:rPr lang="en-US" sz="2800" dirty="0" smtClean="0"/>
              <a:t>the legal </a:t>
            </a:r>
            <a:r>
              <a:rPr lang="en-US" sz="2800" dirty="0"/>
              <a:t>obligations?</a:t>
            </a:r>
          </a:p>
          <a:p>
            <a:pPr lvl="1"/>
            <a:r>
              <a:rPr lang="en-US" sz="2800" dirty="0"/>
              <a:t>Changes on standalone and other approvals</a:t>
            </a:r>
          </a:p>
          <a:p>
            <a:pPr lvl="1"/>
            <a:r>
              <a:rPr lang="en-US" sz="2800" dirty="0"/>
              <a:t>Outside entities</a:t>
            </a:r>
          </a:p>
          <a:p>
            <a:endParaRPr lang="en-US" dirty="0"/>
          </a:p>
        </p:txBody>
      </p:sp>
    </p:spTree>
    <p:extLst>
      <p:ext uri="{BB962C8B-B14F-4D97-AF65-F5344CB8AC3E}">
        <p14:creationId xmlns:p14="http://schemas.microsoft.com/office/powerpoint/2010/main" val="454348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Curriculum Workgroup Members</a:t>
            </a:r>
          </a:p>
        </p:txBody>
      </p:sp>
      <p:sp>
        <p:nvSpPr>
          <p:cNvPr id="3" name="Content Placeholder 2"/>
          <p:cNvSpPr>
            <a:spLocks noGrp="1"/>
          </p:cNvSpPr>
          <p:nvPr>
            <p:ph idx="1"/>
          </p:nvPr>
        </p:nvSpPr>
        <p:spPr/>
        <p:txBody>
          <a:bodyPr/>
          <a:lstStyle/>
          <a:p>
            <a:pPr marL="0" indent="0">
              <a:buNone/>
              <a:tabLst>
                <a:tab pos="1430338" algn="l"/>
              </a:tabLst>
            </a:pPr>
            <a:r>
              <a:rPr lang="en-US" dirty="0" smtClean="0"/>
              <a:t>CEO	Lori Bennet and </a:t>
            </a:r>
            <a:r>
              <a:rPr lang="en-US" dirty="0" smtClean="0"/>
              <a:t>Doug </a:t>
            </a:r>
            <a:r>
              <a:rPr lang="en-US" dirty="0" smtClean="0"/>
              <a:t>Houston</a:t>
            </a:r>
          </a:p>
          <a:p>
            <a:pPr marL="0" indent="0">
              <a:buNone/>
              <a:tabLst>
                <a:tab pos="1430338" algn="l"/>
              </a:tabLst>
            </a:pPr>
            <a:endParaRPr lang="en-US" sz="1200" dirty="0"/>
          </a:p>
          <a:p>
            <a:pPr marL="0" indent="0">
              <a:buNone/>
              <a:tabLst>
                <a:tab pos="1430338" algn="l"/>
              </a:tabLst>
            </a:pPr>
            <a:r>
              <a:rPr lang="en-US" dirty="0" smtClean="0"/>
              <a:t>CIO	Virginia Guleff and Terri Long	</a:t>
            </a:r>
          </a:p>
          <a:p>
            <a:pPr marL="0" indent="0">
              <a:buNone/>
              <a:tabLst>
                <a:tab pos="1430338" algn="l"/>
              </a:tabLst>
            </a:pPr>
            <a:endParaRPr lang="en-US" sz="1200" dirty="0"/>
          </a:p>
          <a:p>
            <a:pPr marL="0" indent="0">
              <a:buNone/>
              <a:tabLst>
                <a:tab pos="1430338" algn="l"/>
              </a:tabLst>
            </a:pPr>
            <a:r>
              <a:rPr lang="en-US" dirty="0" smtClean="0"/>
              <a:t>ASCCC</a:t>
            </a:r>
            <a:r>
              <a:rPr lang="en-US" dirty="0" smtClean="0"/>
              <a:t>	Cheryl Aschenbach, Marie Boyd, Dolores 	Davison, and Craig Rutan</a:t>
            </a:r>
          </a:p>
          <a:p>
            <a:pPr marL="0" indent="0">
              <a:buNone/>
              <a:tabLst>
                <a:tab pos="1430338" algn="l"/>
              </a:tabLst>
            </a:pPr>
            <a:endParaRPr lang="en-US" sz="1200" dirty="0"/>
          </a:p>
          <a:p>
            <a:pPr marL="0" indent="0">
              <a:buNone/>
              <a:tabLst>
                <a:tab pos="1430338" algn="l"/>
              </a:tabLst>
            </a:pPr>
            <a:r>
              <a:rPr lang="en-US" dirty="0" smtClean="0"/>
              <a:t>CO	Pam Walker, Van Ton-Quilivan, Kirsten Corbin, 	Jackie Escajeda, and LeBaron Woodyard</a:t>
            </a:r>
          </a:p>
          <a:p>
            <a:pPr marL="0" indent="0">
              <a:buNone/>
              <a:tabLst>
                <a:tab pos="1430338" algn="l"/>
              </a:tabLst>
            </a:pPr>
            <a:endParaRPr lang="en-US" sz="1200" dirty="0"/>
          </a:p>
          <a:p>
            <a:pPr marL="0" indent="0">
              <a:buNone/>
              <a:tabLst>
                <a:tab pos="1430338" algn="l"/>
              </a:tabLst>
            </a:pPr>
            <a:r>
              <a:rPr lang="en-US" dirty="0" smtClean="0"/>
              <a:t>5C	Marilyn Perry</a:t>
            </a:r>
            <a:endParaRPr lang="en-US" dirty="0"/>
          </a:p>
        </p:txBody>
      </p:sp>
    </p:spTree>
    <p:extLst>
      <p:ext uri="{BB962C8B-B14F-4D97-AF65-F5344CB8AC3E}">
        <p14:creationId xmlns:p14="http://schemas.microsoft.com/office/powerpoint/2010/main" val="311477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Review: Legislation &amp; History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a:t>Ed Code §70901</a:t>
            </a:r>
          </a:p>
          <a:p>
            <a:pPr marL="0" indent="0">
              <a:buNone/>
            </a:pPr>
            <a:endParaRPr lang="en-US" dirty="0" smtClean="0"/>
          </a:p>
          <a:p>
            <a:pPr marL="0" indent="0">
              <a:buNone/>
            </a:pPr>
            <a:r>
              <a:rPr lang="en-US" dirty="0" smtClean="0"/>
              <a:t>b</a:t>
            </a:r>
            <a:r>
              <a:rPr lang="en-US" dirty="0"/>
              <a:t>) Subject to, and in furtherance of, subdivision (a), and in consultation with community college districts and other interested parties as specified in subdivision (e), the board of governors shall provide general supervision over community college districts, and shall, in furtherance of those purposes, perform the following </a:t>
            </a:r>
            <a:r>
              <a:rPr lang="en-US" dirty="0" smtClean="0"/>
              <a:t>functions</a:t>
            </a:r>
          </a:p>
          <a:p>
            <a:pPr marL="0" indent="0">
              <a:buNone/>
            </a:pPr>
            <a:endParaRPr lang="en-US" dirty="0" smtClean="0"/>
          </a:p>
          <a:p>
            <a:pPr marL="0" indent="0">
              <a:buNone/>
            </a:pPr>
            <a:r>
              <a:rPr lang="en-US" dirty="0"/>
              <a:t>10) Review and approve all educational programs offered by community college districts and all courses that are not offered as part of an educational program approved by the board of governors</a:t>
            </a:r>
          </a:p>
          <a:p>
            <a:pPr marL="0" indent="0">
              <a:buNone/>
            </a:pPr>
            <a:endParaRPr lang="en-US" dirty="0"/>
          </a:p>
        </p:txBody>
      </p:sp>
    </p:spTree>
    <p:extLst>
      <p:ext uri="{BB962C8B-B14F-4D97-AF65-F5344CB8AC3E}">
        <p14:creationId xmlns:p14="http://schemas.microsoft.com/office/powerpoint/2010/main" val="466643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normAutofit fontScale="70000" lnSpcReduction="20000"/>
          </a:bodyPr>
          <a:lstStyle/>
          <a:p>
            <a:pPr marL="0" indent="0">
              <a:lnSpc>
                <a:spcPts val="1600"/>
              </a:lnSpc>
              <a:spcBef>
                <a:spcPts val="0"/>
              </a:spcBef>
              <a:spcAft>
                <a:spcPts val="800"/>
              </a:spcAft>
              <a:buNone/>
            </a:pPr>
            <a:r>
              <a:rPr lang="en-US" b="1" u="sng" dirty="0"/>
              <a:t>Ed Code §70902</a:t>
            </a:r>
            <a:endParaRPr lang="en-US" sz="1400" b="1" u="sng" dirty="0"/>
          </a:p>
          <a:p>
            <a:pPr marL="0" indent="0">
              <a:lnSpc>
                <a:spcPts val="1600"/>
              </a:lnSpc>
              <a:spcBef>
                <a:spcPts val="0"/>
              </a:spcBef>
              <a:spcAft>
                <a:spcPts val="800"/>
              </a:spcAft>
              <a:buNone/>
            </a:pPr>
            <a:endParaRPr lang="en-US" sz="1100" dirty="0" smtClean="0"/>
          </a:p>
          <a:p>
            <a:pPr marL="0" indent="0">
              <a:lnSpc>
                <a:spcPts val="1600"/>
              </a:lnSpc>
              <a:spcBef>
                <a:spcPts val="0"/>
              </a:spcBef>
              <a:spcAft>
                <a:spcPts val="800"/>
              </a:spcAft>
              <a:buNone/>
            </a:pPr>
            <a:r>
              <a:rPr lang="en-US" dirty="0" smtClean="0"/>
              <a:t>(</a:t>
            </a:r>
            <a:r>
              <a:rPr lang="en-US" dirty="0"/>
              <a:t>a) (2) The governing board of each community college district shall establish rules and regulations not inconsistent with the regulations of the board of governors and the laws of this state for the government and operation of one or more community colleges in the district</a:t>
            </a:r>
          </a:p>
          <a:p>
            <a:pPr marL="0" indent="0">
              <a:lnSpc>
                <a:spcPts val="1600"/>
              </a:lnSpc>
              <a:spcBef>
                <a:spcPts val="0"/>
              </a:spcBef>
              <a:spcAft>
                <a:spcPts val="800"/>
              </a:spcAft>
              <a:buNone/>
            </a:pPr>
            <a:r>
              <a:rPr lang="en-US" dirty="0"/>
              <a:t>(b) In furtherance of subdivision (a), the governing board of each community college district shall do all of the following:</a:t>
            </a:r>
          </a:p>
          <a:p>
            <a:pPr marL="0" indent="0">
              <a:lnSpc>
                <a:spcPts val="1600"/>
              </a:lnSpc>
              <a:spcBef>
                <a:spcPts val="0"/>
              </a:spcBef>
              <a:spcAft>
                <a:spcPts val="800"/>
              </a:spcAft>
              <a:buNone/>
            </a:pPr>
            <a:r>
              <a:rPr lang="en-US" dirty="0"/>
              <a:t>(1) Establish policies for, and approve, current and long-range academic and facilities plans and programs and promote orderly growth and development of the community colleges within the district. In so doing, the governing board shall, as required by law, establish policies for, develop, and approve, comprehensive plans. The governing board shall submit the comprehensive plans to the board of governors for review and approval</a:t>
            </a:r>
          </a:p>
          <a:p>
            <a:pPr marL="0" indent="0">
              <a:lnSpc>
                <a:spcPts val="1600"/>
              </a:lnSpc>
              <a:spcBef>
                <a:spcPts val="0"/>
              </a:spcBef>
              <a:spcAft>
                <a:spcPts val="800"/>
              </a:spcAft>
              <a:buNone/>
            </a:pPr>
            <a:r>
              <a:rPr lang="en-US" dirty="0"/>
              <a:t>(2) Establish policies for and approve courses of instruction and educational programs. The educational programs shall be submitted to the board of governors for approval. Courses of instruction that are not offered in approved educational programs shall be submitted to the board of governors for approval. The governing board shall establish policies for, and approve, individual courses that are offered in approved educational programs, without referral to the board of governors</a:t>
            </a:r>
          </a:p>
          <a:p>
            <a:endParaRPr lang="en-US" dirty="0"/>
          </a:p>
        </p:txBody>
      </p:sp>
    </p:spTree>
    <p:extLst>
      <p:ext uri="{BB962C8B-B14F-4D97-AF65-F5344CB8AC3E}">
        <p14:creationId xmlns:p14="http://schemas.microsoft.com/office/powerpoint/2010/main" val="1955313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normAutofit lnSpcReduction="10000"/>
          </a:bodyPr>
          <a:lstStyle/>
          <a:p>
            <a:pPr marL="0" indent="0">
              <a:spcBef>
                <a:spcPts val="0"/>
              </a:spcBef>
              <a:spcAft>
                <a:spcPts val="800"/>
              </a:spcAft>
              <a:buNone/>
            </a:pPr>
            <a:r>
              <a:rPr lang="en-US" b="1" u="sng" dirty="0"/>
              <a:t>Six duties of CO</a:t>
            </a:r>
            <a:r>
              <a:rPr lang="en-US" b="1" dirty="0"/>
              <a:t>:</a:t>
            </a:r>
          </a:p>
          <a:p>
            <a:pPr marL="457200" indent="-457200">
              <a:spcBef>
                <a:spcPts val="0"/>
              </a:spcBef>
              <a:spcAft>
                <a:spcPts val="800"/>
              </a:spcAft>
              <a:buFont typeface="+mj-lt"/>
              <a:buAutoNum type="arabicPeriod"/>
            </a:pPr>
            <a:r>
              <a:rPr lang="en-US" dirty="0" smtClean="0"/>
              <a:t>Review </a:t>
            </a:r>
            <a:r>
              <a:rPr lang="en-US" dirty="0"/>
              <a:t>and approve all educational programs (70901(b)(10))</a:t>
            </a:r>
          </a:p>
          <a:p>
            <a:pPr marL="457200" indent="-457200">
              <a:spcBef>
                <a:spcPts val="0"/>
              </a:spcBef>
              <a:spcAft>
                <a:spcPts val="800"/>
              </a:spcAft>
              <a:buFont typeface="+mj-lt"/>
              <a:buAutoNum type="arabicPeriod"/>
            </a:pPr>
            <a:r>
              <a:rPr lang="en-US" dirty="0"/>
              <a:t>Review and approve all courses that are not program-related (70902(b)(2))</a:t>
            </a:r>
          </a:p>
          <a:p>
            <a:pPr marL="457200" indent="-457200">
              <a:spcBef>
                <a:spcPts val="0"/>
              </a:spcBef>
              <a:spcAft>
                <a:spcPts val="800"/>
              </a:spcAft>
              <a:buFont typeface="+mj-lt"/>
              <a:buAutoNum type="arabicPeriod"/>
            </a:pPr>
            <a:r>
              <a:rPr lang="en-US" dirty="0"/>
              <a:t>Establish policies for courses of instruction and educational programs   (70902(b)(2))</a:t>
            </a:r>
          </a:p>
          <a:p>
            <a:pPr marL="457200" indent="-457200">
              <a:spcBef>
                <a:spcPts val="0"/>
              </a:spcBef>
              <a:spcAft>
                <a:spcPts val="800"/>
              </a:spcAft>
              <a:buFont typeface="+mj-lt"/>
              <a:buAutoNum type="arabicPeriod"/>
            </a:pPr>
            <a:r>
              <a:rPr lang="en-US" dirty="0"/>
              <a:t>Review and approve courses of instruction and educational programs (70902(b)(2))</a:t>
            </a:r>
          </a:p>
          <a:p>
            <a:pPr marL="457200" indent="-457200">
              <a:spcBef>
                <a:spcPts val="0"/>
              </a:spcBef>
              <a:spcAft>
                <a:spcPts val="800"/>
              </a:spcAft>
              <a:buFont typeface="+mj-lt"/>
              <a:buAutoNum type="arabicPeriod"/>
            </a:pPr>
            <a:r>
              <a:rPr lang="en-US" dirty="0"/>
              <a:t>Review and approve non-program courses (70902(b)(2))</a:t>
            </a:r>
          </a:p>
          <a:p>
            <a:pPr marL="457200" indent="-457200">
              <a:spcBef>
                <a:spcPts val="0"/>
              </a:spcBef>
              <a:spcAft>
                <a:spcPts val="800"/>
              </a:spcAft>
              <a:buFont typeface="+mj-lt"/>
              <a:buAutoNum type="arabicPeriod"/>
            </a:pPr>
            <a:r>
              <a:rPr lang="en-US" dirty="0"/>
              <a:t>Review and approve program courses (70902(b)(2))</a:t>
            </a:r>
          </a:p>
          <a:p>
            <a:endParaRPr lang="en-US" dirty="0"/>
          </a:p>
        </p:txBody>
      </p:sp>
    </p:spTree>
    <p:extLst>
      <p:ext uri="{BB962C8B-B14F-4D97-AF65-F5344CB8AC3E}">
        <p14:creationId xmlns:p14="http://schemas.microsoft.com/office/powerpoint/2010/main" val="191893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marL="0" indent="0">
              <a:buNone/>
            </a:pPr>
            <a:r>
              <a:rPr lang="en-US" b="1" u="sng" dirty="0"/>
              <a:t>Historical timeline</a:t>
            </a:r>
            <a:r>
              <a:rPr lang="en-US" b="1" dirty="0"/>
              <a:t>: </a:t>
            </a:r>
          </a:p>
          <a:p>
            <a:pPr lvl="0"/>
            <a:r>
              <a:rPr lang="en-US" dirty="0"/>
              <a:t>1907 CA is the first state to legislate public junior colleges</a:t>
            </a:r>
          </a:p>
          <a:p>
            <a:pPr lvl="0"/>
            <a:r>
              <a:rPr lang="en-US" dirty="0"/>
              <a:t>1910 Fresno establishes the first JC</a:t>
            </a:r>
          </a:p>
          <a:p>
            <a:pPr lvl="0"/>
            <a:r>
              <a:rPr lang="en-US" dirty="0"/>
              <a:t>1921: Three types of JC districts legislatively created, two more in 1927</a:t>
            </a:r>
          </a:p>
          <a:p>
            <a:pPr lvl="0"/>
            <a:r>
              <a:rPr lang="en-US" dirty="0"/>
              <a:t>Modesto JC first college district, Riverside soon after</a:t>
            </a:r>
          </a:p>
          <a:p>
            <a:r>
              <a:rPr lang="en-US" dirty="0"/>
              <a:t>1930: Junior College Federation formed.  Represented JC's as institutions</a:t>
            </a:r>
          </a:p>
          <a:p>
            <a:pPr lvl="0"/>
            <a:r>
              <a:rPr lang="en-US" dirty="0"/>
              <a:t>1931: Prior, UC had accredited JC's, after </a:t>
            </a:r>
            <a:r>
              <a:rPr lang="en-US" dirty="0" smtClean="0"/>
              <a:t>Dept. </a:t>
            </a:r>
            <a:r>
              <a:rPr lang="en-US" dirty="0"/>
              <a:t>Ed took </a:t>
            </a:r>
            <a:r>
              <a:rPr lang="en-US" dirty="0" smtClean="0"/>
              <a:t>over</a:t>
            </a:r>
            <a:endParaRPr lang="en-US" dirty="0"/>
          </a:p>
        </p:txBody>
      </p:sp>
    </p:spTree>
    <p:extLst>
      <p:ext uri="{BB962C8B-B14F-4D97-AF65-F5344CB8AC3E}">
        <p14:creationId xmlns:p14="http://schemas.microsoft.com/office/powerpoint/2010/main" val="3101036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a:lnSpc>
                <a:spcPts val="2700"/>
              </a:lnSpc>
            </a:pPr>
            <a:r>
              <a:rPr lang="en-US" b="1" u="sng" dirty="0"/>
              <a:t>Historical timeline</a:t>
            </a:r>
            <a:r>
              <a:rPr lang="en-US" b="1" dirty="0"/>
              <a:t>: </a:t>
            </a:r>
          </a:p>
          <a:p>
            <a:pPr lvl="0">
              <a:lnSpc>
                <a:spcPts val="2700"/>
              </a:lnSpc>
            </a:pPr>
            <a:r>
              <a:rPr lang="en-US" dirty="0" smtClean="0"/>
              <a:t>1947</a:t>
            </a:r>
            <a:r>
              <a:rPr lang="en-US" dirty="0"/>
              <a:t>: AB2273 provided for comprehensive survey of higher education in CA, the "Strayer Report".  Stopped the growing trend for JC's to try to become 4-year institutions</a:t>
            </a:r>
          </a:p>
          <a:p>
            <a:pPr lvl="0">
              <a:lnSpc>
                <a:spcPts val="2700"/>
              </a:lnSpc>
            </a:pPr>
            <a:r>
              <a:rPr lang="en-US" dirty="0"/>
              <a:t>1950: Western College Association took over accreditation.  College of the Sequoias first to be accredited by them</a:t>
            </a:r>
          </a:p>
          <a:p>
            <a:pPr>
              <a:lnSpc>
                <a:spcPts val="2700"/>
              </a:lnSpc>
            </a:pPr>
            <a:r>
              <a:rPr lang="en-US" dirty="0"/>
              <a:t>1953: Legislature requests study on higher education in CA.  Recommendations: JC's provide GE, occupational training, lower division college education, guidance, and community service training.  Recommended a fuller study</a:t>
            </a:r>
          </a:p>
          <a:p>
            <a:endParaRPr lang="en-US" dirty="0"/>
          </a:p>
        </p:txBody>
      </p:sp>
    </p:spTree>
    <p:extLst>
      <p:ext uri="{BB962C8B-B14F-4D97-AF65-F5344CB8AC3E}">
        <p14:creationId xmlns:p14="http://schemas.microsoft.com/office/powerpoint/2010/main" val="42329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3200" dirty="0" smtClean="0"/>
              <a:t>SACC Update</a:t>
            </a:r>
          </a:p>
          <a:p>
            <a:r>
              <a:rPr lang="en-US" sz="3200" dirty="0" smtClean="0"/>
              <a:t>Credit Courses</a:t>
            </a:r>
          </a:p>
          <a:p>
            <a:r>
              <a:rPr lang="en-US" sz="3200" dirty="0" smtClean="0"/>
              <a:t>Program &amp; Course Approval Handbook (PCAH)</a:t>
            </a:r>
          </a:p>
          <a:p>
            <a:r>
              <a:rPr lang="en-US" sz="3200" dirty="0" smtClean="0"/>
              <a:t>Chancellor’s Office Curriculum Inventory (COCI)</a:t>
            </a:r>
          </a:p>
          <a:p>
            <a:r>
              <a:rPr lang="en-US" sz="3200" dirty="0" smtClean="0"/>
              <a:t>Curriculum Workgroup</a:t>
            </a:r>
            <a:endParaRPr lang="en-US" sz="3200" dirty="0"/>
          </a:p>
        </p:txBody>
      </p:sp>
    </p:spTree>
    <p:extLst>
      <p:ext uri="{BB962C8B-B14F-4D97-AF65-F5344CB8AC3E}">
        <p14:creationId xmlns:p14="http://schemas.microsoft.com/office/powerpoint/2010/main" val="2644651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marL="0" indent="0">
              <a:buNone/>
            </a:pPr>
            <a:r>
              <a:rPr lang="en-US" b="1" u="sng" dirty="0"/>
              <a:t>Historical timeline</a:t>
            </a:r>
            <a:r>
              <a:rPr lang="en-US" b="1" dirty="0"/>
              <a:t>: </a:t>
            </a:r>
          </a:p>
          <a:p>
            <a:pPr lvl="0"/>
            <a:r>
              <a:rPr lang="en-US" dirty="0"/>
              <a:t>1953: JC's and State DOE to establish clear cut criteria for approving courses and curriculum.  Tied this to state funding</a:t>
            </a:r>
          </a:p>
          <a:p>
            <a:pPr lvl="0"/>
            <a:r>
              <a:rPr lang="en-US" dirty="0"/>
              <a:t>1955: JC's allowed to hold summer school, admit students 16 years and older, and to admit non-HS graduates over A-18</a:t>
            </a:r>
          </a:p>
          <a:p>
            <a:pPr lvl="0"/>
            <a:r>
              <a:rPr lang="en-US" dirty="0"/>
              <a:t>1955: Legislature begins fuller study.  The Master Plan for Higher Education in CA (MPHE) grew out of this </a:t>
            </a:r>
          </a:p>
          <a:p>
            <a:pPr lvl="0"/>
            <a:r>
              <a:rPr lang="en-US" dirty="0"/>
              <a:t>1959: Out of state tuition started</a:t>
            </a:r>
          </a:p>
          <a:p>
            <a:endParaRPr lang="en-US" dirty="0"/>
          </a:p>
        </p:txBody>
      </p:sp>
    </p:spTree>
    <p:extLst>
      <p:ext uri="{BB962C8B-B14F-4D97-AF65-F5344CB8AC3E}">
        <p14:creationId xmlns:p14="http://schemas.microsoft.com/office/powerpoint/2010/main" val="3949970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marL="0" indent="0">
              <a:buNone/>
            </a:pPr>
            <a:r>
              <a:rPr lang="en-US" b="1" u="sng" dirty="0"/>
              <a:t>Historical timeline</a:t>
            </a:r>
            <a:r>
              <a:rPr lang="en-US" b="1" dirty="0"/>
              <a:t>:</a:t>
            </a:r>
          </a:p>
          <a:p>
            <a:pPr lvl="0"/>
            <a:r>
              <a:rPr lang="en-US" dirty="0"/>
              <a:t>1960: MPHE established: </a:t>
            </a:r>
          </a:p>
          <a:p>
            <a:pPr lvl="1"/>
            <a:r>
              <a:rPr lang="en-US" sz="2400" dirty="0"/>
              <a:t>Defined public education in higher ed as: UC, state college system, and JC's </a:t>
            </a:r>
          </a:p>
          <a:p>
            <a:pPr lvl="1"/>
            <a:r>
              <a:rPr lang="en-US" sz="2400" dirty="0"/>
              <a:t>JC's to be governed by local boards</a:t>
            </a:r>
          </a:p>
          <a:p>
            <a:pPr lvl="1"/>
            <a:r>
              <a:rPr lang="en-US" sz="2400" dirty="0"/>
              <a:t>State BOE to establish minimum standards.</a:t>
            </a:r>
          </a:p>
          <a:p>
            <a:pPr lvl="1"/>
            <a:r>
              <a:rPr lang="en-US" sz="2400" dirty="0"/>
              <a:t>JC's not to instruct past 14th year</a:t>
            </a:r>
          </a:p>
          <a:p>
            <a:pPr lvl="1"/>
            <a:r>
              <a:rPr lang="en-US" sz="2400" dirty="0"/>
              <a:t>Focus on: College transfer courses, vocational-technical training, GE and liberal arts</a:t>
            </a:r>
            <a:endParaRPr lang="en-US" dirty="0"/>
          </a:p>
          <a:p>
            <a:endParaRPr lang="en-US" dirty="0"/>
          </a:p>
        </p:txBody>
      </p:sp>
    </p:spTree>
    <p:extLst>
      <p:ext uri="{BB962C8B-B14F-4D97-AF65-F5344CB8AC3E}">
        <p14:creationId xmlns:p14="http://schemas.microsoft.com/office/powerpoint/2010/main" val="3102072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marL="0" indent="0">
              <a:buNone/>
            </a:pPr>
            <a:r>
              <a:rPr lang="en-US" b="1" u="sng" dirty="0"/>
              <a:t>Historical timeline</a:t>
            </a:r>
            <a:r>
              <a:rPr lang="en-US" b="1" dirty="0"/>
              <a:t>:</a:t>
            </a:r>
          </a:p>
          <a:p>
            <a:pPr lvl="0"/>
            <a:r>
              <a:rPr lang="en-US" dirty="0"/>
              <a:t>1963: Grading standards for JC's established</a:t>
            </a:r>
          </a:p>
          <a:p>
            <a:pPr lvl="0"/>
            <a:r>
              <a:rPr lang="en-US" dirty="0"/>
              <a:t>1964: State BOE created Academic Senates</a:t>
            </a:r>
          </a:p>
          <a:p>
            <a:r>
              <a:rPr lang="en-US" dirty="0"/>
              <a:t>1988: AB1725 increases responsibility of BOG, CO, and CCD's</a:t>
            </a:r>
          </a:p>
          <a:p>
            <a:endParaRPr lang="en-US" dirty="0"/>
          </a:p>
        </p:txBody>
      </p:sp>
    </p:spTree>
    <p:extLst>
      <p:ext uri="{BB962C8B-B14F-4D97-AF65-F5344CB8AC3E}">
        <p14:creationId xmlns:p14="http://schemas.microsoft.com/office/powerpoint/2010/main" val="3057663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marL="0" indent="0">
              <a:buNone/>
            </a:pPr>
            <a:r>
              <a:rPr lang="en-US" b="1" u="sng" dirty="0"/>
              <a:t>Findings</a:t>
            </a:r>
            <a:r>
              <a:rPr lang="en-US" b="1" dirty="0"/>
              <a:t>: </a:t>
            </a:r>
          </a:p>
          <a:p>
            <a:pPr lvl="0"/>
            <a:r>
              <a:rPr lang="en-US" dirty="0"/>
              <a:t>AB1725 implemented most recommendations from a 4-year study by the Master Plan Review Commission and Joint Legislative Committee for Review of the Master Plan for Higher Education</a:t>
            </a:r>
          </a:p>
          <a:p>
            <a:pPr lvl="0"/>
            <a:r>
              <a:rPr lang="en-US" dirty="0"/>
              <a:t>The bill is diffuse and at times inconsistent</a:t>
            </a:r>
          </a:p>
          <a:p>
            <a:pPr lvl="0"/>
            <a:r>
              <a:rPr lang="en-US" dirty="0"/>
              <a:t>Increases the authority of BOG and the CCD's</a:t>
            </a:r>
          </a:p>
          <a:p>
            <a:pPr lvl="0"/>
            <a:r>
              <a:rPr lang="en-US" dirty="0"/>
              <a:t>Reduces involvement of Legislature</a:t>
            </a:r>
          </a:p>
          <a:p>
            <a:r>
              <a:rPr lang="en-US" dirty="0"/>
              <a:t>Enhances notion of CC's operation as a system</a:t>
            </a:r>
          </a:p>
          <a:p>
            <a:endParaRPr lang="en-US" dirty="0"/>
          </a:p>
        </p:txBody>
      </p:sp>
    </p:spTree>
    <p:extLst>
      <p:ext uri="{BB962C8B-B14F-4D97-AF65-F5344CB8AC3E}">
        <p14:creationId xmlns:p14="http://schemas.microsoft.com/office/powerpoint/2010/main" val="3723517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normAutofit/>
          </a:bodyPr>
          <a:lstStyle/>
          <a:p>
            <a:pPr marL="0" indent="0">
              <a:buNone/>
            </a:pPr>
            <a:r>
              <a:rPr lang="en-US" b="1" u="sng" dirty="0"/>
              <a:t>Findings</a:t>
            </a:r>
            <a:r>
              <a:rPr lang="en-US" b="1" dirty="0"/>
              <a:t>: </a:t>
            </a:r>
          </a:p>
          <a:p>
            <a:r>
              <a:rPr lang="en-US" dirty="0"/>
              <a:t>No clear legislative intention found</a:t>
            </a:r>
          </a:p>
          <a:p>
            <a:r>
              <a:rPr lang="en-US" dirty="0"/>
              <a:t>No mention in committee notes</a:t>
            </a:r>
          </a:p>
          <a:p>
            <a:r>
              <a:rPr lang="en-US" dirty="0"/>
              <a:t>Both CO and CCD duties increased</a:t>
            </a:r>
          </a:p>
          <a:p>
            <a:r>
              <a:rPr lang="en-US" dirty="0"/>
              <a:t>There is a mention that the CO should work with the Academic Senate on matters of curriculum and course approval</a:t>
            </a:r>
            <a:r>
              <a:rPr lang="en-US" dirty="0" smtClean="0"/>
              <a:t>*</a:t>
            </a:r>
          </a:p>
          <a:p>
            <a:endParaRPr lang="en-US" dirty="0"/>
          </a:p>
          <a:p>
            <a:pPr marL="0" indent="0">
              <a:buNone/>
            </a:pPr>
            <a:r>
              <a:rPr lang="en-US" dirty="0"/>
              <a:t>*</a:t>
            </a:r>
            <a:r>
              <a:rPr lang="en-US" sz="1500" dirty="0"/>
              <a:t>Assembly Subcommittee on Higher Education, Hearing Report for May 04, 1987 (page 11 of "AB 1725 Assembly Subc Higher Ed.pdf"); see also: Letter from the Commission for the Review of the Master Plan for Higher Education to the Joint Legislative Committee for the Review of the Master Plan for Higher Education, (page 32 of "AB 1725 Senate Education Committee.pdf").</a:t>
            </a:r>
          </a:p>
          <a:p>
            <a:endParaRPr lang="en-US" dirty="0"/>
          </a:p>
        </p:txBody>
      </p:sp>
    </p:spTree>
    <p:extLst>
      <p:ext uri="{BB962C8B-B14F-4D97-AF65-F5344CB8AC3E}">
        <p14:creationId xmlns:p14="http://schemas.microsoft.com/office/powerpoint/2010/main" val="2790470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Curriculum Review: Legislation &amp; History</a:t>
            </a:r>
          </a:p>
        </p:txBody>
      </p:sp>
      <p:sp>
        <p:nvSpPr>
          <p:cNvPr id="3" name="Content Placeholder 2"/>
          <p:cNvSpPr>
            <a:spLocks noGrp="1"/>
          </p:cNvSpPr>
          <p:nvPr>
            <p:ph idx="1"/>
          </p:nvPr>
        </p:nvSpPr>
        <p:spPr/>
        <p:txBody>
          <a:bodyPr/>
          <a:lstStyle/>
          <a:p>
            <a:pPr marL="0" indent="0">
              <a:buNone/>
            </a:pPr>
            <a:r>
              <a:rPr lang="en-US" b="1" u="sng" dirty="0"/>
              <a:t>Conclusion</a:t>
            </a:r>
            <a:r>
              <a:rPr lang="en-US" b="1" dirty="0"/>
              <a:t>:</a:t>
            </a:r>
          </a:p>
          <a:p>
            <a:pPr lvl="0"/>
            <a:r>
              <a:rPr lang="en-US" dirty="0"/>
              <a:t>Ambiguous and incomplete law</a:t>
            </a:r>
          </a:p>
          <a:p>
            <a:pPr lvl="0"/>
            <a:r>
              <a:rPr lang="en-US" dirty="0"/>
              <a:t>Unclear legislative intention</a:t>
            </a:r>
          </a:p>
          <a:p>
            <a:pPr lvl="0"/>
            <a:r>
              <a:rPr lang="en-US" dirty="0"/>
              <a:t>History demonstrates a movement of authority and responsibility away from the legislature and to CO and CCD, similar to CSU and UC</a:t>
            </a:r>
          </a:p>
          <a:p>
            <a:endParaRPr lang="en-US" dirty="0"/>
          </a:p>
        </p:txBody>
      </p:sp>
    </p:spTree>
    <p:extLst>
      <p:ext uri="{BB962C8B-B14F-4D97-AF65-F5344CB8AC3E}">
        <p14:creationId xmlns:p14="http://schemas.microsoft.com/office/powerpoint/2010/main" val="35853613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00"/>
            <a:ext cx="9144000" cy="6553200"/>
          </a:xfrm>
          <a:prstGeom prst="rect">
            <a:avLst/>
          </a:prstGeom>
        </p:spPr>
      </p:pic>
    </p:spTree>
    <p:extLst>
      <p:ext uri="{BB962C8B-B14F-4D97-AF65-F5344CB8AC3E}">
        <p14:creationId xmlns:p14="http://schemas.microsoft.com/office/powerpoint/2010/main" val="951700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Process</a:t>
            </a:r>
            <a:endParaRPr lang="en-US" dirty="0"/>
          </a:p>
        </p:txBody>
      </p:sp>
      <p:sp>
        <p:nvSpPr>
          <p:cNvPr id="3" name="Content Placeholder 2"/>
          <p:cNvSpPr>
            <a:spLocks noGrp="1"/>
          </p:cNvSpPr>
          <p:nvPr>
            <p:ph idx="1"/>
          </p:nvPr>
        </p:nvSpPr>
        <p:spPr/>
        <p:txBody>
          <a:bodyPr/>
          <a:lstStyle/>
          <a:p>
            <a:r>
              <a:rPr lang="en-US" sz="2800" dirty="0" smtClean="0"/>
              <a:t>Effective practices in the last 2 years:</a:t>
            </a:r>
          </a:p>
          <a:p>
            <a:pPr lvl="1"/>
            <a:r>
              <a:rPr lang="en-US" sz="2400" dirty="0"/>
              <a:t>Established hours and units calculations</a:t>
            </a:r>
          </a:p>
          <a:p>
            <a:pPr lvl="1"/>
            <a:r>
              <a:rPr lang="en-US" sz="2400" dirty="0"/>
              <a:t>Auto approval of nonsubstantial credit courses</a:t>
            </a:r>
          </a:p>
          <a:p>
            <a:pPr lvl="1"/>
            <a:r>
              <a:rPr lang="en-US" sz="2400" dirty="0"/>
              <a:t>Title 5 changes to delegate local authority for stand-alone credit courses</a:t>
            </a:r>
          </a:p>
          <a:p>
            <a:pPr lvl="1"/>
            <a:r>
              <a:rPr lang="en-US" sz="2400" dirty="0"/>
              <a:t>Increase of curriculum training</a:t>
            </a:r>
          </a:p>
          <a:p>
            <a:pPr lvl="1"/>
            <a:r>
              <a:rPr lang="en-US" sz="2400" dirty="0"/>
              <a:t>Peer review workshops</a:t>
            </a:r>
          </a:p>
          <a:p>
            <a:pPr lvl="1"/>
            <a:r>
              <a:rPr lang="en-US" sz="2400" dirty="0"/>
              <a:t>Improved communications</a:t>
            </a:r>
          </a:p>
          <a:p>
            <a:pPr lvl="1"/>
            <a:r>
              <a:rPr lang="en-US" sz="2400" dirty="0"/>
              <a:t>PCAH, 6</a:t>
            </a:r>
            <a:r>
              <a:rPr lang="en-US" sz="2400" baseline="30000" dirty="0"/>
              <a:t>th</a:t>
            </a:r>
            <a:r>
              <a:rPr lang="en-US" sz="2400" dirty="0"/>
              <a:t> Edition</a:t>
            </a:r>
          </a:p>
          <a:p>
            <a:endParaRPr lang="en-US" dirty="0"/>
          </a:p>
        </p:txBody>
      </p:sp>
    </p:spTree>
    <p:extLst>
      <p:ext uri="{BB962C8B-B14F-4D97-AF65-F5344CB8AC3E}">
        <p14:creationId xmlns:p14="http://schemas.microsoft.com/office/powerpoint/2010/main" val="3697852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a:t>Meeting Schedule:  </a:t>
            </a:r>
          </a:p>
          <a:p>
            <a:pPr marL="857250" lvl="1" indent="-457200">
              <a:buFont typeface="Wingdings" panose="05000000000000000000" pitchFamily="2" charset="2"/>
              <a:buChar char="ü"/>
            </a:pPr>
            <a:r>
              <a:rPr lang="en-US" sz="2800" dirty="0">
                <a:solidFill>
                  <a:srgbClr val="C00000"/>
                </a:solidFill>
              </a:rPr>
              <a:t>November 15</a:t>
            </a:r>
          </a:p>
          <a:p>
            <a:pPr marL="857250" lvl="1" indent="-457200">
              <a:buFont typeface="Wingdings" panose="05000000000000000000" pitchFamily="2" charset="2"/>
              <a:buChar char="ü"/>
            </a:pPr>
            <a:r>
              <a:rPr lang="en-US" sz="2800" dirty="0">
                <a:solidFill>
                  <a:srgbClr val="C00000"/>
                </a:solidFill>
              </a:rPr>
              <a:t>December 14</a:t>
            </a:r>
          </a:p>
          <a:p>
            <a:r>
              <a:rPr lang="en-US" sz="2800" dirty="0"/>
              <a:t>California Community Colleges Curriculum Committee (5C) Schedule</a:t>
            </a:r>
          </a:p>
          <a:p>
            <a:r>
              <a:rPr lang="en-US" sz="2800" dirty="0"/>
              <a:t>Consultation with Colleagues</a:t>
            </a:r>
          </a:p>
          <a:p>
            <a:r>
              <a:rPr lang="en-US" sz="2800" dirty="0"/>
              <a:t>Implementation</a:t>
            </a:r>
          </a:p>
          <a:p>
            <a:endParaRPr lang="en-US" dirty="0"/>
          </a:p>
        </p:txBody>
      </p:sp>
    </p:spTree>
    <p:extLst>
      <p:ext uri="{BB962C8B-B14F-4D97-AF65-F5344CB8AC3E}">
        <p14:creationId xmlns:p14="http://schemas.microsoft.com/office/powerpoint/2010/main" val="1030708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Thank you!!</a:t>
            </a:r>
            <a:endParaRPr lang="en-US" dirty="0"/>
          </a:p>
        </p:txBody>
      </p:sp>
      <p:sp>
        <p:nvSpPr>
          <p:cNvPr id="3" name="Content Placeholder 2"/>
          <p:cNvSpPr>
            <a:spLocks noGrp="1"/>
          </p:cNvSpPr>
          <p:nvPr>
            <p:ph idx="1"/>
          </p:nvPr>
        </p:nvSpPr>
        <p:spPr/>
        <p:txBody>
          <a:bodyPr/>
          <a:lstStyle/>
          <a:p>
            <a:r>
              <a:rPr lang="en-US" dirty="0"/>
              <a:t>Dolores Davison (</a:t>
            </a:r>
            <a:r>
              <a:rPr lang="en-US" dirty="0">
                <a:hlinkClick r:id="rId2"/>
              </a:rPr>
              <a:t>davisondolores@foothill.edu</a:t>
            </a:r>
            <a:r>
              <a:rPr lang="en-US" dirty="0" smtClean="0"/>
              <a:t>)</a:t>
            </a:r>
          </a:p>
          <a:p>
            <a:r>
              <a:rPr lang="en-US" dirty="0" smtClean="0"/>
              <a:t>Ginni May (</a:t>
            </a:r>
            <a:r>
              <a:rPr lang="en-US" dirty="0" smtClean="0">
                <a:hlinkClick r:id="rId3"/>
              </a:rPr>
              <a:t>mayv@scc.losrios.edu</a:t>
            </a:r>
            <a:r>
              <a:rPr lang="en-US" dirty="0" smtClean="0"/>
              <a:t>) </a:t>
            </a:r>
          </a:p>
          <a:p>
            <a:r>
              <a:rPr lang="en-US" dirty="0" smtClean="0"/>
              <a:t>Jackie </a:t>
            </a:r>
            <a:r>
              <a:rPr lang="en-US" dirty="0"/>
              <a:t>Escajeda (</a:t>
            </a:r>
            <a:r>
              <a:rPr lang="en-US" dirty="0">
                <a:hlinkClick r:id="rId4"/>
              </a:rPr>
              <a:t>jescajeda@CCCCO.edu</a:t>
            </a:r>
            <a:r>
              <a:rPr lang="en-US" dirty="0"/>
              <a:t>)‎</a:t>
            </a:r>
          </a:p>
        </p:txBody>
      </p:sp>
      <p:pic>
        <p:nvPicPr>
          <p:cNvPr id="2050" name="Picture 2" descr="http://tse1.mm.bing.net/th?&amp;id=OIP.Ma46d39d0bf2c60af172224ad0b6396e9o0&amp;w=308&amp;h=169&amp;c=0&amp;pid=1.9&amp;rs=0&amp;p=0&amp;r=0">
            <a:hlinkClick r:id="rId5" tooltip="View image details"/>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505200"/>
            <a:ext cx="2857500" cy="15716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0501" y="3505200"/>
            <a:ext cx="2070099" cy="2760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0261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Community Colleges Curriculum Committee</a:t>
            </a:r>
            <a:endParaRPr lang="en-US" dirty="0"/>
          </a:p>
        </p:txBody>
      </p:sp>
      <p:sp>
        <p:nvSpPr>
          <p:cNvPr id="3" name="Content Placeholder 2"/>
          <p:cNvSpPr>
            <a:spLocks noGrp="1"/>
          </p:cNvSpPr>
          <p:nvPr>
            <p:ph idx="1"/>
          </p:nvPr>
        </p:nvSpPr>
        <p:spPr>
          <a:xfrm>
            <a:off x="457200" y="1981200"/>
            <a:ext cx="8229600" cy="4876800"/>
          </a:xfrm>
        </p:spPr>
        <p:txBody>
          <a:bodyPr/>
          <a:lstStyle/>
          <a:p>
            <a:r>
              <a:rPr lang="en-US" sz="2800" dirty="0"/>
              <a:t>Name Change from SACC to 5C</a:t>
            </a:r>
          </a:p>
          <a:p>
            <a:r>
              <a:rPr lang="en-US" sz="2800" dirty="0"/>
              <a:t>Overseeing Work of the Curriculum Work Group</a:t>
            </a:r>
          </a:p>
          <a:p>
            <a:r>
              <a:rPr lang="en-US" sz="2800" dirty="0"/>
              <a:t>Current Projects:</a:t>
            </a:r>
          </a:p>
          <a:p>
            <a:pPr lvl="1"/>
            <a:r>
              <a:rPr lang="en-US" sz="2400" dirty="0"/>
              <a:t>Definitions of Basic Skills</a:t>
            </a:r>
          </a:p>
          <a:p>
            <a:pPr lvl="1"/>
            <a:r>
              <a:rPr lang="en-US" sz="2400" dirty="0"/>
              <a:t>TOP Codes and Alignment with WestEd</a:t>
            </a:r>
          </a:p>
          <a:p>
            <a:pPr lvl="1"/>
            <a:r>
              <a:rPr lang="en-US" sz="2400" dirty="0"/>
              <a:t>Credit Hour Regulations</a:t>
            </a:r>
          </a:p>
          <a:p>
            <a:pPr lvl="1"/>
            <a:r>
              <a:rPr lang="en-US" sz="2400" dirty="0"/>
              <a:t>Catalog Rights and Definitions</a:t>
            </a:r>
          </a:p>
          <a:p>
            <a:pPr lvl="1"/>
            <a:r>
              <a:rPr lang="en-US" sz="2400" dirty="0"/>
              <a:t>Program and Course Approval Handbook and Submission Guidelines Rollout</a:t>
            </a:r>
          </a:p>
          <a:p>
            <a:endParaRPr lang="en-US" dirty="0"/>
          </a:p>
        </p:txBody>
      </p:sp>
    </p:spTree>
    <p:extLst>
      <p:ext uri="{BB962C8B-B14F-4D97-AF65-F5344CB8AC3E}">
        <p14:creationId xmlns:p14="http://schemas.microsoft.com/office/powerpoint/2010/main" val="605926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Courses</a:t>
            </a:r>
            <a:endParaRPr lang="en-US" dirty="0"/>
          </a:p>
        </p:txBody>
      </p:sp>
      <p:sp>
        <p:nvSpPr>
          <p:cNvPr id="3" name="Content Placeholder 2"/>
          <p:cNvSpPr>
            <a:spLocks noGrp="1"/>
          </p:cNvSpPr>
          <p:nvPr>
            <p:ph idx="1"/>
          </p:nvPr>
        </p:nvSpPr>
        <p:spPr/>
        <p:txBody>
          <a:bodyPr/>
          <a:lstStyle/>
          <a:p>
            <a:r>
              <a:rPr lang="en-US" sz="3000" dirty="0" smtClean="0"/>
              <a:t>Annual Credit Courses Certification</a:t>
            </a:r>
          </a:p>
          <a:p>
            <a:pPr lvl="1"/>
            <a:r>
              <a:rPr lang="en-US" sz="2400" dirty="0" smtClean="0"/>
              <a:t>Due December 16, 2016</a:t>
            </a:r>
          </a:p>
          <a:p>
            <a:pPr lvl="1"/>
            <a:r>
              <a:rPr lang="en-US" sz="2400" dirty="0" smtClean="0"/>
              <a:t>CIO and Curriculum Chair signature </a:t>
            </a:r>
          </a:p>
          <a:p>
            <a:pPr lvl="1"/>
            <a:endParaRPr lang="en-US" sz="1000" dirty="0"/>
          </a:p>
          <a:p>
            <a:r>
              <a:rPr lang="en-US" sz="3000" dirty="0"/>
              <a:t>This certification applies to the following credit courses: </a:t>
            </a:r>
          </a:p>
          <a:p>
            <a:pPr lvl="1"/>
            <a:r>
              <a:rPr lang="en-US" dirty="0"/>
              <a:t>1. </a:t>
            </a:r>
            <a:r>
              <a:rPr lang="en-US" sz="2400" dirty="0"/>
              <a:t>New proposals to existing approved credit programs </a:t>
            </a:r>
          </a:p>
          <a:p>
            <a:pPr lvl="1"/>
            <a:r>
              <a:rPr lang="en-US" sz="2400" dirty="0"/>
              <a:t>2. Substantial change proposals </a:t>
            </a:r>
          </a:p>
          <a:p>
            <a:pPr lvl="1"/>
            <a:r>
              <a:rPr lang="en-US" sz="2400" dirty="0"/>
              <a:t>3. Stand-alone proposals </a:t>
            </a:r>
          </a:p>
          <a:p>
            <a:pPr lvl="1"/>
            <a:r>
              <a:rPr lang="en-US" sz="2400" dirty="0"/>
              <a:t>4. Nonsubstantial change proposals</a:t>
            </a:r>
            <a:r>
              <a:rPr lang="en-US" dirty="0"/>
              <a:t> </a:t>
            </a:r>
          </a:p>
          <a:p>
            <a:pPr marL="236538" lvl="1" indent="-182563"/>
            <a:endParaRPr lang="en-US" dirty="0" smtClean="0"/>
          </a:p>
          <a:p>
            <a:pPr lvl="1"/>
            <a:endParaRPr lang="en-US" dirty="0"/>
          </a:p>
        </p:txBody>
      </p:sp>
    </p:spTree>
    <p:extLst>
      <p:ext uri="{BB962C8B-B14F-4D97-AF65-F5344CB8AC3E}">
        <p14:creationId xmlns:p14="http://schemas.microsoft.com/office/powerpoint/2010/main" val="1400166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Courses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6231" y="1676070"/>
            <a:ext cx="7611538" cy="4725060"/>
          </a:xfrm>
          <a:prstGeom prst="rect">
            <a:avLst/>
          </a:prstGeom>
        </p:spPr>
      </p:pic>
    </p:spTree>
    <p:extLst>
      <p:ext uri="{BB962C8B-B14F-4D97-AF65-F5344CB8AC3E}">
        <p14:creationId xmlns:p14="http://schemas.microsoft.com/office/powerpoint/2010/main" val="1615432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PCAH, 6</a:t>
            </a:r>
            <a:r>
              <a:rPr lang="en-US" baseline="30000" dirty="0" smtClean="0"/>
              <a:t>th</a:t>
            </a:r>
            <a:r>
              <a:rPr lang="en-US" dirty="0" smtClean="0"/>
              <a:t> Edition</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838200" y="1843548"/>
            <a:ext cx="7467600" cy="70788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US" sz="4000" b="1" dirty="0"/>
              <a:t>Standards and </a:t>
            </a:r>
            <a:r>
              <a:rPr lang="en-US" sz="4000" b="1" dirty="0" smtClean="0"/>
              <a:t>Guidelines </a:t>
            </a:r>
            <a:endParaRPr lang="en-US" sz="4000" b="1" dirty="0"/>
          </a:p>
        </p:txBody>
      </p:sp>
      <p:sp>
        <p:nvSpPr>
          <p:cNvPr id="5" name="Rectangle 4"/>
          <p:cNvSpPr/>
          <p:nvPr/>
        </p:nvSpPr>
        <p:spPr>
          <a:xfrm>
            <a:off x="838200" y="3138948"/>
            <a:ext cx="7467600" cy="707886"/>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4000" b="1" dirty="0" smtClean="0"/>
              <a:t>Implementation &amp; Submission</a:t>
            </a:r>
            <a:endParaRPr lang="en-US" sz="4000" b="1" dirty="0"/>
          </a:p>
        </p:txBody>
      </p:sp>
      <p:sp>
        <p:nvSpPr>
          <p:cNvPr id="6" name="Rectangle 5"/>
          <p:cNvSpPr/>
          <p:nvPr/>
        </p:nvSpPr>
        <p:spPr>
          <a:xfrm>
            <a:off x="838200" y="4483491"/>
            <a:ext cx="7467600" cy="707886"/>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4000" b="1" dirty="0" smtClean="0"/>
              <a:t>Curriculum </a:t>
            </a:r>
            <a:r>
              <a:rPr lang="en-US" sz="4000" b="1" dirty="0"/>
              <a:t>Inventory </a:t>
            </a:r>
            <a:r>
              <a:rPr lang="en-US" sz="4000" b="1" dirty="0" smtClean="0"/>
              <a:t>Manual</a:t>
            </a:r>
            <a:endParaRPr lang="en-US" sz="4000" b="1" dirty="0"/>
          </a:p>
        </p:txBody>
      </p:sp>
    </p:spTree>
    <p:extLst>
      <p:ext uri="{BB962C8B-B14F-4D97-AF65-F5344CB8AC3E}">
        <p14:creationId xmlns:p14="http://schemas.microsoft.com/office/powerpoint/2010/main" val="1528261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PCAH Timeline</a:t>
            </a:r>
            <a:endParaRPr lang="en-US" dirty="0"/>
          </a:p>
        </p:txBody>
      </p:sp>
      <p:sp>
        <p:nvSpPr>
          <p:cNvPr id="3" name="Content Placeholder 2"/>
          <p:cNvSpPr>
            <a:spLocks noGrp="1"/>
          </p:cNvSpPr>
          <p:nvPr>
            <p:ph idx="1"/>
          </p:nvPr>
        </p:nvSpPr>
        <p:spPr/>
        <p:txBody>
          <a:bodyPr/>
          <a:lstStyle/>
          <a:p>
            <a:r>
              <a:rPr lang="en-US" sz="3200" b="1" dirty="0" smtClean="0"/>
              <a:t>Standards and Guidelines</a:t>
            </a:r>
            <a:endParaRPr lang="en-US" sz="3200" b="1" dirty="0"/>
          </a:p>
          <a:p>
            <a:pPr lvl="1"/>
            <a:r>
              <a:rPr lang="en-US" sz="2800" dirty="0"/>
              <a:t>Submitted to the BOG in July 2016</a:t>
            </a:r>
          </a:p>
          <a:p>
            <a:pPr lvl="1"/>
            <a:r>
              <a:rPr lang="en-US" sz="2800" dirty="0"/>
              <a:t>Corrections (inclusion of standalone approved by the BOG in July) continuing </a:t>
            </a:r>
          </a:p>
          <a:p>
            <a:pPr lvl="1"/>
            <a:r>
              <a:rPr lang="en-US" sz="2800" dirty="0"/>
              <a:t>Intended release - December 2016 (in conjunction with the COCI)</a:t>
            </a:r>
          </a:p>
          <a:p>
            <a:endParaRPr lang="en-US" dirty="0"/>
          </a:p>
        </p:txBody>
      </p:sp>
    </p:spTree>
    <p:extLst>
      <p:ext uri="{BB962C8B-B14F-4D97-AF65-F5344CB8AC3E}">
        <p14:creationId xmlns:p14="http://schemas.microsoft.com/office/powerpoint/2010/main" val="1880119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PCAH Timeline</a:t>
            </a:r>
            <a:endParaRPr lang="en-US" dirty="0"/>
          </a:p>
        </p:txBody>
      </p:sp>
      <p:sp>
        <p:nvSpPr>
          <p:cNvPr id="3" name="Content Placeholder 2"/>
          <p:cNvSpPr>
            <a:spLocks noGrp="1"/>
          </p:cNvSpPr>
          <p:nvPr>
            <p:ph idx="1"/>
          </p:nvPr>
        </p:nvSpPr>
        <p:spPr/>
        <p:txBody>
          <a:bodyPr/>
          <a:lstStyle/>
          <a:p>
            <a:r>
              <a:rPr lang="en-US" sz="3200" b="1" dirty="0"/>
              <a:t>Submission Guidelines</a:t>
            </a:r>
          </a:p>
          <a:p>
            <a:pPr lvl="1"/>
            <a:r>
              <a:rPr lang="en-US" sz="2800" dirty="0" smtClean="0"/>
              <a:t>Plan </a:t>
            </a:r>
            <a:r>
              <a:rPr lang="en-US" sz="2800" dirty="0"/>
              <a:t>is to release version with PCAH if possible</a:t>
            </a:r>
          </a:p>
          <a:p>
            <a:pPr lvl="1"/>
            <a:endParaRPr lang="en-US" sz="1000" dirty="0"/>
          </a:p>
          <a:p>
            <a:r>
              <a:rPr lang="en-US" sz="3200" b="1" dirty="0"/>
              <a:t>Curriculum Inventory Technical Manual </a:t>
            </a:r>
          </a:p>
          <a:p>
            <a:pPr lvl="1"/>
            <a:r>
              <a:rPr lang="en-US" sz="2800" dirty="0"/>
              <a:t>Will be developed after COCI is fully rolled out and issues/concerns have been identified</a:t>
            </a:r>
          </a:p>
          <a:p>
            <a:endParaRPr lang="en-US" dirty="0"/>
          </a:p>
        </p:txBody>
      </p:sp>
    </p:spTree>
    <p:extLst>
      <p:ext uri="{BB962C8B-B14F-4D97-AF65-F5344CB8AC3E}">
        <p14:creationId xmlns:p14="http://schemas.microsoft.com/office/powerpoint/2010/main" val="3707008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8775" y="961381"/>
            <a:ext cx="8229600" cy="3004749"/>
          </a:xfrm>
        </p:spPr>
        <p:txBody>
          <a:bodyPr numCol="1"/>
          <a:lstStyle/>
          <a:p>
            <a:r>
              <a:rPr lang="en-US" sz="2800" dirty="0" smtClean="0">
                <a:solidFill>
                  <a:schemeClr val="bg1"/>
                </a:solidFill>
                <a:latin typeface="Arial" charset="0"/>
                <a:ea typeface="Arial" charset="0"/>
                <a:cs typeface="Arial" charset="0"/>
              </a:rPr>
              <a:t>Important Reminders:</a:t>
            </a:r>
          </a:p>
          <a:p>
            <a:pPr marL="457200" indent="-457200">
              <a:buFont typeface="+mj-lt"/>
              <a:buAutoNum type="arabicPeriod"/>
            </a:pPr>
            <a:r>
              <a:rPr lang="en-US" sz="2400" dirty="0" smtClean="0">
                <a:solidFill>
                  <a:schemeClr val="bg1"/>
                </a:solidFill>
                <a:latin typeface="Arial" charset="0"/>
                <a:ea typeface="Arial" charset="0"/>
                <a:cs typeface="Arial" charset="0"/>
              </a:rPr>
              <a:t>The new COCI application is being designed to replace the system currently in use because the original contract concluded. The application isn't being designed for use as the primary curriculum management system at the local level.</a:t>
            </a:r>
          </a:p>
          <a:p>
            <a:pPr marL="457200" indent="-457200">
              <a:buFont typeface="+mj-lt"/>
              <a:buAutoNum type="arabicPeriod"/>
            </a:pPr>
            <a:endParaRPr lang="en-US" sz="1000" dirty="0" smtClean="0">
              <a:solidFill>
                <a:schemeClr val="bg1"/>
              </a:solidFill>
              <a:latin typeface="Arial" charset="0"/>
              <a:ea typeface="Arial" charset="0"/>
              <a:cs typeface="Arial" charset="0"/>
            </a:endParaRPr>
          </a:p>
          <a:p>
            <a:pPr marL="457200" indent="-457200">
              <a:buFont typeface="+mj-lt"/>
              <a:buAutoNum type="arabicPeriod"/>
            </a:pPr>
            <a:r>
              <a:rPr lang="en-US" sz="2400" dirty="0" smtClean="0">
                <a:solidFill>
                  <a:schemeClr val="bg1"/>
                </a:solidFill>
                <a:latin typeface="Arial" charset="0"/>
                <a:ea typeface="Arial" charset="0"/>
                <a:cs typeface="Arial" charset="0"/>
              </a:rPr>
              <a:t>The CCCCO is not requiring colleges to correct data validation issues prior to using the new application. </a:t>
            </a:r>
          </a:p>
          <a:p>
            <a:pPr marL="457200" indent="-457200">
              <a:buFont typeface="+mj-lt"/>
              <a:buAutoNum type="arabicPeriod"/>
            </a:pPr>
            <a:endParaRPr lang="en-US" sz="1000" dirty="0" smtClean="0">
              <a:solidFill>
                <a:schemeClr val="bg1"/>
              </a:solidFill>
              <a:latin typeface="Arial" charset="0"/>
              <a:ea typeface="Arial" charset="0"/>
              <a:cs typeface="Arial" charset="0"/>
            </a:endParaRPr>
          </a:p>
          <a:p>
            <a:pPr marL="457200" indent="-457200">
              <a:buFont typeface="+mj-lt"/>
              <a:buAutoNum type="arabicPeriod"/>
            </a:pPr>
            <a:r>
              <a:rPr lang="en-US" sz="2400" dirty="0" smtClean="0">
                <a:solidFill>
                  <a:schemeClr val="bg1"/>
                </a:solidFill>
                <a:latin typeface="Arial" charset="0"/>
                <a:ea typeface="Arial" charset="0"/>
                <a:cs typeface="Arial" charset="0"/>
              </a:rPr>
              <a:t>Courses and Programs that have validation errors will not change in status during migration. </a:t>
            </a:r>
            <a:endParaRPr lang="en-US" sz="24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828486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CCC T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192</TotalTime>
  <Words>1530</Words>
  <Application>Microsoft Office PowerPoint</Application>
  <PresentationFormat>On-screen Show (4:3)</PresentationFormat>
  <Paragraphs>212</Paragraphs>
  <Slides>29</Slides>
  <Notes>3</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Clarity</vt:lpstr>
      <vt:lpstr>CCC TC Theme</vt:lpstr>
      <vt:lpstr>With Great Power comes great responsibility: New Ideas in Curriculum</vt:lpstr>
      <vt:lpstr>Overview</vt:lpstr>
      <vt:lpstr>California Community Colleges Curriculum Committee</vt:lpstr>
      <vt:lpstr>Credit Courses</vt:lpstr>
      <vt:lpstr>Credit Courses</vt:lpstr>
      <vt:lpstr>PCAH, 6th Edition</vt:lpstr>
      <vt:lpstr>PCAH Timeline</vt:lpstr>
      <vt:lpstr>PCAH Timeline</vt:lpstr>
      <vt:lpstr>PowerPoint Presentation</vt:lpstr>
      <vt:lpstr>PowerPoint Presentation</vt:lpstr>
      <vt:lpstr>Implementation Schedule</vt:lpstr>
      <vt:lpstr>Curriculum Workgroup</vt:lpstr>
      <vt:lpstr>Curriculum Workgroup Purpose</vt:lpstr>
      <vt:lpstr>Curriculum Workgroup Members</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Curriculum Review: Legislation &amp; History</vt:lpstr>
      <vt:lpstr>PowerPoint Presentation</vt:lpstr>
      <vt:lpstr>Curriculum Process</vt:lpstr>
      <vt:lpstr>Next Steps</vt:lpstr>
      <vt:lpstr>Questions and Thank you!!</vt:lpstr>
    </vt:vector>
  </TitlesOfParts>
  <Company>Chancellor's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Great Power comes great responsibility: New Ideas in Curriculum</dc:title>
  <dc:creator>Escajeda, Jacqueline</dc:creator>
  <cp:lastModifiedBy>Escajeda, Jacqueline</cp:lastModifiedBy>
  <cp:revision>30</cp:revision>
  <dcterms:created xsi:type="dcterms:W3CDTF">2016-11-02T23:48:05Z</dcterms:created>
  <dcterms:modified xsi:type="dcterms:W3CDTF">2016-11-07T05:32:37Z</dcterms:modified>
</cp:coreProperties>
</file>