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256" r:id="rId2"/>
    <p:sldId id="257" r:id="rId3"/>
    <p:sldId id="258" r:id="rId4"/>
    <p:sldId id="261" r:id="rId5"/>
    <p:sldId id="262" r:id="rId6"/>
    <p:sldId id="260" r:id="rId7"/>
    <p:sldId id="263" r:id="rId8"/>
    <p:sldId id="264" r:id="rId9"/>
    <p:sldId id="270" r:id="rId10"/>
    <p:sldId id="271" r:id="rId11"/>
    <p:sldId id="265" r:id="rId12"/>
    <p:sldId id="266" r:id="rId13"/>
    <p:sldId id="267" r:id="rId14"/>
    <p:sldId id="269" r:id="rId15"/>
    <p:sldId id="268"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B7E"/>
    <a:srgbClr val="60236D"/>
    <a:srgbClr val="000000"/>
    <a:srgbClr val="FF9845"/>
    <a:srgbClr val="FF8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5"/>
    <p:restoredTop sz="94767"/>
  </p:normalViewPr>
  <p:slideViewPr>
    <p:cSldViewPr snapToGrid="0" snapToObjects="1">
      <p:cViewPr varScale="1">
        <p:scale>
          <a:sx n="83" d="100"/>
          <a:sy n="83" d="100"/>
        </p:scale>
        <p:origin x="1024" y="184"/>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2A6D0-5D39-664E-AE73-15BB84939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84BB5E9-8DAD-A04E-9691-81BB78297D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AF38F4D-2A84-5D4E-A06F-F3281D6811A2}" type="datetimeFigureOut">
              <a:rPr lang="en-US"/>
              <a:pPr>
                <a:defRPr/>
              </a:pPr>
              <a:t>6/23/22</a:t>
            </a:fld>
            <a:endParaRPr lang="en-US"/>
          </a:p>
        </p:txBody>
      </p:sp>
      <p:sp>
        <p:nvSpPr>
          <p:cNvPr id="4" name="Footer Placeholder 3">
            <a:extLst>
              <a:ext uri="{FF2B5EF4-FFF2-40B4-BE49-F238E27FC236}">
                <a16:creationId xmlns:a16="http://schemas.microsoft.com/office/drawing/2014/main" id="{2EA98972-4EA1-A742-B357-2CF743B92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C1DBA76E-688F-0F4E-BA30-6790D10ABA4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A5C4AEE-3ED6-A648-8F0A-30E5CDB9246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7A6A58-33A5-6B4F-A3A0-194E6FC30B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3DC095B-F663-5447-9453-A245D06CE5B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1D53C4-B748-F94B-8618-1C8A4CDB5E2E}" type="datetimeFigureOut">
              <a:rPr lang="en-US"/>
              <a:pPr>
                <a:defRPr/>
              </a:pPr>
              <a:t>6/23/22</a:t>
            </a:fld>
            <a:endParaRPr lang="en-US"/>
          </a:p>
        </p:txBody>
      </p:sp>
      <p:sp>
        <p:nvSpPr>
          <p:cNvPr id="4" name="Slide Image Placeholder 3">
            <a:extLst>
              <a:ext uri="{FF2B5EF4-FFF2-40B4-BE49-F238E27FC236}">
                <a16:creationId xmlns:a16="http://schemas.microsoft.com/office/drawing/2014/main" id="{B723C4E8-3F4D-D04A-BAF8-651E54DF1B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0532E2-2D0B-2C42-BFE7-00EA5CF5016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3E5ACFC-B433-704A-BFA9-4F462171B37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02EA6DDD-C8E9-444B-A973-CAFAFDD95C8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DE75ABD-7C45-2E4B-94AC-5D3C882FB6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Questions: Rolls – Current Chair, Future Chair, Aspiring Chair, Committee Member. Time Served: 1 year or less, 2 – 5, more than 5, How many institutes</a:t>
            </a:r>
          </a:p>
          <a:p>
            <a:endParaRPr lang="en-US" dirty="0"/>
          </a:p>
          <a:p>
            <a:r>
              <a:rPr lang="en-US" dirty="0"/>
              <a:t>Sarah – Presenting,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5</a:t>
            </a:fld>
            <a:endParaRPr lang="en-US"/>
          </a:p>
        </p:txBody>
      </p:sp>
    </p:spTree>
    <p:extLst>
      <p:ext uri="{BB962C8B-B14F-4D97-AF65-F5344CB8AC3E}">
        <p14:creationId xmlns:p14="http://schemas.microsoft.com/office/powerpoint/2010/main" val="26524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25 – 28)  – presenting,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25</a:t>
            </a:fld>
            <a:endParaRPr lang="en-US"/>
          </a:p>
        </p:txBody>
      </p:sp>
    </p:spTree>
    <p:extLst>
      <p:ext uri="{BB962C8B-B14F-4D97-AF65-F5344CB8AC3E}">
        <p14:creationId xmlns:p14="http://schemas.microsoft.com/office/powerpoint/2010/main" val="2950364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(29 – 30) Jeff – presenting, Randy – Zoom, Sarah - Mic</a:t>
            </a:r>
          </a:p>
        </p:txBody>
      </p:sp>
      <p:sp>
        <p:nvSpPr>
          <p:cNvPr id="4" name="Slide Number Placeholder 3"/>
          <p:cNvSpPr>
            <a:spLocks noGrp="1"/>
          </p:cNvSpPr>
          <p:nvPr>
            <p:ph type="sldNum" sz="quarter" idx="5"/>
          </p:nvPr>
        </p:nvSpPr>
        <p:spPr/>
        <p:txBody>
          <a:bodyPr/>
          <a:lstStyle/>
          <a:p>
            <a:fld id="{B6D5A439-5FA7-9C4C-A90D-73EB3BDC93FD}" type="slidenum">
              <a:rPr lang="en-US" smtClean="0"/>
              <a:t>30</a:t>
            </a:fld>
            <a:endParaRPr lang="en-US"/>
          </a:p>
        </p:txBody>
      </p:sp>
    </p:spTree>
    <p:extLst>
      <p:ext uri="{BB962C8B-B14F-4D97-AF65-F5344CB8AC3E}">
        <p14:creationId xmlns:p14="http://schemas.microsoft.com/office/powerpoint/2010/main" val="3637315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presenting,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32</a:t>
            </a:fld>
            <a:endParaRPr lang="en-US"/>
          </a:p>
        </p:txBody>
      </p:sp>
    </p:spTree>
    <p:extLst>
      <p:ext uri="{BB962C8B-B14F-4D97-AF65-F5344CB8AC3E}">
        <p14:creationId xmlns:p14="http://schemas.microsoft.com/office/powerpoint/2010/main" val="356896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Randy (33 – 34) – Presenting, Jeff – Zoom, Sarah - </a:t>
            </a:r>
            <a:r>
              <a:rPr lang="en-US" dirty="0" err="1"/>
              <a:t>MIc</a:t>
            </a:r>
            <a:endParaRPr lang="en-US" dirty="0"/>
          </a:p>
        </p:txBody>
      </p:sp>
      <p:sp>
        <p:nvSpPr>
          <p:cNvPr id="4" name="Slide Number Placeholder 3"/>
          <p:cNvSpPr>
            <a:spLocks noGrp="1"/>
          </p:cNvSpPr>
          <p:nvPr>
            <p:ph type="sldNum" sz="quarter" idx="5"/>
          </p:nvPr>
        </p:nvSpPr>
        <p:spPr/>
        <p:txBody>
          <a:bodyPr/>
          <a:lstStyle/>
          <a:p>
            <a:fld id="{B6D5A439-5FA7-9C4C-A90D-73EB3BDC93FD}" type="slidenum">
              <a:rPr lang="en-US" smtClean="0"/>
              <a:t>33</a:t>
            </a:fld>
            <a:endParaRPr lang="en-US"/>
          </a:p>
        </p:txBody>
      </p:sp>
    </p:spTree>
    <p:extLst>
      <p:ext uri="{BB962C8B-B14F-4D97-AF65-F5344CB8AC3E}">
        <p14:creationId xmlns:p14="http://schemas.microsoft.com/office/powerpoint/2010/main" val="236729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 presenting, Randy – Zoom, Sarah – Mic</a:t>
            </a:r>
          </a:p>
          <a:p>
            <a:r>
              <a:rPr lang="en-US" dirty="0"/>
              <a:t>DEIA Curriculum Document – refer to “discipline ownership” as potential barrier to equity (alternate between room and zoom)</a:t>
            </a:r>
          </a:p>
        </p:txBody>
      </p:sp>
      <p:sp>
        <p:nvSpPr>
          <p:cNvPr id="4" name="Slide Number Placeholder 3"/>
          <p:cNvSpPr>
            <a:spLocks noGrp="1"/>
          </p:cNvSpPr>
          <p:nvPr>
            <p:ph type="sldNum" sz="quarter" idx="5"/>
          </p:nvPr>
        </p:nvSpPr>
        <p:spPr/>
        <p:txBody>
          <a:bodyPr/>
          <a:lstStyle/>
          <a:p>
            <a:fld id="{B6D5A439-5FA7-9C4C-A90D-73EB3BDC93FD}" type="slidenum">
              <a:rPr lang="en-US" smtClean="0"/>
              <a:t>35</a:t>
            </a:fld>
            <a:endParaRPr lang="en-US"/>
          </a:p>
        </p:txBody>
      </p:sp>
    </p:spTree>
    <p:extLst>
      <p:ext uri="{BB962C8B-B14F-4D97-AF65-F5344CB8AC3E}">
        <p14:creationId xmlns:p14="http://schemas.microsoft.com/office/powerpoint/2010/main" val="3267518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links here – maybe add leg updates from ASCCC, link to ICAS, DEIA memo</a:t>
            </a:r>
          </a:p>
        </p:txBody>
      </p:sp>
      <p:sp>
        <p:nvSpPr>
          <p:cNvPr id="4" name="Slide Number Placeholder 3"/>
          <p:cNvSpPr>
            <a:spLocks noGrp="1"/>
          </p:cNvSpPr>
          <p:nvPr>
            <p:ph type="sldNum" sz="quarter" idx="5"/>
          </p:nvPr>
        </p:nvSpPr>
        <p:spPr/>
        <p:txBody>
          <a:bodyPr/>
          <a:lstStyle/>
          <a:p>
            <a:fld id="{B6D5A439-5FA7-9C4C-A90D-73EB3BDC93FD}" type="slidenum">
              <a:rPr lang="en-US" smtClean="0"/>
              <a:t>37</a:t>
            </a:fld>
            <a:endParaRPr lang="en-US"/>
          </a:p>
        </p:txBody>
      </p:sp>
    </p:spTree>
    <p:extLst>
      <p:ext uri="{BB962C8B-B14F-4D97-AF65-F5344CB8AC3E}">
        <p14:creationId xmlns:p14="http://schemas.microsoft.com/office/powerpoint/2010/main" val="208620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PCAH has more – link in references</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smtClean="0"/>
              <a:pPr>
                <a:defRPr/>
              </a:pPr>
              <a:t>7</a:t>
            </a:fld>
            <a:endParaRPr lang="en-US" altLang="en-US"/>
          </a:p>
        </p:txBody>
      </p:sp>
    </p:spTree>
    <p:extLst>
      <p:ext uri="{BB962C8B-B14F-4D97-AF65-F5344CB8AC3E}">
        <p14:creationId xmlns:p14="http://schemas.microsoft.com/office/powerpoint/2010/main" val="362312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IDEAA resources on last slide</a:t>
            </a:r>
          </a:p>
          <a:p>
            <a:r>
              <a:rPr lang="en-US" dirty="0"/>
              <a:t>Jeff (9 – 11) – Present, Randy – Zoom, Sarah - Mic</a:t>
            </a:r>
          </a:p>
        </p:txBody>
      </p:sp>
      <p:sp>
        <p:nvSpPr>
          <p:cNvPr id="4" name="Slide Number Placeholder 3"/>
          <p:cNvSpPr>
            <a:spLocks noGrp="1"/>
          </p:cNvSpPr>
          <p:nvPr>
            <p:ph type="sldNum" sz="quarter" idx="5"/>
          </p:nvPr>
        </p:nvSpPr>
        <p:spPr/>
        <p:txBody>
          <a:bodyPr/>
          <a:lstStyle/>
          <a:p>
            <a:fld id="{B6D5A439-5FA7-9C4C-A90D-73EB3BDC93FD}" type="slidenum">
              <a:rPr lang="en-US" smtClean="0"/>
              <a:t>9</a:t>
            </a:fld>
            <a:endParaRPr lang="en-US"/>
          </a:p>
        </p:txBody>
      </p:sp>
    </p:spTree>
    <p:extLst>
      <p:ext uri="{BB962C8B-B14F-4D97-AF65-F5344CB8AC3E}">
        <p14:creationId xmlns:p14="http://schemas.microsoft.com/office/powerpoint/2010/main" val="287737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Chairs focus – AO as resource, links to C-ID, pathways, assist, other breakouts</a:t>
            </a:r>
          </a:p>
          <a:p>
            <a:endParaRPr lang="en-US" dirty="0"/>
          </a:p>
          <a:p>
            <a:r>
              <a:rPr lang="en-US" dirty="0"/>
              <a:t>Sarah – presenter,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12</a:t>
            </a:fld>
            <a:endParaRPr lang="en-US"/>
          </a:p>
        </p:txBody>
      </p:sp>
    </p:spTree>
    <p:extLst>
      <p:ext uri="{BB962C8B-B14F-4D97-AF65-F5344CB8AC3E}">
        <p14:creationId xmlns:p14="http://schemas.microsoft.com/office/powerpoint/2010/main" val="157924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(13-14) Randy – presenting, Jeff – Zoom, Sarah - Mic</a:t>
            </a:r>
          </a:p>
        </p:txBody>
      </p:sp>
      <p:sp>
        <p:nvSpPr>
          <p:cNvPr id="4" name="Slide Number Placeholder 3"/>
          <p:cNvSpPr>
            <a:spLocks noGrp="1"/>
          </p:cNvSpPr>
          <p:nvPr>
            <p:ph type="sldNum" sz="quarter" idx="5"/>
          </p:nvPr>
        </p:nvSpPr>
        <p:spPr/>
        <p:txBody>
          <a:bodyPr/>
          <a:lstStyle/>
          <a:p>
            <a:fld id="{B6D5A439-5FA7-9C4C-A90D-73EB3BDC93FD}" type="slidenum">
              <a:rPr lang="en-US" smtClean="0"/>
              <a:t>13</a:t>
            </a:fld>
            <a:endParaRPr lang="en-US"/>
          </a:p>
        </p:txBody>
      </p:sp>
    </p:spTree>
    <p:extLst>
      <p:ext uri="{BB962C8B-B14F-4D97-AF65-F5344CB8AC3E}">
        <p14:creationId xmlns:p14="http://schemas.microsoft.com/office/powerpoint/2010/main" val="22389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 18) Jeff – Presenting, Randy – Zoom, Sarah Mic</a:t>
            </a:r>
          </a:p>
        </p:txBody>
      </p:sp>
      <p:sp>
        <p:nvSpPr>
          <p:cNvPr id="4" name="Slide Number Placeholder 3"/>
          <p:cNvSpPr>
            <a:spLocks noGrp="1"/>
          </p:cNvSpPr>
          <p:nvPr>
            <p:ph type="sldNum" sz="quarter" idx="5"/>
          </p:nvPr>
        </p:nvSpPr>
        <p:spPr/>
        <p:txBody>
          <a:bodyPr/>
          <a:lstStyle/>
          <a:p>
            <a:fld id="{B6D5A439-5FA7-9C4C-A90D-73EB3BDC93FD}" type="slidenum">
              <a:rPr lang="en-US" smtClean="0"/>
              <a:t>16</a:t>
            </a:fld>
            <a:endParaRPr lang="en-US"/>
          </a:p>
        </p:txBody>
      </p:sp>
    </p:spTree>
    <p:extLst>
      <p:ext uri="{BB962C8B-B14F-4D97-AF65-F5344CB8AC3E}">
        <p14:creationId xmlns:p14="http://schemas.microsoft.com/office/powerpoint/2010/main" val="118225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At some colleges Senate approves curriculum (bullet two). </a:t>
            </a:r>
          </a:p>
        </p:txBody>
      </p:sp>
      <p:sp>
        <p:nvSpPr>
          <p:cNvPr id="4" name="Slide Number Placeholder 3"/>
          <p:cNvSpPr>
            <a:spLocks noGrp="1"/>
          </p:cNvSpPr>
          <p:nvPr>
            <p:ph type="sldNum" sz="quarter" idx="5"/>
          </p:nvPr>
        </p:nvSpPr>
        <p:spPr/>
        <p:txBody>
          <a:bodyPr/>
          <a:lstStyle/>
          <a:p>
            <a:fld id="{B6D5A439-5FA7-9C4C-A90D-73EB3BDC93FD}" type="slidenum">
              <a:rPr lang="en-US" smtClean="0"/>
              <a:t>17</a:t>
            </a:fld>
            <a:endParaRPr lang="en-US"/>
          </a:p>
        </p:txBody>
      </p:sp>
    </p:spTree>
    <p:extLst>
      <p:ext uri="{BB962C8B-B14F-4D97-AF65-F5344CB8AC3E}">
        <p14:creationId xmlns:p14="http://schemas.microsoft.com/office/powerpoint/2010/main" val="276288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 20) Sarah – Presenting,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19</a:t>
            </a:fld>
            <a:endParaRPr lang="en-US"/>
          </a:p>
        </p:txBody>
      </p:sp>
    </p:spTree>
    <p:extLst>
      <p:ext uri="{BB962C8B-B14F-4D97-AF65-F5344CB8AC3E}">
        <p14:creationId xmlns:p14="http://schemas.microsoft.com/office/powerpoint/2010/main" val="79007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 24) Randy – presenting, Jeff – Zoom, Sarah - Mic</a:t>
            </a:r>
          </a:p>
        </p:txBody>
      </p:sp>
      <p:sp>
        <p:nvSpPr>
          <p:cNvPr id="4" name="Slide Number Placeholder 3"/>
          <p:cNvSpPr>
            <a:spLocks noGrp="1"/>
          </p:cNvSpPr>
          <p:nvPr>
            <p:ph type="sldNum" sz="quarter" idx="5"/>
          </p:nvPr>
        </p:nvSpPr>
        <p:spPr/>
        <p:txBody>
          <a:bodyPr/>
          <a:lstStyle/>
          <a:p>
            <a:fld id="{B6D5A439-5FA7-9C4C-A90D-73EB3BDC93FD}" type="slidenum">
              <a:rPr lang="en-US" smtClean="0"/>
              <a:t>23</a:t>
            </a:fld>
            <a:endParaRPr lang="en-US"/>
          </a:p>
        </p:txBody>
      </p:sp>
    </p:spTree>
    <p:extLst>
      <p:ext uri="{BB962C8B-B14F-4D97-AF65-F5344CB8AC3E}">
        <p14:creationId xmlns:p14="http://schemas.microsoft.com/office/powerpoint/2010/main" val="4195491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985416" y="269823"/>
            <a:ext cx="4922104" cy="6293537"/>
          </a:xfrm>
        </p:spPr>
        <p:txBody>
          <a:bodyPr>
            <a:normAutofit/>
          </a:bodyPr>
          <a:lstStyle>
            <a:lvl1pPr algn="ctr">
              <a:lnSpc>
                <a:spcPct val="100000"/>
              </a:lnSpc>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6188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0C4A-7316-EBD3-B26E-EB9B63DDC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B73154-6005-C5A8-7644-4E23D4B6CBE4}"/>
              </a:ext>
            </a:extLst>
          </p:cNvPr>
          <p:cNvSpPr>
            <a:spLocks noGrp="1"/>
          </p:cNvSpPr>
          <p:nvPr>
            <p:ph type="dt" sz="half" idx="10"/>
          </p:nvPr>
        </p:nvSpPr>
        <p:spPr/>
        <p:txBody>
          <a:bodyPr/>
          <a:lstStyle/>
          <a:p>
            <a:fld id="{4DA29CB2-81D2-AB4C-8672-CC81DB342304}" type="datetimeFigureOut">
              <a:rPr lang="en-US" smtClean="0"/>
              <a:t>6/21/22</a:t>
            </a:fld>
            <a:endParaRPr lang="en-US"/>
          </a:p>
        </p:txBody>
      </p:sp>
      <p:sp>
        <p:nvSpPr>
          <p:cNvPr id="4" name="Footer Placeholder 3">
            <a:extLst>
              <a:ext uri="{FF2B5EF4-FFF2-40B4-BE49-F238E27FC236}">
                <a16:creationId xmlns:a16="http://schemas.microsoft.com/office/drawing/2014/main" id="{1A307BC6-058B-506F-1188-9A14D1AB08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420CFE-489C-7B9E-8C83-803369FFED33}"/>
              </a:ext>
            </a:extLst>
          </p:cNvPr>
          <p:cNvSpPr>
            <a:spLocks noGrp="1"/>
          </p:cNvSpPr>
          <p:nvPr>
            <p:ph type="sldNum" sz="quarter" idx="12"/>
          </p:nvPr>
        </p:nvSpPr>
        <p:spPr/>
        <p:txBody>
          <a:bodyPr/>
          <a:lstStyle/>
          <a:p>
            <a:fld id="{C6890B75-9432-DB4A-92B6-E53B61369BFB}" type="slidenum">
              <a:rPr lang="en-US" smtClean="0"/>
              <a:t>‹#›</a:t>
            </a:fld>
            <a:endParaRPr lang="en-US"/>
          </a:p>
        </p:txBody>
      </p:sp>
    </p:spTree>
    <p:extLst>
      <p:ext uri="{BB962C8B-B14F-4D97-AF65-F5344CB8AC3E}">
        <p14:creationId xmlns:p14="http://schemas.microsoft.com/office/powerpoint/2010/main" val="21240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FA93C-3CD9-9B4F-AA5C-2BBD1A22FF73}"/>
              </a:ext>
            </a:extLst>
          </p:cNvPr>
          <p:cNvPicPr>
            <a:picLocks noChangeAspect="1"/>
          </p:cNvPicPr>
          <p:nvPr userDrawn="1"/>
        </p:nvPicPr>
        <p:blipFill>
          <a:blip r:embed="rId2"/>
          <a:stretch>
            <a:fillRect/>
          </a:stretch>
        </p:blipFill>
        <p:spPr>
          <a:xfrm>
            <a:off x="1" y="1"/>
            <a:ext cx="4004598" cy="6858000"/>
          </a:xfrm>
          <a:prstGeom prst="rect">
            <a:avLst/>
          </a:prstGeom>
          <a:ln>
            <a:noFill/>
          </a:ln>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42B1E8EB-BC97-2444-B883-785C3FF61A8B}"/>
              </a:ext>
            </a:extLst>
          </p:cNvPr>
          <p:cNvSpPr/>
          <p:nvPr userDrawn="1"/>
        </p:nvSpPr>
        <p:spPr>
          <a:xfrm>
            <a:off x="-4890" y="1119187"/>
            <a:ext cx="4008438" cy="4619625"/>
          </a:xfrm>
          <a:prstGeom prst="rect">
            <a:avLst/>
          </a:prstGeom>
          <a:solidFill>
            <a:schemeClr val="tx1">
              <a:alpha val="55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7" name="Picture 6">
            <a:extLst>
              <a:ext uri="{FF2B5EF4-FFF2-40B4-BE49-F238E27FC236}">
                <a16:creationId xmlns:a16="http://schemas.microsoft.com/office/drawing/2014/main" id="{1B3A4373-87B5-BD4F-BE04-0477A6DA69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AC18D6B-A703-E64A-A334-C1CD5C8182CE}"/>
              </a:ext>
            </a:extLst>
          </p:cNvPr>
          <p:cNvSpPr/>
          <p:nvPr userDrawn="1"/>
        </p:nvSpPr>
        <p:spPr>
          <a:xfrm>
            <a:off x="11490325" y="0"/>
            <a:ext cx="701675" cy="6858000"/>
          </a:xfrm>
          <a:prstGeom prst="rect">
            <a:avLst/>
          </a:prstGeom>
          <a:solidFill>
            <a:schemeClr val="tx2"/>
          </a:solidFill>
          <a:ln>
            <a:noFill/>
          </a:ln>
          <a:effectLst>
            <a:outerShdw blurRad="190500" dist="50800" dir="108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27885" y="1335091"/>
            <a:ext cx="3583461" cy="1890709"/>
          </a:xfrm>
        </p:spPr>
        <p:txBody>
          <a:bodyPr anchor="b">
            <a:normAutofit/>
          </a:bodyPr>
          <a:lstStyle>
            <a:lvl1pPr algn="ct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60863" y="1193842"/>
            <a:ext cx="6672262"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3225800"/>
            <a:ext cx="3583461" cy="2297110"/>
          </a:xfrm>
          <a:ln>
            <a:noFill/>
          </a:ln>
        </p:spPr>
        <p:txBody>
          <a:bodyPr>
            <a:normAutofit/>
          </a:bodyPr>
          <a:lstStyle>
            <a:lvl1pPr marL="0" indent="0" algn="ctr">
              <a:buNone/>
              <a:defRPr sz="2600">
                <a:solidFill>
                  <a:srgbClr val="FF98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6">
            <a:extLst>
              <a:ext uri="{FF2B5EF4-FFF2-40B4-BE49-F238E27FC236}">
                <a16:creationId xmlns:a16="http://schemas.microsoft.com/office/drawing/2014/main" id="{1D930A56-05D6-E44E-A636-FFC3D86D2129}"/>
              </a:ext>
            </a:extLst>
          </p:cNvPr>
          <p:cNvSpPr>
            <a:spLocks noGrp="1"/>
          </p:cNvSpPr>
          <p:nvPr>
            <p:ph type="sldNum" sz="quarter" idx="10"/>
          </p:nvPr>
        </p:nvSpPr>
        <p:spPr>
          <a:xfrm>
            <a:off x="9890125" y="6356350"/>
            <a:ext cx="1143000" cy="368300"/>
          </a:xfrm>
        </p:spPr>
        <p:txBody>
          <a:bodyPr/>
          <a:lstStyle>
            <a:lvl1pPr>
              <a:defRPr/>
            </a:lvl1pPr>
          </a:lstStyle>
          <a:p>
            <a:pPr>
              <a:defRPr/>
            </a:pPr>
            <a:fld id="{D8EA18C6-28F1-3B47-AF4F-AD518E9A6B5A}" type="slidenum">
              <a:rPr lang="en-US" altLang="en-US"/>
              <a:pPr>
                <a:defRPr/>
              </a:pPr>
              <a:t>‹#›</a:t>
            </a:fld>
            <a:endParaRPr lang="en-US" altLang="en-US"/>
          </a:p>
        </p:txBody>
      </p:sp>
    </p:spTree>
    <p:extLst>
      <p:ext uri="{BB962C8B-B14F-4D97-AF65-F5344CB8AC3E}">
        <p14:creationId xmlns:p14="http://schemas.microsoft.com/office/powerpoint/2010/main" val="307894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9F823-319F-7E4F-AA47-BB7D5717A0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463270D-A32D-E84A-8FC1-1BB3016CD68D}"/>
              </a:ext>
            </a:extLst>
          </p:cNvPr>
          <p:cNvPicPr>
            <a:picLocks noChangeAspect="1"/>
          </p:cNvPicPr>
          <p:nvPr userDrawn="1"/>
        </p:nvPicPr>
        <p:blipFill>
          <a:blip r:embed="rId3"/>
          <a:stretch>
            <a:fillRect/>
          </a:stretch>
        </p:blipFill>
        <p:spPr>
          <a:xfrm>
            <a:off x="-4945" y="0"/>
            <a:ext cx="822046" cy="6858000"/>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dirty="0"/>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A8230757-328B-604F-8B76-9E02C60C4F8D}"/>
              </a:ext>
            </a:extLst>
          </p:cNvPr>
          <p:cNvSpPr>
            <a:spLocks noGrp="1"/>
          </p:cNvSpPr>
          <p:nvPr>
            <p:ph type="sldNum" sz="quarter" idx="10"/>
          </p:nvPr>
        </p:nvSpPr>
        <p:spPr/>
        <p:txBody>
          <a:bodyPr/>
          <a:lstStyle>
            <a:lvl1pPr>
              <a:defRPr/>
            </a:lvl1pPr>
          </a:lstStyle>
          <a:p>
            <a:pPr>
              <a:defRPr/>
            </a:pPr>
            <a:fld id="{541C1AB4-F0EA-3940-A3A7-33051516FBC7}" type="slidenum">
              <a:rPr lang="en-US" altLang="en-US"/>
              <a:pPr>
                <a:defRPr/>
              </a:pPr>
              <a:t>‹#›</a:t>
            </a:fld>
            <a:endParaRPr lang="en-US" altLang="en-US"/>
          </a:p>
        </p:txBody>
      </p:sp>
    </p:spTree>
    <p:extLst>
      <p:ext uri="{BB962C8B-B14F-4D97-AF65-F5344CB8AC3E}">
        <p14:creationId xmlns:p14="http://schemas.microsoft.com/office/powerpoint/2010/main" val="84469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183CD44-3FC7-6041-A378-45E01DF9E0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dirty="0"/>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38F5588A-1A2C-F348-AD5D-815A25DDC89B}"/>
              </a:ext>
            </a:extLst>
          </p:cNvPr>
          <p:cNvSpPr>
            <a:spLocks noGrp="1"/>
          </p:cNvSpPr>
          <p:nvPr>
            <p:ph type="sldNum" sz="quarter" idx="10"/>
          </p:nvPr>
        </p:nvSpPr>
        <p:spPr/>
        <p:txBody>
          <a:bodyPr/>
          <a:lstStyle>
            <a:lvl1pPr>
              <a:defRPr/>
            </a:lvl1pPr>
          </a:lstStyle>
          <a:p>
            <a:pPr>
              <a:defRPr/>
            </a:pPr>
            <a:fld id="{576C9E23-81DC-524C-9AAF-31FE3F6CAB57}" type="slidenum">
              <a:rPr lang="en-US" altLang="en-US"/>
              <a:pPr>
                <a:defRPr/>
              </a:pPr>
              <a:t>‹#›</a:t>
            </a:fld>
            <a:endParaRPr lang="en-US" altLang="en-US"/>
          </a:p>
        </p:txBody>
      </p:sp>
      <p:pic>
        <p:nvPicPr>
          <p:cNvPr id="7" name="Picture 6">
            <a:extLst>
              <a:ext uri="{FF2B5EF4-FFF2-40B4-BE49-F238E27FC236}">
                <a16:creationId xmlns:a16="http://schemas.microsoft.com/office/drawing/2014/main" id="{5950FE50-C9F8-5C45-9ACB-7DDE1A243EFA}"/>
              </a:ext>
            </a:extLst>
          </p:cNvPr>
          <p:cNvPicPr>
            <a:picLocks noChangeAspect="1"/>
          </p:cNvPicPr>
          <p:nvPr userDrawn="1"/>
        </p:nvPicPr>
        <p:blipFill>
          <a:blip r:embed="rId3"/>
          <a:stretch>
            <a:fillRect/>
          </a:stretch>
        </p:blipFill>
        <p:spPr>
          <a:xfrm>
            <a:off x="4108" y="2"/>
            <a:ext cx="822046" cy="6857997"/>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282327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F49CFD5-F105-6749-9C52-4119982833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2EAC23FE-DF60-4341-ADBF-C4606AB2A255}"/>
              </a:ext>
            </a:extLst>
          </p:cNvPr>
          <p:cNvSpPr>
            <a:spLocks noGrp="1"/>
          </p:cNvSpPr>
          <p:nvPr>
            <p:ph type="sldNum" sz="quarter" idx="10"/>
          </p:nvPr>
        </p:nvSpPr>
        <p:spPr>
          <a:xfrm>
            <a:off x="10298113" y="6356350"/>
            <a:ext cx="1055687" cy="365125"/>
          </a:xfrm>
        </p:spPr>
        <p:txBody>
          <a:bodyPr/>
          <a:lstStyle>
            <a:lvl1pPr>
              <a:defRPr/>
            </a:lvl1pPr>
          </a:lstStyle>
          <a:p>
            <a:pPr>
              <a:defRPr/>
            </a:pPr>
            <a:fld id="{025D5F34-64AE-C040-80AB-D2D81A5E346E}" type="slidenum">
              <a:rPr lang="en-US" altLang="en-US"/>
              <a:pPr>
                <a:defRPr/>
              </a:pPr>
              <a:t>‹#›</a:t>
            </a:fld>
            <a:endParaRPr lang="en-US" altLang="en-US"/>
          </a:p>
        </p:txBody>
      </p:sp>
    </p:spTree>
    <p:extLst>
      <p:ext uri="{BB962C8B-B14F-4D97-AF65-F5344CB8AC3E}">
        <p14:creationId xmlns:p14="http://schemas.microsoft.com/office/powerpoint/2010/main" val="396026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79C63-B92D-D115-BD8D-738294900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1F0DB6-3726-1131-5C7C-A6626CDFB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911A5-35C0-912E-0BB6-87A11B26036B}"/>
              </a:ext>
            </a:extLst>
          </p:cNvPr>
          <p:cNvSpPr>
            <a:spLocks noGrp="1"/>
          </p:cNvSpPr>
          <p:nvPr>
            <p:ph type="dt" sz="half" idx="10"/>
          </p:nvPr>
        </p:nvSpPr>
        <p:spPr/>
        <p:txBody>
          <a:bodyPr/>
          <a:lstStyle/>
          <a:p>
            <a:fld id="{4DA29CB2-81D2-AB4C-8672-CC81DB342304}" type="datetimeFigureOut">
              <a:rPr lang="en-US" smtClean="0"/>
              <a:t>6/21/22</a:t>
            </a:fld>
            <a:endParaRPr lang="en-US"/>
          </a:p>
        </p:txBody>
      </p:sp>
      <p:sp>
        <p:nvSpPr>
          <p:cNvPr id="5" name="Footer Placeholder 4">
            <a:extLst>
              <a:ext uri="{FF2B5EF4-FFF2-40B4-BE49-F238E27FC236}">
                <a16:creationId xmlns:a16="http://schemas.microsoft.com/office/drawing/2014/main" id="{9644F75E-B06A-49B0-A5B8-F606ABF5B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B5046-3535-B6C6-24F5-112B34EEC622}"/>
              </a:ext>
            </a:extLst>
          </p:cNvPr>
          <p:cNvSpPr>
            <a:spLocks noGrp="1"/>
          </p:cNvSpPr>
          <p:nvPr>
            <p:ph type="sldNum" sz="quarter" idx="12"/>
          </p:nvPr>
        </p:nvSpPr>
        <p:spPr/>
        <p:txBody>
          <a:bodyPr/>
          <a:lstStyle/>
          <a:p>
            <a:fld id="{C6890B75-9432-DB4A-92B6-E53B61369BFB}" type="slidenum">
              <a:rPr lang="en-US" smtClean="0"/>
              <a:t>‹#›</a:t>
            </a:fld>
            <a:endParaRPr lang="en-US"/>
          </a:p>
        </p:txBody>
      </p:sp>
    </p:spTree>
    <p:extLst>
      <p:ext uri="{BB962C8B-B14F-4D97-AF65-F5344CB8AC3E}">
        <p14:creationId xmlns:p14="http://schemas.microsoft.com/office/powerpoint/2010/main" val="324246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3B41-2138-289C-DEF3-59870BD3CF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37D21-55F3-8BC0-53CD-DCA82B6FAD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F7132-57B3-92AA-875F-5E34F086730D}"/>
              </a:ext>
            </a:extLst>
          </p:cNvPr>
          <p:cNvSpPr>
            <a:spLocks noGrp="1"/>
          </p:cNvSpPr>
          <p:nvPr>
            <p:ph type="dt" sz="half" idx="10"/>
          </p:nvPr>
        </p:nvSpPr>
        <p:spPr/>
        <p:txBody>
          <a:bodyPr/>
          <a:lstStyle/>
          <a:p>
            <a:fld id="{4DA29CB2-81D2-AB4C-8672-CC81DB342304}" type="datetimeFigureOut">
              <a:rPr lang="en-US" smtClean="0"/>
              <a:t>6/21/22</a:t>
            </a:fld>
            <a:endParaRPr lang="en-US"/>
          </a:p>
        </p:txBody>
      </p:sp>
      <p:sp>
        <p:nvSpPr>
          <p:cNvPr id="5" name="Footer Placeholder 4">
            <a:extLst>
              <a:ext uri="{FF2B5EF4-FFF2-40B4-BE49-F238E27FC236}">
                <a16:creationId xmlns:a16="http://schemas.microsoft.com/office/drawing/2014/main" id="{CDA30C49-8386-A25F-76E9-8A00A311C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87343-357A-2D79-B293-30DF30474879}"/>
              </a:ext>
            </a:extLst>
          </p:cNvPr>
          <p:cNvSpPr>
            <a:spLocks noGrp="1"/>
          </p:cNvSpPr>
          <p:nvPr>
            <p:ph type="sldNum" sz="quarter" idx="12"/>
          </p:nvPr>
        </p:nvSpPr>
        <p:spPr/>
        <p:txBody>
          <a:bodyPr/>
          <a:lstStyle/>
          <a:p>
            <a:fld id="{C6890B75-9432-DB4A-92B6-E53B61369BFB}" type="slidenum">
              <a:rPr lang="en-US" smtClean="0"/>
              <a:t>‹#›</a:t>
            </a:fld>
            <a:endParaRPr lang="en-US"/>
          </a:p>
        </p:txBody>
      </p:sp>
    </p:spTree>
    <p:extLst>
      <p:ext uri="{BB962C8B-B14F-4D97-AF65-F5344CB8AC3E}">
        <p14:creationId xmlns:p14="http://schemas.microsoft.com/office/powerpoint/2010/main" val="108080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7ADD5-581E-2BE7-D5C2-9F43CE5CAE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C7228-4C14-9205-19C7-F2038A480F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DB619D-3986-2966-81D6-CE2A0F728BD9}"/>
              </a:ext>
            </a:extLst>
          </p:cNvPr>
          <p:cNvSpPr>
            <a:spLocks noGrp="1"/>
          </p:cNvSpPr>
          <p:nvPr>
            <p:ph type="dt" sz="half" idx="10"/>
          </p:nvPr>
        </p:nvSpPr>
        <p:spPr/>
        <p:txBody>
          <a:bodyPr/>
          <a:lstStyle/>
          <a:p>
            <a:fld id="{4DA29CB2-81D2-AB4C-8672-CC81DB342304}" type="datetimeFigureOut">
              <a:rPr lang="en-US" smtClean="0"/>
              <a:t>6/21/22</a:t>
            </a:fld>
            <a:endParaRPr lang="en-US"/>
          </a:p>
        </p:txBody>
      </p:sp>
      <p:sp>
        <p:nvSpPr>
          <p:cNvPr id="5" name="Footer Placeholder 4">
            <a:extLst>
              <a:ext uri="{FF2B5EF4-FFF2-40B4-BE49-F238E27FC236}">
                <a16:creationId xmlns:a16="http://schemas.microsoft.com/office/drawing/2014/main" id="{44204EC4-AD4C-CF90-E953-D8372FA14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77508-2AE6-A43B-9119-61E4ECB15CDC}"/>
              </a:ext>
            </a:extLst>
          </p:cNvPr>
          <p:cNvSpPr>
            <a:spLocks noGrp="1"/>
          </p:cNvSpPr>
          <p:nvPr>
            <p:ph type="sldNum" sz="quarter" idx="12"/>
          </p:nvPr>
        </p:nvSpPr>
        <p:spPr/>
        <p:txBody>
          <a:bodyPr/>
          <a:lstStyle/>
          <a:p>
            <a:fld id="{C6890B75-9432-DB4A-92B6-E53B61369BFB}" type="slidenum">
              <a:rPr lang="en-US" smtClean="0"/>
              <a:t>‹#›</a:t>
            </a:fld>
            <a:endParaRPr lang="en-US"/>
          </a:p>
        </p:txBody>
      </p:sp>
    </p:spTree>
    <p:extLst>
      <p:ext uri="{BB962C8B-B14F-4D97-AF65-F5344CB8AC3E}">
        <p14:creationId xmlns:p14="http://schemas.microsoft.com/office/powerpoint/2010/main" val="56387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009F-41C6-CB8D-D2F1-377BD07A7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61936-0912-4E56-C926-92243D5AC6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C8B47A-B048-D357-57BC-17CAEB301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DBD150-974C-C398-69C2-8FA487E82F0B}"/>
              </a:ext>
            </a:extLst>
          </p:cNvPr>
          <p:cNvSpPr>
            <a:spLocks noGrp="1"/>
          </p:cNvSpPr>
          <p:nvPr>
            <p:ph type="dt" sz="half" idx="10"/>
          </p:nvPr>
        </p:nvSpPr>
        <p:spPr/>
        <p:txBody>
          <a:bodyPr/>
          <a:lstStyle/>
          <a:p>
            <a:fld id="{4DA29CB2-81D2-AB4C-8672-CC81DB342304}" type="datetimeFigureOut">
              <a:rPr lang="en-US" smtClean="0"/>
              <a:t>6/21/22</a:t>
            </a:fld>
            <a:endParaRPr lang="en-US"/>
          </a:p>
        </p:txBody>
      </p:sp>
      <p:sp>
        <p:nvSpPr>
          <p:cNvPr id="6" name="Footer Placeholder 5">
            <a:extLst>
              <a:ext uri="{FF2B5EF4-FFF2-40B4-BE49-F238E27FC236}">
                <a16:creationId xmlns:a16="http://schemas.microsoft.com/office/drawing/2014/main" id="{78C5556F-5B6C-D9DA-A868-4908A545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F718D-81DE-9586-7604-8190CF5DBB37}"/>
              </a:ext>
            </a:extLst>
          </p:cNvPr>
          <p:cNvSpPr>
            <a:spLocks noGrp="1"/>
          </p:cNvSpPr>
          <p:nvPr>
            <p:ph type="sldNum" sz="quarter" idx="12"/>
          </p:nvPr>
        </p:nvSpPr>
        <p:spPr/>
        <p:txBody>
          <a:bodyPr/>
          <a:lstStyle/>
          <a:p>
            <a:fld id="{C6890B75-9432-DB4A-92B6-E53B61369BFB}" type="slidenum">
              <a:rPr lang="en-US" smtClean="0"/>
              <a:t>‹#›</a:t>
            </a:fld>
            <a:endParaRPr lang="en-US"/>
          </a:p>
        </p:txBody>
      </p:sp>
    </p:spTree>
    <p:extLst>
      <p:ext uri="{BB962C8B-B14F-4D97-AF65-F5344CB8AC3E}">
        <p14:creationId xmlns:p14="http://schemas.microsoft.com/office/powerpoint/2010/main" val="405544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EE98E35-7CC0-F64A-8529-52A821B95403}"/>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8F19CA0B-A402-084F-9263-E4B9BB725ABB}"/>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6EC4CEF-8B82-7242-84B1-FF9D2B43C7DD}"/>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728F515E-D5DF-AE4B-BAAD-9D705D124D9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Lst>
  <p:hf hdr="0" dt="0"/>
  <p:txStyles>
    <p:titleStyle>
      <a:lvl1pPr algn="l" rtl="0" eaLnBrk="1" fontAlgn="base" hangingPunct="1">
        <a:lnSpc>
          <a:spcPct val="90000"/>
        </a:lnSpc>
        <a:spcBef>
          <a:spcPct val="0"/>
        </a:spcBef>
        <a:spcAft>
          <a:spcPct val="0"/>
        </a:spcAft>
        <a:defRPr sz="4400" kern="1200">
          <a:solidFill>
            <a:srgbClr val="703B7E"/>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sccc.org/publications"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asccc.org/sites/default/files/CCCCO_Report_Program_Course_Approval-web-102819.pdf" TargetMode="External"/><Relationship Id="rId2" Type="http://schemas.openxmlformats.org/officeDocument/2006/relationships/hyperlink" Target="https://govt.westlaw.com/calregs/Browse/Home/California/CaliforniaCodeofRegulation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leginfo.legislature.ca.gov/faces/codes_displaySection.xhtml?lawCode=EDC&amp;sectionNum=70902."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govt.westlaw.com/calregs/Document/I6EED7180D48411DEBC02831C6D6C108E?viewType=FullText&amp;originationContext=documenttoc&amp;transitionType=CategoryPageItem&amp;contextData=(sc.Defaul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ccco.edu/-/media/CCCCO-Website/About-Us/Divisions/Educational-Services-and-Support/Academic-Affairs/What-we-do/Curriculum-and-Instruction-Unit/Curriculum/2021-annual-certificate-california-community-colleges-memo-a11y.pdf?la=en&amp;hash=AF34AEBB52F5C2AFC92535F6944FB5B4159E081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ciac.csusb.edu/"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cccco.edu/-/media/CCCCO-Website/About-Us/Divisions/Educational-Services-and-Support/Academic-Affairs/What-we-do/Curriculum-and-Instruction-Unit/Curriculum/2021-annual-certificate-california-community-colleges-memo-a11y.pdf?la=en&amp;hash=AF34AEBB52F5C2AFC92535F6944FB5B4159E0810" TargetMode="External"/><Relationship Id="rId2" Type="http://schemas.openxmlformats.org/officeDocument/2006/relationships/hyperlink" Target="https://www.ccleague.org/professional-development/trustee-development"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cccco.edu/-/media/CCCCO-Website/Files/Guidance-Memos/ess-22-300-007-dei-in-curriculum-june-2022.pdf?la=en&amp;hash=9EB0AD0C7446864363603A6EA0932076BA850A41" TargetMode="External"/><Relationship Id="rId13" Type="http://schemas.openxmlformats.org/officeDocument/2006/relationships/hyperlink" Target="https://www2.calstate.edu/csu-system/administration/academic-and-student-affairs/academic-programs-innovations-and-faculty-development/geac" TargetMode="External"/><Relationship Id="rId18" Type="http://schemas.openxmlformats.org/officeDocument/2006/relationships/hyperlink" Target="https://govt.westlaw.com/" TargetMode="External"/><Relationship Id="rId26" Type="http://schemas.openxmlformats.org/officeDocument/2006/relationships/hyperlink" Target="https://www.cccco.edu/-/media/CCCCO-Website/Reports/CCCCO_Report_Program_Course_Approval-web-102819.pdf?la=en&amp;hash=06918DD585E9F8C0805334FEA3EB1E6872C22F16" TargetMode="External"/><Relationship Id="rId3" Type="http://schemas.openxmlformats.org/officeDocument/2006/relationships/hyperlink" Target="https://www.ccccurriculum.net/" TargetMode="External"/><Relationship Id="rId21" Type="http://schemas.openxmlformats.org/officeDocument/2006/relationships/hyperlink" Target="https://www.cccco.edu/About-Us/Chancellors-Office/Divisions/Digital-Innovation-and-Infrastructure/info-tech-services/Research/Resources" TargetMode="External"/><Relationship Id="rId7" Type="http://schemas.openxmlformats.org/officeDocument/2006/relationships/hyperlink" Target="https://www.asccc.org/sites/default/files/CCC_DEI-in-Curriculum_Model_Principles_and_Practices_June_2022.pdf" TargetMode="External"/><Relationship Id="rId12" Type="http://schemas.openxmlformats.org/officeDocument/2006/relationships/hyperlink" Target="https://admission.universityofcalifornia.edu/admission-requirements/transfer-requirements/preparing-to-transfer/basic-requirements.html" TargetMode="External"/><Relationship Id="rId17" Type="http://schemas.openxmlformats.org/officeDocument/2006/relationships/hyperlink" Target="https://studentaid.gov/understand-aid/eligibility" TargetMode="External"/><Relationship Id="rId25" Type="http://schemas.openxmlformats.org/officeDocument/2006/relationships/hyperlink" Target="https://www.cccco.edu/About-Us/Chancellors-Office/Divisions/Educational-Services-and-Support/What-we-do/Educational-Programs-and-Professional-Development/Minimum-Qualifications" TargetMode="External"/><Relationship Id="rId2" Type="http://schemas.openxmlformats.org/officeDocument/2006/relationships/notesSlide" Target="../notesSlides/notesSlide15.xml"/><Relationship Id="rId16" Type="http://schemas.openxmlformats.org/officeDocument/2006/relationships/hyperlink" Target="https://rpgroup.org/Portals/0/Documents/Projects/IEPI/Promising_Practices/sem-dual-enrollment-program-abstract-2017.pdf?ver=2020-06-13-102139-990" TargetMode="External"/><Relationship Id="rId20" Type="http://schemas.openxmlformats.org/officeDocument/2006/relationships/hyperlink" Target="https://www.asccc.org/resources" TargetMode="External"/><Relationship Id="rId1" Type="http://schemas.openxmlformats.org/officeDocument/2006/relationships/slideLayout" Target="../slideLayouts/slideLayout3.xml"/><Relationship Id="rId6" Type="http://schemas.openxmlformats.org/officeDocument/2006/relationships/hyperlink" Target="https://www.hancockcollege.edu/hr/documents/SSCCC%20Anti-racism%20Plan%20of%20Action.pdf" TargetMode="External"/><Relationship Id="rId11" Type="http://schemas.openxmlformats.org/officeDocument/2006/relationships/hyperlink" Target="https://admission.universityofcalifornia.edu/admission-requirements/transfer-requirements/uc-transfer-programs/transfer-pathways/" TargetMode="External"/><Relationship Id="rId24" Type="http://schemas.openxmlformats.org/officeDocument/2006/relationships/hyperlink" Target="https://coci2.ccctechcenter.org/" TargetMode="External"/><Relationship Id="rId5" Type="http://schemas.openxmlformats.org/officeDocument/2006/relationships/hyperlink" Target="https://groups.io/g/CCCCurriculumChairs/" TargetMode="External"/><Relationship Id="rId15" Type="http://schemas.openxmlformats.org/officeDocument/2006/relationships/hyperlink" Target="https://www.cde.ca.gov/ci/ct/we/documents/weeguide.doc" TargetMode="External"/><Relationship Id="rId23" Type="http://schemas.openxmlformats.org/officeDocument/2006/relationships/hyperlink" Target="https://www.cccco.edu/-/media/CCCCO-Website/About-Us/Divisions/Educational-Services-and-Support/Academic-Affairs/What-we-do/Curriculum-and-Instruction-Unit/Curriculum/Baccalaureate-Degree-Pilot-Program/Files/CCC16_BA-Degree-Pilot-Program_Final_HiRez.pdf?la=en&amp;hash=AE1555C1CFC4D74370C37EAF77F5C3329A6B12A4" TargetMode="External"/><Relationship Id="rId28" Type="http://schemas.openxmlformats.org/officeDocument/2006/relationships/hyperlink" Target="https://www.cccco.edu/-/media/CCCCO-Website/About-Us/Divisions/Educational-Services-and-Support/Academic-Affairs/What-we-do/Curriculum-and-Instruction-Unit/Files/TOPmanual6200909corrected12513pdf.ashx" TargetMode="External"/><Relationship Id="rId10" Type="http://schemas.openxmlformats.org/officeDocument/2006/relationships/hyperlink" Target="https://c-id.net/" TargetMode="External"/><Relationship Id="rId19" Type="http://schemas.openxmlformats.org/officeDocument/2006/relationships/hyperlink" Target="https://www.asccc.org/sites/default/files/IV.%20A.%20%283%29%20ASCCC%20Legislative%20Report%20June%202022.pdf" TargetMode="External"/><Relationship Id="rId4" Type="http://schemas.openxmlformats.org/officeDocument/2006/relationships/hyperlink" Target="https://www.asccc.org/signup-newsletters" TargetMode="External"/><Relationship Id="rId9" Type="http://schemas.openxmlformats.org/officeDocument/2006/relationships/hyperlink" Target="https://assist.org/" TargetMode="External"/><Relationship Id="rId14" Type="http://schemas.openxmlformats.org/officeDocument/2006/relationships/hyperlink" Target="https://www.regionalcte.org/" TargetMode="External"/><Relationship Id="rId22" Type="http://schemas.openxmlformats.org/officeDocument/2006/relationships/hyperlink" Target="https://www.cccco.edu/" TargetMode="External"/><Relationship Id="rId27" Type="http://schemas.openxmlformats.org/officeDocument/2006/relationships/hyperlink" Target="https://www.cccco.edu/-/media/CCCCO-Website/About-Us/Divisions/Educational-Services-and-Support/Academic-Affairs/What-we-do/Curriculum-and-Instruction-Unit/Files/CreditCourseRepetitionGuidelinesFinal_pdf.ashx?la=en&amp;hash=8E483A6595412289711EB8B42D1A64DD37B91C7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groups.io/g/CCCCurriculumChairs/" TargetMode="External"/><Relationship Id="rId2" Type="http://schemas.openxmlformats.org/officeDocument/2006/relationships/hyperlink" Target="mailto:info@asccc.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hello-bonjour-hi-greeting-foreign-1502369/"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groups.io/g/CCCCurriculumChairs/" TargetMode="External"/><Relationship Id="rId2" Type="http://schemas.openxmlformats.org/officeDocument/2006/relationships/hyperlink" Target="https://www.asccc.org/signup-newsletter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A4B0-A64B-E43C-AA32-57E2283953A2}"/>
              </a:ext>
            </a:extLst>
          </p:cNvPr>
          <p:cNvSpPr>
            <a:spLocks noGrp="1"/>
          </p:cNvSpPr>
          <p:nvPr>
            <p:ph type="title"/>
          </p:nvPr>
        </p:nvSpPr>
        <p:spPr>
          <a:xfrm>
            <a:off x="6633029" y="269823"/>
            <a:ext cx="5558971" cy="3332215"/>
          </a:xfrm>
        </p:spPr>
        <p:txBody>
          <a:bodyPr/>
          <a:lstStyle/>
          <a:p>
            <a:r>
              <a:rPr lang="en-US" b="1" dirty="0"/>
              <a:t>New, Newer, or Aspiring Curriculum Chairs</a:t>
            </a:r>
            <a:endParaRPr lang="en-US" dirty="0"/>
          </a:p>
        </p:txBody>
      </p:sp>
      <p:sp>
        <p:nvSpPr>
          <p:cNvPr id="3" name="Subtitle 2">
            <a:extLst>
              <a:ext uri="{FF2B5EF4-FFF2-40B4-BE49-F238E27FC236}">
                <a16:creationId xmlns:a16="http://schemas.microsoft.com/office/drawing/2014/main" id="{D9DFE8F3-3303-25A7-4AB7-D50E882EE325}"/>
              </a:ext>
            </a:extLst>
          </p:cNvPr>
          <p:cNvSpPr>
            <a:spLocks noGrp="1"/>
          </p:cNvSpPr>
          <p:nvPr>
            <p:ph type="subTitle" idx="4294967295"/>
          </p:nvPr>
        </p:nvSpPr>
        <p:spPr>
          <a:xfrm>
            <a:off x="6633029" y="3602037"/>
            <a:ext cx="5558971" cy="2834621"/>
          </a:xfrm>
        </p:spPr>
        <p:txBody>
          <a:bodyPr vert="horz" lIns="91440" tIns="45720" rIns="91440" bIns="45720" rtlCol="0" anchor="t">
            <a:normAutofit/>
          </a:bodyPr>
          <a:lstStyle/>
          <a:p>
            <a:r>
              <a:rPr lang="en-US" dirty="0">
                <a:solidFill>
                  <a:schemeClr val="bg1"/>
                </a:solidFill>
              </a:rPr>
              <a:t>Randy Beach, Southwestern College Curriculum Chair</a:t>
            </a:r>
          </a:p>
          <a:p>
            <a:r>
              <a:rPr lang="en-US" dirty="0">
                <a:solidFill>
                  <a:schemeClr val="bg1"/>
                </a:solidFill>
              </a:rPr>
              <a:t>Sarah Harris, College of the Sequoias, ASCCC Curriculum Committee Member </a:t>
            </a:r>
          </a:p>
          <a:p>
            <a:r>
              <a:rPr lang="en-US" dirty="0">
                <a:solidFill>
                  <a:schemeClr val="bg1"/>
                </a:solidFill>
              </a:rPr>
              <a:t>Jeff Waller, Grossmont College, Former Curriculum Chair (6 years)</a:t>
            </a:r>
          </a:p>
        </p:txBody>
      </p:sp>
    </p:spTree>
    <p:extLst>
      <p:ext uri="{BB962C8B-B14F-4D97-AF65-F5344CB8AC3E}">
        <p14:creationId xmlns:p14="http://schemas.microsoft.com/office/powerpoint/2010/main" val="2308812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6395-4635-E744-5318-72678FF77D13}"/>
              </a:ext>
            </a:extLst>
          </p:cNvPr>
          <p:cNvSpPr>
            <a:spLocks noGrp="1"/>
          </p:cNvSpPr>
          <p:nvPr>
            <p:ph type="title"/>
          </p:nvPr>
        </p:nvSpPr>
        <p:spPr/>
        <p:txBody>
          <a:bodyPr/>
          <a:lstStyle/>
          <a:p>
            <a:r>
              <a:rPr lang="en-US" dirty="0"/>
              <a:t>Layers of Guidance</a:t>
            </a:r>
          </a:p>
        </p:txBody>
      </p:sp>
      <p:sp>
        <p:nvSpPr>
          <p:cNvPr id="3" name="Content Placeholder 2">
            <a:extLst>
              <a:ext uri="{FF2B5EF4-FFF2-40B4-BE49-F238E27FC236}">
                <a16:creationId xmlns:a16="http://schemas.microsoft.com/office/drawing/2014/main" id="{F3EAA423-95AF-8A41-D1C6-96D5D6ACCE23}"/>
              </a:ext>
            </a:extLst>
          </p:cNvPr>
          <p:cNvSpPr>
            <a:spLocks noGrp="1"/>
          </p:cNvSpPr>
          <p:nvPr>
            <p:ph sz="half" idx="1"/>
          </p:nvPr>
        </p:nvSpPr>
        <p:spPr/>
        <p:txBody>
          <a:bodyPr>
            <a:normAutofit lnSpcReduction="10000"/>
          </a:bodyPr>
          <a:lstStyle/>
          <a:p>
            <a:r>
              <a:rPr lang="en-US" b="1" dirty="0"/>
              <a:t>CA Education Code </a:t>
            </a:r>
            <a:endParaRPr lang="en-US" b="1" dirty="0">
              <a:effectLst/>
            </a:endParaRPr>
          </a:p>
          <a:p>
            <a:pPr lvl="1" fontAlgn="base"/>
            <a:r>
              <a:rPr lang="en-US" dirty="0"/>
              <a:t>Statute, determined by legislation</a:t>
            </a:r>
          </a:p>
          <a:p>
            <a:r>
              <a:rPr lang="en-US" b="1" dirty="0"/>
              <a:t>Title 5 (California Code of Regulations)</a:t>
            </a:r>
            <a:endParaRPr lang="en-US" b="1" dirty="0">
              <a:effectLst/>
            </a:endParaRPr>
          </a:p>
          <a:p>
            <a:pPr lvl="1" fontAlgn="base"/>
            <a:r>
              <a:rPr lang="en-US" dirty="0"/>
              <a:t>Interprets Ed Code into regulations, determined by Board of Governors</a:t>
            </a:r>
          </a:p>
          <a:p>
            <a:r>
              <a:rPr lang="en-US" b="1" dirty="0"/>
              <a:t>Chancellor’s Office Program and Course Approval Handbook (PCAH)</a:t>
            </a:r>
            <a:endParaRPr lang="en-US" b="1" dirty="0">
              <a:effectLst/>
            </a:endParaRPr>
          </a:p>
          <a:p>
            <a:pPr lvl="1" fontAlgn="base"/>
            <a:r>
              <a:rPr lang="en-US" dirty="0"/>
              <a:t>Establishes specific guidelines for implementing Title 5</a:t>
            </a:r>
          </a:p>
          <a:p>
            <a:pPr lvl="1" fontAlgn="base"/>
            <a:r>
              <a:rPr lang="en-US" dirty="0"/>
              <a:t>Developed by Chancellor’s Office with CCC Curriculum Committee (5C)</a:t>
            </a:r>
          </a:p>
          <a:p>
            <a:r>
              <a:rPr lang="en-US" b="1" dirty="0"/>
              <a:t>Chancellor’s Office guidelines</a:t>
            </a:r>
            <a:endParaRPr lang="en-US" b="1" dirty="0">
              <a:effectLst/>
            </a:endParaRPr>
          </a:p>
          <a:p>
            <a:pPr lvl="1" fontAlgn="base"/>
            <a:r>
              <a:rPr lang="en-US" dirty="0"/>
              <a:t>Further clarify implementation of title 5 and emerging issues (e.g. AB 705)</a:t>
            </a:r>
          </a:p>
          <a:p>
            <a:r>
              <a:rPr lang="en-US" b="1" dirty="0"/>
              <a:t>ASCCC papers and reference guides</a:t>
            </a:r>
            <a:endParaRPr lang="en-US" b="1" dirty="0">
              <a:effectLst/>
            </a:endParaRPr>
          </a:p>
          <a:p>
            <a:pPr lvl="1"/>
            <a:r>
              <a:rPr lang="en-US" dirty="0"/>
              <a:t>Best practices available online: </a:t>
            </a:r>
            <a:r>
              <a:rPr lang="en-US" u="sng" dirty="0">
                <a:hlinkClick r:id="rId2"/>
              </a:rPr>
              <a:t>https://www.asccc.org/publications#</a:t>
            </a:r>
            <a:endParaRPr lang="en-US" dirty="0"/>
          </a:p>
        </p:txBody>
      </p:sp>
    </p:spTree>
    <p:extLst>
      <p:ext uri="{BB962C8B-B14F-4D97-AF65-F5344CB8AC3E}">
        <p14:creationId xmlns:p14="http://schemas.microsoft.com/office/powerpoint/2010/main" val="215172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7B33-023C-4E9B-6D72-C349A32482B4}"/>
              </a:ext>
            </a:extLst>
          </p:cNvPr>
          <p:cNvSpPr>
            <a:spLocks noGrp="1"/>
          </p:cNvSpPr>
          <p:nvPr>
            <p:ph type="title"/>
          </p:nvPr>
        </p:nvSpPr>
        <p:spPr/>
        <p:txBody>
          <a:bodyPr/>
          <a:lstStyle/>
          <a:p>
            <a:r>
              <a:rPr lang="en-US" dirty="0"/>
              <a:t>Searching Title 5</a:t>
            </a:r>
          </a:p>
        </p:txBody>
      </p:sp>
      <p:sp>
        <p:nvSpPr>
          <p:cNvPr id="3" name="Content Placeholder 2">
            <a:extLst>
              <a:ext uri="{FF2B5EF4-FFF2-40B4-BE49-F238E27FC236}">
                <a16:creationId xmlns:a16="http://schemas.microsoft.com/office/drawing/2014/main" id="{9AB2FAE2-DEC7-87AE-A2E1-BDCA35177E2B}"/>
              </a:ext>
            </a:extLst>
          </p:cNvPr>
          <p:cNvSpPr>
            <a:spLocks noGrp="1"/>
          </p:cNvSpPr>
          <p:nvPr>
            <p:ph sz="half" idx="1"/>
          </p:nvPr>
        </p:nvSpPr>
        <p:spPr/>
        <p:txBody>
          <a:bodyPr>
            <a:normAutofit lnSpcReduction="10000"/>
          </a:bodyPr>
          <a:lstStyle/>
          <a:p>
            <a:r>
              <a:rPr lang="en-US" dirty="0"/>
              <a:t>Easy to browse or search CA Code of Regulations at </a:t>
            </a:r>
            <a:r>
              <a:rPr lang="en-US" u="sng" dirty="0">
                <a:hlinkClick r:id="rId2"/>
              </a:rPr>
              <a:t>https://govt.westlaw.com/calregs/Browse/Home/California/CaliforniaCodeofRegulations</a:t>
            </a:r>
            <a:endParaRPr lang="en-US" b="0" dirty="0">
              <a:effectLst/>
            </a:endParaRPr>
          </a:p>
          <a:p>
            <a:r>
              <a:rPr lang="en-US" dirty="0"/>
              <a:t>Title 5: Education</a:t>
            </a:r>
            <a:endParaRPr lang="en-US" b="0" dirty="0">
              <a:effectLst/>
            </a:endParaRPr>
          </a:p>
          <a:p>
            <a:r>
              <a:rPr lang="en-US" dirty="0"/>
              <a:t>Division 6: California Community Colleges</a:t>
            </a:r>
            <a:endParaRPr lang="en-US" b="0" dirty="0">
              <a:effectLst/>
            </a:endParaRPr>
          </a:p>
          <a:p>
            <a:r>
              <a:rPr lang="en-US" dirty="0"/>
              <a:t>Chapter 6: Curriculum and Instruction</a:t>
            </a:r>
            <a:endParaRPr lang="en-US" b="0" dirty="0">
              <a:effectLst/>
            </a:endParaRPr>
          </a:p>
          <a:p>
            <a:r>
              <a:rPr lang="en-US" dirty="0"/>
              <a:t>Subchapter 1: Programs, Courses, and Classes</a:t>
            </a:r>
            <a:endParaRPr lang="en-US" b="0" dirty="0">
              <a:effectLst/>
            </a:endParaRPr>
          </a:p>
          <a:p>
            <a:pPr marL="0" indent="0">
              <a:buNone/>
            </a:pPr>
            <a:br>
              <a:rPr lang="en-US" b="0" dirty="0">
                <a:effectLst/>
              </a:rPr>
            </a:br>
            <a:r>
              <a:rPr lang="en-US" dirty="0"/>
              <a:t>For a list of sections related to curriculum see </a:t>
            </a:r>
            <a:r>
              <a:rPr lang="en-US" u="sng" dirty="0">
                <a:hlinkClick r:id="rId3"/>
              </a:rPr>
              <a:t>PCAH, 7</a:t>
            </a:r>
            <a:r>
              <a:rPr lang="en-US" u="sng" baseline="30000" dirty="0">
                <a:hlinkClick r:id="rId3"/>
              </a:rPr>
              <a:t>th</a:t>
            </a:r>
            <a:r>
              <a:rPr lang="en-US" u="sng" dirty="0">
                <a:hlinkClick r:id="rId3"/>
              </a:rPr>
              <a:t> ed.</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90804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417F-895D-0CE1-F97F-1DCEC4C24800}"/>
              </a:ext>
            </a:extLst>
          </p:cNvPr>
          <p:cNvSpPr>
            <a:spLocks noGrp="1"/>
          </p:cNvSpPr>
          <p:nvPr>
            <p:ph type="title"/>
          </p:nvPr>
        </p:nvSpPr>
        <p:spPr/>
        <p:txBody>
          <a:bodyPr/>
          <a:lstStyle/>
          <a:p>
            <a:r>
              <a:rPr lang="en-US" dirty="0"/>
              <a:t>CCCs, CSUs, and UCs</a:t>
            </a:r>
          </a:p>
        </p:txBody>
      </p:sp>
      <p:sp>
        <p:nvSpPr>
          <p:cNvPr id="3" name="Content Placeholder 2">
            <a:extLst>
              <a:ext uri="{FF2B5EF4-FFF2-40B4-BE49-F238E27FC236}">
                <a16:creationId xmlns:a16="http://schemas.microsoft.com/office/drawing/2014/main" id="{63F93A07-3FCA-E08B-5E6E-D4C4F0EA14A9}"/>
              </a:ext>
            </a:extLst>
          </p:cNvPr>
          <p:cNvSpPr>
            <a:spLocks noGrp="1"/>
          </p:cNvSpPr>
          <p:nvPr>
            <p:ph sz="half" idx="1"/>
          </p:nvPr>
        </p:nvSpPr>
        <p:spPr/>
        <p:txBody>
          <a:bodyPr/>
          <a:lstStyle/>
          <a:p>
            <a:r>
              <a:rPr lang="en-US" dirty="0"/>
              <a:t>CCC’s can determine CSU transferability based on local policy with some basic content requirements (CSU Executive Order 167)</a:t>
            </a:r>
          </a:p>
          <a:p>
            <a:r>
              <a:rPr lang="en-US" dirty="0"/>
              <a:t>UC Courses must be submitted and reviewed to determine transferability</a:t>
            </a:r>
          </a:p>
          <a:p>
            <a:r>
              <a:rPr lang="en-US" dirty="0"/>
              <a:t>Transfer is distinct from an AAM (Articulation Agreement by Major)</a:t>
            </a:r>
          </a:p>
          <a:p>
            <a:r>
              <a:rPr lang="en-US" dirty="0"/>
              <a:t>These systems are complex – rely on your Articulation Officer as an expert resource!</a:t>
            </a:r>
          </a:p>
          <a:p>
            <a:r>
              <a:rPr lang="en-US" dirty="0"/>
              <a:t>Related Breakout Sessions:</a:t>
            </a:r>
          </a:p>
          <a:p>
            <a:pPr lvl="1"/>
            <a:r>
              <a:rPr lang="en-US" sz="1800" dirty="0"/>
              <a:t>Transfer Pathways and Updates (Breakout Session 1 – Online)</a:t>
            </a:r>
          </a:p>
          <a:p>
            <a:pPr lvl="1"/>
            <a:r>
              <a:rPr lang="en-US" sz="1800" dirty="0"/>
              <a:t>C-ID Update and AB 1111 Common Course Numbering  (Breakout Session 2 – Online)</a:t>
            </a:r>
          </a:p>
          <a:p>
            <a:pPr lvl="1"/>
            <a:r>
              <a:rPr lang="en-US" sz="1800" dirty="0"/>
              <a:t>General Education and AB 928 (Breakout Session 4 – Hybrid/Interactive)</a:t>
            </a:r>
          </a:p>
          <a:p>
            <a:pPr lvl="1"/>
            <a:r>
              <a:rPr lang="en-US" sz="1800" dirty="0"/>
              <a:t>Collaboration between Curriculum and Articulation to support student transfer (Breakout Session 5 – Hybrid/Interactive)</a:t>
            </a:r>
          </a:p>
          <a:p>
            <a:pPr marL="457200" lvl="1" indent="0">
              <a:buNone/>
            </a:pPr>
            <a:endParaRPr lang="en-US" dirty="0"/>
          </a:p>
          <a:p>
            <a:pPr lvl="1"/>
            <a:endParaRPr lang="en-US" dirty="0"/>
          </a:p>
        </p:txBody>
      </p:sp>
    </p:spTree>
    <p:extLst>
      <p:ext uri="{BB962C8B-B14F-4D97-AF65-F5344CB8AC3E}">
        <p14:creationId xmlns:p14="http://schemas.microsoft.com/office/powerpoint/2010/main" val="196088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4605-22CD-0E74-2F2B-467FD92B5B5C}"/>
              </a:ext>
            </a:extLst>
          </p:cNvPr>
          <p:cNvSpPr>
            <a:spLocks noGrp="1"/>
          </p:cNvSpPr>
          <p:nvPr>
            <p:ph type="title"/>
          </p:nvPr>
        </p:nvSpPr>
        <p:spPr/>
        <p:txBody>
          <a:bodyPr/>
          <a:lstStyle/>
          <a:p>
            <a:r>
              <a:rPr lang="en-US" dirty="0"/>
              <a:t>Faculty Authority Over Curriculum </a:t>
            </a:r>
          </a:p>
        </p:txBody>
      </p:sp>
      <p:sp>
        <p:nvSpPr>
          <p:cNvPr id="3" name="Content Placeholder 2">
            <a:extLst>
              <a:ext uri="{FF2B5EF4-FFF2-40B4-BE49-F238E27FC236}">
                <a16:creationId xmlns:a16="http://schemas.microsoft.com/office/drawing/2014/main" id="{52A86C3B-5E92-9C06-7FC1-FE58540961AE}"/>
              </a:ext>
            </a:extLst>
          </p:cNvPr>
          <p:cNvSpPr>
            <a:spLocks noGrp="1"/>
          </p:cNvSpPr>
          <p:nvPr>
            <p:ph sz="half" idx="1"/>
          </p:nvPr>
        </p:nvSpPr>
        <p:spPr/>
        <p:txBody>
          <a:bodyPr vert="horz" lIns="91440" tIns="45720" rIns="91440" bIns="45720" rtlCol="0" anchor="t">
            <a:normAutofit fontScale="92500" lnSpcReduction="20000"/>
          </a:bodyPr>
          <a:lstStyle/>
          <a:p>
            <a:r>
              <a:rPr lang="en-US" dirty="0"/>
              <a:t>Authority over the curriculum is codified in </a:t>
            </a:r>
            <a:r>
              <a:rPr lang="en-US" u="sng" dirty="0">
                <a:hlinkClick r:id="rId3"/>
              </a:rPr>
              <a:t>California Education Code (§70902)</a:t>
            </a:r>
            <a:r>
              <a:rPr lang="en-US" dirty="0"/>
              <a:t> and further refined in </a:t>
            </a:r>
            <a:r>
              <a:rPr lang="en-US" u="sng" dirty="0"/>
              <a:t>T</a:t>
            </a:r>
            <a:r>
              <a:rPr lang="en-US" u="sng" dirty="0">
                <a:hlinkClick r:id="rId4"/>
              </a:rPr>
              <a:t>itle 5 Regulations (§53200)</a:t>
            </a:r>
            <a:r>
              <a:rPr lang="en-US" dirty="0"/>
              <a:t>.</a:t>
            </a:r>
            <a:endParaRPr lang="en-US" b="0" dirty="0">
              <a:effectLst/>
            </a:endParaRPr>
          </a:p>
          <a:p>
            <a:r>
              <a:rPr lang="en-US" dirty="0"/>
              <a:t>Along with the authority, there is a responsibility: work with other faculty, administrators, and staff.</a:t>
            </a:r>
            <a:endParaRPr lang="en-US" b="0" dirty="0">
              <a:effectLst/>
              <a:ea typeface="Calibri"/>
              <a:cs typeface="Calibri"/>
            </a:endParaRPr>
          </a:p>
          <a:p>
            <a:r>
              <a:rPr lang="en-US" dirty="0"/>
              <a:t>Administration has “right of assignment” over courses and programs.</a:t>
            </a:r>
            <a:endParaRPr lang="en-US" dirty="0">
              <a:ea typeface="Calibri"/>
              <a:cs typeface="Calibri"/>
            </a:endParaRPr>
          </a:p>
          <a:p>
            <a:r>
              <a:rPr lang="en-US" dirty="0"/>
              <a:t>ACCJC Standards focus on faculty purview in curricular matters:</a:t>
            </a:r>
            <a:endParaRPr lang="en-US" b="0" dirty="0">
              <a:effectLst/>
              <a:ea typeface="Calibri"/>
              <a:cs typeface="Calibri"/>
            </a:endParaRPr>
          </a:p>
          <a:p>
            <a:pPr marL="685800" lvl="2">
              <a:spcBef>
                <a:spcPts val="1000"/>
              </a:spcBef>
            </a:pPr>
            <a:r>
              <a:rPr lang="en-US" sz="2400" dirty="0"/>
              <a:t>II.A.2 Faculty ensure that the content/methods of instruction meet standards</a:t>
            </a:r>
            <a:endParaRPr lang="en-US" sz="2400" dirty="0">
              <a:ea typeface="Calibri"/>
              <a:cs typeface="Calibri"/>
            </a:endParaRPr>
          </a:p>
          <a:p>
            <a:pPr marL="685800" lvl="2">
              <a:spcBef>
                <a:spcPts val="1000"/>
              </a:spcBef>
            </a:pPr>
            <a:r>
              <a:rPr lang="en-US" sz="2400" dirty="0"/>
              <a:t>II.A.3 Student learning outcomes</a:t>
            </a:r>
            <a:endParaRPr lang="en-US" sz="2400" dirty="0">
              <a:ea typeface="Calibri"/>
              <a:cs typeface="Calibri"/>
            </a:endParaRPr>
          </a:p>
          <a:p>
            <a:pPr marL="685800" lvl="2">
              <a:spcBef>
                <a:spcPts val="1000"/>
              </a:spcBef>
            </a:pPr>
            <a:r>
              <a:rPr lang="en-US" sz="2400" dirty="0"/>
              <a:t>II.A.4 Pre-collegiate level curriculum</a:t>
            </a:r>
            <a:endParaRPr lang="en-US" sz="2400" dirty="0">
              <a:ea typeface="Calibri"/>
              <a:cs typeface="Calibri"/>
            </a:endParaRPr>
          </a:p>
          <a:p>
            <a:pPr marL="685800" lvl="2">
              <a:spcBef>
                <a:spcPts val="1000"/>
              </a:spcBef>
            </a:pPr>
            <a:r>
              <a:rPr lang="en-US" sz="2400" dirty="0"/>
              <a:t>II.A.12 Faculty expertise the basis for courses approved for general education </a:t>
            </a:r>
            <a:endParaRPr lang="en-US" sz="2400" dirty="0">
              <a:ea typeface="Calibri"/>
              <a:cs typeface="Calibri"/>
            </a:endParaRPr>
          </a:p>
          <a:p>
            <a:pPr marL="685800" lvl="2">
              <a:spcBef>
                <a:spcPts val="1000"/>
              </a:spcBef>
            </a:pPr>
            <a:r>
              <a:rPr lang="en-US" sz="2400" dirty="0"/>
              <a:t>IV.A.4 Faculty role in governance for curriculum and student learning programs and services</a:t>
            </a:r>
            <a:endParaRPr lang="en-US" dirty="0"/>
          </a:p>
        </p:txBody>
      </p:sp>
    </p:spTree>
    <p:extLst>
      <p:ext uri="{BB962C8B-B14F-4D97-AF65-F5344CB8AC3E}">
        <p14:creationId xmlns:p14="http://schemas.microsoft.com/office/powerpoint/2010/main" val="221746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1DAC-359E-DECC-9D59-4170AE0EF06B}"/>
              </a:ext>
            </a:extLst>
          </p:cNvPr>
          <p:cNvSpPr>
            <a:spLocks noGrp="1"/>
          </p:cNvSpPr>
          <p:nvPr>
            <p:ph type="title"/>
          </p:nvPr>
        </p:nvSpPr>
        <p:spPr/>
        <p:txBody>
          <a:bodyPr/>
          <a:lstStyle/>
          <a:p>
            <a:r>
              <a:rPr lang="en-US" dirty="0"/>
              <a:t>Curriculum is a 10+1 Matter – Title 5, Section 53200</a:t>
            </a:r>
          </a:p>
        </p:txBody>
      </p:sp>
      <p:sp>
        <p:nvSpPr>
          <p:cNvPr id="3" name="Content Placeholder 2">
            <a:extLst>
              <a:ext uri="{FF2B5EF4-FFF2-40B4-BE49-F238E27FC236}">
                <a16:creationId xmlns:a16="http://schemas.microsoft.com/office/drawing/2014/main" id="{B15C274E-CC24-472A-82E5-2E7E45B1B5CE}"/>
              </a:ext>
            </a:extLst>
          </p:cNvPr>
          <p:cNvSpPr>
            <a:spLocks noGrp="1"/>
          </p:cNvSpPr>
          <p:nvPr>
            <p:ph sz="half" idx="1"/>
          </p:nvPr>
        </p:nvSpPr>
        <p:spPr/>
        <p:txBody>
          <a:bodyPr>
            <a:normAutofit fontScale="92500" lnSpcReduction="10000"/>
          </a:bodyPr>
          <a:lstStyle/>
          <a:p>
            <a:pPr fontAlgn="base"/>
            <a:r>
              <a:rPr lang="en-US" dirty="0"/>
              <a:t>Curriculum, including establishing prerequisites</a:t>
            </a:r>
          </a:p>
          <a:p>
            <a:pPr fontAlgn="base"/>
            <a:r>
              <a:rPr lang="en-US" dirty="0"/>
              <a:t>Degree and certificate requirements</a:t>
            </a:r>
          </a:p>
          <a:p>
            <a:pPr fontAlgn="base"/>
            <a:r>
              <a:rPr lang="en-US" dirty="0"/>
              <a:t>Grading policy</a:t>
            </a:r>
          </a:p>
          <a:p>
            <a:pPr fontAlgn="base"/>
            <a:r>
              <a:rPr lang="en-US" dirty="0"/>
              <a:t>Educational program development</a:t>
            </a:r>
          </a:p>
          <a:p>
            <a:pPr fontAlgn="base"/>
            <a:r>
              <a:rPr lang="en-US" dirty="0"/>
              <a:t>Standards or policies regarding student preparation and success</a:t>
            </a:r>
          </a:p>
          <a:p>
            <a:pPr fontAlgn="base"/>
            <a:r>
              <a:rPr lang="en-US" dirty="0"/>
              <a:t>College governance structures, as related to faculty roles</a:t>
            </a:r>
          </a:p>
          <a:p>
            <a:pPr fontAlgn="base"/>
            <a:r>
              <a:rPr lang="en-US" dirty="0"/>
              <a:t>Faculty roles and involvement in accreditation processes</a:t>
            </a:r>
          </a:p>
          <a:p>
            <a:pPr fontAlgn="base"/>
            <a:r>
              <a:rPr lang="en-US" dirty="0"/>
              <a:t>Policies for professional development activities</a:t>
            </a:r>
          </a:p>
          <a:p>
            <a:pPr fontAlgn="base"/>
            <a:r>
              <a:rPr lang="en-US" dirty="0"/>
              <a:t>Processes for program review</a:t>
            </a:r>
          </a:p>
          <a:p>
            <a:pPr fontAlgn="base"/>
            <a:r>
              <a:rPr lang="en-US" dirty="0"/>
              <a:t>Processes for institutional planning and budget development</a:t>
            </a:r>
          </a:p>
          <a:p>
            <a:r>
              <a:rPr lang="en-US" i="1" dirty="0"/>
              <a:t>+1 Other academic and professional matters as mutually agreed upon</a:t>
            </a:r>
            <a:endParaRPr lang="en-US" b="0" dirty="0">
              <a:effectLst/>
            </a:endParaRPr>
          </a:p>
          <a:p>
            <a:pPr marL="0" indent="0">
              <a:buNone/>
            </a:pPr>
            <a:endParaRPr lang="en-US" dirty="0"/>
          </a:p>
        </p:txBody>
      </p:sp>
    </p:spTree>
    <p:extLst>
      <p:ext uri="{BB962C8B-B14F-4D97-AF65-F5344CB8AC3E}">
        <p14:creationId xmlns:p14="http://schemas.microsoft.com/office/powerpoint/2010/main" val="28062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196C-FFCA-0592-6041-D4D7381DE6AA}"/>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a:t>Responsibilities of Curriculum Chairs</a:t>
            </a:r>
          </a:p>
        </p:txBody>
      </p:sp>
      <p:pic>
        <p:nvPicPr>
          <p:cNvPr id="5" name="Picture 4" descr="Mother rubber duck leading several rubber ducklings">
            <a:extLst>
              <a:ext uri="{FF2B5EF4-FFF2-40B4-BE49-F238E27FC236}">
                <a16:creationId xmlns:a16="http://schemas.microsoft.com/office/drawing/2014/main" id="{2453D82D-D4DD-DF47-291B-062A90EB78EC}"/>
              </a:ext>
            </a:extLst>
          </p:cNvPr>
          <p:cNvPicPr>
            <a:picLocks noChangeAspect="1"/>
          </p:cNvPicPr>
          <p:nvPr/>
        </p:nvPicPr>
        <p:blipFill rotWithShape="1">
          <a:blip r:embed="rId2"/>
          <a:srcRect l="3030" r="1" b="1"/>
          <a:stretch/>
        </p:blipFill>
        <p:spPr>
          <a:xfrm>
            <a:off x="4360863" y="1193842"/>
            <a:ext cx="6672262" cy="5091744"/>
          </a:xfrm>
          <a:prstGeom prst="rect">
            <a:avLst/>
          </a:prstGeom>
          <a:noFill/>
        </p:spPr>
      </p:pic>
      <p:sp>
        <p:nvSpPr>
          <p:cNvPr id="7" name="Text Placeholder 3" hidden="1">
            <a:extLst>
              <a:ext uri="{FF2B5EF4-FFF2-40B4-BE49-F238E27FC236}">
                <a16:creationId xmlns:a16="http://schemas.microsoft.com/office/drawing/2014/main" id="{1F413703-67F1-A778-773D-0BAA5541F0BD}"/>
              </a:ext>
            </a:extLst>
          </p:cNvPr>
          <p:cNvSpPr>
            <a:spLocks noGrp="1"/>
          </p:cNvSpPr>
          <p:nvPr>
            <p:ph type="body" sz="half" idx="2"/>
          </p:nvPr>
        </p:nvSpPr>
        <p:spPr>
          <a:xfrm>
            <a:off x="227885" y="3225800"/>
            <a:ext cx="3583461" cy="2297110"/>
          </a:xfrm>
        </p:spPr>
        <p:txBody>
          <a:bodyPr/>
          <a:lstStyle/>
          <a:p>
            <a:endParaRPr lang="en-US"/>
          </a:p>
        </p:txBody>
      </p:sp>
      <p:sp>
        <p:nvSpPr>
          <p:cNvPr id="12" name="Slide Number Placeholder 4">
            <a:extLst>
              <a:ext uri="{FF2B5EF4-FFF2-40B4-BE49-F238E27FC236}">
                <a16:creationId xmlns:a16="http://schemas.microsoft.com/office/drawing/2014/main" id="{8894C3AB-311F-41D2-0F53-67411D72A161}"/>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15</a:t>
            </a:fld>
            <a:endParaRPr lang="en-US" altLang="en-US"/>
          </a:p>
        </p:txBody>
      </p:sp>
    </p:spTree>
    <p:extLst>
      <p:ext uri="{BB962C8B-B14F-4D97-AF65-F5344CB8AC3E}">
        <p14:creationId xmlns:p14="http://schemas.microsoft.com/office/powerpoint/2010/main" val="373662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621F-21F5-6614-61DE-764DD91F6E24}"/>
              </a:ext>
            </a:extLst>
          </p:cNvPr>
          <p:cNvSpPr>
            <a:spLocks noGrp="1"/>
          </p:cNvSpPr>
          <p:nvPr>
            <p:ph type="title"/>
          </p:nvPr>
        </p:nvSpPr>
        <p:spPr/>
        <p:txBody>
          <a:bodyPr/>
          <a:lstStyle/>
          <a:p>
            <a:r>
              <a:rPr lang="en-US" dirty="0"/>
              <a:t>Types of Curriculum</a:t>
            </a:r>
          </a:p>
        </p:txBody>
      </p:sp>
      <p:sp>
        <p:nvSpPr>
          <p:cNvPr id="4" name="Content Placeholder 3">
            <a:extLst>
              <a:ext uri="{FF2B5EF4-FFF2-40B4-BE49-F238E27FC236}">
                <a16:creationId xmlns:a16="http://schemas.microsoft.com/office/drawing/2014/main" id="{D413842D-4690-079D-F592-B91F2E039B71}"/>
              </a:ext>
            </a:extLst>
          </p:cNvPr>
          <p:cNvSpPr>
            <a:spLocks noGrp="1"/>
          </p:cNvSpPr>
          <p:nvPr>
            <p:ph sz="half" idx="1"/>
          </p:nvPr>
        </p:nvSpPr>
        <p:spPr/>
        <p:txBody>
          <a:bodyPr>
            <a:normAutofit fontScale="92500" lnSpcReduction="20000"/>
          </a:bodyPr>
          <a:lstStyle/>
          <a:p>
            <a:pPr marL="0" indent="0">
              <a:buNone/>
            </a:pPr>
            <a:r>
              <a:rPr lang="en-US" b="1" dirty="0"/>
              <a:t>CREDIT</a:t>
            </a:r>
            <a:endParaRPr lang="en-US" b="0" dirty="0">
              <a:effectLst/>
            </a:endParaRPr>
          </a:p>
          <a:p>
            <a:r>
              <a:rPr lang="en-US" b="1" dirty="0"/>
              <a:t>Courses</a:t>
            </a:r>
            <a:endParaRPr lang="en-US" b="0" dirty="0">
              <a:effectLst/>
            </a:endParaRPr>
          </a:p>
          <a:p>
            <a:pPr fontAlgn="base"/>
            <a:r>
              <a:rPr lang="en-US" dirty="0"/>
              <a:t>Degree-applicable</a:t>
            </a:r>
            <a:endParaRPr lang="en-US" sz="2400" dirty="0"/>
          </a:p>
          <a:p>
            <a:pPr fontAlgn="base"/>
            <a:r>
              <a:rPr lang="en-US" dirty="0"/>
              <a:t>Non degree-applicable</a:t>
            </a:r>
            <a:endParaRPr lang="en-US" sz="2400" dirty="0"/>
          </a:p>
          <a:p>
            <a:r>
              <a:rPr lang="en-US" b="1" dirty="0"/>
              <a:t>Programs</a:t>
            </a:r>
            <a:endParaRPr lang="en-US" b="0" dirty="0">
              <a:effectLst/>
            </a:endParaRPr>
          </a:p>
          <a:p>
            <a:pPr fontAlgn="base"/>
            <a:r>
              <a:rPr lang="en-US" dirty="0"/>
              <a:t>Associate Degrees (AA, AS)</a:t>
            </a:r>
          </a:p>
          <a:p>
            <a:pPr fontAlgn="base"/>
            <a:r>
              <a:rPr lang="en-US" dirty="0"/>
              <a:t>Associate Degrees for Transfer (AA-T, AS-T)</a:t>
            </a:r>
          </a:p>
          <a:p>
            <a:pPr fontAlgn="base"/>
            <a:r>
              <a:rPr lang="en-US" dirty="0"/>
              <a:t>Certificates of Achievement</a:t>
            </a:r>
            <a:endParaRPr lang="en-US" sz="2400" dirty="0"/>
          </a:p>
          <a:p>
            <a:pPr lvl="1" fontAlgn="base"/>
            <a:r>
              <a:rPr lang="en-US" dirty="0"/>
              <a:t>16 + units </a:t>
            </a:r>
            <a:r>
              <a:rPr lang="en-US" i="1" dirty="0"/>
              <a:t>must</a:t>
            </a:r>
            <a:r>
              <a:rPr lang="en-US" dirty="0"/>
              <a:t> be submitted to CO</a:t>
            </a:r>
            <a:endParaRPr lang="en-US" sz="2000" dirty="0"/>
          </a:p>
          <a:p>
            <a:pPr lvl="1" fontAlgn="base"/>
            <a:r>
              <a:rPr lang="en-US" dirty="0"/>
              <a:t>8-&lt;16 units </a:t>
            </a:r>
            <a:r>
              <a:rPr lang="en-US" i="1" dirty="0"/>
              <a:t>may </a:t>
            </a:r>
            <a:r>
              <a:rPr lang="en-US" dirty="0"/>
              <a:t>be submitted to CO</a:t>
            </a:r>
            <a:endParaRPr lang="en-US" sz="2000" dirty="0"/>
          </a:p>
          <a:p>
            <a:pPr fontAlgn="base"/>
            <a:r>
              <a:rPr lang="en-US" dirty="0"/>
              <a:t>Locally Approved Certificates</a:t>
            </a:r>
            <a:endParaRPr lang="en-US" sz="2400" dirty="0"/>
          </a:p>
          <a:p>
            <a:pPr lvl="1" fontAlgn="base"/>
            <a:r>
              <a:rPr lang="en-US" dirty="0"/>
              <a:t>&lt;8 units; or 8 -&lt;16 units not CO approved</a:t>
            </a:r>
            <a:endParaRPr lang="en-US" sz="2000" dirty="0"/>
          </a:p>
          <a:p>
            <a:endParaRPr lang="en-US" dirty="0"/>
          </a:p>
        </p:txBody>
      </p:sp>
      <p:sp>
        <p:nvSpPr>
          <p:cNvPr id="5" name="Content Placeholder 4">
            <a:extLst>
              <a:ext uri="{FF2B5EF4-FFF2-40B4-BE49-F238E27FC236}">
                <a16:creationId xmlns:a16="http://schemas.microsoft.com/office/drawing/2014/main" id="{B373C0E8-12D4-261D-97E3-F32A403D926A}"/>
              </a:ext>
            </a:extLst>
          </p:cNvPr>
          <p:cNvSpPr>
            <a:spLocks noGrp="1"/>
          </p:cNvSpPr>
          <p:nvPr>
            <p:ph sz="half" idx="4294967295"/>
          </p:nvPr>
        </p:nvSpPr>
        <p:spPr>
          <a:xfrm>
            <a:off x="7010400" y="1825625"/>
            <a:ext cx="5181600" cy="4351338"/>
          </a:xfrm>
        </p:spPr>
        <p:txBody>
          <a:bodyPr>
            <a:normAutofit fontScale="85000" lnSpcReduction="20000"/>
          </a:bodyPr>
          <a:lstStyle/>
          <a:p>
            <a:pPr marL="0" indent="0">
              <a:buNone/>
            </a:pPr>
            <a:r>
              <a:rPr lang="en-US" b="1" dirty="0"/>
              <a:t>NONCREDIT</a:t>
            </a:r>
            <a:endParaRPr lang="en-US" b="0" dirty="0">
              <a:effectLst/>
            </a:endParaRPr>
          </a:p>
          <a:p>
            <a:r>
              <a:rPr lang="en-US" b="1" dirty="0"/>
              <a:t>Courses</a:t>
            </a:r>
            <a:endParaRPr lang="en-US" b="0" dirty="0">
              <a:effectLst/>
            </a:endParaRPr>
          </a:p>
          <a:p>
            <a:pPr fontAlgn="base"/>
            <a:r>
              <a:rPr lang="en-US" dirty="0"/>
              <a:t>Noncredit: Courses must fit in one of 10 categories to be approved by CO/receive apportionment</a:t>
            </a:r>
          </a:p>
          <a:p>
            <a:pPr fontAlgn="base"/>
            <a:r>
              <a:rPr lang="en-US" dirty="0"/>
              <a:t>vs. not-for-credit/community services: fee-supported class; apportionment is not claimed; locally approved</a:t>
            </a:r>
          </a:p>
          <a:p>
            <a:r>
              <a:rPr lang="en-US" b="1" dirty="0"/>
              <a:t>Programs</a:t>
            </a:r>
            <a:endParaRPr lang="en-US" b="0" dirty="0">
              <a:effectLst/>
            </a:endParaRPr>
          </a:p>
          <a:p>
            <a:pPr fontAlgn="base"/>
            <a:r>
              <a:rPr lang="en-US" dirty="0"/>
              <a:t>Cert. of Completion/Competency (CDCP)</a:t>
            </a:r>
          </a:p>
          <a:p>
            <a:pPr fontAlgn="base"/>
            <a:r>
              <a:rPr lang="en-US" dirty="0"/>
              <a:t>Adult High School Diploma</a:t>
            </a:r>
          </a:p>
          <a:p>
            <a:pPr fontAlgn="base"/>
            <a:r>
              <a:rPr lang="en-US" dirty="0"/>
              <a:t>Noncredit Apprenticeship Program</a:t>
            </a:r>
          </a:p>
          <a:p>
            <a:pPr fontAlgn="base"/>
            <a:r>
              <a:rPr lang="en-US" dirty="0"/>
              <a:t>Locally Approved Certificates (not CO approved)</a:t>
            </a:r>
          </a:p>
          <a:p>
            <a:endParaRPr lang="en-US" dirty="0"/>
          </a:p>
        </p:txBody>
      </p:sp>
    </p:spTree>
    <p:extLst>
      <p:ext uri="{BB962C8B-B14F-4D97-AF65-F5344CB8AC3E}">
        <p14:creationId xmlns:p14="http://schemas.microsoft.com/office/powerpoint/2010/main" val="107737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023D-DFB2-0347-9893-1B79B333BA8C}"/>
              </a:ext>
            </a:extLst>
          </p:cNvPr>
          <p:cNvSpPr>
            <a:spLocks noGrp="1"/>
          </p:cNvSpPr>
          <p:nvPr>
            <p:ph type="title"/>
          </p:nvPr>
        </p:nvSpPr>
        <p:spPr/>
        <p:txBody>
          <a:bodyPr/>
          <a:lstStyle/>
          <a:p>
            <a:r>
              <a:rPr lang="en-US" dirty="0"/>
              <a:t>Typical Approval Process</a:t>
            </a:r>
          </a:p>
        </p:txBody>
      </p:sp>
      <p:sp>
        <p:nvSpPr>
          <p:cNvPr id="3" name="Content Placeholder 2">
            <a:extLst>
              <a:ext uri="{FF2B5EF4-FFF2-40B4-BE49-F238E27FC236}">
                <a16:creationId xmlns:a16="http://schemas.microsoft.com/office/drawing/2014/main" id="{E3AED13D-C2C2-75E0-4EAA-C7D80C56EEEA}"/>
              </a:ext>
            </a:extLst>
          </p:cNvPr>
          <p:cNvSpPr>
            <a:spLocks noGrp="1"/>
          </p:cNvSpPr>
          <p:nvPr>
            <p:ph sz="half" idx="1"/>
          </p:nvPr>
        </p:nvSpPr>
        <p:spPr/>
        <p:txBody>
          <a:bodyPr>
            <a:normAutofit fontScale="92500" lnSpcReduction="20000"/>
          </a:bodyPr>
          <a:lstStyle/>
          <a:p>
            <a:pPr fontAlgn="base"/>
            <a:r>
              <a:rPr lang="en-US" dirty="0"/>
              <a:t>Discipline faculty develop and submit </a:t>
            </a:r>
          </a:p>
          <a:p>
            <a:pPr fontAlgn="base"/>
            <a:r>
              <a:rPr lang="en-US" dirty="0"/>
              <a:t>Local curriculum committee reviews and approves</a:t>
            </a:r>
          </a:p>
          <a:p>
            <a:pPr fontAlgn="base"/>
            <a:r>
              <a:rPr lang="en-US" dirty="0"/>
              <a:t>May include separate tech review, distance education review, requisite review, etc.</a:t>
            </a:r>
          </a:p>
          <a:p>
            <a:pPr fontAlgn="base"/>
            <a:r>
              <a:rPr lang="en-US" dirty="0"/>
              <a:t>Local governing board approves</a:t>
            </a:r>
          </a:p>
          <a:p>
            <a:pPr fontAlgn="base"/>
            <a:r>
              <a:rPr lang="en-US" dirty="0"/>
              <a:t>Submit to Chancellor’s Office</a:t>
            </a:r>
          </a:p>
          <a:p>
            <a:pPr fontAlgn="base"/>
            <a:r>
              <a:rPr lang="en-US" dirty="0"/>
              <a:t>Auto approval/chaptering for credit courses, local credit programs</a:t>
            </a:r>
          </a:p>
          <a:p>
            <a:pPr fontAlgn="base"/>
            <a:r>
              <a:rPr lang="en-US" dirty="0"/>
              <a:t>Review/approval for </a:t>
            </a:r>
            <a:r>
              <a:rPr lang="en-US" dirty="0">
                <a:hlinkClick r:id="rId3"/>
              </a:rPr>
              <a:t>CDCP noncredit, non-C-ID CTE, ADTs</a:t>
            </a:r>
            <a:endParaRPr lang="en-US" dirty="0"/>
          </a:p>
          <a:p>
            <a:pPr fontAlgn="base"/>
            <a:r>
              <a:rPr lang="en-US" dirty="0"/>
              <a:t>Once you have a Control Number, curriculum can be:</a:t>
            </a:r>
          </a:p>
          <a:p>
            <a:pPr fontAlgn="base"/>
            <a:r>
              <a:rPr lang="en-US" dirty="0"/>
              <a:t>published in catalog, schedule, etc.</a:t>
            </a:r>
          </a:p>
          <a:p>
            <a:pPr fontAlgn="base"/>
            <a:r>
              <a:rPr lang="en-US" dirty="0"/>
              <a:t>eligible for apportionment</a:t>
            </a:r>
          </a:p>
          <a:p>
            <a:pPr fontAlgn="base"/>
            <a:r>
              <a:rPr lang="en-US" dirty="0"/>
              <a:t>sent for external articulation and transfer agreements</a:t>
            </a:r>
          </a:p>
          <a:p>
            <a:endParaRPr lang="en-US" dirty="0"/>
          </a:p>
        </p:txBody>
      </p:sp>
    </p:spTree>
    <p:extLst>
      <p:ext uri="{BB962C8B-B14F-4D97-AF65-F5344CB8AC3E}">
        <p14:creationId xmlns:p14="http://schemas.microsoft.com/office/powerpoint/2010/main" val="2319588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4C4-1622-33A6-E46D-841850D91792}"/>
              </a:ext>
            </a:extLst>
          </p:cNvPr>
          <p:cNvSpPr>
            <a:spLocks noGrp="1"/>
          </p:cNvSpPr>
          <p:nvPr>
            <p:ph type="title"/>
          </p:nvPr>
        </p:nvSpPr>
        <p:spPr/>
        <p:txBody>
          <a:bodyPr/>
          <a:lstStyle/>
          <a:p>
            <a:r>
              <a:rPr lang="en-US" dirty="0"/>
              <a:t>What Typically Happens in Committee Review</a:t>
            </a:r>
          </a:p>
        </p:txBody>
      </p:sp>
      <p:sp>
        <p:nvSpPr>
          <p:cNvPr id="3" name="Content Placeholder 2">
            <a:extLst>
              <a:ext uri="{FF2B5EF4-FFF2-40B4-BE49-F238E27FC236}">
                <a16:creationId xmlns:a16="http://schemas.microsoft.com/office/drawing/2014/main" id="{E077F264-F948-58FB-0C53-8D11F59F6058}"/>
              </a:ext>
            </a:extLst>
          </p:cNvPr>
          <p:cNvSpPr>
            <a:spLocks noGrp="1"/>
          </p:cNvSpPr>
          <p:nvPr>
            <p:ph sz="half" idx="1"/>
          </p:nvPr>
        </p:nvSpPr>
        <p:spPr/>
        <p:txBody>
          <a:bodyPr>
            <a:normAutofit fontScale="92500" lnSpcReduction="20000"/>
          </a:bodyPr>
          <a:lstStyle/>
          <a:p>
            <a:r>
              <a:rPr lang="en-US" b="1" dirty="0"/>
              <a:t>Technical review: </a:t>
            </a:r>
            <a:r>
              <a:rPr lang="en-US" dirty="0"/>
              <a:t>ensures complete data, compliance, and consistency</a:t>
            </a:r>
            <a:endParaRPr lang="en-US" b="0" dirty="0">
              <a:effectLst/>
            </a:endParaRPr>
          </a:p>
          <a:p>
            <a:pPr fontAlgn="base"/>
            <a:r>
              <a:rPr lang="en-US" dirty="0"/>
              <a:t>May be completed by CC members, subcommittee, co-chair, curriculum specialist, etc.</a:t>
            </a:r>
            <a:endParaRPr lang="en-US" sz="2000" dirty="0"/>
          </a:p>
          <a:p>
            <a:pPr fontAlgn="base"/>
            <a:r>
              <a:rPr lang="en-US" dirty="0"/>
              <a:t>Can deal with looking at some of the things that tend to make CC meetings drag on: grammar, wording, codes, </a:t>
            </a:r>
            <a:r>
              <a:rPr lang="en-US" dirty="0" err="1"/>
              <a:t>etc</a:t>
            </a:r>
            <a:endParaRPr lang="en-US" sz="2000" dirty="0"/>
          </a:p>
          <a:p>
            <a:r>
              <a:rPr lang="en-US" b="1" dirty="0"/>
              <a:t>Content review: </a:t>
            </a:r>
            <a:r>
              <a:rPr lang="en-US" dirty="0"/>
              <a:t>looks at the appropriateness of the content, objectives, SLOs, assignments, etc. specific to the discipline.</a:t>
            </a:r>
            <a:endParaRPr lang="en-US" b="0" dirty="0">
              <a:effectLst/>
            </a:endParaRPr>
          </a:p>
          <a:p>
            <a:pPr fontAlgn="base"/>
            <a:r>
              <a:rPr lang="en-US" dirty="0"/>
              <a:t>Discipline faculty create and review content in terms of disciplinary expertise</a:t>
            </a:r>
            <a:endParaRPr lang="en-US" sz="2000" dirty="0"/>
          </a:p>
          <a:p>
            <a:pPr fontAlgn="base"/>
            <a:r>
              <a:rPr lang="en-US" dirty="0"/>
              <a:t>CC members trained to looked for specific things in content:</a:t>
            </a:r>
            <a:endParaRPr lang="en-US" sz="2000" dirty="0"/>
          </a:p>
          <a:p>
            <a:pPr lvl="1" fontAlgn="base"/>
            <a:r>
              <a:rPr lang="en-US" dirty="0"/>
              <a:t>Assignment of a discipline, minimum qualifications</a:t>
            </a:r>
            <a:endParaRPr lang="en-US" sz="1800" dirty="0"/>
          </a:p>
          <a:p>
            <a:pPr lvl="1" fontAlgn="base"/>
            <a:r>
              <a:rPr lang="en-US" dirty="0"/>
              <a:t>Avoiding duplication of existing curriculum</a:t>
            </a:r>
            <a:endParaRPr lang="en-US" sz="1800" dirty="0"/>
          </a:p>
          <a:p>
            <a:pPr lvl="1" fontAlgn="base"/>
            <a:r>
              <a:rPr lang="en-US" dirty="0"/>
              <a:t>Appropriateness to college mission</a:t>
            </a:r>
            <a:endParaRPr lang="en-US" sz="1800" dirty="0"/>
          </a:p>
          <a:p>
            <a:pPr lvl="1" fontAlgn="base"/>
            <a:r>
              <a:rPr lang="en-US" dirty="0"/>
              <a:t>Integration of elements of COR (content, objectives, assignments, etc.)</a:t>
            </a:r>
            <a:endParaRPr lang="en-US" sz="1800" dirty="0"/>
          </a:p>
          <a:p>
            <a:pPr lvl="1" fontAlgn="base"/>
            <a:r>
              <a:rPr lang="en-US" dirty="0"/>
              <a:t>Justification for advisories, requisites, GE petitions, DE modalities</a:t>
            </a:r>
            <a:endParaRPr lang="en-US" sz="1800" dirty="0"/>
          </a:p>
          <a:p>
            <a:endParaRPr lang="en-US" dirty="0"/>
          </a:p>
        </p:txBody>
      </p:sp>
    </p:spTree>
    <p:extLst>
      <p:ext uri="{BB962C8B-B14F-4D97-AF65-F5344CB8AC3E}">
        <p14:creationId xmlns:p14="http://schemas.microsoft.com/office/powerpoint/2010/main" val="176008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984E-F186-7A5C-75EE-5FE8C0CF2987}"/>
              </a:ext>
            </a:extLst>
          </p:cNvPr>
          <p:cNvSpPr>
            <a:spLocks noGrp="1"/>
          </p:cNvSpPr>
          <p:nvPr>
            <p:ph type="title"/>
          </p:nvPr>
        </p:nvSpPr>
        <p:spPr/>
        <p:txBody>
          <a:bodyPr/>
          <a:lstStyle/>
          <a:p>
            <a:r>
              <a:rPr lang="en-US" dirty="0"/>
              <a:t>Things to Keep on Your Radar</a:t>
            </a:r>
          </a:p>
        </p:txBody>
      </p:sp>
      <p:sp>
        <p:nvSpPr>
          <p:cNvPr id="3" name="Content Placeholder 2">
            <a:extLst>
              <a:ext uri="{FF2B5EF4-FFF2-40B4-BE49-F238E27FC236}">
                <a16:creationId xmlns:a16="http://schemas.microsoft.com/office/drawing/2014/main" id="{D3870B1B-D25D-9CEA-68D6-05C27E5BEAFC}"/>
              </a:ext>
            </a:extLst>
          </p:cNvPr>
          <p:cNvSpPr>
            <a:spLocks noGrp="1"/>
          </p:cNvSpPr>
          <p:nvPr>
            <p:ph sz="half" idx="1"/>
          </p:nvPr>
        </p:nvSpPr>
        <p:spPr/>
        <p:txBody>
          <a:bodyPr vert="horz" lIns="91440" tIns="45720" rIns="91440" bIns="45720" rtlCol="0" anchor="t">
            <a:normAutofit fontScale="92500" lnSpcReduction="10000"/>
          </a:bodyPr>
          <a:lstStyle/>
          <a:p>
            <a:r>
              <a:rPr lang="en-US" dirty="0"/>
              <a:t>Federal and state laws and regulations, </a:t>
            </a:r>
            <a:r>
              <a:rPr lang="en-US" i="1" dirty="0"/>
              <a:t>Breakout 1: “Curriculum and Legislation”</a:t>
            </a:r>
            <a:endParaRPr lang="en-US" dirty="0">
              <a:highlight>
                <a:srgbClr val="FFFF00"/>
              </a:highlight>
            </a:endParaRPr>
          </a:p>
          <a:p>
            <a:r>
              <a:rPr lang="en-US" dirty="0"/>
              <a:t>ACCJC accreditation standards, </a:t>
            </a:r>
            <a:r>
              <a:rPr lang="en-US" i="1" dirty="0"/>
              <a:t>Breakout 6: “Catalog Requirements and other Curriculum Related Accreditation Requirements”</a:t>
            </a:r>
            <a:endParaRPr lang="en-US" dirty="0"/>
          </a:p>
          <a:p>
            <a:pPr fontAlgn="base"/>
            <a:r>
              <a:rPr lang="en-US" dirty="0"/>
              <a:t>District policy and regulations</a:t>
            </a:r>
          </a:p>
          <a:p>
            <a:pPr fontAlgn="base"/>
            <a:r>
              <a:rPr lang="en-US" dirty="0"/>
              <a:t>College mission</a:t>
            </a:r>
          </a:p>
          <a:p>
            <a:pPr fontAlgn="base"/>
            <a:r>
              <a:rPr lang="en-US" dirty="0"/>
              <a:t>UC, CSU, and C-ID (See slide 12 for related sessions)</a:t>
            </a:r>
          </a:p>
          <a:p>
            <a:r>
              <a:rPr lang="en-US" dirty="0"/>
              <a:t>CTE consortia and advisory committees, </a:t>
            </a:r>
            <a:r>
              <a:rPr lang="en-US" i="1" dirty="0"/>
              <a:t>Breakout 5: “Using Labor Market and Advisory Committee Data”</a:t>
            </a:r>
            <a:endParaRPr lang="en-US" dirty="0"/>
          </a:p>
          <a:p>
            <a:pPr fontAlgn="base"/>
            <a:r>
              <a:rPr lang="en-US" dirty="0"/>
              <a:t>Noncredit policies and regulations, </a:t>
            </a:r>
            <a:r>
              <a:rPr lang="en-US" i="1" dirty="0"/>
              <a:t>Breakout 1: “Noncredit Basics</a:t>
            </a:r>
            <a:r>
              <a:rPr lang="en-US" dirty="0"/>
              <a:t>”</a:t>
            </a:r>
          </a:p>
          <a:p>
            <a:pPr fontAlgn="base"/>
            <a:r>
              <a:rPr lang="en-US" dirty="0"/>
              <a:t>Community need</a:t>
            </a:r>
          </a:p>
          <a:p>
            <a:r>
              <a:rPr lang="en-US" dirty="0"/>
              <a:t>And more …</a:t>
            </a:r>
          </a:p>
        </p:txBody>
      </p:sp>
    </p:spTree>
    <p:extLst>
      <p:ext uri="{BB962C8B-B14F-4D97-AF65-F5344CB8AC3E}">
        <p14:creationId xmlns:p14="http://schemas.microsoft.com/office/powerpoint/2010/main" val="1680666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E0E2-FD1C-44CA-CEF0-DC509C286331}"/>
              </a:ext>
            </a:extLst>
          </p:cNvPr>
          <p:cNvSpPr>
            <a:spLocks noGrp="1"/>
          </p:cNvSpPr>
          <p:nvPr>
            <p:ph type="title"/>
          </p:nvPr>
        </p:nvSpPr>
        <p:spPr/>
        <p:txBody>
          <a:bodyPr/>
          <a:lstStyle/>
          <a:p>
            <a:r>
              <a:rPr lang="en-US" dirty="0"/>
              <a:t>Description</a:t>
            </a:r>
          </a:p>
        </p:txBody>
      </p:sp>
      <p:sp>
        <p:nvSpPr>
          <p:cNvPr id="3" name="Content Placeholder 2">
            <a:extLst>
              <a:ext uri="{FF2B5EF4-FFF2-40B4-BE49-F238E27FC236}">
                <a16:creationId xmlns:a16="http://schemas.microsoft.com/office/drawing/2014/main" id="{6ED49B25-2F75-AF3E-9BB4-6B8FF0B11EF4}"/>
              </a:ext>
            </a:extLst>
          </p:cNvPr>
          <p:cNvSpPr>
            <a:spLocks noGrp="1"/>
          </p:cNvSpPr>
          <p:nvPr>
            <p:ph idx="1"/>
          </p:nvPr>
        </p:nvSpPr>
        <p:spPr/>
        <p:txBody>
          <a:bodyPr/>
          <a:lstStyle/>
          <a:p>
            <a:pPr marL="0" indent="0">
              <a:buNone/>
            </a:pPr>
            <a:r>
              <a:rPr lang="en-US" dirty="0"/>
              <a:t>This pre-session is designed for new, newer, and aspiring curriculum chairs or faculty on curriculum committees. Topics will include the role of the curriculum committee and its members as a part of a college’s academic senate, the legal framework for how the committee works with the local governing board, examples of common curriculum processes and practices, incorporating IDEAA in curriculum work, and ways for chairs to work effectively with others and get things done.</a:t>
            </a:r>
          </a:p>
          <a:p>
            <a:pPr marL="0" indent="0">
              <a:buNone/>
            </a:pPr>
            <a:endParaRPr lang="en-US" dirty="0"/>
          </a:p>
        </p:txBody>
      </p:sp>
      <p:sp>
        <p:nvSpPr>
          <p:cNvPr id="4" name="Text Placeholder 3" hidden="1">
            <a:extLst>
              <a:ext uri="{FF2B5EF4-FFF2-40B4-BE49-F238E27FC236}">
                <a16:creationId xmlns:a16="http://schemas.microsoft.com/office/drawing/2014/main" id="{4B85BD2D-F909-FEA6-3774-752230023560}"/>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86281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EFF9-B9D4-BF81-6608-BDB56892733C}"/>
              </a:ext>
            </a:extLst>
          </p:cNvPr>
          <p:cNvSpPr>
            <a:spLocks noGrp="1"/>
          </p:cNvSpPr>
          <p:nvPr>
            <p:ph type="title"/>
          </p:nvPr>
        </p:nvSpPr>
        <p:spPr/>
        <p:txBody>
          <a:bodyPr/>
          <a:lstStyle/>
          <a:p>
            <a:r>
              <a:rPr lang="en-US" dirty="0"/>
              <a:t>Advice for New/er Chairs</a:t>
            </a:r>
          </a:p>
        </p:txBody>
      </p:sp>
      <p:sp>
        <p:nvSpPr>
          <p:cNvPr id="3" name="Content Placeholder 2">
            <a:extLst>
              <a:ext uri="{FF2B5EF4-FFF2-40B4-BE49-F238E27FC236}">
                <a16:creationId xmlns:a16="http://schemas.microsoft.com/office/drawing/2014/main" id="{B9B20138-CC3F-F4BF-C85F-E4CC85DDE702}"/>
              </a:ext>
            </a:extLst>
          </p:cNvPr>
          <p:cNvSpPr>
            <a:spLocks noGrp="1"/>
          </p:cNvSpPr>
          <p:nvPr>
            <p:ph sz="half" idx="1"/>
          </p:nvPr>
        </p:nvSpPr>
        <p:spPr/>
        <p:txBody>
          <a:bodyPr/>
          <a:lstStyle/>
          <a:p>
            <a:pPr fontAlgn="base"/>
            <a:r>
              <a:rPr lang="en-US" dirty="0"/>
              <a:t>The most important thing that you always need to remember is </a:t>
            </a:r>
            <a:r>
              <a:rPr lang="en-US" b="1" dirty="0"/>
              <a:t>slow down and take a deep breath.</a:t>
            </a:r>
            <a:endParaRPr lang="en-US" dirty="0"/>
          </a:p>
          <a:p>
            <a:pPr fontAlgn="base"/>
            <a:r>
              <a:rPr lang="en-US" dirty="0"/>
              <a:t>Best statement to use when you don’t know the answer: “Let me get back to you on that…”</a:t>
            </a:r>
          </a:p>
          <a:p>
            <a:pPr fontAlgn="base"/>
            <a:r>
              <a:rPr lang="en-US" dirty="0"/>
              <a:t>Train committee members and delegate; you can’t and are not expected to do it all yourself!</a:t>
            </a:r>
          </a:p>
          <a:p>
            <a:endParaRPr lang="en-US" dirty="0"/>
          </a:p>
        </p:txBody>
      </p:sp>
    </p:spTree>
    <p:extLst>
      <p:ext uri="{BB962C8B-B14F-4D97-AF65-F5344CB8AC3E}">
        <p14:creationId xmlns:p14="http://schemas.microsoft.com/office/powerpoint/2010/main" val="3547501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9E79-9133-9785-0C7D-ECF9E50CBD31}"/>
              </a:ext>
            </a:extLst>
          </p:cNvPr>
          <p:cNvSpPr>
            <a:spLocks noGrp="1"/>
          </p:cNvSpPr>
          <p:nvPr>
            <p:ph type="title"/>
          </p:nvPr>
        </p:nvSpPr>
        <p:spPr/>
        <p:txBody>
          <a:bodyPr/>
          <a:lstStyle/>
          <a:p>
            <a:r>
              <a:rPr lang="en-US" dirty="0"/>
              <a:t>Break!</a:t>
            </a:r>
          </a:p>
        </p:txBody>
      </p:sp>
      <p:sp>
        <p:nvSpPr>
          <p:cNvPr id="5" name="Text Placeholder 4">
            <a:extLst>
              <a:ext uri="{FF2B5EF4-FFF2-40B4-BE49-F238E27FC236}">
                <a16:creationId xmlns:a16="http://schemas.microsoft.com/office/drawing/2014/main" id="{CF8C2E70-B785-66AB-4722-E5A8E394CC29}"/>
              </a:ext>
            </a:extLst>
          </p:cNvPr>
          <p:cNvSpPr>
            <a:spLocks noGrp="1"/>
          </p:cNvSpPr>
          <p:nvPr>
            <p:ph type="body" sz="half" idx="2"/>
          </p:nvPr>
        </p:nvSpPr>
        <p:spPr/>
        <p:txBody>
          <a:bodyPr/>
          <a:lstStyle/>
          <a:p>
            <a:r>
              <a:rPr lang="en-US" dirty="0"/>
              <a:t>(15 Minutes)</a:t>
            </a:r>
          </a:p>
        </p:txBody>
      </p:sp>
      <p:sp>
        <p:nvSpPr>
          <p:cNvPr id="3" name="Content Placeholder 2">
            <a:extLst>
              <a:ext uri="{FF2B5EF4-FFF2-40B4-BE49-F238E27FC236}">
                <a16:creationId xmlns:a16="http://schemas.microsoft.com/office/drawing/2014/main" id="{B55252F6-1B7C-F031-BB83-31BD12A3E0F5}"/>
              </a:ext>
            </a:extLst>
          </p:cNvPr>
          <p:cNvSpPr>
            <a:spLocks noGrp="1"/>
          </p:cNvSpPr>
          <p:nvPr>
            <p:ph idx="1"/>
          </p:nvPr>
        </p:nvSpPr>
        <p:spPr/>
        <p:txBody>
          <a:bodyPr/>
          <a:lstStyle/>
          <a:p>
            <a:endParaRPr lang="en-US"/>
          </a:p>
        </p:txBody>
      </p:sp>
      <p:pic>
        <p:nvPicPr>
          <p:cNvPr id="4" name="Picture 3" descr="Outdoor yoga practice">
            <a:extLst>
              <a:ext uri="{FF2B5EF4-FFF2-40B4-BE49-F238E27FC236}">
                <a16:creationId xmlns:a16="http://schemas.microsoft.com/office/drawing/2014/main" id="{0E110567-960B-6932-116E-166145AADD6C}"/>
              </a:ext>
            </a:extLst>
          </p:cNvPr>
          <p:cNvPicPr>
            <a:picLocks noChangeAspect="1"/>
          </p:cNvPicPr>
          <p:nvPr/>
        </p:nvPicPr>
        <p:blipFill>
          <a:blip r:embed="rId2"/>
          <a:stretch>
            <a:fillRect/>
          </a:stretch>
        </p:blipFill>
        <p:spPr>
          <a:xfrm>
            <a:off x="4360863" y="1169200"/>
            <a:ext cx="6742436" cy="4494958"/>
          </a:xfrm>
          <a:prstGeom prst="rect">
            <a:avLst/>
          </a:prstGeom>
        </p:spPr>
      </p:pic>
    </p:spTree>
    <p:extLst>
      <p:ext uri="{BB962C8B-B14F-4D97-AF65-F5344CB8AC3E}">
        <p14:creationId xmlns:p14="http://schemas.microsoft.com/office/powerpoint/2010/main" val="3216767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1C73-9D44-8FC5-6D8C-E6D9A853FD12}"/>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a:t>Working With Others</a:t>
            </a:r>
          </a:p>
        </p:txBody>
      </p:sp>
      <p:sp>
        <p:nvSpPr>
          <p:cNvPr id="3" name="Text Placeholder 2">
            <a:extLst>
              <a:ext uri="{FF2B5EF4-FFF2-40B4-BE49-F238E27FC236}">
                <a16:creationId xmlns:a16="http://schemas.microsoft.com/office/drawing/2014/main" id="{93CFF4A5-9A3B-FAC3-7776-6565ECC7D3DA}"/>
              </a:ext>
            </a:extLst>
          </p:cNvPr>
          <p:cNvSpPr>
            <a:spLocks noGrp="1"/>
          </p:cNvSpPr>
          <p:nvPr>
            <p:ph type="body" sz="half" idx="2"/>
          </p:nvPr>
        </p:nvSpPr>
        <p:spPr>
          <a:xfrm>
            <a:off x="227885" y="3225800"/>
            <a:ext cx="3583461" cy="2297110"/>
          </a:xfrm>
        </p:spPr>
        <p:txBody>
          <a:bodyPr vert="horz" wrap="square" lIns="91440" tIns="45720" rIns="91440" bIns="45720" rtlCol="0" anchor="t">
            <a:normAutofit/>
          </a:bodyPr>
          <a:lstStyle/>
          <a:p>
            <a:r>
              <a:rPr lang="en-US"/>
              <a:t>Who needs to be involved with curriculum? Who else is affected?</a:t>
            </a:r>
          </a:p>
        </p:txBody>
      </p:sp>
      <p:pic>
        <p:nvPicPr>
          <p:cNvPr id="5" name="Picture 4" descr="Close-up of dogs carrying stick on beach">
            <a:extLst>
              <a:ext uri="{FF2B5EF4-FFF2-40B4-BE49-F238E27FC236}">
                <a16:creationId xmlns:a16="http://schemas.microsoft.com/office/drawing/2014/main" id="{C6D3C018-0DC5-BCB4-D323-1F82CB95AD2C}"/>
              </a:ext>
            </a:extLst>
          </p:cNvPr>
          <p:cNvPicPr>
            <a:picLocks noChangeAspect="1"/>
          </p:cNvPicPr>
          <p:nvPr/>
        </p:nvPicPr>
        <p:blipFill rotWithShape="1">
          <a:blip r:embed="rId2"/>
          <a:srcRect t="16373" r="1" b="22578"/>
          <a:stretch/>
        </p:blipFill>
        <p:spPr>
          <a:xfrm>
            <a:off x="4360863" y="1193842"/>
            <a:ext cx="6672262" cy="5091744"/>
          </a:xfrm>
          <a:prstGeom prst="rect">
            <a:avLst/>
          </a:prstGeom>
          <a:noFill/>
        </p:spPr>
      </p:pic>
      <p:sp>
        <p:nvSpPr>
          <p:cNvPr id="10" name="Slide Number Placeholder 4">
            <a:extLst>
              <a:ext uri="{FF2B5EF4-FFF2-40B4-BE49-F238E27FC236}">
                <a16:creationId xmlns:a16="http://schemas.microsoft.com/office/drawing/2014/main" id="{87A81749-3ABB-AE43-9296-3C59AB0A985E}"/>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22</a:t>
            </a:fld>
            <a:endParaRPr lang="en-US" altLang="en-US"/>
          </a:p>
        </p:txBody>
      </p:sp>
    </p:spTree>
    <p:extLst>
      <p:ext uri="{BB962C8B-B14F-4D97-AF65-F5344CB8AC3E}">
        <p14:creationId xmlns:p14="http://schemas.microsoft.com/office/powerpoint/2010/main" val="1939075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14FE-BBDC-034D-5872-45E64A816CE0}"/>
              </a:ext>
            </a:extLst>
          </p:cNvPr>
          <p:cNvSpPr>
            <a:spLocks noGrp="1"/>
          </p:cNvSpPr>
          <p:nvPr>
            <p:ph type="title"/>
          </p:nvPr>
        </p:nvSpPr>
        <p:spPr/>
        <p:txBody>
          <a:bodyPr/>
          <a:lstStyle/>
          <a:p>
            <a:r>
              <a:rPr lang="en-US" dirty="0"/>
              <a:t>Chief Instructional Officer (CIO)</a:t>
            </a:r>
          </a:p>
        </p:txBody>
      </p:sp>
      <p:sp>
        <p:nvSpPr>
          <p:cNvPr id="3" name="Content Placeholder 2">
            <a:extLst>
              <a:ext uri="{FF2B5EF4-FFF2-40B4-BE49-F238E27FC236}">
                <a16:creationId xmlns:a16="http://schemas.microsoft.com/office/drawing/2014/main" id="{D7098D13-038E-C589-E48F-44E14C4A2591}"/>
              </a:ext>
            </a:extLst>
          </p:cNvPr>
          <p:cNvSpPr>
            <a:spLocks noGrp="1"/>
          </p:cNvSpPr>
          <p:nvPr>
            <p:ph sz="half" idx="1"/>
          </p:nvPr>
        </p:nvSpPr>
        <p:spPr/>
        <p:txBody>
          <a:bodyPr>
            <a:normAutofit/>
          </a:bodyPr>
          <a:lstStyle/>
          <a:p>
            <a:pPr fontAlgn="base"/>
            <a:r>
              <a:rPr lang="en-US" dirty="0"/>
              <a:t>CIOs are usually members of the curriculum committee.</a:t>
            </a:r>
          </a:p>
          <a:p>
            <a:pPr fontAlgn="base"/>
            <a:r>
              <a:rPr lang="en-US" dirty="0"/>
              <a:t>The curriculum chair ideally should schedule regular meetings with the CIO.</a:t>
            </a:r>
          </a:p>
          <a:p>
            <a:pPr fontAlgn="base"/>
            <a:r>
              <a:rPr lang="en-US" dirty="0"/>
              <a:t>Discuss important issues outside of the Curriculum Committee meetings.</a:t>
            </a:r>
          </a:p>
          <a:p>
            <a:pPr fontAlgn="base"/>
            <a:r>
              <a:rPr lang="en-US" dirty="0"/>
              <a:t>It is not productive for the CIO and the Curriculum Chair to be disagreeing with each other during a committee meeting.</a:t>
            </a:r>
          </a:p>
          <a:p>
            <a:pPr fontAlgn="base"/>
            <a:r>
              <a:rPr lang="en-US" dirty="0"/>
              <a:t>Disagreements will happen - remember faculty purview over 10+1 areas.</a:t>
            </a:r>
          </a:p>
          <a:p>
            <a:endParaRPr lang="en-US" dirty="0"/>
          </a:p>
        </p:txBody>
      </p:sp>
    </p:spTree>
    <p:extLst>
      <p:ext uri="{BB962C8B-B14F-4D97-AF65-F5344CB8AC3E}">
        <p14:creationId xmlns:p14="http://schemas.microsoft.com/office/powerpoint/2010/main" val="4055618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8EF0-B0EE-E43A-8977-A9438955A629}"/>
              </a:ext>
            </a:extLst>
          </p:cNvPr>
          <p:cNvSpPr>
            <a:spLocks noGrp="1"/>
          </p:cNvSpPr>
          <p:nvPr>
            <p:ph type="title"/>
          </p:nvPr>
        </p:nvSpPr>
        <p:spPr/>
        <p:txBody>
          <a:bodyPr/>
          <a:lstStyle/>
          <a:p>
            <a:r>
              <a:rPr lang="en-US" dirty="0"/>
              <a:t>Articulation Officer (AO)</a:t>
            </a:r>
          </a:p>
        </p:txBody>
      </p:sp>
      <p:sp>
        <p:nvSpPr>
          <p:cNvPr id="3" name="Content Placeholder 2">
            <a:extLst>
              <a:ext uri="{FF2B5EF4-FFF2-40B4-BE49-F238E27FC236}">
                <a16:creationId xmlns:a16="http://schemas.microsoft.com/office/drawing/2014/main" id="{591D1598-B326-F941-3DB4-57702A941EFD}"/>
              </a:ext>
            </a:extLst>
          </p:cNvPr>
          <p:cNvSpPr>
            <a:spLocks noGrp="1"/>
          </p:cNvSpPr>
          <p:nvPr>
            <p:ph sz="half" idx="1"/>
          </p:nvPr>
        </p:nvSpPr>
        <p:spPr/>
        <p:txBody>
          <a:bodyPr>
            <a:normAutofit/>
          </a:bodyPr>
          <a:lstStyle/>
          <a:p>
            <a:pPr fontAlgn="base"/>
            <a:r>
              <a:rPr lang="en-US" dirty="0"/>
              <a:t>Your AO is an incredible resource of information for you and the curriculum committee.</a:t>
            </a:r>
          </a:p>
          <a:p>
            <a:pPr fontAlgn="base"/>
            <a:r>
              <a:rPr lang="en-US" dirty="0"/>
              <a:t>If they aren’t already a member of your committee, they probably should be.</a:t>
            </a:r>
          </a:p>
          <a:p>
            <a:pPr fontAlgn="base"/>
            <a:r>
              <a:rPr lang="en-US" dirty="0"/>
              <a:t>Does your AO give reports at your meetings? How might you work with the AO to encourage faculty to make changes to their courses to improve your college articulation agreements?</a:t>
            </a:r>
          </a:p>
          <a:p>
            <a:r>
              <a:rPr lang="en-US" dirty="0"/>
              <a:t>Articulation Officer website: </a:t>
            </a:r>
            <a:r>
              <a:rPr lang="en-US" u="sng" dirty="0">
                <a:hlinkClick r:id="rId2"/>
              </a:rPr>
              <a:t>http://ciac.csusb.edu/</a:t>
            </a:r>
            <a:endParaRPr lang="en-US" b="0" dirty="0">
              <a:effectLst/>
            </a:endParaRPr>
          </a:p>
        </p:txBody>
      </p:sp>
    </p:spTree>
    <p:extLst>
      <p:ext uri="{BB962C8B-B14F-4D97-AF65-F5344CB8AC3E}">
        <p14:creationId xmlns:p14="http://schemas.microsoft.com/office/powerpoint/2010/main" val="3725777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D7AF-862E-0AE6-D6E7-8929A1957C8B}"/>
              </a:ext>
            </a:extLst>
          </p:cNvPr>
          <p:cNvSpPr>
            <a:spLocks noGrp="1"/>
          </p:cNvSpPr>
          <p:nvPr>
            <p:ph type="title"/>
          </p:nvPr>
        </p:nvSpPr>
        <p:spPr/>
        <p:txBody>
          <a:bodyPr/>
          <a:lstStyle/>
          <a:p>
            <a:r>
              <a:rPr lang="en-US" dirty="0"/>
              <a:t>Curriculum Specialist/s</a:t>
            </a:r>
          </a:p>
        </p:txBody>
      </p:sp>
      <p:sp>
        <p:nvSpPr>
          <p:cNvPr id="3" name="Content Placeholder 2">
            <a:extLst>
              <a:ext uri="{FF2B5EF4-FFF2-40B4-BE49-F238E27FC236}">
                <a16:creationId xmlns:a16="http://schemas.microsoft.com/office/drawing/2014/main" id="{C1CAB0C2-E290-9D1A-E365-F82854C3C95F}"/>
              </a:ext>
            </a:extLst>
          </p:cNvPr>
          <p:cNvSpPr>
            <a:spLocks noGrp="1"/>
          </p:cNvSpPr>
          <p:nvPr>
            <p:ph sz="half" idx="1"/>
          </p:nvPr>
        </p:nvSpPr>
        <p:spPr/>
        <p:txBody>
          <a:bodyPr>
            <a:normAutofit/>
          </a:bodyPr>
          <a:lstStyle/>
          <a:p>
            <a:r>
              <a:rPr lang="en-US" dirty="0"/>
              <a:t>Strong support from the staff in your curriculum office is vital.</a:t>
            </a:r>
            <a:endParaRPr lang="en-US" b="0" dirty="0">
              <a:effectLst/>
            </a:endParaRPr>
          </a:p>
          <a:p>
            <a:r>
              <a:rPr lang="en-US" dirty="0"/>
              <a:t>Curriculum staff have many responsibilities including: </a:t>
            </a:r>
            <a:endParaRPr lang="en-US" b="0" dirty="0">
              <a:effectLst/>
            </a:endParaRPr>
          </a:p>
          <a:p>
            <a:pPr lvl="1" fontAlgn="base"/>
            <a:r>
              <a:rPr lang="en-US" dirty="0"/>
              <a:t>submitting changes to CCCCO;</a:t>
            </a:r>
          </a:p>
          <a:p>
            <a:pPr lvl="1" fontAlgn="base"/>
            <a:r>
              <a:rPr lang="en-US" dirty="0"/>
              <a:t>inputting changes into your student enrollment system; </a:t>
            </a:r>
          </a:p>
          <a:p>
            <a:pPr lvl="1" fontAlgn="base"/>
            <a:r>
              <a:rPr lang="en-US" dirty="0"/>
              <a:t>preparing submissions for the governing board; and</a:t>
            </a:r>
          </a:p>
          <a:p>
            <a:pPr lvl="1" fontAlgn="base"/>
            <a:r>
              <a:rPr lang="en-US" dirty="0"/>
              <a:t>assisting with the production of your college catalog.</a:t>
            </a:r>
          </a:p>
          <a:p>
            <a:r>
              <a:rPr lang="en-US" dirty="0"/>
              <a:t>Establish an effective working relationship with regular communication and consultation.</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341237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BBE1-98DB-26EC-3732-3F176E7A43DE}"/>
              </a:ext>
            </a:extLst>
          </p:cNvPr>
          <p:cNvSpPr>
            <a:spLocks noGrp="1"/>
          </p:cNvSpPr>
          <p:nvPr>
            <p:ph type="title"/>
          </p:nvPr>
        </p:nvSpPr>
        <p:spPr/>
        <p:txBody>
          <a:bodyPr/>
          <a:lstStyle/>
          <a:p>
            <a:r>
              <a:rPr lang="en-US" dirty="0"/>
              <a:t>Local Academic Senate</a:t>
            </a:r>
          </a:p>
        </p:txBody>
      </p:sp>
      <p:sp>
        <p:nvSpPr>
          <p:cNvPr id="3" name="Content Placeholder 2">
            <a:extLst>
              <a:ext uri="{FF2B5EF4-FFF2-40B4-BE49-F238E27FC236}">
                <a16:creationId xmlns:a16="http://schemas.microsoft.com/office/drawing/2014/main" id="{705536F9-0307-7B60-7C7D-E74528BC3159}"/>
              </a:ext>
            </a:extLst>
          </p:cNvPr>
          <p:cNvSpPr>
            <a:spLocks noGrp="1"/>
          </p:cNvSpPr>
          <p:nvPr>
            <p:ph sz="half" idx="1"/>
          </p:nvPr>
        </p:nvSpPr>
        <p:spPr/>
        <p:txBody>
          <a:bodyPr>
            <a:normAutofit fontScale="92500" lnSpcReduction="10000"/>
          </a:bodyPr>
          <a:lstStyle/>
          <a:p>
            <a:r>
              <a:rPr lang="en-US" dirty="0"/>
              <a:t>Curriculum Committee acts under the authority granted to the Academic Senate.</a:t>
            </a:r>
            <a:endParaRPr lang="en-US" b="0" dirty="0">
              <a:effectLst/>
            </a:endParaRPr>
          </a:p>
          <a:p>
            <a:r>
              <a:rPr lang="en-US" dirty="0"/>
              <a:t>Senate needs to stay in the loop even if they do not actively review curriculum</a:t>
            </a:r>
            <a:endParaRPr lang="en-US" b="0" dirty="0">
              <a:effectLst/>
            </a:endParaRPr>
          </a:p>
          <a:p>
            <a:pPr fontAlgn="base"/>
            <a:r>
              <a:rPr lang="en-US" dirty="0"/>
              <a:t>Curriculum chair may be a voting member of Senate OR,</a:t>
            </a:r>
          </a:p>
          <a:p>
            <a:pPr fontAlgn="base"/>
            <a:r>
              <a:rPr lang="en-US" dirty="0"/>
              <a:t>Curriculum chair may make regular reports to Senate OR,</a:t>
            </a:r>
          </a:p>
          <a:p>
            <a:pPr fontAlgn="base"/>
            <a:r>
              <a:rPr lang="en-US" dirty="0"/>
              <a:t>Senate may appoint a liaison to attend curriculum meetings.</a:t>
            </a:r>
          </a:p>
          <a:p>
            <a:r>
              <a:rPr lang="en-US" dirty="0"/>
              <a:t>Make sure as chair you have a place at Senate to discuss curricular issues/updates. </a:t>
            </a:r>
            <a:endParaRPr lang="en-US" b="0" dirty="0">
              <a:effectLst/>
            </a:endParaRPr>
          </a:p>
          <a:p>
            <a:r>
              <a:rPr lang="en-US" dirty="0"/>
              <a:t>Consider other committees/groups where the curriculum chair should have a place to inform about/discuss issues/updates.</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386209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84D4-82BD-4D9E-0EF6-C309B8F4A912}"/>
              </a:ext>
            </a:extLst>
          </p:cNvPr>
          <p:cNvSpPr>
            <a:spLocks noGrp="1"/>
          </p:cNvSpPr>
          <p:nvPr>
            <p:ph type="title"/>
          </p:nvPr>
        </p:nvSpPr>
        <p:spPr/>
        <p:txBody>
          <a:bodyPr/>
          <a:lstStyle/>
          <a:p>
            <a:r>
              <a:rPr lang="en-US" dirty="0"/>
              <a:t>Working with Faculty</a:t>
            </a:r>
          </a:p>
        </p:txBody>
      </p:sp>
      <p:sp>
        <p:nvSpPr>
          <p:cNvPr id="3" name="Content Placeholder 2">
            <a:extLst>
              <a:ext uri="{FF2B5EF4-FFF2-40B4-BE49-F238E27FC236}">
                <a16:creationId xmlns:a16="http://schemas.microsoft.com/office/drawing/2014/main" id="{57D69DDA-1B21-AD83-8407-5BD51D887DF5}"/>
              </a:ext>
            </a:extLst>
          </p:cNvPr>
          <p:cNvSpPr>
            <a:spLocks noGrp="1"/>
          </p:cNvSpPr>
          <p:nvPr>
            <p:ph sz="half" idx="1"/>
          </p:nvPr>
        </p:nvSpPr>
        <p:spPr/>
        <p:txBody>
          <a:bodyPr/>
          <a:lstStyle/>
          <a:p>
            <a:pPr fontAlgn="base"/>
            <a:r>
              <a:rPr lang="en-US" dirty="0"/>
              <a:t>Faculty tend to only look at their CORs when they are in curriculum review or want to create a new class (or remove a class). How do curricular changes affect other disciplines?</a:t>
            </a:r>
          </a:p>
          <a:p>
            <a:pPr fontAlgn="base"/>
            <a:r>
              <a:rPr lang="en-US" dirty="0"/>
              <a:t>Educate the faculty on effective and equitable curriculum practices. </a:t>
            </a:r>
          </a:p>
          <a:p>
            <a:pPr fontAlgn="base"/>
            <a:r>
              <a:rPr lang="en-US" dirty="0"/>
              <a:t>Make yourself available to faculty to answer questions.</a:t>
            </a:r>
          </a:p>
          <a:p>
            <a:pPr fontAlgn="base"/>
            <a:r>
              <a:rPr lang="en-US" dirty="0"/>
              <a:t>When regulatory changes happen (like AB 705/1705), you need to sit down with affected faculty and explain what is going on and why.</a:t>
            </a:r>
          </a:p>
          <a:p>
            <a:endParaRPr lang="en-US" dirty="0"/>
          </a:p>
        </p:txBody>
      </p:sp>
    </p:spTree>
    <p:extLst>
      <p:ext uri="{BB962C8B-B14F-4D97-AF65-F5344CB8AC3E}">
        <p14:creationId xmlns:p14="http://schemas.microsoft.com/office/powerpoint/2010/main" val="394023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B4A7-719D-E227-5E8E-DAA044BFBCF9}"/>
              </a:ext>
            </a:extLst>
          </p:cNvPr>
          <p:cNvSpPr>
            <a:spLocks noGrp="1"/>
          </p:cNvSpPr>
          <p:nvPr>
            <p:ph type="title"/>
          </p:nvPr>
        </p:nvSpPr>
        <p:spPr/>
        <p:txBody>
          <a:bodyPr/>
          <a:lstStyle/>
          <a:p>
            <a:r>
              <a:rPr lang="en-US" dirty="0"/>
              <a:t>Local Board of Trustees (BOT)</a:t>
            </a:r>
          </a:p>
        </p:txBody>
      </p:sp>
      <p:sp>
        <p:nvSpPr>
          <p:cNvPr id="3" name="Content Placeholder 2">
            <a:extLst>
              <a:ext uri="{FF2B5EF4-FFF2-40B4-BE49-F238E27FC236}">
                <a16:creationId xmlns:a16="http://schemas.microsoft.com/office/drawing/2014/main" id="{B4E29878-5CF4-2EA6-6F6D-4B5CE6BC4456}"/>
              </a:ext>
            </a:extLst>
          </p:cNvPr>
          <p:cNvSpPr>
            <a:spLocks noGrp="1"/>
          </p:cNvSpPr>
          <p:nvPr>
            <p:ph sz="half" idx="1"/>
          </p:nvPr>
        </p:nvSpPr>
        <p:spPr/>
        <p:txBody>
          <a:bodyPr>
            <a:normAutofit lnSpcReduction="10000"/>
          </a:bodyPr>
          <a:lstStyle/>
          <a:p>
            <a:r>
              <a:rPr lang="en-US" dirty="0"/>
              <a:t>Ideally they will adopt policies and procedures related to curriculum only if recommendations on those curriculum policies and procedures are made through collegial consultation with the local Academic Senate.</a:t>
            </a:r>
            <a:endParaRPr lang="en-US" b="0" dirty="0">
              <a:effectLst/>
            </a:endParaRPr>
          </a:p>
          <a:p>
            <a:r>
              <a:rPr lang="en-US" dirty="0"/>
              <a:t>Final approval for all curriculum proposals.  </a:t>
            </a:r>
            <a:endParaRPr lang="en-US" b="0" dirty="0">
              <a:effectLst/>
            </a:endParaRPr>
          </a:p>
          <a:p>
            <a:r>
              <a:rPr lang="en-US" dirty="0"/>
              <a:t>Where BOT members get their training:</a:t>
            </a:r>
            <a:endParaRPr lang="en-US" b="0" dirty="0">
              <a:effectLst/>
            </a:endParaRPr>
          </a:p>
          <a:p>
            <a:pPr lvl="1"/>
            <a:r>
              <a:rPr lang="en-US" b="1" dirty="0"/>
              <a:t>Community College League of California</a:t>
            </a:r>
            <a:endParaRPr lang="en-US" b="0" dirty="0">
              <a:effectLst/>
            </a:endParaRPr>
          </a:p>
          <a:p>
            <a:pPr lvl="1"/>
            <a:r>
              <a:rPr lang="en-US" u="sng" dirty="0">
                <a:hlinkClick r:id="rId2"/>
              </a:rPr>
              <a:t>https://www.ccleague.org/professional-development/trustee-development</a:t>
            </a:r>
            <a:endParaRPr lang="en-US" b="0" dirty="0">
              <a:effectLst/>
            </a:endParaRPr>
          </a:p>
          <a:p>
            <a:r>
              <a:rPr lang="en-US" dirty="0"/>
              <a:t>Admin are required to receive annual curriculum training related to the </a:t>
            </a:r>
            <a:r>
              <a:rPr lang="en-US" dirty="0">
                <a:hlinkClick r:id="rId3"/>
              </a:rPr>
              <a:t>Curriculum Certification </a:t>
            </a:r>
            <a:r>
              <a:rPr lang="en-US" dirty="0"/>
              <a:t>process; consider also training Board Members.</a:t>
            </a:r>
            <a:br>
              <a:rPr lang="en-US" dirty="0"/>
            </a:br>
            <a:endParaRPr lang="en-US" dirty="0"/>
          </a:p>
        </p:txBody>
      </p:sp>
    </p:spTree>
    <p:extLst>
      <p:ext uri="{BB962C8B-B14F-4D97-AF65-F5344CB8AC3E}">
        <p14:creationId xmlns:p14="http://schemas.microsoft.com/office/powerpoint/2010/main" val="383746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72D7-736B-922A-9BD5-5D13B8B21EF9}"/>
              </a:ext>
            </a:extLst>
          </p:cNvPr>
          <p:cNvSpPr>
            <a:spLocks noGrp="1"/>
          </p:cNvSpPr>
          <p:nvPr>
            <p:ph type="title"/>
          </p:nvPr>
        </p:nvSpPr>
        <p:spPr/>
        <p:txBody>
          <a:bodyPr>
            <a:normAutofit/>
          </a:bodyPr>
          <a:lstStyle/>
          <a:p>
            <a:r>
              <a:rPr lang="en-US" b="1" dirty="0"/>
              <a:t>Other People Chairs Might Work with:</a:t>
            </a:r>
            <a:endParaRPr lang="en-US" dirty="0"/>
          </a:p>
        </p:txBody>
      </p:sp>
      <p:sp>
        <p:nvSpPr>
          <p:cNvPr id="4" name="Content Placeholder 3">
            <a:extLst>
              <a:ext uri="{FF2B5EF4-FFF2-40B4-BE49-F238E27FC236}">
                <a16:creationId xmlns:a16="http://schemas.microsoft.com/office/drawing/2014/main" id="{70E0A615-B4BF-7FDC-041B-92CE4367051B}"/>
              </a:ext>
            </a:extLst>
          </p:cNvPr>
          <p:cNvSpPr>
            <a:spLocks noGrp="1"/>
          </p:cNvSpPr>
          <p:nvPr>
            <p:ph sz="half" idx="2"/>
          </p:nvPr>
        </p:nvSpPr>
        <p:spPr/>
        <p:txBody>
          <a:bodyPr>
            <a:normAutofit/>
          </a:bodyPr>
          <a:lstStyle/>
          <a:p>
            <a:pPr fontAlgn="base"/>
            <a:r>
              <a:rPr lang="en-US" dirty="0"/>
              <a:t>Former chairs!</a:t>
            </a:r>
          </a:p>
          <a:p>
            <a:pPr fontAlgn="base"/>
            <a:r>
              <a:rPr lang="en-US" dirty="0"/>
              <a:t>Counselors &amp; Librarians</a:t>
            </a:r>
          </a:p>
          <a:p>
            <a:pPr fontAlgn="base"/>
            <a:r>
              <a:rPr lang="en-US" dirty="0"/>
              <a:t>Deans</a:t>
            </a:r>
          </a:p>
          <a:p>
            <a:pPr fontAlgn="base"/>
            <a:r>
              <a:rPr lang="en-US" dirty="0"/>
              <a:t>Deputy Sector Navigators (CTE)</a:t>
            </a:r>
          </a:p>
          <a:p>
            <a:pPr fontAlgn="base"/>
            <a:r>
              <a:rPr lang="en-US" dirty="0"/>
              <a:t>Distance Ed coordinator</a:t>
            </a:r>
          </a:p>
          <a:p>
            <a:pPr fontAlgn="base"/>
            <a:r>
              <a:rPr lang="en-US" dirty="0"/>
              <a:t>Equity Committee Chair/Rep</a:t>
            </a:r>
          </a:p>
          <a:p>
            <a:pPr fontAlgn="base"/>
            <a:r>
              <a:rPr lang="en-US" dirty="0"/>
              <a:t>Financial Aid Office</a:t>
            </a:r>
          </a:p>
          <a:p>
            <a:pPr fontAlgn="base"/>
            <a:r>
              <a:rPr lang="en-US" dirty="0"/>
              <a:t>IT support staff</a:t>
            </a:r>
          </a:p>
          <a:p>
            <a:pPr fontAlgn="base"/>
            <a:r>
              <a:rPr lang="en-US" dirty="0"/>
              <a:t>SLO coordinator</a:t>
            </a:r>
          </a:p>
          <a:p>
            <a:endParaRPr lang="en-US" dirty="0"/>
          </a:p>
        </p:txBody>
      </p:sp>
      <p:sp>
        <p:nvSpPr>
          <p:cNvPr id="5" name="Content Placeholder 4">
            <a:extLst>
              <a:ext uri="{FF2B5EF4-FFF2-40B4-BE49-F238E27FC236}">
                <a16:creationId xmlns:a16="http://schemas.microsoft.com/office/drawing/2014/main" id="{9EF66882-29BF-C767-4DFC-7C147CE43F67}"/>
              </a:ext>
            </a:extLst>
          </p:cNvPr>
          <p:cNvSpPr>
            <a:spLocks noGrp="1"/>
          </p:cNvSpPr>
          <p:nvPr>
            <p:ph sz="quarter" idx="4"/>
          </p:nvPr>
        </p:nvSpPr>
        <p:spPr/>
        <p:txBody>
          <a:bodyPr>
            <a:normAutofit/>
          </a:bodyPr>
          <a:lstStyle/>
          <a:p>
            <a:pPr fontAlgn="base"/>
            <a:r>
              <a:rPr lang="en-US" dirty="0"/>
              <a:t>College Researcher</a:t>
            </a:r>
          </a:p>
          <a:p>
            <a:pPr fontAlgn="base"/>
            <a:r>
              <a:rPr lang="en-US" dirty="0"/>
              <a:t>Admissions/Records/ Degree Auditors</a:t>
            </a:r>
          </a:p>
          <a:p>
            <a:pPr fontAlgn="base"/>
            <a:r>
              <a:rPr lang="en-US" dirty="0"/>
              <a:t>Scheduling</a:t>
            </a:r>
          </a:p>
          <a:p>
            <a:pPr fontAlgn="base"/>
            <a:r>
              <a:rPr lang="en-US" dirty="0"/>
              <a:t>Assessment/Placement Coordinator</a:t>
            </a:r>
          </a:p>
          <a:p>
            <a:pPr fontAlgn="base"/>
            <a:r>
              <a:rPr lang="en-US" dirty="0"/>
              <a:t>Other committees</a:t>
            </a:r>
          </a:p>
          <a:p>
            <a:pPr fontAlgn="base"/>
            <a:r>
              <a:rPr lang="en-US" dirty="0"/>
              <a:t>High School Articulation and Dual Enrollment</a:t>
            </a:r>
          </a:p>
          <a:p>
            <a:pPr fontAlgn="base"/>
            <a:r>
              <a:rPr lang="en-US" dirty="0"/>
              <a:t>Others?? </a:t>
            </a:r>
          </a:p>
          <a:p>
            <a:endParaRPr lang="en-US" dirty="0"/>
          </a:p>
        </p:txBody>
      </p:sp>
    </p:spTree>
    <p:extLst>
      <p:ext uri="{BB962C8B-B14F-4D97-AF65-F5344CB8AC3E}">
        <p14:creationId xmlns:p14="http://schemas.microsoft.com/office/powerpoint/2010/main" val="45357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A1FA-C95A-E94C-B181-D9562EE3D21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463AEC4-1D78-19CF-1D8A-AC62620B4D86}"/>
              </a:ext>
            </a:extLst>
          </p:cNvPr>
          <p:cNvSpPr>
            <a:spLocks noGrp="1"/>
          </p:cNvSpPr>
          <p:nvPr>
            <p:ph sz="half" idx="1"/>
          </p:nvPr>
        </p:nvSpPr>
        <p:spPr/>
        <p:txBody>
          <a:bodyPr>
            <a:normAutofit/>
          </a:bodyPr>
          <a:lstStyle/>
          <a:p>
            <a:pPr fontAlgn="base"/>
            <a:r>
              <a:rPr lang="en-US" dirty="0"/>
              <a:t>In the Room and on the Zoom: Introductions</a:t>
            </a:r>
          </a:p>
          <a:p>
            <a:pPr fontAlgn="base"/>
            <a:r>
              <a:rPr lang="en-US" dirty="0"/>
              <a:t>The Curriculum World: Contexts, Policies and Processes</a:t>
            </a:r>
          </a:p>
          <a:p>
            <a:pPr fontAlgn="base"/>
            <a:r>
              <a:rPr lang="en-US" dirty="0"/>
              <a:t>Responsibilities of Curriculum Chairs</a:t>
            </a:r>
          </a:p>
          <a:p>
            <a:pPr fontAlgn="base"/>
            <a:r>
              <a:rPr lang="en-US" dirty="0"/>
              <a:t>Working with Others</a:t>
            </a:r>
          </a:p>
          <a:p>
            <a:pPr fontAlgn="base"/>
            <a:r>
              <a:rPr lang="en-US" dirty="0"/>
              <a:t>Managing Conflict and Workload </a:t>
            </a:r>
          </a:p>
          <a:p>
            <a:pPr fontAlgn="base"/>
            <a:r>
              <a:rPr lang="en-US" dirty="0"/>
              <a:t>Resources</a:t>
            </a:r>
          </a:p>
          <a:p>
            <a:pPr fontAlgn="base"/>
            <a:r>
              <a:rPr lang="en-US" dirty="0"/>
              <a:t>Closing Thoughts</a:t>
            </a:r>
          </a:p>
          <a:p>
            <a:pPr fontAlgn="base"/>
            <a:r>
              <a:rPr lang="en-US" dirty="0"/>
              <a:t>Contact information</a:t>
            </a:r>
          </a:p>
          <a:p>
            <a:endParaRPr lang="en-US" dirty="0"/>
          </a:p>
        </p:txBody>
      </p:sp>
    </p:spTree>
    <p:extLst>
      <p:ext uri="{BB962C8B-B14F-4D97-AF65-F5344CB8AC3E}">
        <p14:creationId xmlns:p14="http://schemas.microsoft.com/office/powerpoint/2010/main" val="264389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CD6CF7-EDA0-A5FC-AC93-F5986AA0CEDA}"/>
              </a:ext>
            </a:extLst>
          </p:cNvPr>
          <p:cNvSpPr>
            <a:spLocks noGrp="1"/>
          </p:cNvSpPr>
          <p:nvPr>
            <p:ph type="title"/>
          </p:nvPr>
        </p:nvSpPr>
        <p:spPr/>
        <p:txBody>
          <a:bodyPr/>
          <a:lstStyle/>
          <a:p>
            <a:r>
              <a:rPr lang="en-US" dirty="0"/>
              <a:t>Scenario #1</a:t>
            </a:r>
          </a:p>
        </p:txBody>
      </p:sp>
      <p:sp>
        <p:nvSpPr>
          <p:cNvPr id="6" name="Text Placeholder 5">
            <a:extLst>
              <a:ext uri="{FF2B5EF4-FFF2-40B4-BE49-F238E27FC236}">
                <a16:creationId xmlns:a16="http://schemas.microsoft.com/office/drawing/2014/main" id="{EAB46079-5EF1-66A2-99A9-A4C6D3540AC5}"/>
              </a:ext>
            </a:extLst>
          </p:cNvPr>
          <p:cNvSpPr>
            <a:spLocks noGrp="1"/>
          </p:cNvSpPr>
          <p:nvPr>
            <p:ph type="body" sz="half" idx="2"/>
          </p:nvPr>
        </p:nvSpPr>
        <p:spPr/>
        <p:txBody>
          <a:bodyPr/>
          <a:lstStyle/>
          <a:p>
            <a:r>
              <a:rPr lang="en-US" dirty="0"/>
              <a:t>Discussion</a:t>
            </a:r>
          </a:p>
        </p:txBody>
      </p:sp>
      <p:sp>
        <p:nvSpPr>
          <p:cNvPr id="5" name="Content Placeholder 4">
            <a:extLst>
              <a:ext uri="{FF2B5EF4-FFF2-40B4-BE49-F238E27FC236}">
                <a16:creationId xmlns:a16="http://schemas.microsoft.com/office/drawing/2014/main" id="{4D4134A8-8A5A-045A-68F5-E7AD57C80A22}"/>
              </a:ext>
            </a:extLst>
          </p:cNvPr>
          <p:cNvSpPr>
            <a:spLocks noGrp="1"/>
          </p:cNvSpPr>
          <p:nvPr>
            <p:ph idx="1"/>
          </p:nvPr>
        </p:nvSpPr>
        <p:spPr/>
        <p:txBody>
          <a:bodyPr vert="horz" lIns="91440" tIns="45720" rIns="91440" bIns="45720" rtlCol="0" anchor="t">
            <a:normAutofit/>
          </a:bodyPr>
          <a:lstStyle/>
          <a:p>
            <a:r>
              <a:rPr lang="en-US" dirty="0"/>
              <a:t>A faculty member wants to develop two new programs: a certificate that helps students get a job and a transfer degree. They want to know how to get started.</a:t>
            </a:r>
            <a:endParaRPr lang="en-US" b="0" dirty="0">
              <a:effectLst/>
            </a:endParaRPr>
          </a:p>
          <a:p>
            <a:pPr marL="342900" indent="-342900" fontAlgn="base">
              <a:buFont typeface="Arial" panose="020B0604020202020204" pitchFamily="34" charset="0"/>
              <a:buChar char="•"/>
            </a:pPr>
            <a:r>
              <a:rPr lang="en-US" dirty="0"/>
              <a:t>What is your college process for new program development?</a:t>
            </a:r>
          </a:p>
          <a:p>
            <a:pPr marL="342900" indent="-342900" fontAlgn="base">
              <a:buFont typeface="Arial" panose="020B0604020202020204" pitchFamily="34" charset="0"/>
              <a:buChar char="•"/>
            </a:pPr>
            <a:r>
              <a:rPr lang="en-US" dirty="0"/>
              <a:t>Who needs to be involved in the discussion?</a:t>
            </a:r>
          </a:p>
          <a:p>
            <a:pPr marL="342900" indent="-342900" fontAlgn="base">
              <a:buFont typeface="Arial" panose="020B0604020202020204" pitchFamily="34" charset="0"/>
              <a:buChar char="•"/>
            </a:pPr>
            <a:r>
              <a:rPr lang="en-US" dirty="0"/>
              <a:t>What resources do you need? </a:t>
            </a:r>
          </a:p>
          <a:p>
            <a:pPr marL="342900" indent="-342900" fontAlgn="base">
              <a:buFont typeface="Arial" panose="020B0604020202020204" pitchFamily="34" charset="0"/>
              <a:buChar char="•"/>
            </a:pPr>
            <a:r>
              <a:rPr lang="en-US" dirty="0"/>
              <a:t>What other questions do you ask?</a:t>
            </a:r>
          </a:p>
        </p:txBody>
      </p:sp>
    </p:spTree>
    <p:extLst>
      <p:ext uri="{BB962C8B-B14F-4D97-AF65-F5344CB8AC3E}">
        <p14:creationId xmlns:p14="http://schemas.microsoft.com/office/powerpoint/2010/main" val="144129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46F9-D839-85CB-F403-1EA023D47C5D}"/>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a:t>Managing Conflict and Workload</a:t>
            </a:r>
          </a:p>
        </p:txBody>
      </p:sp>
      <p:sp>
        <p:nvSpPr>
          <p:cNvPr id="7" name="Text Placeholder 3">
            <a:extLst>
              <a:ext uri="{FF2B5EF4-FFF2-40B4-BE49-F238E27FC236}">
                <a16:creationId xmlns:a16="http://schemas.microsoft.com/office/drawing/2014/main" id="{3352C844-1304-C6D2-40A2-FE0F47E52D69}"/>
              </a:ext>
            </a:extLst>
          </p:cNvPr>
          <p:cNvSpPr>
            <a:spLocks noGrp="1"/>
          </p:cNvSpPr>
          <p:nvPr>
            <p:ph type="body" sz="half" idx="2"/>
          </p:nvPr>
        </p:nvSpPr>
        <p:spPr>
          <a:xfrm>
            <a:off x="227885" y="3225800"/>
            <a:ext cx="3583461" cy="2297110"/>
          </a:xfrm>
        </p:spPr>
        <p:txBody>
          <a:bodyPr/>
          <a:lstStyle/>
          <a:p>
            <a:endParaRPr lang="en-US"/>
          </a:p>
        </p:txBody>
      </p:sp>
      <p:pic>
        <p:nvPicPr>
          <p:cNvPr id="5" name="Picture 4" descr="Two reindeer with their antlers locked">
            <a:extLst>
              <a:ext uri="{FF2B5EF4-FFF2-40B4-BE49-F238E27FC236}">
                <a16:creationId xmlns:a16="http://schemas.microsoft.com/office/drawing/2014/main" id="{FE3E3921-51BB-7BA4-91D2-DBBF30D97EEE}"/>
              </a:ext>
            </a:extLst>
          </p:cNvPr>
          <p:cNvPicPr>
            <a:picLocks noChangeAspect="1"/>
          </p:cNvPicPr>
          <p:nvPr/>
        </p:nvPicPr>
        <p:blipFill rotWithShape="1">
          <a:blip r:embed="rId2"/>
          <a:srcRect l="12912" r="601"/>
          <a:stretch/>
        </p:blipFill>
        <p:spPr>
          <a:xfrm>
            <a:off x="4360863" y="1193842"/>
            <a:ext cx="6672262" cy="5091744"/>
          </a:xfrm>
          <a:prstGeom prst="rect">
            <a:avLst/>
          </a:prstGeom>
          <a:noFill/>
        </p:spPr>
      </p:pic>
      <p:sp>
        <p:nvSpPr>
          <p:cNvPr id="12" name="Slide Number Placeholder 4">
            <a:extLst>
              <a:ext uri="{FF2B5EF4-FFF2-40B4-BE49-F238E27FC236}">
                <a16:creationId xmlns:a16="http://schemas.microsoft.com/office/drawing/2014/main" id="{686C5E17-E845-268F-C662-B0B6EF0E3031}"/>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31</a:t>
            </a:fld>
            <a:endParaRPr lang="en-US" altLang="en-US"/>
          </a:p>
        </p:txBody>
      </p:sp>
    </p:spTree>
    <p:extLst>
      <p:ext uri="{BB962C8B-B14F-4D97-AF65-F5344CB8AC3E}">
        <p14:creationId xmlns:p14="http://schemas.microsoft.com/office/powerpoint/2010/main" val="348787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1100-DC3D-D835-E10A-03A6A52ED4A5}"/>
              </a:ext>
            </a:extLst>
          </p:cNvPr>
          <p:cNvSpPr>
            <a:spLocks noGrp="1"/>
          </p:cNvSpPr>
          <p:nvPr>
            <p:ph type="title"/>
          </p:nvPr>
        </p:nvSpPr>
        <p:spPr/>
        <p:txBody>
          <a:bodyPr/>
          <a:lstStyle/>
          <a:p>
            <a:r>
              <a:rPr lang="en-US" dirty="0"/>
              <a:t>Managing Conflict</a:t>
            </a:r>
          </a:p>
        </p:txBody>
      </p:sp>
      <p:sp>
        <p:nvSpPr>
          <p:cNvPr id="3" name="Content Placeholder 2">
            <a:extLst>
              <a:ext uri="{FF2B5EF4-FFF2-40B4-BE49-F238E27FC236}">
                <a16:creationId xmlns:a16="http://schemas.microsoft.com/office/drawing/2014/main" id="{7D5454FF-B87C-86FD-842B-922EEAE28B62}"/>
              </a:ext>
            </a:extLst>
          </p:cNvPr>
          <p:cNvSpPr>
            <a:spLocks noGrp="1"/>
          </p:cNvSpPr>
          <p:nvPr>
            <p:ph sz="half" idx="1"/>
          </p:nvPr>
        </p:nvSpPr>
        <p:spPr/>
        <p:txBody>
          <a:bodyPr>
            <a:normAutofit/>
          </a:bodyPr>
          <a:lstStyle/>
          <a:p>
            <a:pPr fontAlgn="base"/>
            <a:r>
              <a:rPr lang="en-US" dirty="0"/>
              <a:t>Get comfortable with conflict - it can be productive or destructive, depending on how it is handled.</a:t>
            </a:r>
          </a:p>
          <a:p>
            <a:pPr fontAlgn="base"/>
            <a:r>
              <a:rPr lang="en-US" dirty="0"/>
              <a:t>Remain impartial and remember that you are representing the faculty of your college not just one area.</a:t>
            </a:r>
          </a:p>
          <a:p>
            <a:pPr fontAlgn="base"/>
            <a:r>
              <a:rPr lang="en-US" dirty="0"/>
              <a:t>You can’t make everyone happy. Work with all parties to try and reach a solution that meets as many interests as possible. </a:t>
            </a:r>
          </a:p>
          <a:p>
            <a:pPr fontAlgn="base"/>
            <a:r>
              <a:rPr lang="en-US" dirty="0"/>
              <a:t>Anticipate and preempt what conflicts could arise.</a:t>
            </a:r>
          </a:p>
          <a:p>
            <a:pPr fontAlgn="base"/>
            <a:r>
              <a:rPr lang="en-US" dirty="0"/>
              <a:t>If conflicts happen during a meeting, take back the floor when the discussion gets off topic. Remember that you are in control of the meeting and you need to keep the discussion as civil as possible.</a:t>
            </a:r>
          </a:p>
          <a:p>
            <a:endParaRPr lang="en-US" dirty="0"/>
          </a:p>
        </p:txBody>
      </p:sp>
    </p:spTree>
    <p:extLst>
      <p:ext uri="{BB962C8B-B14F-4D97-AF65-F5344CB8AC3E}">
        <p14:creationId xmlns:p14="http://schemas.microsoft.com/office/powerpoint/2010/main" val="341983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56F1-80AE-490A-B746-D5415A11F6CC}"/>
              </a:ext>
            </a:extLst>
          </p:cNvPr>
          <p:cNvSpPr>
            <a:spLocks noGrp="1"/>
          </p:cNvSpPr>
          <p:nvPr>
            <p:ph type="title"/>
          </p:nvPr>
        </p:nvSpPr>
        <p:spPr/>
        <p:txBody>
          <a:bodyPr/>
          <a:lstStyle/>
          <a:p>
            <a:r>
              <a:rPr lang="en-US" dirty="0"/>
              <a:t>Managing the Meeting</a:t>
            </a:r>
          </a:p>
        </p:txBody>
      </p:sp>
      <p:sp>
        <p:nvSpPr>
          <p:cNvPr id="3" name="Content Placeholder 2">
            <a:extLst>
              <a:ext uri="{FF2B5EF4-FFF2-40B4-BE49-F238E27FC236}">
                <a16:creationId xmlns:a16="http://schemas.microsoft.com/office/drawing/2014/main" id="{7C336B96-4068-84FF-1E5B-3B0E588D2B02}"/>
              </a:ext>
            </a:extLst>
          </p:cNvPr>
          <p:cNvSpPr>
            <a:spLocks noGrp="1"/>
          </p:cNvSpPr>
          <p:nvPr>
            <p:ph sz="half" idx="1"/>
          </p:nvPr>
        </p:nvSpPr>
        <p:spPr/>
        <p:txBody>
          <a:bodyPr vert="horz" lIns="91440" tIns="45720" rIns="91440" bIns="45720" rtlCol="0" anchor="t">
            <a:normAutofit/>
          </a:bodyPr>
          <a:lstStyle/>
          <a:p>
            <a:r>
              <a:rPr lang="en-US"/>
              <a:t>Curriculum Committees follow Brown Act Public Meeting Act (72 hour agenda, public access, etc.)</a:t>
            </a:r>
          </a:p>
          <a:p>
            <a:pPr lvl="1"/>
            <a:r>
              <a:rPr lang="en-US">
                <a:ea typeface="Calibri"/>
                <a:cs typeface="Calibri"/>
              </a:rPr>
              <a:t>Public Comment time opportunity for issues to be raised without debate</a:t>
            </a:r>
          </a:p>
          <a:p>
            <a:pPr lvl="1"/>
            <a:r>
              <a:rPr lang="en-US">
                <a:ea typeface="Calibri"/>
                <a:cs typeface="Calibri"/>
              </a:rPr>
              <a:t>Actions must be </a:t>
            </a:r>
            <a:r>
              <a:rPr lang="en-US" err="1">
                <a:ea typeface="Calibri"/>
                <a:cs typeface="Calibri"/>
              </a:rPr>
              <a:t>agendized</a:t>
            </a:r>
            <a:r>
              <a:rPr lang="en-US">
                <a:ea typeface="Calibri"/>
                <a:cs typeface="Calibri"/>
              </a:rPr>
              <a:t>, so gives cooling off time</a:t>
            </a:r>
            <a:endParaRPr lang="en-US"/>
          </a:p>
          <a:p>
            <a:r>
              <a:rPr lang="en-US" dirty="0"/>
              <a:t>Robert’s Rules</a:t>
            </a:r>
            <a:r>
              <a:rPr lang="en-US"/>
              <a:t> can be your friend</a:t>
            </a:r>
          </a:p>
          <a:p>
            <a:pPr lvl="1"/>
            <a:r>
              <a:rPr lang="en-US">
                <a:ea typeface="Calibri"/>
                <a:cs typeface="Calibri"/>
              </a:rPr>
              <a:t>Chair must recognize a speaker</a:t>
            </a:r>
          </a:p>
          <a:p>
            <a:pPr lvl="1"/>
            <a:r>
              <a:rPr lang="en-US">
                <a:ea typeface="Calibri"/>
                <a:cs typeface="Calibri"/>
              </a:rPr>
              <a:t>Speakers have an order, voting members then guests</a:t>
            </a:r>
            <a:endParaRPr lang="en-US"/>
          </a:p>
          <a:p>
            <a:pPr lvl="1"/>
            <a:r>
              <a:rPr lang="en-US">
                <a:ea typeface="Calibri"/>
                <a:cs typeface="Calibri"/>
              </a:rPr>
              <a:t>Once someone has spoken, back of the line...encourages diverse views</a:t>
            </a:r>
          </a:p>
          <a:p>
            <a:pPr lvl="1"/>
            <a:r>
              <a:rPr lang="en-US">
                <a:ea typeface="Calibri"/>
                <a:cs typeface="Calibri"/>
              </a:rPr>
              <a:t>Can place a limit on time for a speaker</a:t>
            </a:r>
            <a:endParaRPr lang="en-US"/>
          </a:p>
          <a:p>
            <a:r>
              <a:rPr lang="en-US">
                <a:ea typeface="Calibri"/>
                <a:cs typeface="Calibri"/>
              </a:rPr>
              <a:t>Establish your protocols at the beginning...pays off later</a:t>
            </a:r>
          </a:p>
          <a:p>
            <a:pPr lvl="1"/>
            <a:endParaRPr lang="en-US">
              <a:ea typeface="Calibri"/>
              <a:cs typeface="Calibri"/>
            </a:endParaRPr>
          </a:p>
          <a:p>
            <a:pPr lvl="1"/>
            <a:endParaRPr lang="en-US">
              <a:ea typeface="Calibri"/>
              <a:cs typeface="Calibri"/>
            </a:endParaRPr>
          </a:p>
        </p:txBody>
      </p:sp>
    </p:spTree>
    <p:extLst>
      <p:ext uri="{BB962C8B-B14F-4D97-AF65-F5344CB8AC3E}">
        <p14:creationId xmlns:p14="http://schemas.microsoft.com/office/powerpoint/2010/main" val="383495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67CF-E865-8AD5-E34B-3E3ACA88B936}"/>
              </a:ext>
            </a:extLst>
          </p:cNvPr>
          <p:cNvSpPr>
            <a:spLocks noGrp="1"/>
          </p:cNvSpPr>
          <p:nvPr>
            <p:ph type="title"/>
          </p:nvPr>
        </p:nvSpPr>
        <p:spPr/>
        <p:txBody>
          <a:bodyPr/>
          <a:lstStyle/>
          <a:p>
            <a:r>
              <a:rPr lang="en-US" dirty="0"/>
              <a:t>Workload and Scope-Creep</a:t>
            </a:r>
          </a:p>
        </p:txBody>
      </p:sp>
      <p:sp>
        <p:nvSpPr>
          <p:cNvPr id="3" name="Content Placeholder 2">
            <a:extLst>
              <a:ext uri="{FF2B5EF4-FFF2-40B4-BE49-F238E27FC236}">
                <a16:creationId xmlns:a16="http://schemas.microsoft.com/office/drawing/2014/main" id="{EAF10E9D-518F-EA33-8217-EFD9FD093E13}"/>
              </a:ext>
            </a:extLst>
          </p:cNvPr>
          <p:cNvSpPr>
            <a:spLocks noGrp="1"/>
          </p:cNvSpPr>
          <p:nvPr>
            <p:ph sz="half" idx="1"/>
          </p:nvPr>
        </p:nvSpPr>
        <p:spPr/>
        <p:txBody>
          <a:bodyPr/>
          <a:lstStyle/>
          <a:p>
            <a:r>
              <a:rPr lang="en-US" dirty="0"/>
              <a:t>New Initiatives:</a:t>
            </a:r>
          </a:p>
          <a:p>
            <a:pPr lvl="1"/>
            <a:r>
              <a:rPr lang="en-US" b="0" dirty="0">
                <a:effectLst/>
              </a:rPr>
              <a:t>What is your role in new initiatives?</a:t>
            </a:r>
          </a:p>
          <a:p>
            <a:pPr lvl="1"/>
            <a:r>
              <a:rPr lang="en-US" dirty="0"/>
              <a:t>What is your communication pipeline?</a:t>
            </a:r>
            <a:endParaRPr lang="en-US" b="0" dirty="0">
              <a:effectLst/>
            </a:endParaRPr>
          </a:p>
          <a:p>
            <a:pPr lvl="1"/>
            <a:r>
              <a:rPr lang="en-US" b="0" dirty="0">
                <a:effectLst/>
              </a:rPr>
              <a:t>Can you propose change/ manage change?</a:t>
            </a:r>
          </a:p>
          <a:p>
            <a:pPr lvl="1"/>
            <a:r>
              <a:rPr lang="en-US" dirty="0"/>
              <a:t>What and where can you delegate?</a:t>
            </a:r>
            <a:endParaRPr lang="en-US" b="0" dirty="0">
              <a:effectLst/>
            </a:endParaRPr>
          </a:p>
          <a:p>
            <a:pPr fontAlgn="base"/>
            <a:r>
              <a:rPr lang="en-US" dirty="0"/>
              <a:t>What new initiatives are you aware of?</a:t>
            </a:r>
          </a:p>
          <a:p>
            <a:pPr fontAlgn="base"/>
            <a:r>
              <a:rPr lang="en-US" dirty="0"/>
              <a:t>How can you balance the workload while also ensuring faculty voice?</a:t>
            </a:r>
          </a:p>
          <a:p>
            <a:pPr fontAlgn="base"/>
            <a:r>
              <a:rPr lang="en-US" dirty="0"/>
              <a:t>How do you document which committee is responsible for each task?</a:t>
            </a:r>
          </a:p>
          <a:p>
            <a:endParaRPr lang="en-US" dirty="0"/>
          </a:p>
        </p:txBody>
      </p:sp>
    </p:spTree>
    <p:extLst>
      <p:ext uri="{BB962C8B-B14F-4D97-AF65-F5344CB8AC3E}">
        <p14:creationId xmlns:p14="http://schemas.microsoft.com/office/powerpoint/2010/main" val="3480307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EF03-3058-D11F-770D-0353B9AA6445}"/>
              </a:ext>
            </a:extLst>
          </p:cNvPr>
          <p:cNvSpPr>
            <a:spLocks noGrp="1"/>
          </p:cNvSpPr>
          <p:nvPr>
            <p:ph type="title"/>
          </p:nvPr>
        </p:nvSpPr>
        <p:spPr/>
        <p:txBody>
          <a:bodyPr/>
          <a:lstStyle/>
          <a:p>
            <a:r>
              <a:rPr lang="en-US" dirty="0"/>
              <a:t>Scenario #2</a:t>
            </a:r>
          </a:p>
        </p:txBody>
      </p:sp>
      <p:sp>
        <p:nvSpPr>
          <p:cNvPr id="4" name="Text Placeholder 3">
            <a:extLst>
              <a:ext uri="{FF2B5EF4-FFF2-40B4-BE49-F238E27FC236}">
                <a16:creationId xmlns:a16="http://schemas.microsoft.com/office/drawing/2014/main" id="{4AF129EB-FC15-6140-9F85-33958E65A535}"/>
              </a:ext>
            </a:extLst>
          </p:cNvPr>
          <p:cNvSpPr>
            <a:spLocks noGrp="1"/>
          </p:cNvSpPr>
          <p:nvPr>
            <p:ph type="body" sz="half" idx="2"/>
          </p:nvPr>
        </p:nvSpPr>
        <p:spPr/>
        <p:txBody>
          <a:bodyPr/>
          <a:lstStyle/>
          <a:p>
            <a:r>
              <a:rPr lang="en-US" dirty="0"/>
              <a:t>Breakout Session</a:t>
            </a:r>
          </a:p>
        </p:txBody>
      </p:sp>
      <p:sp>
        <p:nvSpPr>
          <p:cNvPr id="3" name="Content Placeholder 2">
            <a:extLst>
              <a:ext uri="{FF2B5EF4-FFF2-40B4-BE49-F238E27FC236}">
                <a16:creationId xmlns:a16="http://schemas.microsoft.com/office/drawing/2014/main" id="{7D8B7309-2E70-A31F-8A39-EA2E9B13432B}"/>
              </a:ext>
            </a:extLst>
          </p:cNvPr>
          <p:cNvSpPr>
            <a:spLocks noGrp="1"/>
          </p:cNvSpPr>
          <p:nvPr>
            <p:ph idx="1"/>
          </p:nvPr>
        </p:nvSpPr>
        <p:spPr/>
        <p:txBody>
          <a:bodyPr>
            <a:normAutofit fontScale="92500" lnSpcReduction="10000"/>
          </a:bodyPr>
          <a:lstStyle/>
          <a:p>
            <a:r>
              <a:rPr lang="en-US" dirty="0"/>
              <a:t>The department chair from Political Science has approached you about a pending new course submission for “Political Philosophy” from the Philosophy department, claiming that the new course is actually a Political Science course, not a Philosophy course, and should be removed from the committee’s agenda until the faculty from each department sort out who should ”own” the course.  </a:t>
            </a:r>
            <a:endParaRPr lang="en-US" b="0" dirty="0">
              <a:effectLst/>
            </a:endParaRPr>
          </a:p>
          <a:p>
            <a:pPr marL="342900" indent="-342900" fontAlgn="base">
              <a:buFont typeface="Arial" panose="020B0604020202020204" pitchFamily="34" charset="0"/>
              <a:buChar char="•"/>
            </a:pPr>
            <a:r>
              <a:rPr lang="en-US" dirty="0"/>
              <a:t>What steps would you take in this situation?  </a:t>
            </a:r>
          </a:p>
          <a:p>
            <a:pPr marL="342900" indent="-342900" fontAlgn="base">
              <a:buFont typeface="Arial" panose="020B0604020202020204" pitchFamily="34" charset="0"/>
              <a:buChar char="•"/>
            </a:pPr>
            <a:r>
              <a:rPr lang="en-US" dirty="0"/>
              <a:t>What local or state resources can you consult?</a:t>
            </a:r>
          </a:p>
          <a:p>
            <a:pPr marL="342900" indent="-342900" fontAlgn="base">
              <a:buFont typeface="Arial" panose="020B0604020202020204" pitchFamily="34" charset="0"/>
              <a:buChar char="•"/>
            </a:pPr>
            <a:r>
              <a:rPr lang="en-US" dirty="0"/>
              <a:t>What information would be most helpful for your committee and the faculty as you work through this process?  </a:t>
            </a:r>
          </a:p>
          <a:p>
            <a:pPr marL="342900" indent="-342900" fontAlgn="base">
              <a:buFont typeface="Arial" panose="020B0604020202020204" pitchFamily="34" charset="0"/>
              <a:buChar char="•"/>
            </a:pPr>
            <a:r>
              <a:rPr lang="en-US" dirty="0"/>
              <a:t>Who needs to be involved in the discussion?</a:t>
            </a:r>
          </a:p>
          <a:p>
            <a:pPr marL="342900" indent="-342900" fontAlgn="base">
              <a:buFont typeface="Arial" panose="020B0604020202020204" pitchFamily="34" charset="0"/>
              <a:buChar char="•"/>
            </a:pPr>
            <a:r>
              <a:rPr lang="en-US" dirty="0"/>
              <a:t>What other questions do you ask?</a:t>
            </a:r>
          </a:p>
          <a:p>
            <a:pPr fontAlgn="base"/>
            <a:endParaRPr lang="en-US" dirty="0"/>
          </a:p>
          <a:p>
            <a:endParaRPr lang="en-US" dirty="0"/>
          </a:p>
        </p:txBody>
      </p:sp>
    </p:spTree>
    <p:extLst>
      <p:ext uri="{BB962C8B-B14F-4D97-AF65-F5344CB8AC3E}">
        <p14:creationId xmlns:p14="http://schemas.microsoft.com/office/powerpoint/2010/main" val="418771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416010-EA95-B076-B6D5-A66E3EEE33D6}"/>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a:t>Closing Thoughts</a:t>
            </a:r>
          </a:p>
        </p:txBody>
      </p:sp>
      <p:pic>
        <p:nvPicPr>
          <p:cNvPr id="3" name="Picture 2" descr="Person wearing yellow">
            <a:extLst>
              <a:ext uri="{FF2B5EF4-FFF2-40B4-BE49-F238E27FC236}">
                <a16:creationId xmlns:a16="http://schemas.microsoft.com/office/drawing/2014/main" id="{066EDF4A-5994-28E1-7A9B-2502FC3AE6C8}"/>
              </a:ext>
            </a:extLst>
          </p:cNvPr>
          <p:cNvPicPr>
            <a:picLocks noChangeAspect="1"/>
          </p:cNvPicPr>
          <p:nvPr/>
        </p:nvPicPr>
        <p:blipFill rotWithShape="1">
          <a:blip r:embed="rId2"/>
          <a:srcRect r="12529" b="-1"/>
          <a:stretch/>
        </p:blipFill>
        <p:spPr>
          <a:xfrm>
            <a:off x="4360863" y="1193842"/>
            <a:ext cx="6672262" cy="5091744"/>
          </a:xfrm>
          <a:prstGeom prst="rect">
            <a:avLst/>
          </a:prstGeom>
          <a:noFill/>
        </p:spPr>
      </p:pic>
      <p:sp>
        <p:nvSpPr>
          <p:cNvPr id="7" name="Text Placeholder 3" hidden="1">
            <a:extLst>
              <a:ext uri="{FF2B5EF4-FFF2-40B4-BE49-F238E27FC236}">
                <a16:creationId xmlns:a16="http://schemas.microsoft.com/office/drawing/2014/main" id="{6910A79E-25F2-FF22-91A6-C26360EAD6DF}"/>
              </a:ext>
            </a:extLst>
          </p:cNvPr>
          <p:cNvSpPr>
            <a:spLocks noGrp="1"/>
          </p:cNvSpPr>
          <p:nvPr>
            <p:ph type="body" sz="half" idx="2"/>
          </p:nvPr>
        </p:nvSpPr>
        <p:spPr>
          <a:xfrm>
            <a:off x="227885" y="3225800"/>
            <a:ext cx="3583461" cy="2297110"/>
          </a:xfrm>
        </p:spPr>
        <p:txBody>
          <a:bodyPr/>
          <a:lstStyle/>
          <a:p>
            <a:endParaRPr lang="en-US"/>
          </a:p>
        </p:txBody>
      </p:sp>
      <p:sp>
        <p:nvSpPr>
          <p:cNvPr id="12" name="Slide Number Placeholder 4">
            <a:extLst>
              <a:ext uri="{FF2B5EF4-FFF2-40B4-BE49-F238E27FC236}">
                <a16:creationId xmlns:a16="http://schemas.microsoft.com/office/drawing/2014/main" id="{9B8D8D8A-9BFA-28AE-F816-48A0740D81E1}"/>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36</a:t>
            </a:fld>
            <a:endParaRPr lang="en-US" altLang="en-US"/>
          </a:p>
        </p:txBody>
      </p:sp>
    </p:spTree>
    <p:extLst>
      <p:ext uri="{BB962C8B-B14F-4D97-AF65-F5344CB8AC3E}">
        <p14:creationId xmlns:p14="http://schemas.microsoft.com/office/powerpoint/2010/main" val="1864451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3E48-0437-9191-BF42-A83FF172A497}"/>
              </a:ext>
            </a:extLst>
          </p:cNvPr>
          <p:cNvSpPr>
            <a:spLocks noGrp="1"/>
          </p:cNvSpPr>
          <p:nvPr>
            <p:ph type="title"/>
          </p:nvPr>
        </p:nvSpPr>
        <p:spPr/>
        <p:txBody>
          <a:bodyPr/>
          <a:lstStyle/>
          <a:p>
            <a:r>
              <a:rPr lang="en-US" dirty="0"/>
              <a:t>Useful Resources</a:t>
            </a:r>
          </a:p>
        </p:txBody>
      </p:sp>
      <p:sp>
        <p:nvSpPr>
          <p:cNvPr id="4" name="Content Placeholder 3">
            <a:extLst>
              <a:ext uri="{FF2B5EF4-FFF2-40B4-BE49-F238E27FC236}">
                <a16:creationId xmlns:a16="http://schemas.microsoft.com/office/drawing/2014/main" id="{494158E4-D529-3A7B-D575-FD4EAE70FD37}"/>
              </a:ext>
            </a:extLst>
          </p:cNvPr>
          <p:cNvSpPr>
            <a:spLocks noGrp="1"/>
          </p:cNvSpPr>
          <p:nvPr>
            <p:ph sz="half" idx="2"/>
          </p:nvPr>
        </p:nvSpPr>
        <p:spPr>
          <a:xfrm>
            <a:off x="1277650" y="1798320"/>
            <a:ext cx="4922537" cy="4694555"/>
          </a:xfrm>
        </p:spPr>
        <p:txBody>
          <a:bodyPr>
            <a:normAutofit fontScale="47500" lnSpcReduction="20000"/>
          </a:bodyPr>
          <a:lstStyle/>
          <a:p>
            <a:r>
              <a:rPr lang="en-US" dirty="0"/>
              <a:t>ASCCC curriculum webpage: </a:t>
            </a:r>
            <a:r>
              <a:rPr lang="en-US" u="sng" dirty="0">
                <a:hlinkClick r:id="rId3"/>
              </a:rPr>
              <a:t>https://www.ccccurriculum.net/</a:t>
            </a:r>
            <a:endParaRPr lang="en-US" u="sng" dirty="0"/>
          </a:p>
          <a:p>
            <a:pPr marL="0" indent="0">
              <a:buNone/>
            </a:pPr>
            <a:r>
              <a:rPr lang="en-US" b="1" dirty="0"/>
              <a:t>Listservs:</a:t>
            </a:r>
            <a:endParaRPr lang="en-US" b="0" dirty="0">
              <a:effectLst/>
            </a:endParaRPr>
          </a:p>
          <a:p>
            <a:r>
              <a:rPr lang="en-US" dirty="0"/>
              <a:t>ASCCC Listservs: </a:t>
            </a:r>
            <a:r>
              <a:rPr lang="en-US" u="sng" dirty="0">
                <a:hlinkClick r:id="rId4"/>
              </a:rPr>
              <a:t>https://www.asccc.org/signup-newsletters</a:t>
            </a:r>
            <a:endParaRPr lang="en-US" b="0" dirty="0">
              <a:effectLst/>
            </a:endParaRPr>
          </a:p>
          <a:p>
            <a:r>
              <a:rPr lang="en-US" dirty="0"/>
              <a:t>California Community College Chairs Listserv : </a:t>
            </a:r>
            <a:r>
              <a:rPr lang="en-US" u="sng" dirty="0">
                <a:hlinkClick r:id="rId5"/>
              </a:rPr>
              <a:t>https://groups.io/g/CCCCurriculumChairs/</a:t>
            </a:r>
            <a:endParaRPr lang="en-US" b="0" dirty="0">
              <a:effectLst/>
            </a:endParaRPr>
          </a:p>
          <a:p>
            <a:pPr marL="0" indent="0">
              <a:buNone/>
            </a:pPr>
            <a:r>
              <a:rPr lang="en-US" b="1" dirty="0"/>
              <a:t>IDEAA: </a:t>
            </a:r>
          </a:p>
          <a:p>
            <a:r>
              <a:rPr lang="en-US" dirty="0"/>
              <a:t>CCC Student Senate: </a:t>
            </a:r>
            <a:r>
              <a:rPr lang="en-US" dirty="0">
                <a:hlinkClick r:id="rId6"/>
              </a:rPr>
              <a:t>Anti-Racism Plan of Action</a:t>
            </a:r>
            <a:endParaRPr lang="en-US" dirty="0"/>
          </a:p>
          <a:p>
            <a:r>
              <a:rPr lang="en-US" dirty="0">
                <a:hlinkClick r:id="rId7"/>
              </a:rPr>
              <a:t>DEIA Model Principles and Practices </a:t>
            </a:r>
            <a:r>
              <a:rPr lang="en-US" dirty="0"/>
              <a:t>(</a:t>
            </a:r>
            <a:r>
              <a:rPr lang="en-US" dirty="0">
                <a:hlinkClick r:id="rId8"/>
              </a:rPr>
              <a:t>Memo</a:t>
            </a:r>
            <a:r>
              <a:rPr lang="en-US" dirty="0"/>
              <a:t>)</a:t>
            </a:r>
          </a:p>
          <a:p>
            <a:pPr marL="0" indent="0">
              <a:buNone/>
            </a:pPr>
            <a:r>
              <a:rPr lang="en-US" b="1" dirty="0"/>
              <a:t>Transfer Resources:</a:t>
            </a:r>
            <a:endParaRPr lang="en-US" b="0" dirty="0">
              <a:effectLst/>
            </a:endParaRPr>
          </a:p>
          <a:p>
            <a:r>
              <a:rPr lang="en-US" u="sng" dirty="0">
                <a:hlinkClick r:id="rId9"/>
              </a:rPr>
              <a:t>ASSIST.org</a:t>
            </a:r>
            <a:endParaRPr lang="en-US" u="sng" dirty="0"/>
          </a:p>
          <a:p>
            <a:r>
              <a:rPr lang="en-US" dirty="0"/>
              <a:t>C-ID: </a:t>
            </a:r>
            <a:r>
              <a:rPr lang="en-US" dirty="0">
                <a:hlinkClick r:id="rId10"/>
              </a:rPr>
              <a:t>https://c-id.net/</a:t>
            </a:r>
            <a:r>
              <a:rPr lang="en-US" dirty="0"/>
              <a:t> </a:t>
            </a:r>
          </a:p>
          <a:p>
            <a:r>
              <a:rPr lang="en-US" b="0" dirty="0">
                <a:effectLst/>
              </a:rPr>
              <a:t>UC Pathways: </a:t>
            </a:r>
            <a:r>
              <a:rPr lang="en-US" dirty="0">
                <a:hlinkClick r:id="rId11"/>
              </a:rPr>
              <a:t>https://admission.universityofcalifornia.edu/admission-requirements/transfer-requirements/uc-transfer-programs/transfer-pathways/</a:t>
            </a:r>
            <a:r>
              <a:rPr lang="en-US" dirty="0"/>
              <a:t> </a:t>
            </a:r>
          </a:p>
          <a:p>
            <a:r>
              <a:rPr lang="en-US" u="sng" dirty="0">
                <a:hlinkClick r:id="rId12"/>
              </a:rPr>
              <a:t>UC Transfer guidelines </a:t>
            </a:r>
            <a:endParaRPr lang="en-US" dirty="0"/>
          </a:p>
          <a:p>
            <a:r>
              <a:rPr lang="en-US" u="sng" dirty="0">
                <a:hlinkClick r:id="rId13"/>
              </a:rPr>
              <a:t>CSU GE and IGETC Guiding Notes</a:t>
            </a:r>
            <a:endParaRPr lang="en-US" b="0" dirty="0">
              <a:effectLst/>
            </a:endParaRPr>
          </a:p>
          <a:p>
            <a:pPr marL="0" indent="0">
              <a:buNone/>
            </a:pPr>
            <a:r>
              <a:rPr lang="en-US" b="1" dirty="0"/>
              <a:t>CTE and Other: </a:t>
            </a:r>
          </a:p>
          <a:p>
            <a:r>
              <a:rPr lang="en-US" dirty="0"/>
              <a:t>California Regional Consortia, </a:t>
            </a:r>
            <a:r>
              <a:rPr lang="en-US" u="sng" dirty="0">
                <a:hlinkClick r:id="rId14"/>
              </a:rPr>
              <a:t>https://www.regionalcte.org/</a:t>
            </a:r>
            <a:endParaRPr lang="en-US" b="0" dirty="0">
              <a:effectLst/>
            </a:endParaRPr>
          </a:p>
          <a:p>
            <a:r>
              <a:rPr lang="en-US" u="sng" dirty="0">
                <a:hlinkClick r:id="rId15"/>
              </a:rPr>
              <a:t>CA Cooperative Work Exp Education Handbook </a:t>
            </a:r>
            <a:endParaRPr lang="en-US" b="0" dirty="0">
              <a:effectLst/>
            </a:endParaRPr>
          </a:p>
          <a:p>
            <a:r>
              <a:rPr lang="en-US" u="sng" dirty="0">
                <a:hlinkClick r:id="rId16"/>
              </a:rPr>
              <a:t>Dual Enrollment Guide (RP Group)</a:t>
            </a:r>
            <a:r>
              <a:rPr lang="en-US" dirty="0"/>
              <a:t> </a:t>
            </a:r>
            <a:endParaRPr lang="en-US" b="0" dirty="0">
              <a:effectLst/>
            </a:endParaRPr>
          </a:p>
        </p:txBody>
      </p:sp>
      <p:sp>
        <p:nvSpPr>
          <p:cNvPr id="5" name="Content Placeholder 4">
            <a:extLst>
              <a:ext uri="{FF2B5EF4-FFF2-40B4-BE49-F238E27FC236}">
                <a16:creationId xmlns:a16="http://schemas.microsoft.com/office/drawing/2014/main" id="{AC168699-C6A8-3A41-4D58-1A4512E6B0BF}"/>
              </a:ext>
            </a:extLst>
          </p:cNvPr>
          <p:cNvSpPr>
            <a:spLocks noGrp="1"/>
          </p:cNvSpPr>
          <p:nvPr>
            <p:ph sz="quarter" idx="4"/>
          </p:nvPr>
        </p:nvSpPr>
        <p:spPr>
          <a:xfrm>
            <a:off x="6388259" y="1798320"/>
            <a:ext cx="4948881" cy="4694555"/>
          </a:xfrm>
        </p:spPr>
        <p:txBody>
          <a:bodyPr>
            <a:normAutofit fontScale="47500" lnSpcReduction="20000"/>
          </a:bodyPr>
          <a:lstStyle/>
          <a:p>
            <a:pPr marL="0" indent="0">
              <a:buNone/>
            </a:pPr>
            <a:r>
              <a:rPr lang="en-US" b="1" dirty="0"/>
              <a:t>Regulations:</a:t>
            </a:r>
          </a:p>
          <a:p>
            <a:r>
              <a:rPr lang="en-US" u="sng" dirty="0">
                <a:hlinkClick r:id="rId17"/>
              </a:rPr>
              <a:t>US Federal Student Aid Financial Aid </a:t>
            </a:r>
            <a:endParaRPr lang="en-US" dirty="0"/>
          </a:p>
          <a:p>
            <a:r>
              <a:rPr lang="en-US" dirty="0"/>
              <a:t>Title 5 on Westlaw, </a:t>
            </a:r>
            <a:r>
              <a:rPr lang="en-US" u="sng" dirty="0">
                <a:hlinkClick r:id="rId18"/>
              </a:rPr>
              <a:t>https://govt.westlaw.com/</a:t>
            </a:r>
            <a:endParaRPr lang="en-US" u="sng" dirty="0"/>
          </a:p>
          <a:p>
            <a:r>
              <a:rPr lang="en-US" dirty="0">
                <a:hlinkClick r:id="rId19"/>
              </a:rPr>
              <a:t>ASCCC Exec Committee Legislative Reports </a:t>
            </a:r>
            <a:r>
              <a:rPr lang="en-US" dirty="0"/>
              <a:t>(see Events &gt; Past Events for prior Exec Committee meetings)</a:t>
            </a:r>
          </a:p>
          <a:p>
            <a:pPr marL="0" indent="0">
              <a:buNone/>
            </a:pPr>
            <a:r>
              <a:rPr lang="en-US" b="1" dirty="0"/>
              <a:t>ASCCC Resources/Publications:</a:t>
            </a:r>
            <a:endParaRPr lang="en-US" b="0" dirty="0">
              <a:effectLst/>
            </a:endParaRPr>
          </a:p>
          <a:p>
            <a:r>
              <a:rPr lang="en-US" u="sng" dirty="0">
                <a:hlinkClick r:id="rId20"/>
              </a:rPr>
              <a:t>https://www.asccc.org/resources</a:t>
            </a:r>
            <a:endParaRPr lang="en-US" b="0" dirty="0">
              <a:effectLst/>
            </a:endParaRPr>
          </a:p>
          <a:p>
            <a:r>
              <a:rPr lang="en-US" dirty="0"/>
              <a:t>Equivalence to Minimum Qualifications</a:t>
            </a:r>
            <a:endParaRPr lang="en-US" b="0" dirty="0">
              <a:effectLst/>
            </a:endParaRPr>
          </a:p>
          <a:p>
            <a:r>
              <a:rPr lang="en-US" dirty="0"/>
              <a:t>Noncredit at Glance</a:t>
            </a:r>
            <a:endParaRPr lang="en-US" b="0" dirty="0">
              <a:effectLst/>
            </a:endParaRPr>
          </a:p>
          <a:p>
            <a:r>
              <a:rPr lang="en-US" dirty="0"/>
              <a:t>The Course Outline of Record: A Curriculum Reference Guide Revisited </a:t>
            </a:r>
            <a:endParaRPr lang="en-US" b="0" dirty="0">
              <a:effectLst/>
            </a:endParaRPr>
          </a:p>
          <a:p>
            <a:pPr marL="0" indent="0">
              <a:buNone/>
            </a:pPr>
            <a:r>
              <a:rPr lang="en-US" b="1" dirty="0">
                <a:hlinkClick r:id="rId21"/>
              </a:rPr>
              <a:t>CCCCO Resources:</a:t>
            </a:r>
            <a:endParaRPr lang="en-US" b="0" dirty="0">
              <a:effectLst/>
            </a:endParaRPr>
          </a:p>
          <a:p>
            <a:r>
              <a:rPr lang="en-US" u="sng" dirty="0">
                <a:hlinkClick r:id="rId22"/>
              </a:rPr>
              <a:t>https://www.cccco.edu/</a:t>
            </a:r>
            <a:endParaRPr lang="en-US" b="0" dirty="0">
              <a:effectLst/>
            </a:endParaRPr>
          </a:p>
          <a:p>
            <a:r>
              <a:rPr lang="en-US" dirty="0">
                <a:hlinkClick r:id="rId23"/>
              </a:rPr>
              <a:t>Baccalaureate Degree Pilot Program </a:t>
            </a:r>
            <a:endParaRPr lang="en-US" b="0" dirty="0">
              <a:effectLst/>
            </a:endParaRPr>
          </a:p>
          <a:p>
            <a:r>
              <a:rPr lang="en-US" dirty="0"/>
              <a:t>COCI (public view): </a:t>
            </a:r>
            <a:r>
              <a:rPr lang="en-US" dirty="0">
                <a:hlinkClick r:id="rId24"/>
              </a:rPr>
              <a:t>https://coci2.ccctechcenter.org/</a:t>
            </a:r>
            <a:r>
              <a:rPr lang="en-US" dirty="0"/>
              <a:t> </a:t>
            </a:r>
            <a:endParaRPr lang="en-US" b="0" dirty="0">
              <a:effectLst/>
            </a:endParaRPr>
          </a:p>
          <a:p>
            <a:r>
              <a:rPr lang="en-US" dirty="0">
                <a:hlinkClick r:id="rId25"/>
              </a:rPr>
              <a:t>Minimum Qualifications Handbook</a:t>
            </a:r>
            <a:endParaRPr lang="en-US" b="0" dirty="0">
              <a:effectLst/>
            </a:endParaRPr>
          </a:p>
          <a:p>
            <a:r>
              <a:rPr lang="en-US" dirty="0"/>
              <a:t>Prerequisites/Corequisites Guidelines </a:t>
            </a:r>
            <a:endParaRPr lang="en-US" b="0" dirty="0">
              <a:effectLst/>
            </a:endParaRPr>
          </a:p>
          <a:p>
            <a:r>
              <a:rPr lang="en-US" dirty="0">
                <a:hlinkClick r:id="rId26"/>
              </a:rPr>
              <a:t>Program and Course Approval Handbook (PCAH)</a:t>
            </a:r>
            <a:endParaRPr lang="en-US" b="0" dirty="0">
              <a:effectLst/>
            </a:endParaRPr>
          </a:p>
          <a:p>
            <a:r>
              <a:rPr lang="en-US" dirty="0">
                <a:hlinkClick r:id="rId27"/>
              </a:rPr>
              <a:t>Repetition Guidelines </a:t>
            </a:r>
            <a:endParaRPr lang="en-US" b="0" dirty="0">
              <a:effectLst/>
            </a:endParaRPr>
          </a:p>
          <a:p>
            <a:r>
              <a:rPr lang="en-US" dirty="0">
                <a:hlinkClick r:id="rId28"/>
              </a:rPr>
              <a:t>TOP Code Manual </a:t>
            </a:r>
            <a:endParaRPr lang="en-US" b="0" dirty="0">
              <a:effectLst/>
            </a:endParaRPr>
          </a:p>
        </p:txBody>
      </p:sp>
    </p:spTree>
    <p:extLst>
      <p:ext uri="{BB962C8B-B14F-4D97-AF65-F5344CB8AC3E}">
        <p14:creationId xmlns:p14="http://schemas.microsoft.com/office/powerpoint/2010/main" val="2307447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9ACA-E40A-FFCF-4B48-4506E097D486}"/>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ECE30CF9-DDAD-F515-8B4B-97D803A8A563}"/>
              </a:ext>
            </a:extLst>
          </p:cNvPr>
          <p:cNvSpPr>
            <a:spLocks noGrp="1"/>
          </p:cNvSpPr>
          <p:nvPr>
            <p:ph idx="1"/>
          </p:nvPr>
        </p:nvSpPr>
        <p:spPr/>
        <p:txBody>
          <a:bodyPr/>
          <a:lstStyle/>
          <a:p>
            <a:r>
              <a:rPr lang="en-US" dirty="0"/>
              <a:t>Questions? Email the Academic Senate for California Community Colleges:</a:t>
            </a:r>
          </a:p>
          <a:p>
            <a:r>
              <a:rPr lang="en-US" u="sng" dirty="0">
                <a:hlinkClick r:id="rId2"/>
              </a:rPr>
              <a:t>info@asccc.org</a:t>
            </a:r>
            <a:endParaRPr lang="en-US" dirty="0">
              <a:effectLst/>
            </a:endParaRPr>
          </a:p>
          <a:p>
            <a:pPr marL="0" indent="0">
              <a:buNone/>
            </a:pPr>
            <a:br>
              <a:rPr lang="en-US" dirty="0"/>
            </a:br>
            <a:r>
              <a:rPr lang="en-US" dirty="0"/>
              <a:t>Join the CA Community College Curriculum Chairs Listserv:</a:t>
            </a:r>
          </a:p>
          <a:p>
            <a:r>
              <a:rPr lang="en-US" u="sng" dirty="0">
                <a:hlinkClick r:id="rId3"/>
              </a:rPr>
              <a:t>https://groups.io/g/CCCCurriculumChairs/</a:t>
            </a:r>
            <a:endParaRPr lang="en-US" dirty="0"/>
          </a:p>
          <a:p>
            <a:pPr marL="0" indent="0">
              <a:buNone/>
            </a:pPr>
            <a:endParaRPr lang="en-US" dirty="0"/>
          </a:p>
        </p:txBody>
      </p:sp>
      <p:sp>
        <p:nvSpPr>
          <p:cNvPr id="4" name="Text Placeholder 3" hidden="1">
            <a:extLst>
              <a:ext uri="{FF2B5EF4-FFF2-40B4-BE49-F238E27FC236}">
                <a16:creationId xmlns:a16="http://schemas.microsoft.com/office/drawing/2014/main" id="{4854B27D-E900-F8F1-4F5D-175588C7F93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7338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4729-03DB-0561-0014-8E83FA9326CC}"/>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a:t>Introductions</a:t>
            </a:r>
          </a:p>
        </p:txBody>
      </p:sp>
      <p:pic>
        <p:nvPicPr>
          <p:cNvPr id="5" name="Picture 4" descr="A word cloud with &quot;hello&quot; written in multiple languages.">
            <a:extLst>
              <a:ext uri="{FF2B5EF4-FFF2-40B4-BE49-F238E27FC236}">
                <a16:creationId xmlns:a16="http://schemas.microsoft.com/office/drawing/2014/main" id="{A394C9E1-E327-A8E4-CF82-7D57135A13C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05" r="5503" b="-2"/>
          <a:stretch/>
        </p:blipFill>
        <p:spPr>
          <a:xfrm>
            <a:off x="4360863" y="1193842"/>
            <a:ext cx="6672262" cy="5091744"/>
          </a:xfrm>
          <a:prstGeom prst="rect">
            <a:avLst/>
          </a:prstGeom>
          <a:noFill/>
        </p:spPr>
      </p:pic>
      <p:sp>
        <p:nvSpPr>
          <p:cNvPr id="7" name="Text Placeholder 3" hidden="1">
            <a:extLst>
              <a:ext uri="{FF2B5EF4-FFF2-40B4-BE49-F238E27FC236}">
                <a16:creationId xmlns:a16="http://schemas.microsoft.com/office/drawing/2014/main" id="{72EAF309-283C-DC9A-6F69-CC3396AD66F6}"/>
              </a:ext>
            </a:extLst>
          </p:cNvPr>
          <p:cNvSpPr>
            <a:spLocks noGrp="1"/>
          </p:cNvSpPr>
          <p:nvPr>
            <p:ph type="body" sz="half" idx="2"/>
          </p:nvPr>
        </p:nvSpPr>
        <p:spPr>
          <a:xfrm>
            <a:off x="227885" y="3225800"/>
            <a:ext cx="3583461" cy="2297110"/>
          </a:xfrm>
        </p:spPr>
        <p:txBody>
          <a:bodyPr/>
          <a:lstStyle/>
          <a:p>
            <a:endParaRPr lang="en-US"/>
          </a:p>
        </p:txBody>
      </p:sp>
      <p:sp>
        <p:nvSpPr>
          <p:cNvPr id="12" name="Slide Number Placeholder 4">
            <a:extLst>
              <a:ext uri="{FF2B5EF4-FFF2-40B4-BE49-F238E27FC236}">
                <a16:creationId xmlns:a16="http://schemas.microsoft.com/office/drawing/2014/main" id="{C78E9C32-5EB1-809A-F10B-C13A87B52935}"/>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4</a:t>
            </a:fld>
            <a:endParaRPr lang="en-US" altLang="en-US"/>
          </a:p>
        </p:txBody>
      </p:sp>
    </p:spTree>
    <p:extLst>
      <p:ext uri="{BB962C8B-B14F-4D97-AF65-F5344CB8AC3E}">
        <p14:creationId xmlns:p14="http://schemas.microsoft.com/office/powerpoint/2010/main" val="132971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54A2-9EF4-28F1-8394-7FE2E37E0872}"/>
              </a:ext>
            </a:extLst>
          </p:cNvPr>
          <p:cNvSpPr>
            <a:spLocks noGrp="1"/>
          </p:cNvSpPr>
          <p:nvPr>
            <p:ph type="title"/>
          </p:nvPr>
        </p:nvSpPr>
        <p:spPr/>
        <p:txBody>
          <a:bodyPr/>
          <a:lstStyle/>
          <a:p>
            <a:r>
              <a:rPr lang="en-US" dirty="0"/>
              <a:t>In the Room and on the Zoom: Introductions</a:t>
            </a:r>
          </a:p>
        </p:txBody>
      </p:sp>
      <p:sp>
        <p:nvSpPr>
          <p:cNvPr id="3" name="Content Placeholder 2">
            <a:extLst>
              <a:ext uri="{FF2B5EF4-FFF2-40B4-BE49-F238E27FC236}">
                <a16:creationId xmlns:a16="http://schemas.microsoft.com/office/drawing/2014/main" id="{F3CA7353-2E5F-7315-25D0-E9DB7B3B5BAF}"/>
              </a:ext>
            </a:extLst>
          </p:cNvPr>
          <p:cNvSpPr>
            <a:spLocks noGrp="1"/>
          </p:cNvSpPr>
          <p:nvPr>
            <p:ph sz="half" idx="1"/>
          </p:nvPr>
        </p:nvSpPr>
        <p:spPr/>
        <p:txBody>
          <a:bodyPr>
            <a:normAutofit fontScale="77500" lnSpcReduction="20000"/>
          </a:bodyPr>
          <a:lstStyle/>
          <a:p>
            <a:r>
              <a:rPr lang="en-US" dirty="0"/>
              <a:t>Panel and Attendee Introductions:</a:t>
            </a:r>
          </a:p>
          <a:p>
            <a:pPr lvl="1"/>
            <a:r>
              <a:rPr lang="en-US" dirty="0"/>
              <a:t>Are you a: Current Curriculum Chair, Future Chair, Aspiring Chair, Committee Member, Other Role</a:t>
            </a:r>
          </a:p>
          <a:p>
            <a:pPr lvl="1"/>
            <a:r>
              <a:rPr lang="en-US" dirty="0"/>
              <a:t>How long have you been in your role: Less than 1 year, 1 – 5 years, More than 5 years</a:t>
            </a:r>
          </a:p>
          <a:p>
            <a:pPr lvl="1"/>
            <a:r>
              <a:rPr lang="en-US" dirty="0"/>
              <a:t>How many Curriculum Institutes have you attended: First time attendee, 2 – 5, More than 5</a:t>
            </a:r>
          </a:p>
          <a:p>
            <a:r>
              <a:rPr lang="en-US" dirty="0"/>
              <a:t>On Zoom: Use the chat feature in </a:t>
            </a:r>
            <a:r>
              <a:rPr lang="en-US" dirty="0" err="1"/>
              <a:t>Pathable</a:t>
            </a:r>
            <a:r>
              <a:rPr lang="en-US" dirty="0"/>
              <a:t>. One of our presenters will monitor chat and address questions or raise them with the group.</a:t>
            </a:r>
          </a:p>
          <a:p>
            <a:r>
              <a:rPr lang="en-US" dirty="0"/>
              <a:t>On Zoom: Please make sure your mic is muted! If you wish to speak, use ”raise hand” and wait to be called on to unmute.</a:t>
            </a:r>
          </a:p>
          <a:p>
            <a:r>
              <a:rPr lang="en-US" dirty="0"/>
              <a:t>In Room: Please keep cross-talk to a minimum so online attendees can follow the conversation.</a:t>
            </a:r>
          </a:p>
          <a:p>
            <a:r>
              <a:rPr lang="en-US" dirty="0"/>
              <a:t>In Room: Raise your hand and be sure to speak up when called on! Panelists will repeat your question/comment or run a mic to you.</a:t>
            </a:r>
          </a:p>
          <a:p>
            <a:r>
              <a:rPr lang="en-US" dirty="0"/>
              <a:t>All: Please be patient and with us and your colleagues as we navigate this new, hybrid experience together.</a:t>
            </a:r>
            <a:br>
              <a:rPr lang="en-US" dirty="0"/>
            </a:br>
            <a:endParaRPr lang="en-US" dirty="0"/>
          </a:p>
        </p:txBody>
      </p:sp>
    </p:spTree>
    <p:extLst>
      <p:ext uri="{BB962C8B-B14F-4D97-AF65-F5344CB8AC3E}">
        <p14:creationId xmlns:p14="http://schemas.microsoft.com/office/powerpoint/2010/main" val="133580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4654-B40E-F7C1-43C8-C431154788A9}"/>
              </a:ext>
            </a:extLst>
          </p:cNvPr>
          <p:cNvSpPr>
            <a:spLocks noGrp="1"/>
          </p:cNvSpPr>
          <p:nvPr>
            <p:ph type="title"/>
          </p:nvPr>
        </p:nvSpPr>
        <p:spPr/>
        <p:txBody>
          <a:bodyPr/>
          <a:lstStyle/>
          <a:p>
            <a:r>
              <a:rPr lang="en-US" dirty="0"/>
              <a:t>Navigating the Curriculum Institute</a:t>
            </a:r>
          </a:p>
        </p:txBody>
      </p:sp>
      <p:sp>
        <p:nvSpPr>
          <p:cNvPr id="3" name="Content Placeholder 2">
            <a:extLst>
              <a:ext uri="{FF2B5EF4-FFF2-40B4-BE49-F238E27FC236}">
                <a16:creationId xmlns:a16="http://schemas.microsoft.com/office/drawing/2014/main" id="{3E185D30-3406-BB39-0811-DFAD3D04C17D}"/>
              </a:ext>
            </a:extLst>
          </p:cNvPr>
          <p:cNvSpPr>
            <a:spLocks noGrp="1"/>
          </p:cNvSpPr>
          <p:nvPr>
            <p:ph sz="half" idx="1"/>
          </p:nvPr>
        </p:nvSpPr>
        <p:spPr/>
        <p:txBody>
          <a:bodyPr>
            <a:normAutofit fontScale="92500" lnSpcReduction="10000"/>
          </a:bodyPr>
          <a:lstStyle/>
          <a:p>
            <a:pPr fontAlgn="base"/>
            <a:r>
              <a:rPr lang="en-US" dirty="0"/>
              <a:t>Chats and PPT materials are archived on </a:t>
            </a:r>
            <a:r>
              <a:rPr lang="en-US" dirty="0" err="1"/>
              <a:t>Pathable</a:t>
            </a:r>
            <a:r>
              <a:rPr lang="en-US" dirty="0"/>
              <a:t> – all registered attendees have access</a:t>
            </a:r>
          </a:p>
          <a:p>
            <a:pPr fontAlgn="base"/>
            <a:r>
              <a:rPr lang="en-US" dirty="0"/>
              <a:t>Attend “Curriculum Mingle and Networking” Sessions (Breakout 7, each session)</a:t>
            </a:r>
          </a:p>
          <a:p>
            <a:r>
              <a:rPr lang="en-US" dirty="0"/>
              <a:t>Have you signed-up for the </a:t>
            </a:r>
            <a:r>
              <a:rPr lang="en-US" u="sng" dirty="0">
                <a:hlinkClick r:id="rId2"/>
              </a:rPr>
              <a:t>ASCCC</a:t>
            </a:r>
            <a:r>
              <a:rPr lang="en-US" dirty="0"/>
              <a:t> and </a:t>
            </a:r>
            <a:endParaRPr lang="en-US" b="0" dirty="0">
              <a:effectLst/>
            </a:endParaRPr>
          </a:p>
          <a:p>
            <a:pPr marL="0" indent="0">
              <a:buNone/>
            </a:pPr>
            <a:r>
              <a:rPr lang="en-US" u="sng" dirty="0">
                <a:hlinkClick r:id="rId3"/>
              </a:rPr>
              <a:t>California Community College Curriculum Chair Listservs</a:t>
            </a:r>
            <a:r>
              <a:rPr lang="en-US" dirty="0"/>
              <a:t>?</a:t>
            </a:r>
          </a:p>
          <a:p>
            <a:r>
              <a:rPr lang="en-US" dirty="0"/>
              <a:t>ASCCC Listservs:</a:t>
            </a:r>
          </a:p>
          <a:p>
            <a:pPr marL="0" indent="0">
              <a:buNone/>
            </a:pPr>
            <a:r>
              <a:rPr lang="en-US" u="sng" dirty="0">
                <a:hlinkClick r:id="rId2"/>
              </a:rPr>
              <a:t>https://www.asccc.org/signup-newsletters</a:t>
            </a:r>
            <a:endParaRPr lang="en-US" u="sng" dirty="0"/>
          </a:p>
          <a:p>
            <a:r>
              <a:rPr lang="en-US" dirty="0"/>
              <a:t>California Community College Chairs Listserv: </a:t>
            </a:r>
          </a:p>
          <a:p>
            <a:pPr marL="0" indent="0">
              <a:buNone/>
            </a:pPr>
            <a:r>
              <a:rPr lang="en-US" u="sng" dirty="0">
                <a:hlinkClick r:id="rId3"/>
              </a:rPr>
              <a:t>https://groups.io/g/CCCCurriculumChairs/</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19208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39E5-623C-56A5-5372-980A8FE1653C}"/>
              </a:ext>
            </a:extLst>
          </p:cNvPr>
          <p:cNvSpPr>
            <a:spLocks noGrp="1"/>
          </p:cNvSpPr>
          <p:nvPr>
            <p:ph type="title"/>
          </p:nvPr>
        </p:nvSpPr>
        <p:spPr/>
        <p:txBody>
          <a:bodyPr/>
          <a:lstStyle/>
          <a:p>
            <a:r>
              <a:rPr lang="en-US" dirty="0"/>
              <a:t>Commonly Used Acronyms</a:t>
            </a:r>
          </a:p>
        </p:txBody>
      </p:sp>
      <p:graphicFrame>
        <p:nvGraphicFramePr>
          <p:cNvPr id="4" name="Content Placeholder 3">
            <a:extLst>
              <a:ext uri="{FF2B5EF4-FFF2-40B4-BE49-F238E27FC236}">
                <a16:creationId xmlns:a16="http://schemas.microsoft.com/office/drawing/2014/main" id="{BEAA66B5-7407-2D23-B13B-8E5791733F9A}"/>
              </a:ext>
            </a:extLst>
          </p:cNvPr>
          <p:cNvGraphicFramePr>
            <a:graphicFrameLocks noGrp="1"/>
          </p:cNvGraphicFramePr>
          <p:nvPr>
            <p:ph sz="half" idx="1"/>
            <p:extLst>
              <p:ext uri="{D42A27DB-BD31-4B8C-83A1-F6EECF244321}">
                <p14:modId xmlns:p14="http://schemas.microsoft.com/office/powerpoint/2010/main" val="3919160777"/>
              </p:ext>
            </p:extLst>
          </p:nvPr>
        </p:nvGraphicFramePr>
        <p:xfrm>
          <a:off x="1277650" y="1690688"/>
          <a:ext cx="10058399" cy="4403716"/>
        </p:xfrm>
        <a:graphic>
          <a:graphicData uri="http://schemas.openxmlformats.org/drawingml/2006/table">
            <a:tbl>
              <a:tblPr firstRow="1">
                <a:tableStyleId>{912C8C85-51F0-491E-9774-3900AFEF0FD7}</a:tableStyleId>
              </a:tblPr>
              <a:tblGrid>
                <a:gridCol w="1825707">
                  <a:extLst>
                    <a:ext uri="{9D8B030D-6E8A-4147-A177-3AD203B41FA5}">
                      <a16:colId xmlns:a16="http://schemas.microsoft.com/office/drawing/2014/main" val="75343827"/>
                    </a:ext>
                  </a:extLst>
                </a:gridCol>
                <a:gridCol w="8232692">
                  <a:extLst>
                    <a:ext uri="{9D8B030D-6E8A-4147-A177-3AD203B41FA5}">
                      <a16:colId xmlns:a16="http://schemas.microsoft.com/office/drawing/2014/main" val="2192113209"/>
                    </a:ext>
                  </a:extLst>
                </a:gridCol>
              </a:tblGrid>
              <a:tr h="395576">
                <a:tc>
                  <a:txBody>
                    <a:bodyPr/>
                    <a:lstStyle/>
                    <a:p>
                      <a:pPr rtl="0" fontAlgn="t">
                        <a:spcBef>
                          <a:spcPts val="0"/>
                        </a:spcBef>
                        <a:spcAft>
                          <a:spcPts val="0"/>
                        </a:spcAft>
                      </a:pPr>
                      <a:r>
                        <a:rPr lang="en-US" sz="1500" dirty="0">
                          <a:effectLst/>
                        </a:rPr>
                        <a:t>Acronym</a:t>
                      </a:r>
                    </a:p>
                  </a:txBody>
                  <a:tcPr marL="78487" marR="78487" marT="78487" marB="78487"/>
                </a:tc>
                <a:tc>
                  <a:txBody>
                    <a:bodyPr/>
                    <a:lstStyle/>
                    <a:p>
                      <a:pPr rtl="0" fontAlgn="t">
                        <a:spcBef>
                          <a:spcPts val="0"/>
                        </a:spcBef>
                        <a:spcAft>
                          <a:spcPts val="0"/>
                        </a:spcAft>
                      </a:pPr>
                      <a:r>
                        <a:rPr lang="en-US" sz="1500" dirty="0">
                          <a:effectLst/>
                        </a:rPr>
                        <a:t>Definition</a:t>
                      </a:r>
                    </a:p>
                  </a:txBody>
                  <a:tcPr marL="78487" marR="78487" marT="78487" marB="78487"/>
                </a:tc>
                <a:extLst>
                  <a:ext uri="{0D108BD9-81ED-4DB2-BD59-A6C34878D82A}">
                    <a16:rowId xmlns:a16="http://schemas.microsoft.com/office/drawing/2014/main" val="3051858977"/>
                  </a:ext>
                </a:extLst>
              </a:tr>
              <a:tr h="395576">
                <a:tc>
                  <a:txBody>
                    <a:bodyPr/>
                    <a:lstStyle/>
                    <a:p>
                      <a:pPr rtl="0" fontAlgn="t">
                        <a:spcBef>
                          <a:spcPts val="0"/>
                        </a:spcBef>
                        <a:spcAft>
                          <a:spcPts val="0"/>
                        </a:spcAft>
                      </a:pPr>
                      <a:r>
                        <a:rPr lang="en-US" sz="1600" b="0" u="none" strike="noStrike" dirty="0">
                          <a:solidFill>
                            <a:srgbClr val="171616"/>
                          </a:solidFill>
                          <a:effectLst/>
                        </a:rPr>
                        <a:t>ASCCC </a:t>
                      </a:r>
                      <a:endParaRPr lang="en-US" sz="1500" dirty="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Academic Senate for California Community Colleges</a:t>
                      </a:r>
                      <a:endParaRPr lang="en-US" sz="1500">
                        <a:effectLst/>
                      </a:endParaRPr>
                    </a:p>
                  </a:txBody>
                  <a:tcPr marL="78487" marR="78487" marT="78487" marB="78487"/>
                </a:tc>
                <a:extLst>
                  <a:ext uri="{0D108BD9-81ED-4DB2-BD59-A6C34878D82A}">
                    <a16:rowId xmlns:a16="http://schemas.microsoft.com/office/drawing/2014/main" val="928621168"/>
                  </a:ext>
                </a:extLst>
              </a:tr>
              <a:tr h="395576">
                <a:tc>
                  <a:txBody>
                    <a:bodyPr/>
                    <a:lstStyle/>
                    <a:p>
                      <a:pPr rtl="0" fontAlgn="t">
                        <a:spcBef>
                          <a:spcPts val="0"/>
                        </a:spcBef>
                        <a:spcAft>
                          <a:spcPts val="0"/>
                        </a:spcAft>
                      </a:pPr>
                      <a:r>
                        <a:rPr lang="en-US" sz="1600" b="0" u="none" strike="noStrike">
                          <a:solidFill>
                            <a:srgbClr val="171616"/>
                          </a:solidFill>
                          <a:effectLst/>
                        </a:rPr>
                        <a:t>ACCJC</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Accrediting Commission for Community and Junior Colleges</a:t>
                      </a:r>
                      <a:endParaRPr lang="en-US" sz="1500" dirty="0">
                        <a:effectLst/>
                      </a:endParaRPr>
                    </a:p>
                  </a:txBody>
                  <a:tcPr marL="78487" marR="78487" marT="78487" marB="78487"/>
                </a:tc>
                <a:extLst>
                  <a:ext uri="{0D108BD9-81ED-4DB2-BD59-A6C34878D82A}">
                    <a16:rowId xmlns:a16="http://schemas.microsoft.com/office/drawing/2014/main" val="2020148407"/>
                  </a:ext>
                </a:extLst>
              </a:tr>
              <a:tr h="395576">
                <a:tc>
                  <a:txBody>
                    <a:bodyPr/>
                    <a:lstStyle/>
                    <a:p>
                      <a:pPr rtl="0" fontAlgn="t">
                        <a:spcBef>
                          <a:spcPts val="0"/>
                        </a:spcBef>
                        <a:spcAft>
                          <a:spcPts val="0"/>
                        </a:spcAft>
                      </a:pPr>
                      <a:r>
                        <a:rPr lang="en-US" sz="1600" b="0" u="none" strike="noStrike">
                          <a:solidFill>
                            <a:srgbClr val="171616"/>
                          </a:solidFill>
                          <a:effectLst/>
                        </a:rPr>
                        <a:t>CCC</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California Community Colleges</a:t>
                      </a:r>
                      <a:endParaRPr lang="en-US" sz="1500">
                        <a:effectLst/>
                      </a:endParaRPr>
                    </a:p>
                  </a:txBody>
                  <a:tcPr marL="78487" marR="78487" marT="78487" marB="78487"/>
                </a:tc>
                <a:extLst>
                  <a:ext uri="{0D108BD9-81ED-4DB2-BD59-A6C34878D82A}">
                    <a16:rowId xmlns:a16="http://schemas.microsoft.com/office/drawing/2014/main" val="738475094"/>
                  </a:ext>
                </a:extLst>
              </a:tr>
              <a:tr h="395576">
                <a:tc>
                  <a:txBody>
                    <a:bodyPr/>
                    <a:lstStyle/>
                    <a:p>
                      <a:pPr rtl="0" fontAlgn="t">
                        <a:spcBef>
                          <a:spcPts val="0"/>
                        </a:spcBef>
                        <a:spcAft>
                          <a:spcPts val="0"/>
                        </a:spcAft>
                      </a:pPr>
                      <a:r>
                        <a:rPr lang="en-US" sz="1600" b="0" u="none" strike="noStrike">
                          <a:solidFill>
                            <a:srgbClr val="171616"/>
                          </a:solidFill>
                          <a:effectLst/>
                        </a:rPr>
                        <a:t>CCCCO/CO</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California Community Colleges Chancellor’s Office</a:t>
                      </a:r>
                      <a:endParaRPr lang="en-US" sz="1500" dirty="0">
                        <a:effectLst/>
                      </a:endParaRPr>
                    </a:p>
                  </a:txBody>
                  <a:tcPr marL="78487" marR="78487" marT="78487" marB="78487"/>
                </a:tc>
                <a:extLst>
                  <a:ext uri="{0D108BD9-81ED-4DB2-BD59-A6C34878D82A}">
                    <a16:rowId xmlns:a16="http://schemas.microsoft.com/office/drawing/2014/main" val="2967850458"/>
                  </a:ext>
                </a:extLst>
              </a:tr>
              <a:tr h="395576">
                <a:tc>
                  <a:txBody>
                    <a:bodyPr/>
                    <a:lstStyle/>
                    <a:p>
                      <a:pPr rtl="0" fontAlgn="t">
                        <a:spcBef>
                          <a:spcPts val="0"/>
                        </a:spcBef>
                        <a:spcAft>
                          <a:spcPts val="0"/>
                        </a:spcAft>
                      </a:pPr>
                      <a:r>
                        <a:rPr lang="en-US" sz="1600" b="0" u="none" strike="noStrike">
                          <a:solidFill>
                            <a:srgbClr val="171616"/>
                          </a:solidFill>
                          <a:effectLst/>
                        </a:rPr>
                        <a:t>CIO</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Chief Instructional Officer (often the VPI)</a:t>
                      </a:r>
                      <a:endParaRPr lang="en-US" sz="1500" dirty="0">
                        <a:effectLst/>
                      </a:endParaRPr>
                    </a:p>
                  </a:txBody>
                  <a:tcPr marL="78487" marR="78487" marT="78487" marB="78487"/>
                </a:tc>
                <a:extLst>
                  <a:ext uri="{0D108BD9-81ED-4DB2-BD59-A6C34878D82A}">
                    <a16:rowId xmlns:a16="http://schemas.microsoft.com/office/drawing/2014/main" val="4137295789"/>
                  </a:ext>
                </a:extLst>
              </a:tr>
              <a:tr h="395576">
                <a:tc>
                  <a:txBody>
                    <a:bodyPr/>
                    <a:lstStyle/>
                    <a:p>
                      <a:pPr rtl="0" fontAlgn="t">
                        <a:spcBef>
                          <a:spcPts val="0"/>
                        </a:spcBef>
                        <a:spcAft>
                          <a:spcPts val="0"/>
                        </a:spcAft>
                      </a:pPr>
                      <a:r>
                        <a:rPr lang="en-US" sz="1600" b="0" u="none" strike="noStrike">
                          <a:solidFill>
                            <a:srgbClr val="171616"/>
                          </a:solidFill>
                          <a:effectLst/>
                        </a:rPr>
                        <a:t>COCI</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Chancellor’s Office Curriculum Inventory</a:t>
                      </a:r>
                      <a:endParaRPr lang="en-US" sz="1500" dirty="0">
                        <a:effectLst/>
                      </a:endParaRPr>
                    </a:p>
                  </a:txBody>
                  <a:tcPr marL="78487" marR="78487" marT="78487" marB="78487"/>
                </a:tc>
                <a:extLst>
                  <a:ext uri="{0D108BD9-81ED-4DB2-BD59-A6C34878D82A}">
                    <a16:rowId xmlns:a16="http://schemas.microsoft.com/office/drawing/2014/main" val="2879117287"/>
                  </a:ext>
                </a:extLst>
              </a:tr>
              <a:tr h="395576">
                <a:tc>
                  <a:txBody>
                    <a:bodyPr/>
                    <a:lstStyle/>
                    <a:p>
                      <a:pPr rtl="0" fontAlgn="t">
                        <a:spcBef>
                          <a:spcPts val="0"/>
                        </a:spcBef>
                        <a:spcAft>
                          <a:spcPts val="0"/>
                        </a:spcAft>
                      </a:pPr>
                      <a:r>
                        <a:rPr lang="en-US" sz="1600" b="0" u="none" strike="noStrike">
                          <a:solidFill>
                            <a:srgbClr val="171616"/>
                          </a:solidFill>
                          <a:effectLst/>
                        </a:rPr>
                        <a:t>COR</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Course Outline of Record</a:t>
                      </a:r>
                      <a:endParaRPr lang="en-US" sz="1500">
                        <a:effectLst/>
                      </a:endParaRPr>
                    </a:p>
                  </a:txBody>
                  <a:tcPr marL="78487" marR="78487" marT="78487" marB="78487"/>
                </a:tc>
                <a:extLst>
                  <a:ext uri="{0D108BD9-81ED-4DB2-BD59-A6C34878D82A}">
                    <a16:rowId xmlns:a16="http://schemas.microsoft.com/office/drawing/2014/main" val="587805560"/>
                  </a:ext>
                </a:extLst>
              </a:tr>
              <a:tr h="395576">
                <a:tc>
                  <a:txBody>
                    <a:bodyPr/>
                    <a:lstStyle/>
                    <a:p>
                      <a:pPr rtl="0" fontAlgn="t">
                        <a:spcBef>
                          <a:spcPts val="0"/>
                        </a:spcBef>
                        <a:spcAft>
                          <a:spcPts val="0"/>
                        </a:spcAft>
                      </a:pPr>
                      <a:r>
                        <a:rPr lang="en-US" sz="1600" b="0" u="none" strike="noStrike">
                          <a:solidFill>
                            <a:srgbClr val="171616"/>
                          </a:solidFill>
                          <a:effectLst/>
                        </a:rPr>
                        <a:t>PCAH</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Program and Course Approval Handbook</a:t>
                      </a:r>
                      <a:endParaRPr lang="en-US" sz="1500">
                        <a:effectLst/>
                      </a:endParaRPr>
                    </a:p>
                  </a:txBody>
                  <a:tcPr marL="78487" marR="78487" marT="78487" marB="78487"/>
                </a:tc>
                <a:extLst>
                  <a:ext uri="{0D108BD9-81ED-4DB2-BD59-A6C34878D82A}">
                    <a16:rowId xmlns:a16="http://schemas.microsoft.com/office/drawing/2014/main" val="1416851830"/>
                  </a:ext>
                </a:extLst>
              </a:tr>
              <a:tr h="395576">
                <a:tc>
                  <a:txBody>
                    <a:bodyPr/>
                    <a:lstStyle/>
                    <a:p>
                      <a:pPr rtl="0" fontAlgn="t">
                        <a:spcBef>
                          <a:spcPts val="0"/>
                        </a:spcBef>
                        <a:spcAft>
                          <a:spcPts val="0"/>
                        </a:spcAft>
                      </a:pPr>
                      <a:r>
                        <a:rPr lang="en-US" sz="1600" b="0" u="none" strike="noStrike">
                          <a:solidFill>
                            <a:srgbClr val="171616"/>
                          </a:solidFill>
                          <a:effectLst/>
                        </a:rPr>
                        <a:t>*VPI</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Vice President of Instruction </a:t>
                      </a:r>
                      <a:endParaRPr lang="en-US" sz="1500" dirty="0">
                        <a:effectLst/>
                      </a:endParaRPr>
                    </a:p>
                  </a:txBody>
                  <a:tcPr marL="78487" marR="78487" marT="78487" marB="78487"/>
                </a:tc>
                <a:extLst>
                  <a:ext uri="{0D108BD9-81ED-4DB2-BD59-A6C34878D82A}">
                    <a16:rowId xmlns:a16="http://schemas.microsoft.com/office/drawing/2014/main" val="1940910736"/>
                  </a:ext>
                </a:extLst>
              </a:tr>
              <a:tr h="395576">
                <a:tc>
                  <a:txBody>
                    <a:bodyPr/>
                    <a:lstStyle/>
                    <a:p>
                      <a:pPr fontAlgn="t"/>
                      <a:r>
                        <a:rPr lang="en-US" sz="1500">
                          <a:effectLst/>
                        </a:rPr>
                        <a:t> </a:t>
                      </a: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*colleges may have different titles</a:t>
                      </a:r>
                      <a:endParaRPr lang="en-US" sz="1500" dirty="0">
                        <a:effectLst/>
                      </a:endParaRPr>
                    </a:p>
                  </a:txBody>
                  <a:tcPr marL="78487" marR="78487" marT="78487" marB="78487"/>
                </a:tc>
                <a:extLst>
                  <a:ext uri="{0D108BD9-81ED-4DB2-BD59-A6C34878D82A}">
                    <a16:rowId xmlns:a16="http://schemas.microsoft.com/office/drawing/2014/main" val="1246163704"/>
                  </a:ext>
                </a:extLst>
              </a:tr>
            </a:tbl>
          </a:graphicData>
        </a:graphic>
      </p:graphicFrame>
    </p:spTree>
    <p:extLst>
      <p:ext uri="{BB962C8B-B14F-4D97-AF65-F5344CB8AC3E}">
        <p14:creationId xmlns:p14="http://schemas.microsoft.com/office/powerpoint/2010/main" val="239917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4508D-5666-39D3-5DB7-4B93D5F647CC}"/>
              </a:ext>
            </a:extLst>
          </p:cNvPr>
          <p:cNvSpPr>
            <a:spLocks noGrp="1"/>
          </p:cNvSpPr>
          <p:nvPr>
            <p:ph type="title"/>
          </p:nvPr>
        </p:nvSpPr>
        <p:spPr>
          <a:xfrm>
            <a:off x="227885" y="1335091"/>
            <a:ext cx="3583461" cy="1890709"/>
          </a:xfrm>
        </p:spPr>
        <p:txBody>
          <a:bodyPr vert="horz" wrap="square" lIns="91440" tIns="45720" rIns="91440" bIns="45720" rtlCol="0" anchor="b">
            <a:normAutofit/>
          </a:bodyPr>
          <a:lstStyle/>
          <a:p>
            <a:r>
              <a:rPr lang="en-US" sz="3100"/>
              <a:t>The Curriculum World: Contexts, Policies and Processes</a:t>
            </a:r>
          </a:p>
        </p:txBody>
      </p:sp>
      <p:pic>
        <p:nvPicPr>
          <p:cNvPr id="9" name="Picture 8" descr="A person holding a globe">
            <a:extLst>
              <a:ext uri="{FF2B5EF4-FFF2-40B4-BE49-F238E27FC236}">
                <a16:creationId xmlns:a16="http://schemas.microsoft.com/office/drawing/2014/main" id="{0495BBE0-D57D-5531-3A61-22CD8E3B6976}"/>
              </a:ext>
            </a:extLst>
          </p:cNvPr>
          <p:cNvPicPr>
            <a:picLocks noChangeAspect="1"/>
          </p:cNvPicPr>
          <p:nvPr/>
        </p:nvPicPr>
        <p:blipFill rotWithShape="1">
          <a:blip r:embed="rId2"/>
          <a:srcRect l="11181" r="10850" b="1"/>
          <a:stretch/>
        </p:blipFill>
        <p:spPr>
          <a:xfrm>
            <a:off x="4360863" y="1193842"/>
            <a:ext cx="6672262" cy="5091744"/>
          </a:xfrm>
          <a:prstGeom prst="rect">
            <a:avLst/>
          </a:prstGeom>
          <a:noFill/>
        </p:spPr>
      </p:pic>
      <p:sp>
        <p:nvSpPr>
          <p:cNvPr id="14" name="Text Placeholder 3" hidden="1">
            <a:extLst>
              <a:ext uri="{FF2B5EF4-FFF2-40B4-BE49-F238E27FC236}">
                <a16:creationId xmlns:a16="http://schemas.microsoft.com/office/drawing/2014/main" id="{5D60707D-D663-FEB2-DE22-4F6565A8BE9F}"/>
              </a:ext>
            </a:extLst>
          </p:cNvPr>
          <p:cNvSpPr>
            <a:spLocks noGrp="1"/>
          </p:cNvSpPr>
          <p:nvPr>
            <p:ph type="body" sz="half" idx="2"/>
          </p:nvPr>
        </p:nvSpPr>
        <p:spPr>
          <a:xfrm>
            <a:off x="227885" y="3225800"/>
            <a:ext cx="3583461" cy="2297110"/>
          </a:xfrm>
        </p:spPr>
        <p:txBody>
          <a:bodyPr/>
          <a:lstStyle/>
          <a:p>
            <a:endParaRPr lang="en-US"/>
          </a:p>
        </p:txBody>
      </p:sp>
      <p:sp>
        <p:nvSpPr>
          <p:cNvPr id="16" name="Slide Number Placeholder 4">
            <a:extLst>
              <a:ext uri="{FF2B5EF4-FFF2-40B4-BE49-F238E27FC236}">
                <a16:creationId xmlns:a16="http://schemas.microsoft.com/office/drawing/2014/main" id="{19650A46-3F2B-56B6-F0A8-EEE1F28DFB09}"/>
              </a:ext>
            </a:extLst>
          </p:cNvPr>
          <p:cNvSpPr>
            <a:spLocks noGrp="1"/>
          </p:cNvSpPr>
          <p:nvPr>
            <p:ph type="sldNum" sz="quarter" idx="10"/>
          </p:nvPr>
        </p:nvSpPr>
        <p:spPr>
          <a:xfrm>
            <a:off x="9890125" y="6356350"/>
            <a:ext cx="1143000" cy="368300"/>
          </a:xfrm>
        </p:spPr>
        <p:txBody>
          <a:bodyPr/>
          <a:lstStyle/>
          <a:p>
            <a:pPr>
              <a:spcAft>
                <a:spcPts val="600"/>
              </a:spcAft>
              <a:defRPr/>
            </a:pPr>
            <a:fld id="{D8EA18C6-28F1-3B47-AF4F-AD518E9A6B5A}" type="slidenum">
              <a:rPr lang="en-US" altLang="en-US"/>
              <a:pPr>
                <a:spcAft>
                  <a:spcPts val="600"/>
                </a:spcAft>
                <a:defRPr/>
              </a:pPr>
              <a:t>8</a:t>
            </a:fld>
            <a:endParaRPr lang="en-US" altLang="en-US"/>
          </a:p>
        </p:txBody>
      </p:sp>
    </p:spTree>
    <p:extLst>
      <p:ext uri="{BB962C8B-B14F-4D97-AF65-F5344CB8AC3E}">
        <p14:creationId xmlns:p14="http://schemas.microsoft.com/office/powerpoint/2010/main" val="401450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9A86B8-1ECD-2EA6-2C73-D75C96F1C2E7}"/>
              </a:ext>
            </a:extLst>
          </p:cNvPr>
          <p:cNvSpPr>
            <a:spLocks noGrp="1"/>
          </p:cNvSpPr>
          <p:nvPr>
            <p:ph type="title"/>
          </p:nvPr>
        </p:nvSpPr>
        <p:spPr/>
        <p:txBody>
          <a:bodyPr/>
          <a:lstStyle/>
          <a:p>
            <a:r>
              <a:rPr lang="en-US" dirty="0"/>
              <a:t>Addressing IDEAA (Inclusion, Diversity, Equity, Anti-Racism and Accessibility)</a:t>
            </a:r>
          </a:p>
        </p:txBody>
      </p:sp>
      <p:sp>
        <p:nvSpPr>
          <p:cNvPr id="5" name="Content Placeholder 4">
            <a:extLst>
              <a:ext uri="{FF2B5EF4-FFF2-40B4-BE49-F238E27FC236}">
                <a16:creationId xmlns:a16="http://schemas.microsoft.com/office/drawing/2014/main" id="{F9845CD4-B030-933D-29D9-9B8F534D1EEB}"/>
              </a:ext>
            </a:extLst>
          </p:cNvPr>
          <p:cNvSpPr>
            <a:spLocks noGrp="1"/>
          </p:cNvSpPr>
          <p:nvPr>
            <p:ph sz="half" idx="1"/>
          </p:nvPr>
        </p:nvSpPr>
        <p:spPr/>
        <p:txBody>
          <a:bodyPr>
            <a:normAutofit fontScale="92500"/>
          </a:bodyPr>
          <a:lstStyle/>
          <a:p>
            <a:pPr fontAlgn="base"/>
            <a:r>
              <a:rPr lang="en-US" dirty="0"/>
              <a:t>Our nation, system, and colleges are at critical point of self-reflection and change. </a:t>
            </a:r>
          </a:p>
          <a:p>
            <a:pPr fontAlgn="base"/>
            <a:r>
              <a:rPr lang="en-US" dirty="0"/>
              <a:t>Equity is the mission of the CCC system. It’s baked into our purpose by design and law.  </a:t>
            </a:r>
          </a:p>
          <a:p>
            <a:pPr fontAlgn="base"/>
            <a:r>
              <a:rPr lang="en-US" dirty="0"/>
              <a:t>Curriculum Committee Chairs are key faculty leaders on local campuses. You have an important role in this dialogue and action.</a:t>
            </a:r>
          </a:p>
          <a:p>
            <a:pPr fontAlgn="base"/>
            <a:r>
              <a:rPr lang="en-US" dirty="0"/>
              <a:t>Educate yourself! Systemic, institutional change is needed to meet the moment and you are in a key position to support your colleagues as they address these issues through evaluation and revisions of their curricula.  </a:t>
            </a:r>
          </a:p>
          <a:p>
            <a:pPr fontAlgn="base"/>
            <a:r>
              <a:rPr lang="en-US" dirty="0"/>
              <a:t>Changes to curriculum to address issues of equity are likely to be in front of your committee in the coming year. Lead and train your committee to support the work of faculty as they respond to these issues in their discipline.    </a:t>
            </a:r>
          </a:p>
          <a:p>
            <a:endParaRPr lang="en-US" dirty="0"/>
          </a:p>
        </p:txBody>
      </p:sp>
    </p:spTree>
    <p:extLst>
      <p:ext uri="{BB962C8B-B14F-4D97-AF65-F5344CB8AC3E}">
        <p14:creationId xmlns:p14="http://schemas.microsoft.com/office/powerpoint/2010/main" val="1271417351"/>
      </p:ext>
    </p:extLst>
  </p:cSld>
  <p:clrMapOvr>
    <a:masterClrMapping/>
  </p:clrMapOvr>
</p:sld>
</file>

<file path=ppt/theme/theme1.xml><?xml version="1.0" encoding="utf-8"?>
<a:theme xmlns:a="http://schemas.openxmlformats.org/drawingml/2006/main" name="ASCCC Curriculum Inst. 2020 Theme">
  <a:themeElements>
    <a:clrScheme name="ASCCC CI 2022 3 1">
      <a:dk1>
        <a:srgbClr val="703A7D"/>
      </a:dk1>
      <a:lt1>
        <a:srgbClr val="FFFFFF"/>
      </a:lt1>
      <a:dk2>
        <a:srgbClr val="265E76"/>
      </a:dk2>
      <a:lt2>
        <a:srgbClr val="F8E8B9"/>
      </a:lt2>
      <a:accent1>
        <a:srgbClr val="FF3E3E"/>
      </a:accent1>
      <a:accent2>
        <a:srgbClr val="FFCE00"/>
      </a:accent2>
      <a:accent3>
        <a:srgbClr val="71B1D6"/>
      </a:accent3>
      <a:accent4>
        <a:srgbClr val="FFA141"/>
      </a:accent4>
      <a:accent5>
        <a:srgbClr val="A646CC"/>
      </a:accent5>
      <a:accent6>
        <a:srgbClr val="5988A2"/>
      </a:accent6>
      <a:hlink>
        <a:srgbClr val="265E76"/>
      </a:hlink>
      <a:folHlink>
        <a:srgbClr val="265E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2 ppt template 2" id="{FADB6CC0-954B-0C42-A64B-2D9F415C79AC}" vid="{2E28C489-84EC-CC43-9EB2-D4BF877AA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9078</TotalTime>
  <Words>3326</Words>
  <Application>Microsoft Macintosh PowerPoint</Application>
  <PresentationFormat>Widescreen</PresentationFormat>
  <Paragraphs>367</Paragraphs>
  <Slides>38</Slides>
  <Notes>15</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Palatino</vt:lpstr>
      <vt:lpstr>ASCCC Curriculum Inst. 2020 Theme</vt:lpstr>
      <vt:lpstr>New, Newer, or Aspiring Curriculum Chairs</vt:lpstr>
      <vt:lpstr>Description</vt:lpstr>
      <vt:lpstr>Agenda</vt:lpstr>
      <vt:lpstr>Introductions</vt:lpstr>
      <vt:lpstr>In the Room and on the Zoom: Introductions</vt:lpstr>
      <vt:lpstr>Navigating the Curriculum Institute</vt:lpstr>
      <vt:lpstr>Commonly Used Acronyms</vt:lpstr>
      <vt:lpstr>The Curriculum World: Contexts, Policies and Processes</vt:lpstr>
      <vt:lpstr>Addressing IDEAA (Inclusion, Diversity, Equity, Anti-Racism and Accessibility)</vt:lpstr>
      <vt:lpstr>Layers of Guidance</vt:lpstr>
      <vt:lpstr>Searching Title 5</vt:lpstr>
      <vt:lpstr>CCCs, CSUs, and UCs</vt:lpstr>
      <vt:lpstr>Faculty Authority Over Curriculum </vt:lpstr>
      <vt:lpstr>Curriculum is a 10+1 Matter – Title 5, Section 53200</vt:lpstr>
      <vt:lpstr>Responsibilities of Curriculum Chairs</vt:lpstr>
      <vt:lpstr>Types of Curriculum</vt:lpstr>
      <vt:lpstr>Typical Approval Process</vt:lpstr>
      <vt:lpstr>What Typically Happens in Committee Review</vt:lpstr>
      <vt:lpstr>Things to Keep on Your Radar</vt:lpstr>
      <vt:lpstr>Advice for New/er Chairs</vt:lpstr>
      <vt:lpstr>Break!</vt:lpstr>
      <vt:lpstr>Working With Others</vt:lpstr>
      <vt:lpstr>Chief Instructional Officer (CIO)</vt:lpstr>
      <vt:lpstr>Articulation Officer (AO)</vt:lpstr>
      <vt:lpstr>Curriculum Specialist/s</vt:lpstr>
      <vt:lpstr>Local Academic Senate</vt:lpstr>
      <vt:lpstr>Working with Faculty</vt:lpstr>
      <vt:lpstr>Local Board of Trustees (BOT)</vt:lpstr>
      <vt:lpstr>Other People Chairs Might Work with:</vt:lpstr>
      <vt:lpstr>Scenario #1</vt:lpstr>
      <vt:lpstr>Managing Conflict and Workload</vt:lpstr>
      <vt:lpstr>Managing Conflict</vt:lpstr>
      <vt:lpstr>Managing the Meeting</vt:lpstr>
      <vt:lpstr>Workload and Scope-Creep</vt:lpstr>
      <vt:lpstr>Scenario #2</vt:lpstr>
      <vt:lpstr>Closing Thoughts</vt:lpstr>
      <vt:lpstr>Useful Resources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Sarah Harris</cp:lastModifiedBy>
  <cp:revision>8</cp:revision>
  <cp:lastPrinted>2020-11-24T19:39:26Z</cp:lastPrinted>
  <dcterms:created xsi:type="dcterms:W3CDTF">2022-06-01T14:48:13Z</dcterms:created>
  <dcterms:modified xsi:type="dcterms:W3CDTF">2022-06-29T18:45:23Z</dcterms:modified>
</cp:coreProperties>
</file>