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1" r:id="rId1"/>
    <p:sldMasterId id="2147483804" r:id="rId2"/>
  </p:sldMasterIdLst>
  <p:notesMasterIdLst>
    <p:notesMasterId r:id="rId24"/>
  </p:notesMasterIdLst>
  <p:handoutMasterIdLst>
    <p:handoutMasterId r:id="rId25"/>
  </p:handoutMasterIdLst>
  <p:sldIdLst>
    <p:sldId id="259" r:id="rId3"/>
    <p:sldId id="260" r:id="rId4"/>
    <p:sldId id="793" r:id="rId5"/>
    <p:sldId id="798" r:id="rId6"/>
    <p:sldId id="799" r:id="rId7"/>
    <p:sldId id="800" r:id="rId8"/>
    <p:sldId id="801" r:id="rId9"/>
    <p:sldId id="264" r:id="rId10"/>
    <p:sldId id="795" r:id="rId11"/>
    <p:sldId id="796" r:id="rId12"/>
    <p:sldId id="258" r:id="rId13"/>
    <p:sldId id="797" r:id="rId14"/>
    <p:sldId id="805" r:id="rId15"/>
    <p:sldId id="804" r:id="rId16"/>
    <p:sldId id="808" r:id="rId17"/>
    <p:sldId id="807" r:id="rId18"/>
    <p:sldId id="809" r:id="rId19"/>
    <p:sldId id="810" r:id="rId20"/>
    <p:sldId id="794" r:id="rId21"/>
    <p:sldId id="262" r:id="rId22"/>
    <p:sldId id="792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250" autoAdjust="0"/>
    <p:restoredTop sz="96098"/>
  </p:normalViewPr>
  <p:slideViewPr>
    <p:cSldViewPr snapToGrid="0" snapToObjects="1">
      <p:cViewPr varScale="1">
        <p:scale>
          <a:sx n="69" d="100"/>
          <a:sy n="69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24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C2A6D0-5D39-664E-AE73-15BB84939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BB5E9-8DAD-A04E-9691-81BB78297D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F38F4D-2A84-5D4E-A06F-F3281D6811A2}" type="datetimeFigureOut">
              <a:rPr lang="en-US"/>
              <a:pPr>
                <a:defRPr/>
              </a:pPr>
              <a:t>5/14/2022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98972-4EA1-A742-B357-2CF743B923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BA76E-688F-0F4E-BA30-6790D10ABA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5C4AEE-3ED6-A648-8F0A-30E5CDB924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7A6A58-33A5-6B4F-A3A0-194E6FC30B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C095B-F663-5447-9453-A245D06CE5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1D53C4-B748-F94B-8618-1C8A4CDB5E2E}" type="datetimeFigureOut">
              <a:rPr lang="en-US"/>
              <a:pPr>
                <a:defRPr/>
              </a:pPr>
              <a:t>5/14/2022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23C4E8-3F4D-D04A-BAF8-651E54DF1B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0532E2-2D0B-2C42-BFE7-00EA5CF50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5ACFC-B433-704A-BFA9-4F462171B3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A6DDD-C8E9-444B-A973-CAFAFDD95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E75ABD-7C45-2E4B-94AC-5D3C882FB6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75ABD-7C45-2E4B-94AC-5D3C882FB6CA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275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96480" y="1076960"/>
            <a:ext cx="4511040" cy="548640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8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9FA93C-3CD9-9B4F-AA5C-2BBD1A22FF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81"/>
            <a:ext cx="4008438" cy="6911100"/>
          </a:xfrm>
          <a:prstGeom prst="rect">
            <a:avLst/>
          </a:prstGeom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B1E8EB-BC97-2444-B883-785C3FF61A8B}"/>
              </a:ext>
            </a:extLst>
          </p:cNvPr>
          <p:cNvSpPr/>
          <p:nvPr userDrawn="1"/>
        </p:nvSpPr>
        <p:spPr>
          <a:xfrm>
            <a:off x="0" y="1133475"/>
            <a:ext cx="4008438" cy="4619625"/>
          </a:xfrm>
          <a:prstGeom prst="rect">
            <a:avLst/>
          </a:prstGeom>
          <a:solidFill>
            <a:schemeClr val="tx1">
              <a:alpha val="92000"/>
            </a:schemeClr>
          </a:solidFill>
          <a:ln>
            <a:noFill/>
          </a:ln>
          <a:effectLst>
            <a:outerShdw blurRad="393700" dir="11400000" sx="1000" sy="1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A4373-87B5-BD4F-BE04-0477A6DA69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C18D6B-A703-E64A-A334-C1CD5C8182CE}"/>
              </a:ext>
            </a:extLst>
          </p:cNvPr>
          <p:cNvSpPr/>
          <p:nvPr userDrawn="1"/>
        </p:nvSpPr>
        <p:spPr>
          <a:xfrm>
            <a:off x="11490325" y="0"/>
            <a:ext cx="7016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50800" dir="10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8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863" y="1193842"/>
            <a:ext cx="6672262" cy="50917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885" y="2947086"/>
            <a:ext cx="3583461" cy="2575824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D930A56-05D6-E44E-A636-FFC3D86D21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90125" y="6356350"/>
            <a:ext cx="11430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18C6-28F1-3B47-AF4F-AD518E9A6B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894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49F823-319F-7E4F-AA47-BB7D5717A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63270D-A32D-E84A-8FC1-1BB3016CD6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45" y="0"/>
            <a:ext cx="822046" cy="68580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8230757-328B-604F-8B76-9E02C60C4F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1AB4-F0EA-3940-A3A7-33051516FB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469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183CD44-3FC7-6041-A378-45E01DF9E0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38F5588A-1A2C-F348-AD5D-815A25DDC8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C9E23-81DC-524C-9AAF-31FE3F6CAB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0FE50-C9F8-5C45-9ACB-7DDE1A243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8" y="0"/>
            <a:ext cx="822046" cy="68580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327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F49CFD5-F105-6749-9C52-4119982833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EAC23FE-DF60-4341-ADBF-C4606AB2A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5F34-64AE-C040-80AB-D2D81A5E34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026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2652FEF-1DB5-3640-84E9-76C2AEBC29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1C2F473-8038-C74B-8DC1-AF9F6E976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910" y="403412"/>
            <a:ext cx="8670888" cy="168576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1E0B24B1-20CE-244C-A568-F07B26F877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F6ED-E3DC-8A4A-AABE-AFCED4231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86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7905-7D7F-4C5E-B92B-3C3026D33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52B9C-61C9-42AB-A1AC-369212EE5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E4FB3-F67D-4188-806F-FE42D997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30B5-5AA4-4E89-A032-1BCA9EBFCE9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B2A07-B7A4-478F-B5AA-C21D35BD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D865F-30FE-43A4-867E-8A39CDB7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E5C2-93CA-431B-9941-66D87B0D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2652FEF-1DB5-3640-84E9-76C2AEBC29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1C2F473-8038-C74B-8DC1-AF9F6E976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910" y="403412"/>
            <a:ext cx="8670888" cy="168576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1E0B24B1-20CE-244C-A568-F07B26F877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F6ED-E3DC-8A4A-AABE-AFCED4231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41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Sec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9FA93C-3CD9-9B4F-AA5C-2BBD1A22FF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81"/>
            <a:ext cx="4008438" cy="6911100"/>
          </a:xfrm>
          <a:prstGeom prst="rect">
            <a:avLst/>
          </a:prstGeom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B1E8EB-BC97-2444-B883-785C3FF61A8B}"/>
              </a:ext>
            </a:extLst>
          </p:cNvPr>
          <p:cNvSpPr/>
          <p:nvPr userDrawn="1"/>
        </p:nvSpPr>
        <p:spPr>
          <a:xfrm>
            <a:off x="0" y="1133475"/>
            <a:ext cx="4008438" cy="4619625"/>
          </a:xfrm>
          <a:prstGeom prst="rect">
            <a:avLst/>
          </a:prstGeom>
          <a:solidFill>
            <a:schemeClr val="tx1">
              <a:alpha val="92000"/>
            </a:schemeClr>
          </a:solidFill>
          <a:ln>
            <a:noFill/>
          </a:ln>
          <a:effectLst>
            <a:outerShdw blurRad="393700" dir="11400000" sx="1000" sy="1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A4373-87B5-BD4F-BE04-0477A6DA69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C18D6B-A703-E64A-A334-C1CD5C8182CE}"/>
              </a:ext>
            </a:extLst>
          </p:cNvPr>
          <p:cNvSpPr/>
          <p:nvPr userDrawn="1"/>
        </p:nvSpPr>
        <p:spPr>
          <a:xfrm>
            <a:off x="11490325" y="0"/>
            <a:ext cx="7016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50800" dir="10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8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863" y="1193842"/>
            <a:ext cx="6672262" cy="50917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885" y="2947086"/>
            <a:ext cx="3583461" cy="2575824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D930A56-05D6-E44E-A636-FFC3D86D21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90125" y="6356350"/>
            <a:ext cx="11430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18C6-28F1-3B47-AF4F-AD518E9A6B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05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E98E35-7CC0-F64A-8529-52A821B95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19CA0B-A402-084F-9263-E4B9BB725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6EC4CEF-8B82-7242-84B1-FF9D2B43C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728F515E-D5DF-AE4B-BAAD-9D705D124D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805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44E96-190E-4047-BCFC-834C3EDE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E2627-39A0-4027-9277-A122F8EC1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5012B-F39A-44DF-8A51-DCB5C1C07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A30B5-5AA4-4E89-A032-1BCA9EBFCE9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8D8F9-6F2F-4B45-9FD3-E5B2CC1E0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8DE05-4A64-4040-B2AB-832CDD1D6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E5C2-93CA-431B-9941-66D87B0D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806" r:id="rId2"/>
    <p:sldLayoutId id="21474838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cagley@noce.edu" TargetMode="External"/><Relationship Id="rId2" Type="http://schemas.openxmlformats.org/officeDocument/2006/relationships/hyperlink" Target="mailto:tnagai@miracosta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alindm@lamission.ed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selearning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selearning.com/skillway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62C568F9-7E23-E44F-A1A1-18EEE88E6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6271" y="1818968"/>
            <a:ext cx="5525729" cy="4889756"/>
          </a:xfrm>
        </p:spPr>
        <p:txBody>
          <a:bodyPr>
            <a:normAutofit/>
          </a:bodyPr>
          <a:lstStyle/>
          <a:p>
            <a:r>
              <a:rPr lang="en-US" sz="4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Noncredit</a:t>
            </a:r>
            <a:br>
              <a:rPr lang="en-US" sz="4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sz="4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&amp; AB705</a:t>
            </a:r>
            <a:br>
              <a:rPr lang="en-US" sz="4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sz="22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Panelist</a:t>
            </a:r>
            <a:br>
              <a:rPr lang="en-US" sz="24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sz="21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Tyrone Nagai -  </a:t>
            </a:r>
            <a:r>
              <a:rPr lang="en-US" sz="2100" b="1" i="0" u="none" strike="noStrike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MiraCosta</a:t>
            </a:r>
            <a:br>
              <a:rPr lang="en-US" sz="21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sz="21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Janet </a:t>
            </a:r>
            <a:r>
              <a:rPr lang="en-US" sz="2100" b="1" i="0" u="none" strike="noStrike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Cagley</a:t>
            </a:r>
            <a:r>
              <a:rPr lang="en-US" sz="21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- NOCE</a:t>
            </a:r>
            <a:br>
              <a:rPr lang="en-US" sz="21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sz="21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Maryanne Galindo </a:t>
            </a:r>
            <a:r>
              <a:rPr lang="en-US" sz="21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– LA Mission</a:t>
            </a:r>
            <a:br>
              <a:rPr lang="en-US" sz="2100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br>
              <a:rPr lang="en-US" sz="2100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sz="22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Organizers</a:t>
            </a:r>
            <a:br>
              <a:rPr lang="en-US" sz="21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lang="en-US" sz="21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Gevork Demirchyan -  Glendale </a:t>
            </a:r>
            <a:br>
              <a:rPr lang="en-US" sz="21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sz="21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Mary Margarita Legner -  Riverside City</a:t>
            </a:r>
            <a:endParaRPr lang="en-US" altLang="en-US" sz="21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B135-5450-3AB7-9B0D-C7E7FE56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Supporting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E26B-A63A-D3E2-76F8-9A1263769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Ease Learning is supporting NOCE in developing data-driven continuous improvement processes through their analytics and insights.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Skillways</a:t>
            </a:r>
            <a:r>
              <a:rPr lang="en-US" dirty="0"/>
              <a:t> provides instructors with real-time data, empowering them to intervene quickly if students need support or enrichment.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Analytics and insights will be used to guide future course revisions, programming, and reporting on outcomes.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D8B72-42AD-4E64-AB9D-CC6DED283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Through Targeted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3F85A-6D7B-A393-9267-B0CE7E91A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652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5928-D810-BC6E-8A67-B743229E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85" y="1335091"/>
            <a:ext cx="3583461" cy="1611995"/>
          </a:xfrm>
        </p:spPr>
        <p:txBody>
          <a:bodyPr wrap="square" anchor="b">
            <a:normAutofit/>
          </a:bodyPr>
          <a:lstStyle/>
          <a:p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Skillways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Heat Map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F7B75-0A92-81EF-D66B-1BB9E9E55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1" r="37434" b="17234"/>
          <a:stretch/>
        </p:blipFill>
        <p:spPr>
          <a:xfrm>
            <a:off x="4915403" y="611013"/>
            <a:ext cx="5629885" cy="5929487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F10A87E-D6C9-02B2-E385-6390FFDDF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885" y="2947086"/>
            <a:ext cx="3583461" cy="2575824"/>
          </a:xfrm>
        </p:spPr>
        <p:txBody>
          <a:bodyPr/>
          <a:lstStyle/>
          <a:p>
            <a:r>
              <a:rPr lang="en-US" dirty="0"/>
              <a:t>Figure shows Mastery Achievement and Completion. Results are updated in real time.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EB98E-5CAF-0F2C-A0D2-4295F0767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90125" y="6356350"/>
            <a:ext cx="1143000" cy="3683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856F6ED-E3DC-8A4A-AABE-AFCED42314C4}" type="slidenum">
              <a:rPr lang="en-US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52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DF2C-3232-958C-23B0-7B31F5E0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Analytics &amp; Insights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CA324-F945-BF39-0671-8D49FF74B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In theory, the scores on Quiz formative assessments (second practice) should be higher than the Exercise formative assessment (first practice).</a:t>
            </a: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Does the course require too much practice without scaffolding to higher </a:t>
            </a:r>
            <a:r>
              <a:rPr lang="en-US" sz="1800" b="0" i="0" u="none" strike="noStrike">
                <a:effectLst/>
                <a:latin typeface="Arial" panose="020B0604020202020204" pitchFamily="34" charset="0"/>
              </a:rPr>
              <a:t>level skills?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EE43C-AE83-7BA3-548D-EA9B80EAC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9C53E40-9B41-1BB2-75EA-685660D10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51" y="1228311"/>
            <a:ext cx="7146213" cy="429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3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DF2C-3232-958C-23B0-7B31F5E0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Los Angeles Mission College </a:t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CA324-F945-BF39-0671-8D49FF74B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Academic Readiness, Career &amp; Community Institute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(ARCC Institute)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/>
              <a:t>…formerly the Adult Basic Education Dept.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EE43C-AE83-7BA3-548D-EA9B80EAC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C72263-9D0C-47CB-9BC5-0380AC549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370" y="698978"/>
            <a:ext cx="6030046" cy="58415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Leadership &amp; infrastructure gaps prompted a </a:t>
            </a:r>
            <a:r>
              <a:rPr lang="en-US" dirty="0">
                <a:solidFill>
                  <a:srgbClr val="0070C0"/>
                </a:solidFill>
              </a:rPr>
              <a:t>decentralized model </a:t>
            </a:r>
            <a:r>
              <a:rPr lang="en-US" dirty="0"/>
              <a:t>in which noncredit was </a:t>
            </a:r>
            <a:r>
              <a:rPr lang="en-US" dirty="0">
                <a:solidFill>
                  <a:srgbClr val="0070C0"/>
                </a:solidFill>
              </a:rPr>
              <a:t>embedded</a:t>
            </a:r>
            <a:r>
              <a:rPr lang="en-US" dirty="0"/>
              <a:t> in various credit departments.</a:t>
            </a:r>
          </a:p>
          <a:p>
            <a:r>
              <a:rPr lang="en-US" sz="1400" dirty="0"/>
              <a:t> </a:t>
            </a:r>
          </a:p>
          <a:p>
            <a:pPr marL="1028700" lvl="1" indent="-342900"/>
            <a:r>
              <a:rPr lang="en-US" dirty="0">
                <a:solidFill>
                  <a:srgbClr val="0070C0"/>
                </a:solidFill>
              </a:rPr>
              <a:t>Pros</a:t>
            </a:r>
            <a:r>
              <a:rPr lang="en-US" dirty="0"/>
              <a:t> – Strong relationships with credit programs; collaborative pathway building</a:t>
            </a:r>
          </a:p>
          <a:p>
            <a:pPr marL="1028700" lvl="1" indent="-342900"/>
            <a:r>
              <a:rPr lang="en-US" dirty="0">
                <a:solidFill>
                  <a:srgbClr val="0070C0"/>
                </a:solidFill>
              </a:rPr>
              <a:t>Cons</a:t>
            </a:r>
            <a:r>
              <a:rPr lang="en-US" dirty="0"/>
              <a:t> – Requires even stronger centralized operations</a:t>
            </a:r>
          </a:p>
          <a:p>
            <a:pPr lvl="1" indent="0">
              <a:buNone/>
            </a:pPr>
            <a:r>
              <a:rPr lang="en-US" sz="10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COVID Impact</a:t>
            </a:r>
          </a:p>
          <a:p>
            <a:pPr marL="1028700" lvl="1" indent="-342900"/>
            <a:r>
              <a:rPr lang="en-US" dirty="0"/>
              <a:t>Pivot all curriculum </a:t>
            </a:r>
          </a:p>
          <a:p>
            <a:pPr marL="1028700" lvl="1" indent="-342900"/>
            <a:r>
              <a:rPr lang="en-US" dirty="0"/>
              <a:t>3 Strategies for New Program Design </a:t>
            </a:r>
          </a:p>
          <a:p>
            <a:pPr marL="1028700" lvl="1" indent="-342900"/>
            <a:r>
              <a:rPr lang="en-US" dirty="0"/>
              <a:t>Rebranding </a:t>
            </a:r>
          </a:p>
          <a:p>
            <a:pPr marL="1028700" lvl="1" indent="-342900"/>
            <a:r>
              <a:rPr lang="en-US" dirty="0"/>
              <a:t>Professional Development</a:t>
            </a:r>
          </a:p>
          <a:p>
            <a:pPr marL="1028700" lvl="1" indent="-342900"/>
            <a:r>
              <a:rPr lang="en-US" dirty="0"/>
              <a:t>AB705 Town Hall – “Withdrawals”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BBC43C-8D64-48C5-8E37-630C42B05887}"/>
              </a:ext>
            </a:extLst>
          </p:cNvPr>
          <p:cNvSpPr txBox="1">
            <a:spLocks/>
          </p:cNvSpPr>
          <p:nvPr/>
        </p:nvSpPr>
        <p:spPr bwMode="auto">
          <a:xfrm>
            <a:off x="4360861" y="6111"/>
            <a:ext cx="6672263" cy="62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Past, Present </a:t>
            </a:r>
            <a:r>
              <a:rPr lang="en-US" dirty="0">
                <a:solidFill>
                  <a:srgbClr val="000000"/>
                </a:solidFill>
              </a:rPr>
              <a:t>&amp; Future</a:t>
            </a:r>
          </a:p>
        </p:txBody>
      </p:sp>
    </p:spTree>
    <p:extLst>
      <p:ext uri="{BB962C8B-B14F-4D97-AF65-F5344CB8AC3E}">
        <p14:creationId xmlns:p14="http://schemas.microsoft.com/office/powerpoint/2010/main" val="217304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DF2C-3232-958C-23B0-7B31F5E0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Los Angeles Mission College </a:t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CA324-F945-BF39-0671-8D49FF74B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Academic Readiness, Career &amp; Community Institute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(ARCC Institute)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/>
              <a:t>…formerly the Adult Basic Education Dept.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EE43C-AE83-7BA3-548D-EA9B80EAC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345E0B-F8C0-4A0D-9017-258575135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123" y="133350"/>
            <a:ext cx="6222422" cy="62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FA52C3-3E39-4D8A-B5C1-475E618CD3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D5F34-64AE-C040-80AB-D2D81A5E346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01673-B9D0-4669-AFD9-88B3C634B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21" y="278791"/>
            <a:ext cx="10925680" cy="60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79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08CDD3-08AE-46DB-A486-EB132489FE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D5F34-64AE-C040-80AB-D2D81A5E346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E015B-5D11-440B-875F-238D3048C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82" y="295872"/>
            <a:ext cx="10969336" cy="60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5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3F0657-B738-4194-8A88-FAD908C351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7938" y="667471"/>
            <a:ext cx="10045700" cy="56685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0576B-853F-414D-A3F3-9B15528B04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C9E23-81DC-524C-9AAF-31FE3F6CAB57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D945E7-4D64-4731-9AB3-FAEE9C7F6FB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77938" y="219619"/>
            <a:ext cx="10045700" cy="60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Past, Present &amp; </a:t>
            </a:r>
            <a:r>
              <a:rPr lang="en-US" dirty="0">
                <a:solidFill>
                  <a:srgbClr val="0070C0"/>
                </a:solidFill>
              </a:rPr>
              <a:t>Future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CE28B5-58D1-4B57-8973-897720557AD7}"/>
              </a:ext>
            </a:extLst>
          </p:cNvPr>
          <p:cNvSpPr/>
          <p:nvPr/>
        </p:nvSpPr>
        <p:spPr>
          <a:xfrm>
            <a:off x="4286193" y="2218170"/>
            <a:ext cx="3619613" cy="14616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5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0576B-853F-414D-A3F3-9B15528B04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C9E23-81DC-524C-9AAF-31FE3F6CAB57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D945E7-4D64-4731-9AB3-FAEE9C7F6FB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77938" y="115404"/>
            <a:ext cx="10045700" cy="60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Past, Present &amp; </a:t>
            </a:r>
            <a:r>
              <a:rPr lang="en-US" dirty="0">
                <a:solidFill>
                  <a:srgbClr val="0070C0"/>
                </a:solidFill>
              </a:rPr>
              <a:t>Developing the Future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046B46-DDA2-460E-82CB-2DCC4C3F1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245" y="1425561"/>
            <a:ext cx="4722235" cy="263411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Survey</a:t>
            </a:r>
          </a:p>
          <a:p>
            <a:pPr marL="457200" indent="-457200">
              <a:buAutoNum type="arabicPeriod"/>
            </a:pPr>
            <a:r>
              <a:rPr lang="en-US" dirty="0"/>
              <a:t>Design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Critical Thinking in Reading: 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Critical Thinking in Writing: 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Essays: 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Research Writing: 7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8317F4-42A9-41D7-BD7A-ED306612E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935" y="1427831"/>
            <a:ext cx="5543550" cy="42767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490BC7-5EC2-466D-92DD-AC72C5BA226D}"/>
              </a:ext>
            </a:extLst>
          </p:cNvPr>
          <p:cNvSpPr txBox="1">
            <a:spLocks/>
          </p:cNvSpPr>
          <p:nvPr/>
        </p:nvSpPr>
        <p:spPr bwMode="auto">
          <a:xfrm>
            <a:off x="6821415" y="767198"/>
            <a:ext cx="4074391" cy="6046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9pPr>
          </a:lstStyle>
          <a:p>
            <a:r>
              <a:rPr lang="en-US" u="sng" dirty="0">
                <a:solidFill>
                  <a:srgbClr val="000000"/>
                </a:solidFill>
              </a:rPr>
              <a:t>ARCC Institute 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4FD6D63-5E78-4040-8546-9E578C8525A7}"/>
              </a:ext>
            </a:extLst>
          </p:cNvPr>
          <p:cNvSpPr txBox="1">
            <a:spLocks/>
          </p:cNvSpPr>
          <p:nvPr/>
        </p:nvSpPr>
        <p:spPr bwMode="auto">
          <a:xfrm>
            <a:off x="1708581" y="4657794"/>
            <a:ext cx="6119237" cy="198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Syllabi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“Just in time” remediation for       preventing Withdrawals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“Extra credit” &amp; Attendance Tracking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Open Entry/Open Exit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72D7FC-B6C4-49EF-9546-7DAD58422C7B}"/>
              </a:ext>
            </a:extLst>
          </p:cNvPr>
          <p:cNvSpPr txBox="1">
            <a:spLocks/>
          </p:cNvSpPr>
          <p:nvPr/>
        </p:nvSpPr>
        <p:spPr bwMode="auto">
          <a:xfrm>
            <a:off x="1277938" y="3922721"/>
            <a:ext cx="4074391" cy="6046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9pPr>
          </a:lstStyle>
          <a:p>
            <a:r>
              <a:rPr lang="en-US" u="sng" dirty="0">
                <a:solidFill>
                  <a:srgbClr val="000000"/>
                </a:solidFill>
              </a:rPr>
              <a:t>Integration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0B312B1-D0F3-4B31-881A-CBC51E87BD59}"/>
              </a:ext>
            </a:extLst>
          </p:cNvPr>
          <p:cNvSpPr txBox="1">
            <a:spLocks/>
          </p:cNvSpPr>
          <p:nvPr/>
        </p:nvSpPr>
        <p:spPr bwMode="auto">
          <a:xfrm>
            <a:off x="1277937" y="823138"/>
            <a:ext cx="4074391" cy="6046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9pPr>
          </a:lstStyle>
          <a:p>
            <a:r>
              <a:rPr lang="en-US" u="sng" dirty="0">
                <a:solidFill>
                  <a:srgbClr val="000000"/>
                </a:solidFill>
              </a:rPr>
              <a:t>English Department</a:t>
            </a:r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27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5928-D810-BC6E-8A67-B743229E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Program Overview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4FFA9-4006-94D2-57D6-AF37FAA3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15380"/>
            <a:ext cx="10523806" cy="401156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How big is noncredit at your school and how do you encourage students to enroll in your noncredit courses?</a:t>
            </a:r>
          </a:p>
          <a:p>
            <a:pPr marL="742950" indent="-742950">
              <a:lnSpc>
                <a:spcPct val="50000"/>
              </a:lnSpc>
              <a:buFont typeface="+mj-lt"/>
              <a:buAutoNum type="arabicPeriod"/>
            </a:pPr>
            <a:endParaRPr lang="en-US" sz="2400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Describe the past, present and future of noncredit at your college. </a:t>
            </a:r>
          </a:p>
          <a:p>
            <a:pPr marL="742950" indent="-742950">
              <a:lnSpc>
                <a:spcPct val="50000"/>
              </a:lnSpc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What has worked for your college and what hasn’t?</a:t>
            </a:r>
          </a:p>
          <a:p>
            <a:pPr marL="742950" indent="-742950">
              <a:lnSpc>
                <a:spcPct val="50000"/>
              </a:lnSpc>
              <a:buFont typeface="+mj-lt"/>
              <a:buAutoNum type="arabicPeriod"/>
            </a:pPr>
            <a:endParaRPr lang="en-US" sz="2400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What advice would you give to a college who is just starting to create noncredit courses and certificates for math and English?</a:t>
            </a:r>
            <a:endParaRPr lang="en-US" sz="1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EB98E-5CAF-0F2C-A0D2-4295F0767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506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1C13-FF01-4090-8726-DF53752B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85" y="1335090"/>
            <a:ext cx="3852502" cy="4062819"/>
          </a:xfrm>
        </p:spPr>
        <p:txBody>
          <a:bodyPr/>
          <a:lstStyle/>
          <a:p>
            <a:r>
              <a:rPr lang="en-US" sz="4400" b="1" dirty="0">
                <a:latin typeface="+mj-lt"/>
              </a:rPr>
              <a:t>Description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42C93-15BD-4A7E-8D44-64367AA7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863" y="1730476"/>
            <a:ext cx="6672262" cy="4555109"/>
          </a:xfrm>
        </p:spPr>
        <p:txBody>
          <a:bodyPr/>
          <a:lstStyle/>
          <a:p>
            <a:r>
              <a:rPr lang="en-US" sz="40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This session will cover some of the changes as a result of AB705 and how Noncredit can be used to support underprepared students in transfer-level courses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1F1EE-06E9-4619-A06F-528A9CD2F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885" y="3436241"/>
            <a:ext cx="3695186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B6CC2-35FF-47C3-918C-DCA3A8C7B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360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EB5AF-7377-40EB-B646-F5CE2979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85" y="2576546"/>
            <a:ext cx="3583461" cy="129012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A5FF8-0E13-4E2D-B583-2CB265D32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Tyrone Nagai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</a:rPr>
              <a:t>MiraCosta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 College</a:t>
            </a:r>
            <a:b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2"/>
              </a:rPr>
              <a:t>tnagai@miracosta.edu</a:t>
            </a:r>
            <a:endParaRPr lang="en-US" sz="2400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ctr"/>
            <a:b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lang="en-US" sz="28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Janet </a:t>
            </a:r>
            <a:r>
              <a:rPr lang="en-US" sz="28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Cagley</a:t>
            </a:r>
            <a:endParaRPr lang="en-US" sz="2800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North Orange Continuing Education</a:t>
            </a:r>
            <a:b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3"/>
              </a:rPr>
              <a:t>jcagley@noce.edu</a:t>
            </a:r>
            <a:endParaRPr lang="en-US" sz="2400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ctr"/>
            <a:b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Maryanne Galindo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Los Angeles Mission College</a:t>
            </a:r>
            <a:b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4"/>
              </a:rPr>
              <a:t>galindm@lamission.edu</a:t>
            </a:r>
            <a:b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b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endParaRPr lang="en-US" sz="2400" b="1" i="0" u="none" strike="noStrike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F3823-B886-4383-8115-278250F8C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885" y="2947086"/>
            <a:ext cx="45719" cy="7141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74952-443A-451C-904C-CA0FA710CF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7251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5928-D810-BC6E-8A67-B743229E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en-US" sz="4800" b="1" dirty="0">
                <a:latin typeface="+mj-lt"/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EB98E-5CAF-0F2C-A0D2-4295F0767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5" name="Google Shape;195;p28">
            <a:extLst>
              <a:ext uri="{FF2B5EF4-FFF2-40B4-BE49-F238E27FC236}">
                <a16:creationId xmlns:a16="http://schemas.microsoft.com/office/drawing/2014/main" id="{40E15B2A-DEC3-0211-D6CB-79BDE5E93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552700"/>
            <a:ext cx="8216900" cy="370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42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5928-D810-BC6E-8A67-B743229E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910" y="403412"/>
            <a:ext cx="7287000" cy="1685768"/>
          </a:xfrm>
        </p:spPr>
        <p:txBody>
          <a:bodyPr/>
          <a:lstStyle/>
          <a:p>
            <a:r>
              <a:rPr lang="en-US" sz="7200" b="1" dirty="0"/>
              <a:t>Introductions </a:t>
            </a: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4FFA9-4006-94D2-57D6-AF37FAA3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458064"/>
            <a:ext cx="10523806" cy="399652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Tyrone Nagai</a:t>
            </a:r>
          </a:p>
          <a:p>
            <a:pPr marL="0" indent="0" algn="ctr">
              <a:buNone/>
            </a:pPr>
            <a: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Instructor, Pre-Transfer Letters Department</a:t>
            </a:r>
          </a:p>
          <a:p>
            <a:pPr marL="0" indent="0" algn="ctr">
              <a:buNone/>
            </a:pPr>
            <a:r>
              <a:rPr lang="en-US" sz="240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MiraCosta</a:t>
            </a:r>
            <a: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College</a:t>
            </a:r>
          </a:p>
          <a:p>
            <a:pPr marL="0" indent="0" algn="ctr">
              <a:buNone/>
            </a:pPr>
            <a:br>
              <a:rPr lang="en-US" sz="20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lang="en-US" sz="200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Janet </a:t>
            </a:r>
            <a:r>
              <a:rPr lang="en-US" sz="36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Cagley</a:t>
            </a:r>
            <a:endParaRPr lang="en-US" sz="3600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Professor, High School Diploma Program &amp; Distance Education Faculty Coordinator</a:t>
            </a:r>
          </a:p>
          <a:p>
            <a:pPr marL="0" indent="0" algn="ctr">
              <a:buNone/>
            </a:pPr>
            <a: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North Orange Continuing Education  (NOCE)</a:t>
            </a:r>
          </a:p>
          <a:p>
            <a:pPr marL="0" indent="0" algn="ctr">
              <a:buNone/>
            </a:pPr>
            <a:br>
              <a:rPr lang="en-US" sz="20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br>
              <a:rPr lang="en-US" sz="20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lang="en-US" sz="20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Maryanne Galindo </a:t>
            </a:r>
          </a:p>
          <a:p>
            <a:pPr marL="0" indent="0" algn="ctr">
              <a:buNone/>
            </a:pPr>
            <a: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Department Chair- Academic Readiness, Career &amp; Community Institute</a:t>
            </a:r>
          </a:p>
          <a:p>
            <a:pPr marL="0" indent="0" algn="ctr">
              <a:buNone/>
            </a:pPr>
            <a: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Los Angeles Mission College</a:t>
            </a:r>
            <a:br>
              <a:rPr lang="en-US" sz="240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EB98E-5CAF-0F2C-A0D2-4295F0767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54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D702127-8B9C-90A7-5C63-809FBA41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85" y="1335091"/>
            <a:ext cx="3583461" cy="2755646"/>
          </a:xfrm>
        </p:spPr>
        <p:txBody>
          <a:bodyPr>
            <a:normAutofit/>
          </a:bodyPr>
          <a:lstStyle/>
          <a:p>
            <a:r>
              <a:rPr lang="en-US" dirty="0" err="1"/>
              <a:t>MiraCosta</a:t>
            </a:r>
            <a:r>
              <a:rPr lang="en-US" dirty="0"/>
              <a:t> College’s </a:t>
            </a:r>
            <a:br>
              <a:rPr lang="en-US" dirty="0"/>
            </a:br>
            <a:r>
              <a:rPr lang="en-US" dirty="0"/>
              <a:t>Past English Sequence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E4C76-DC22-AD43-75CE-1D88B29C9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863" y="1554548"/>
            <a:ext cx="6672262" cy="4370331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F7AA8D-CA93-2BFF-D82D-0969FDDB8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885" y="4572000"/>
            <a:ext cx="3583461" cy="950910"/>
          </a:xfrm>
        </p:spPr>
        <p:txBody>
          <a:bodyPr/>
          <a:lstStyle/>
          <a:p>
            <a:r>
              <a:rPr lang="en-US" dirty="0"/>
              <a:t>(Before AB705)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EB98E-5CAF-0F2C-A0D2-4295F0767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90125" y="6356350"/>
            <a:ext cx="1143000" cy="3683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856F6ED-E3DC-8A4A-AABE-AFCED42314C4}" type="slidenum">
              <a:rPr lang="en-US" alt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72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D702127-8B9C-90A7-5C63-809FBA41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85" y="1335091"/>
            <a:ext cx="3583461" cy="2755646"/>
          </a:xfrm>
        </p:spPr>
        <p:txBody>
          <a:bodyPr>
            <a:normAutofit/>
          </a:bodyPr>
          <a:lstStyle/>
          <a:p>
            <a:r>
              <a:rPr lang="en-US" dirty="0" err="1"/>
              <a:t>MiraCosta</a:t>
            </a:r>
            <a:r>
              <a:rPr lang="en-US" dirty="0"/>
              <a:t> College’s </a:t>
            </a:r>
            <a:br>
              <a:rPr lang="en-US" dirty="0"/>
            </a:br>
            <a:r>
              <a:rPr lang="en-US" dirty="0"/>
              <a:t>Present English Sequence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E4C76-DC22-AD43-75CE-1D88B29C9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" t="55830"/>
          <a:stretch/>
        </p:blipFill>
        <p:spPr>
          <a:xfrm>
            <a:off x="4463715" y="3994484"/>
            <a:ext cx="6569409" cy="1930395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F7AA8D-CA93-2BFF-D82D-0969FDDB8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885" y="4572000"/>
            <a:ext cx="3583461" cy="950910"/>
          </a:xfrm>
        </p:spPr>
        <p:txBody>
          <a:bodyPr/>
          <a:lstStyle/>
          <a:p>
            <a:r>
              <a:rPr lang="en-US" dirty="0"/>
              <a:t>(After AB705)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EB98E-5CAF-0F2C-A0D2-4295F0767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90125" y="6356350"/>
            <a:ext cx="1143000" cy="3683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856F6ED-E3DC-8A4A-AABE-AFCED42314C4}" type="slidenum">
              <a:rPr lang="en-US" alt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317FE-3785-D18D-8696-36A1740B8E01}"/>
              </a:ext>
            </a:extLst>
          </p:cNvPr>
          <p:cNvSpPr txBox="1"/>
          <p:nvPr/>
        </p:nvSpPr>
        <p:spPr>
          <a:xfrm>
            <a:off x="5763275" y="2164588"/>
            <a:ext cx="1698229" cy="120032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Co-req course mirrored as non credit at all campuses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F9D511-75EB-2BA3-8A54-42A756C7A826}"/>
              </a:ext>
            </a:extLst>
          </p:cNvPr>
          <p:cNvCxnSpPr>
            <a:cxnSpLocks/>
          </p:cNvCxnSpPr>
          <p:nvPr/>
        </p:nvCxnSpPr>
        <p:spPr>
          <a:xfrm flipH="1">
            <a:off x="5763275" y="3353318"/>
            <a:ext cx="527797" cy="64116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86B2AD7-54FD-B9B8-CC0C-4AE31B9784E4}"/>
              </a:ext>
            </a:extLst>
          </p:cNvPr>
          <p:cNvSpPr txBox="1"/>
          <p:nvPr/>
        </p:nvSpPr>
        <p:spPr>
          <a:xfrm>
            <a:off x="4104968" y="2152989"/>
            <a:ext cx="1381433" cy="120032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English 100 offered at non credit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65FE65-4BC5-26D9-5492-96D017565EC5}"/>
              </a:ext>
            </a:extLst>
          </p:cNvPr>
          <p:cNvCxnSpPr>
            <a:cxnSpLocks/>
          </p:cNvCxnSpPr>
          <p:nvPr/>
        </p:nvCxnSpPr>
        <p:spPr>
          <a:xfrm>
            <a:off x="4542503" y="3353318"/>
            <a:ext cx="403123" cy="64116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3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5928-D810-BC6E-8A67-B743229E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909" y="403412"/>
            <a:ext cx="9400935" cy="1685768"/>
          </a:xfrm>
        </p:spPr>
        <p:txBody>
          <a:bodyPr>
            <a:normAutofit/>
          </a:bodyPr>
          <a:lstStyle/>
          <a:p>
            <a:r>
              <a:rPr lang="en-US" dirty="0"/>
              <a:t>Mirrored Sentence Crafting Course </a:t>
            </a:r>
            <a:br>
              <a:rPr lang="en-US" dirty="0"/>
            </a:br>
            <a:r>
              <a:rPr lang="en-US" dirty="0"/>
              <a:t>Tyrone Nagai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EB98E-5CAF-0F2C-A0D2-4295F0767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A18FA-293B-3C55-4C93-5E588F62D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35" y="2313121"/>
            <a:ext cx="10559291" cy="44970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264387A-024C-BC61-F30D-EB952CA8C95C}"/>
              </a:ext>
            </a:extLst>
          </p:cNvPr>
          <p:cNvSpPr/>
          <p:nvPr/>
        </p:nvSpPr>
        <p:spPr>
          <a:xfrm>
            <a:off x="2320413" y="3156155"/>
            <a:ext cx="1081548" cy="5407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586130-A8B5-D755-5CA1-84F2ACB41E4F}"/>
              </a:ext>
            </a:extLst>
          </p:cNvPr>
          <p:cNvSpPr/>
          <p:nvPr/>
        </p:nvSpPr>
        <p:spPr>
          <a:xfrm>
            <a:off x="2394155" y="5727291"/>
            <a:ext cx="1081548" cy="5407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8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5928-D810-BC6E-8A67-B743229E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909" y="403412"/>
            <a:ext cx="9400935" cy="1685768"/>
          </a:xfrm>
        </p:spPr>
        <p:txBody>
          <a:bodyPr>
            <a:normAutofit/>
          </a:bodyPr>
          <a:lstStyle/>
          <a:p>
            <a:r>
              <a:rPr lang="en-US" dirty="0"/>
              <a:t>Mirrored Co-req Course</a:t>
            </a:r>
            <a:br>
              <a:rPr lang="en-US" dirty="0"/>
            </a:br>
            <a:r>
              <a:rPr lang="en-US" dirty="0"/>
              <a:t>Tyrone Nagai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EB98E-5CAF-0F2C-A0D2-4295F0767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A18FA-293B-3C55-4C93-5E588F62D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35" y="2293457"/>
            <a:ext cx="10559291" cy="449708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96EFAC4-9106-07E5-EDC2-2A64FE7057E3}"/>
              </a:ext>
            </a:extLst>
          </p:cNvPr>
          <p:cNvSpPr/>
          <p:nvPr/>
        </p:nvSpPr>
        <p:spPr>
          <a:xfrm>
            <a:off x="2364659" y="3672350"/>
            <a:ext cx="1081548" cy="5407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C17F32-CB35-9CF0-52C6-1B139E00F135}"/>
              </a:ext>
            </a:extLst>
          </p:cNvPr>
          <p:cNvSpPr/>
          <p:nvPr/>
        </p:nvSpPr>
        <p:spPr>
          <a:xfrm>
            <a:off x="2394155" y="6221619"/>
            <a:ext cx="1081548" cy="5407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1D63EC-FA0D-5C3E-3935-73CD4D6901DF}"/>
              </a:ext>
            </a:extLst>
          </p:cNvPr>
          <p:cNvSpPr/>
          <p:nvPr/>
        </p:nvSpPr>
        <p:spPr>
          <a:xfrm>
            <a:off x="8672071" y="6236371"/>
            <a:ext cx="1081548" cy="5407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477496-1202-5ED8-D677-3C2B672D720B}"/>
              </a:ext>
            </a:extLst>
          </p:cNvPr>
          <p:cNvSpPr/>
          <p:nvPr/>
        </p:nvSpPr>
        <p:spPr>
          <a:xfrm>
            <a:off x="8667159" y="3684893"/>
            <a:ext cx="1081548" cy="5407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C165C1-8FB2-0FE1-2CD8-801EBCC8A799}"/>
              </a:ext>
            </a:extLst>
          </p:cNvPr>
          <p:cNvSpPr/>
          <p:nvPr/>
        </p:nvSpPr>
        <p:spPr>
          <a:xfrm>
            <a:off x="2433483" y="4581832"/>
            <a:ext cx="7359464" cy="45228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E5BDE7-B5D3-86B4-4E5C-CDE182151020}"/>
              </a:ext>
            </a:extLst>
          </p:cNvPr>
          <p:cNvSpPr/>
          <p:nvPr/>
        </p:nvSpPr>
        <p:spPr>
          <a:xfrm>
            <a:off x="2448231" y="5412662"/>
            <a:ext cx="7359464" cy="452284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80D85465-802D-9674-A0F6-2D6795F27D47}"/>
              </a:ext>
            </a:extLst>
          </p:cNvPr>
          <p:cNvSpPr/>
          <p:nvPr/>
        </p:nvSpPr>
        <p:spPr>
          <a:xfrm>
            <a:off x="1386348" y="4758814"/>
            <a:ext cx="884904" cy="1933165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ADAA2CE7-2E19-5394-0C16-D05E02040BE3}"/>
              </a:ext>
            </a:extLst>
          </p:cNvPr>
          <p:cNvSpPr/>
          <p:nvPr/>
        </p:nvSpPr>
        <p:spPr>
          <a:xfrm rot="10800000">
            <a:off x="1612490" y="3724221"/>
            <a:ext cx="658762" cy="1201739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6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90D2-6E22-42E7-8202-335B29B8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College Prep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05AD3-82DD-459F-93D3-374498025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NOCE inherited below transfer level courses from Cypress College as a result of AB 705.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Before COVID (BC), these courses were offered in a f2f format.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the transition to online instruction as a result of the pandemic, we realized that instructors needed support to create accessible, engaging online math courses.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resulted in a partnership with </a:t>
            </a:r>
            <a:r>
              <a:rPr lang="en-US" dirty="0">
                <a:hlinkClick r:id="rId2"/>
              </a:rPr>
              <a:t>Ease Learning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01409-CC25-426D-B91D-BB27F92C8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@ North Orange Continuing Education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51F2F-1132-4249-BD43-15E829CF5A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759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3ACBD-6AEE-5EE8-3642-3323CC02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NOCE &amp; Ease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723E7-38AB-42A6-B927-9B5E4AEA4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Ease provided NOCE’s subject matter experts (SMEs) with a framework and systematic approach to online course development.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Courses are created in alignment with the CVC-OEI Rubric and with an eye for digital equity.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addition to support designing the courses, NOCE opted to migrate content to Ease Learning’s </a:t>
            </a:r>
            <a:r>
              <a:rPr lang="en-US" dirty="0" err="1">
                <a:hlinkClick r:id="rId2"/>
              </a:rPr>
              <a:t>Skillways</a:t>
            </a:r>
            <a:r>
              <a:rPr lang="en-US" dirty="0">
                <a:hlinkClick r:id="rId2"/>
              </a:rPr>
              <a:t> platform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6331E-BDDA-91E8-B44F-366CF8D82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44D06-5A7A-A0F5-028E-8CBB3DE6AA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8339403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CNEI 2022">
      <a:dk1>
        <a:srgbClr val="005595"/>
      </a:dk1>
      <a:lt1>
        <a:srgbClr val="FFFFFF"/>
      </a:lt1>
      <a:dk2>
        <a:srgbClr val="3871C7"/>
      </a:dk2>
      <a:lt2>
        <a:srgbClr val="D8E9F0"/>
      </a:lt2>
      <a:accent1>
        <a:srgbClr val="B12000"/>
      </a:accent1>
      <a:accent2>
        <a:srgbClr val="A07DBB"/>
      </a:accent2>
      <a:accent3>
        <a:srgbClr val="658AD3"/>
      </a:accent3>
      <a:accent4>
        <a:srgbClr val="C26179"/>
      </a:accent4>
      <a:accent5>
        <a:srgbClr val="ED887B"/>
      </a:accent5>
      <a:accent6>
        <a:srgbClr val="EEC983"/>
      </a:accent6>
      <a:hlink>
        <a:srgbClr val="005B95"/>
      </a:hlink>
      <a:folHlink>
        <a:srgbClr val="00559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TFI 2022 ppt template 2" id="{EC34AEC8-348F-9A45-9015-063F4B225F02}" vid="{37987C16-80B3-1A42-98E1-FCC9777F2C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PTFI 2022 ppt template 2 (002)</Template>
  <TotalTime>390</TotalTime>
  <Words>737</Words>
  <Application>Microsoft Office PowerPoint</Application>
  <PresentationFormat>Widescreen</PresentationFormat>
  <Paragraphs>120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Palatino</vt:lpstr>
      <vt:lpstr>Wingdings</vt:lpstr>
      <vt:lpstr>ASCCC Curriculum Inst. 2020 Theme</vt:lpstr>
      <vt:lpstr>Office Theme</vt:lpstr>
      <vt:lpstr>Noncredit &amp; AB705 Panelist Tyrone Nagai -  MiraCosta  Janet Cagley - NOCE  Maryanne Galindo – LA Mission  Organizers Gevork Demirchyan -  Glendale  Mary Margarita Legner -  Riverside City</vt:lpstr>
      <vt:lpstr>Description     </vt:lpstr>
      <vt:lpstr>Introductions   </vt:lpstr>
      <vt:lpstr>MiraCosta College’s  Past English Sequence</vt:lpstr>
      <vt:lpstr>MiraCosta College’s  Present English Sequence</vt:lpstr>
      <vt:lpstr>Mirrored Sentence Crafting Course  Tyrone Nagai</vt:lpstr>
      <vt:lpstr>Mirrored Co-req Course Tyrone Nagai</vt:lpstr>
      <vt:lpstr>College Prep Math</vt:lpstr>
      <vt:lpstr>NOCE &amp; Ease Learning</vt:lpstr>
      <vt:lpstr>Supporting Students</vt:lpstr>
      <vt:lpstr>Skillways Heat Map</vt:lpstr>
      <vt:lpstr>Analytics &amp; Insights</vt:lpstr>
      <vt:lpstr>Los Angeles Mission College   </vt:lpstr>
      <vt:lpstr>Los Angeles Mission College   </vt:lpstr>
      <vt:lpstr>PowerPoint Presentation</vt:lpstr>
      <vt:lpstr>PowerPoint Presentation</vt:lpstr>
      <vt:lpstr>Past, Present &amp; Future</vt:lpstr>
      <vt:lpstr>Past, Present &amp; Developing the Future </vt:lpstr>
      <vt:lpstr>Program Overview</vt:lpstr>
      <vt:lpstr>Contact  Information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Noncredit and AB705</dc:title>
  <dc:creator>Mary Margarita Legner;mm.legner@rcc.edu</dc:creator>
  <cp:keywords>noncredit</cp:keywords>
  <cp:lastModifiedBy>Mary Margarita Legner</cp:lastModifiedBy>
  <cp:revision>37</cp:revision>
  <cp:lastPrinted>2020-11-24T19:39:26Z</cp:lastPrinted>
  <dcterms:created xsi:type="dcterms:W3CDTF">2022-04-27T20:51:43Z</dcterms:created>
  <dcterms:modified xsi:type="dcterms:W3CDTF">2022-05-14T17:45:23Z</dcterms:modified>
  <cp:category/>
</cp:coreProperties>
</file>