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handoutMasterIdLst>
    <p:handoutMasterId r:id="rId29"/>
  </p:handoutMasterIdLst>
  <p:sldIdLst>
    <p:sldId id="256" r:id="rId2"/>
    <p:sldId id="258" r:id="rId3"/>
    <p:sldId id="304" r:id="rId4"/>
    <p:sldId id="287" r:id="rId5"/>
    <p:sldId id="288" r:id="rId6"/>
    <p:sldId id="301" r:id="rId7"/>
    <p:sldId id="303" r:id="rId8"/>
    <p:sldId id="265" r:id="rId9"/>
    <p:sldId id="267" r:id="rId10"/>
    <p:sldId id="269" r:id="rId11"/>
    <p:sldId id="270" r:id="rId12"/>
    <p:sldId id="305" r:id="rId13"/>
    <p:sldId id="271" r:id="rId14"/>
    <p:sldId id="264" r:id="rId15"/>
    <p:sldId id="306" r:id="rId16"/>
    <p:sldId id="291" r:id="rId17"/>
    <p:sldId id="292" r:id="rId18"/>
    <p:sldId id="302" r:id="rId19"/>
    <p:sldId id="307" r:id="rId20"/>
    <p:sldId id="293" r:id="rId21"/>
    <p:sldId id="298" r:id="rId22"/>
    <p:sldId id="299" r:id="rId23"/>
    <p:sldId id="300" r:id="rId24"/>
    <p:sldId id="308" r:id="rId25"/>
    <p:sldId id="294"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4" autoAdjust="0"/>
    <p:restoredTop sz="94140"/>
  </p:normalViewPr>
  <p:slideViewPr>
    <p:cSldViewPr snapToGrid="0" snapToObjects="1">
      <p:cViewPr varScale="1">
        <p:scale>
          <a:sx n="84" d="100"/>
          <a:sy n="84" d="100"/>
        </p:scale>
        <p:origin x="1272" y="192"/>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11/7/18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November 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November 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November 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November 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November 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November 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November 7,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November 7,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November 7,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November 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November 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November 7,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ccjc.org/wp-content/uploads/Guide-to-Evaluating-and-Improving-Institutions_May2017.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extranet.cccco.edu/Portals/1/AA/Credit/2017/PCAH6thEditionJuly_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xtranet.cccco.edu/Portals/1/AA/DE/de_guidelines_081408.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xtranet.cccco.edu/Portals/1/AA/DE/de_guidelines_081408.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xtranet.cccco.edu/Portals/1/CFFP/Fiscal_Services/Attndc_Acctg/SAAM/saamch3.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cmckay@mendocino.edu" TargetMode="External"/><Relationship Id="rId1" Type="http://schemas.openxmlformats.org/officeDocument/2006/relationships/slideLayout" Target="../slideLayouts/slideLayout1.xml"/><Relationship Id="rId4" Type="http://schemas.openxmlformats.org/officeDocument/2006/relationships/hyperlink" Target="mailto:info@ascc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datamart.cccco.edu/Students/FTES_Summary_DE.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cap="none" dirty="0">
                <a:latin typeface="Times New Roman"/>
                <a:cs typeface="Times New Roman"/>
              </a:rPr>
              <a:t>Distance Education </a:t>
            </a:r>
            <a:br>
              <a:rPr lang="en-US" cap="none" dirty="0">
                <a:latin typeface="Times New Roman"/>
                <a:cs typeface="Times New Roman"/>
              </a:rPr>
            </a:br>
            <a:r>
              <a:rPr lang="en-US" cap="none" dirty="0">
                <a:latin typeface="Times New Roman"/>
                <a:cs typeface="Times New Roman"/>
              </a:rPr>
              <a:t>and Noncredit</a:t>
            </a:r>
          </a:p>
        </p:txBody>
      </p:sp>
      <p:sp>
        <p:nvSpPr>
          <p:cNvPr id="3" name="Subtitle 2"/>
          <p:cNvSpPr>
            <a:spLocks noGrp="1"/>
          </p:cNvSpPr>
          <p:nvPr>
            <p:ph type="subTitle" idx="1"/>
          </p:nvPr>
        </p:nvSpPr>
        <p:spPr>
          <a:xfrm>
            <a:off x="685800" y="3505199"/>
            <a:ext cx="7848600" cy="2640767"/>
          </a:xfrm>
        </p:spPr>
        <p:txBody>
          <a:bodyPr>
            <a:normAutofit lnSpcReduction="10000"/>
          </a:bodyPr>
          <a:lstStyle/>
          <a:p>
            <a:r>
              <a:rPr lang="en-US" sz="3200" dirty="0">
                <a:latin typeface="Times New Roman"/>
                <a:cs typeface="Times New Roman"/>
              </a:rPr>
              <a:t>Conan McKay, ASCCC Area B Rep</a:t>
            </a:r>
          </a:p>
          <a:p>
            <a:r>
              <a:rPr lang="en-US" sz="3200" dirty="0">
                <a:latin typeface="Times New Roman"/>
                <a:cs typeface="Times New Roman"/>
              </a:rPr>
              <a:t>Craig Rutan, ASCCC Secretary </a:t>
            </a:r>
          </a:p>
          <a:p>
            <a:endParaRPr lang="en-US" sz="3200" dirty="0">
              <a:latin typeface="Times New Roman"/>
              <a:cs typeface="Times New Roman"/>
            </a:endParaRPr>
          </a:p>
          <a:p>
            <a:endParaRPr lang="en-US" sz="3200" dirty="0">
              <a:latin typeface="Times New Roman"/>
              <a:cs typeface="Times New Roman"/>
            </a:endParaRPr>
          </a:p>
          <a:p>
            <a:pPr algn="r"/>
            <a:r>
              <a:rPr lang="en-US" sz="2800" dirty="0">
                <a:solidFill>
                  <a:srgbClr val="FF0000"/>
                </a:solidFill>
                <a:latin typeface="Times New Roman"/>
                <a:cs typeface="Times New Roman"/>
              </a:rPr>
              <a:t>2018 ASCCC Fall </a:t>
            </a:r>
            <a:r>
              <a:rPr lang="en-US" sz="2800">
                <a:solidFill>
                  <a:srgbClr val="FF0000"/>
                </a:solidFill>
                <a:latin typeface="Times New Roman"/>
                <a:cs typeface="Times New Roman"/>
              </a:rPr>
              <a:t>Plenary Session</a:t>
            </a:r>
            <a:endParaRPr lang="en-US" sz="2800" dirty="0">
              <a:solidFill>
                <a:srgbClr val="FF0000"/>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729187" y="606424"/>
            <a:ext cx="3761826" cy="765176"/>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Education Defined</a:t>
            </a:r>
          </a:p>
        </p:txBody>
      </p:sp>
      <p:sp>
        <p:nvSpPr>
          <p:cNvPr id="3" name="Content Placeholder 2"/>
          <p:cNvSpPr>
            <a:spLocks noGrp="1"/>
          </p:cNvSpPr>
          <p:nvPr>
            <p:ph idx="1"/>
          </p:nvPr>
        </p:nvSpPr>
        <p:spPr>
          <a:xfrm>
            <a:off x="457200" y="1600199"/>
            <a:ext cx="8229600" cy="5139267"/>
          </a:xfrm>
        </p:spPr>
        <p:txBody>
          <a:bodyPr>
            <a:normAutofit/>
          </a:bodyPr>
          <a:lstStyle/>
          <a:p>
            <a:pPr marL="91440" lvl="1" indent="0">
              <a:lnSpc>
                <a:spcPct val="125000"/>
              </a:lnSpc>
              <a:spcBef>
                <a:spcPts val="0"/>
              </a:spcBef>
              <a:buNone/>
            </a:pPr>
            <a:r>
              <a:rPr lang="en-US" sz="2400" dirty="0"/>
              <a:t>ACCJC, </a:t>
            </a:r>
            <a:r>
              <a:rPr lang="en-US" sz="2400" dirty="0">
                <a:hlinkClick r:id="rId2"/>
              </a:rPr>
              <a:t>Guide to Evaluating and Improving Institutions</a:t>
            </a:r>
            <a:r>
              <a:rPr lang="en-US" sz="2400" dirty="0"/>
              <a:t> (May 2017)</a:t>
            </a:r>
          </a:p>
          <a:p>
            <a:pPr marL="182880" lvl="1">
              <a:lnSpc>
                <a:spcPct val="170000"/>
              </a:lnSpc>
            </a:pPr>
            <a:r>
              <a:rPr lang="en-US" sz="2400" b="1" dirty="0">
                <a:solidFill>
                  <a:srgbClr val="C00000"/>
                </a:solidFill>
              </a:rPr>
              <a:t>Distance education is </a:t>
            </a:r>
            <a:r>
              <a:rPr lang="en-US" sz="2400" dirty="0"/>
              <a:t>defined, for the purpose of accreditation review as a formal interaction which uses one or more technologies to deliver instruction to students who are separated from the instructor and which </a:t>
            </a:r>
            <a:r>
              <a:rPr lang="en-US" sz="2400" b="1" i="1" dirty="0">
                <a:solidFill>
                  <a:schemeClr val="accent1"/>
                </a:solidFill>
              </a:rPr>
              <a:t>support regular and substantive interaction</a:t>
            </a:r>
            <a:r>
              <a:rPr lang="en-US" sz="2400" i="1" dirty="0">
                <a:solidFill>
                  <a:srgbClr val="FF0000"/>
                </a:solidFill>
              </a:rPr>
              <a:t> </a:t>
            </a:r>
            <a:r>
              <a:rPr lang="en-US" sz="2400" dirty="0"/>
              <a:t>between the student and instructor…</a:t>
            </a:r>
          </a:p>
          <a:p>
            <a:pPr marL="91440" lvl="1" indent="0">
              <a:lnSpc>
                <a:spcPct val="125000"/>
              </a:lnSpc>
              <a:spcBef>
                <a:spcPts val="0"/>
              </a:spcBef>
              <a:buNone/>
            </a:pPr>
            <a:endParaRPr lang="en-US" sz="2400" dirty="0"/>
          </a:p>
        </p:txBody>
      </p:sp>
    </p:spTree>
    <p:extLst>
      <p:ext uri="{BB962C8B-B14F-4D97-AF65-F5344CB8AC3E}">
        <p14:creationId xmlns:p14="http://schemas.microsoft.com/office/powerpoint/2010/main" val="40679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lstStyle/>
          <a:p>
            <a:pPr marL="0" indent="0">
              <a:lnSpc>
                <a:spcPct val="150000"/>
              </a:lnSpc>
              <a:buNone/>
            </a:pPr>
            <a:r>
              <a:rPr lang="en-US" dirty="0"/>
              <a:t>ACCJC and USDE focus closely on the </a:t>
            </a:r>
            <a:r>
              <a:rPr lang="en-US" b="1" dirty="0">
                <a:solidFill>
                  <a:srgbClr val="C00000"/>
                </a:solidFill>
              </a:rPr>
              <a:t>nature of the interaction between instructor and student</a:t>
            </a:r>
            <a:r>
              <a:rPr lang="en-US" dirty="0"/>
              <a:t>, and on aspects of the instruction delivered, to determine whether the course or program is distance education or correspondence education for purposes of Title IV. </a:t>
            </a:r>
          </a:p>
          <a:p>
            <a:endParaRPr lang="en-US" dirty="0"/>
          </a:p>
        </p:txBody>
      </p:sp>
    </p:spTree>
    <p:extLst>
      <p:ext uri="{BB962C8B-B14F-4D97-AF65-F5344CB8AC3E}">
        <p14:creationId xmlns:p14="http://schemas.microsoft.com/office/powerpoint/2010/main" val="130004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A9CF2-6600-A848-A436-EFEDEE28588C}"/>
              </a:ext>
            </a:extLst>
          </p:cNvPr>
          <p:cNvSpPr>
            <a:spLocks noGrp="1"/>
          </p:cNvSpPr>
          <p:nvPr>
            <p:ph type="title"/>
          </p:nvPr>
        </p:nvSpPr>
        <p:spPr/>
        <p:txBody>
          <a:bodyPr/>
          <a:lstStyle/>
          <a:p>
            <a:r>
              <a:rPr lang="en-US" dirty="0"/>
              <a:t>DE regulations</a:t>
            </a:r>
          </a:p>
        </p:txBody>
      </p:sp>
      <p:sp>
        <p:nvSpPr>
          <p:cNvPr id="3" name="Text Placeholder 2">
            <a:extLst>
              <a:ext uri="{FF2B5EF4-FFF2-40B4-BE49-F238E27FC236}">
                <a16:creationId xmlns:a16="http://schemas.microsoft.com/office/drawing/2014/main" id="{F1129F0B-7937-4441-A475-0A0E9653702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1603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normAutofit/>
          </a:bodyPr>
          <a:lstStyle/>
          <a:p>
            <a:pPr marL="0" indent="0">
              <a:buNone/>
            </a:pPr>
            <a:r>
              <a:rPr lang="en-US" dirty="0"/>
              <a:t>Title 5 § 55204. Instructor Contact.</a:t>
            </a:r>
          </a:p>
          <a:p>
            <a:r>
              <a:rPr lang="en-US" dirty="0"/>
              <a:t>In addition to the requirements of section 55002 and any locally established requirements applicable to all courses, district governing boards shall ensure that:</a:t>
            </a:r>
            <a:br>
              <a:rPr lang="en-US" dirty="0"/>
            </a:br>
            <a:r>
              <a:rPr lang="en-US" dirty="0"/>
              <a:t>(a) </a:t>
            </a:r>
            <a:r>
              <a:rPr lang="en-US" i="1" dirty="0"/>
              <a:t>Any portion of a course conducted through distance education </a:t>
            </a:r>
            <a:r>
              <a:rPr lang="en-US" b="1" i="1" dirty="0">
                <a:solidFill>
                  <a:srgbClr val="C00000"/>
                </a:solidFill>
              </a:rPr>
              <a:t>includes regular effective contact between instructor and students, and among students, either synchronously or asynchronously</a:t>
            </a:r>
            <a:r>
              <a:rPr lang="en-US" dirty="0"/>
              <a:t>, through group or individual meetings, orientation and review sessions, supplemental seminar or study sessions, field trips, library workshops, telephone contact, voice mail, e-mail, or other activities.</a:t>
            </a:r>
          </a:p>
        </p:txBody>
      </p:sp>
    </p:spTree>
    <p:extLst>
      <p:ext uri="{BB962C8B-B14F-4D97-AF65-F5344CB8AC3E}">
        <p14:creationId xmlns:p14="http://schemas.microsoft.com/office/powerpoint/2010/main" val="143559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of Online Courses</a:t>
            </a:r>
          </a:p>
        </p:txBody>
      </p:sp>
      <p:sp>
        <p:nvSpPr>
          <p:cNvPr id="3" name="Content Placeholder 2"/>
          <p:cNvSpPr>
            <a:spLocks noGrp="1"/>
          </p:cNvSpPr>
          <p:nvPr>
            <p:ph idx="1"/>
          </p:nvPr>
        </p:nvSpPr>
        <p:spPr/>
        <p:txBody>
          <a:bodyPr/>
          <a:lstStyle/>
          <a:p>
            <a:r>
              <a:rPr lang="en-US" dirty="0"/>
              <a:t>All courses offered as distance education (be they fully online or hybrid) </a:t>
            </a:r>
            <a:r>
              <a:rPr lang="en-US" b="1" dirty="0">
                <a:solidFill>
                  <a:srgbClr val="C00000"/>
                </a:solidFill>
              </a:rPr>
              <a:t>must have separate approval</a:t>
            </a:r>
            <a:r>
              <a:rPr lang="en-US" dirty="0"/>
              <a:t>:</a:t>
            </a:r>
          </a:p>
          <a:p>
            <a:pPr marL="457200" lvl="3">
              <a:buSzPct val="85000"/>
            </a:pPr>
            <a:r>
              <a:rPr lang="en-US" sz="2200" dirty="0"/>
              <a:t>If any portion of the instruction in a proposed or existing course or course section is designed to be provided through distance education in lieu of face-to-face interaction between instructor and student, the course shall be separately reviewed and approved according to the district's adopted course approval procedures. </a:t>
            </a:r>
          </a:p>
          <a:p>
            <a:pPr marL="182880" lvl="2">
              <a:buSzPct val="85000"/>
            </a:pPr>
            <a:endParaRPr lang="en-US" sz="2400" dirty="0"/>
          </a:p>
          <a:p>
            <a:pPr marL="182880" lvl="2">
              <a:buSzPct val="85000"/>
            </a:pPr>
            <a:endParaRPr lang="en-US" sz="2400" dirty="0"/>
          </a:p>
          <a:p>
            <a:pPr marL="182880" lvl="2">
              <a:buSzPct val="85000"/>
            </a:pPr>
            <a:r>
              <a:rPr lang="en-US" sz="2400" dirty="0"/>
              <a:t>Reference: CA Ed Code Sections 66700, 70901, 70902</a:t>
            </a:r>
            <a:endParaRPr lang="en-US" dirty="0"/>
          </a:p>
        </p:txBody>
      </p:sp>
    </p:spTree>
    <p:extLst>
      <p:ext uri="{BB962C8B-B14F-4D97-AF65-F5344CB8AC3E}">
        <p14:creationId xmlns:p14="http://schemas.microsoft.com/office/powerpoint/2010/main" val="311586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B5C3-D469-5A42-A0A4-DF4CAA1474A2}"/>
              </a:ext>
            </a:extLst>
          </p:cNvPr>
          <p:cNvSpPr>
            <a:spLocks noGrp="1"/>
          </p:cNvSpPr>
          <p:nvPr>
            <p:ph type="title"/>
          </p:nvPr>
        </p:nvSpPr>
        <p:spPr/>
        <p:txBody>
          <a:bodyPr>
            <a:normAutofit/>
          </a:bodyPr>
          <a:lstStyle/>
          <a:p>
            <a:r>
              <a:rPr lang="en-US" dirty="0"/>
              <a:t>Guidance for noncredit DE</a:t>
            </a:r>
          </a:p>
        </p:txBody>
      </p:sp>
      <p:sp>
        <p:nvSpPr>
          <p:cNvPr id="3" name="Text Placeholder 2">
            <a:extLst>
              <a:ext uri="{FF2B5EF4-FFF2-40B4-BE49-F238E27FC236}">
                <a16:creationId xmlns:a16="http://schemas.microsoft.com/office/drawing/2014/main" id="{F11BECCC-F604-7647-80FA-40207386D94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531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PCAH</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hlinkClick r:id="rId2"/>
              </a:rPr>
              <a:t>Program and Course Approval Handbook</a:t>
            </a:r>
            <a:r>
              <a:rPr lang="en-US" dirty="0"/>
              <a:t>, 6</a:t>
            </a:r>
            <a:r>
              <a:rPr lang="en-US" baseline="30000" dirty="0"/>
              <a:t>th</a:t>
            </a:r>
            <a:r>
              <a:rPr lang="en-US" dirty="0"/>
              <a:t> ed.</a:t>
            </a:r>
          </a:p>
          <a:p>
            <a:pPr marL="0" indent="0">
              <a:buNone/>
            </a:pPr>
            <a:r>
              <a:rPr lang="en-US" dirty="0"/>
              <a:t>Section II. C. 7. Noncredit Distance Education (p. 113)</a:t>
            </a:r>
          </a:p>
          <a:p>
            <a:endParaRPr lang="en-US" dirty="0"/>
          </a:p>
          <a:p>
            <a:pPr marL="0" indent="0">
              <a:buNone/>
            </a:pPr>
            <a:r>
              <a:rPr lang="en-US" dirty="0"/>
              <a:t>Pursuant to title 5, sections 55200-55205, and 58003.1(f)(2), noncredit courses may be offered via distance education. Title 5, sections 55200-55205, specifies that </a:t>
            </a:r>
            <a:r>
              <a:rPr lang="en-US" dirty="0">
                <a:solidFill>
                  <a:srgbClr val="C00000"/>
                </a:solidFill>
              </a:rPr>
              <a:t>course quality standards apply to distance education in the same manner as for regular classroom courses</a:t>
            </a:r>
            <a:r>
              <a:rPr lang="en-US" dirty="0"/>
              <a:t>, and that each course delivered via distance education </a:t>
            </a:r>
            <a:r>
              <a:rPr lang="en-US" dirty="0">
                <a:solidFill>
                  <a:srgbClr val="C00000"/>
                </a:solidFill>
              </a:rPr>
              <a:t>must be separately approved </a:t>
            </a:r>
            <a:r>
              <a:rPr lang="en-US" dirty="0"/>
              <a:t>as such through local curriculum approval processes. In addition, the </a:t>
            </a:r>
            <a:r>
              <a:rPr lang="en-US" dirty="0">
                <a:solidFill>
                  <a:srgbClr val="C00000"/>
                </a:solidFill>
              </a:rPr>
              <a:t>regulations require regular effective contact between instructors and students</a:t>
            </a:r>
            <a:r>
              <a:rPr lang="en-US" dirty="0"/>
              <a:t>. Title 5, section 58003.1(f)(2), specifies the attendance accounting method for noncredit courses offered via distance education. </a:t>
            </a:r>
          </a:p>
          <a:p>
            <a:endParaRPr lang="en-US" dirty="0"/>
          </a:p>
          <a:p>
            <a:endParaRPr lang="en-US" dirty="0"/>
          </a:p>
        </p:txBody>
      </p:sp>
    </p:spTree>
    <p:extLst>
      <p:ext uri="{BB962C8B-B14F-4D97-AF65-F5344CB8AC3E}">
        <p14:creationId xmlns:p14="http://schemas.microsoft.com/office/powerpoint/2010/main" val="1300439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 Guidelines</a:t>
            </a:r>
          </a:p>
        </p:txBody>
      </p:sp>
      <p:sp>
        <p:nvSpPr>
          <p:cNvPr id="3" name="Content Placeholder 2"/>
          <p:cNvSpPr>
            <a:spLocks noGrp="1"/>
          </p:cNvSpPr>
          <p:nvPr>
            <p:ph idx="1"/>
          </p:nvPr>
        </p:nvSpPr>
        <p:spPr/>
        <p:txBody>
          <a:bodyPr/>
          <a:lstStyle/>
          <a:p>
            <a:pPr marL="0" indent="0">
              <a:buNone/>
            </a:pPr>
            <a:r>
              <a:rPr lang="en-US" dirty="0">
                <a:hlinkClick r:id="rId2"/>
              </a:rPr>
              <a:t>CCCCO Distance Education Guidelines</a:t>
            </a:r>
            <a:r>
              <a:rPr lang="en-US" dirty="0"/>
              <a:t>, 2008 Omnibus Noncredit DE Courses, pages 10-11</a:t>
            </a:r>
          </a:p>
          <a:p>
            <a:r>
              <a:rPr lang="en-US" dirty="0"/>
              <a:t>§58003.1 Full-Time Equivalent Student; Computation</a:t>
            </a:r>
          </a:p>
          <a:p>
            <a:r>
              <a:rPr lang="en-US" dirty="0"/>
              <a:t>§55204 Instructor Contact (within 58003.1 (f)(2))</a:t>
            </a:r>
          </a:p>
          <a:p>
            <a:r>
              <a:rPr lang="en-US" dirty="0"/>
              <a:t>§55234 Student Progress (within 58003.1 (f)(2))</a:t>
            </a:r>
          </a:p>
          <a:p>
            <a:endParaRPr lang="en-US" dirty="0"/>
          </a:p>
          <a:p>
            <a:endParaRPr lang="en-US" dirty="0"/>
          </a:p>
          <a:p>
            <a:endParaRPr lang="en-US" dirty="0"/>
          </a:p>
        </p:txBody>
      </p:sp>
    </p:spTree>
    <p:extLst>
      <p:ext uri="{BB962C8B-B14F-4D97-AF65-F5344CB8AC3E}">
        <p14:creationId xmlns:p14="http://schemas.microsoft.com/office/powerpoint/2010/main" val="1553617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 Guidelines</a:t>
            </a:r>
          </a:p>
        </p:txBody>
      </p:sp>
      <p:sp>
        <p:nvSpPr>
          <p:cNvPr id="3" name="Content Placeholder 2"/>
          <p:cNvSpPr>
            <a:spLocks noGrp="1"/>
          </p:cNvSpPr>
          <p:nvPr>
            <p:ph idx="1"/>
          </p:nvPr>
        </p:nvSpPr>
        <p:spPr/>
        <p:txBody>
          <a:bodyPr/>
          <a:lstStyle/>
          <a:p>
            <a:pPr marL="0" indent="0">
              <a:buNone/>
            </a:pPr>
            <a:r>
              <a:rPr lang="en-US" dirty="0">
                <a:hlinkClick r:id="rId2"/>
              </a:rPr>
              <a:t>CCCCO Distance Education Guidelines</a:t>
            </a:r>
            <a:r>
              <a:rPr lang="en-US" dirty="0"/>
              <a:t>, 2008 Omnibus Noncredit DE Courses, pages 15-17</a:t>
            </a:r>
          </a:p>
          <a:p>
            <a:r>
              <a:rPr lang="en-US" dirty="0"/>
              <a:t>§58006. Application of Actual Student Contact Hours of Attendance Procedure</a:t>
            </a:r>
          </a:p>
          <a:p>
            <a:r>
              <a:rPr lang="en-US" dirty="0"/>
              <a:t>§58007. Noncredit Courses </a:t>
            </a:r>
          </a:p>
          <a:p>
            <a:r>
              <a:rPr lang="en-US" dirty="0"/>
              <a:t>§58009. Application of Alternate Attendance Procedure for Independent Study, Work-Experience and Certain Distance Education Courses </a:t>
            </a:r>
          </a:p>
          <a:p>
            <a:endParaRPr lang="en-US" dirty="0"/>
          </a:p>
          <a:p>
            <a:endParaRPr lang="en-US" dirty="0"/>
          </a:p>
        </p:txBody>
      </p:sp>
    </p:spTree>
    <p:extLst>
      <p:ext uri="{BB962C8B-B14F-4D97-AF65-F5344CB8AC3E}">
        <p14:creationId xmlns:p14="http://schemas.microsoft.com/office/powerpoint/2010/main" val="34918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FE6CF-535F-E948-98F4-DBF4A734035B}"/>
              </a:ext>
            </a:extLst>
          </p:cNvPr>
          <p:cNvSpPr>
            <a:spLocks noGrp="1"/>
          </p:cNvSpPr>
          <p:nvPr>
            <p:ph type="title"/>
          </p:nvPr>
        </p:nvSpPr>
        <p:spPr/>
        <p:txBody>
          <a:bodyPr/>
          <a:lstStyle/>
          <a:p>
            <a:r>
              <a:rPr lang="en-US" dirty="0"/>
              <a:t>Attendance accounting</a:t>
            </a:r>
          </a:p>
        </p:txBody>
      </p:sp>
      <p:sp>
        <p:nvSpPr>
          <p:cNvPr id="3" name="Text Placeholder 2">
            <a:extLst>
              <a:ext uri="{FF2B5EF4-FFF2-40B4-BE49-F238E27FC236}">
                <a16:creationId xmlns:a16="http://schemas.microsoft.com/office/drawing/2014/main" id="{ADB7BD3D-D9F2-C047-81B9-07879D6DF7D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2822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Background / Need</a:t>
            </a:r>
          </a:p>
          <a:p>
            <a:r>
              <a:rPr lang="en-US" dirty="0"/>
              <a:t>Distance education defined</a:t>
            </a:r>
          </a:p>
          <a:p>
            <a:r>
              <a:rPr lang="en-US" dirty="0"/>
              <a:t>Guidelines – CCCCO PCAH (6</a:t>
            </a:r>
            <a:r>
              <a:rPr lang="en-US" baseline="30000" dirty="0"/>
              <a:t>th</a:t>
            </a:r>
            <a:r>
              <a:rPr lang="en-US" dirty="0"/>
              <a:t> </a:t>
            </a:r>
            <a:r>
              <a:rPr lang="en-US" dirty="0" err="1"/>
              <a:t>ed</a:t>
            </a:r>
            <a:r>
              <a:rPr lang="en-US" dirty="0"/>
              <a:t>)</a:t>
            </a:r>
          </a:p>
          <a:p>
            <a:r>
              <a:rPr lang="en-US" dirty="0"/>
              <a:t>Guidelines – CCCCO DE Guidelines (2008)</a:t>
            </a:r>
          </a:p>
          <a:p>
            <a:r>
              <a:rPr lang="en-US" dirty="0"/>
              <a:t>Guidelines – CCCCO Attendance Accounting Manual</a:t>
            </a:r>
          </a:p>
          <a:p>
            <a:r>
              <a:rPr lang="en-US" dirty="0"/>
              <a:t>Examples </a:t>
            </a:r>
          </a:p>
        </p:txBody>
      </p:sp>
    </p:spTree>
    <p:extLst>
      <p:ext uri="{BB962C8B-B14F-4D97-AF65-F5344CB8AC3E}">
        <p14:creationId xmlns:p14="http://schemas.microsoft.com/office/powerpoint/2010/main" val="107827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362" y="533400"/>
            <a:ext cx="8085438" cy="702276"/>
          </a:xfrm>
        </p:spPr>
        <p:txBody>
          <a:bodyPr>
            <a:normAutofit/>
          </a:bodyPr>
          <a:lstStyle/>
          <a:p>
            <a:r>
              <a:rPr lang="en-US" sz="3600" dirty="0"/>
              <a:t>Noncredit Distance Ed  Computation</a:t>
            </a:r>
          </a:p>
        </p:txBody>
      </p:sp>
      <p:sp>
        <p:nvSpPr>
          <p:cNvPr id="3" name="Content Placeholder 2"/>
          <p:cNvSpPr>
            <a:spLocks noGrp="1"/>
          </p:cNvSpPr>
          <p:nvPr>
            <p:ph idx="1"/>
          </p:nvPr>
        </p:nvSpPr>
        <p:spPr>
          <a:xfrm>
            <a:off x="395416" y="1359243"/>
            <a:ext cx="8291384" cy="5117757"/>
          </a:xfrm>
          <a:noFill/>
          <a:effectLst>
            <a:glow rad="228600">
              <a:schemeClr val="accent3">
                <a:satMod val="175000"/>
                <a:alpha val="40000"/>
              </a:schemeClr>
            </a:glow>
          </a:effectLst>
        </p:spPr>
        <p:txBody>
          <a:bodyPr>
            <a:normAutofit lnSpcReduction="10000"/>
          </a:bodyPr>
          <a:lstStyle/>
          <a:p>
            <a:pPr marL="0" indent="0">
              <a:buNone/>
            </a:pPr>
            <a:r>
              <a:rPr lang="en-US" sz="1800" b="1" dirty="0"/>
              <a:t>Title 5 § 58003.1 (f)(2)(A-D) </a:t>
            </a:r>
          </a:p>
          <a:p>
            <a:pPr marL="0" indent="0">
              <a:buNone/>
            </a:pPr>
            <a:r>
              <a:rPr lang="en-US" sz="1800" b="1" dirty="0"/>
              <a:t> </a:t>
            </a:r>
            <a:r>
              <a:rPr lang="en-US" sz="1800" dirty="0"/>
              <a:t>For noncredit course sections covered by this subdivision, for purposes of computing full-time equivalent student only, weekly student contact hours shall be derived by </a:t>
            </a:r>
            <a:r>
              <a:rPr lang="en-US" sz="1800" dirty="0">
                <a:ln w="0"/>
                <a:solidFill>
                  <a:schemeClr val="accent1"/>
                </a:solidFill>
                <a:effectLst>
                  <a:outerShdw blurRad="38100" dist="25400" dir="5400000" algn="ctr" rotWithShape="0">
                    <a:srgbClr val="6E747A">
                      <a:alpha val="43000"/>
                    </a:srgbClr>
                  </a:outerShdw>
                </a:effectLst>
              </a:rPr>
              <a:t>counting the total hours of instruction or programming received by the students, plus instructor contact as defined in sections 55204 or 55234, plus outside-of-class work expected as noted in the course outline of record and approved by the curriculum committee, and dividing the total number of hours for the course thus derived by 54. </a:t>
            </a:r>
            <a:r>
              <a:rPr lang="en-US" sz="1800" dirty="0"/>
              <a:t>Hours of instruction or programming received shall be independently verified by the instructor using a method or procedure approved by the district according to policies adopted by the local governing board as required by section 5803. Full-time equivalent student for such noncredit course sections shall be computed by:</a:t>
            </a:r>
          </a:p>
          <a:p>
            <a:pPr marL="0" indent="0">
              <a:buNone/>
            </a:pPr>
            <a:r>
              <a:rPr lang="en-US" sz="1800" dirty="0"/>
              <a:t>(A) </a:t>
            </a:r>
            <a:r>
              <a:rPr lang="en-US" sz="1800" dirty="0">
                <a:ln w="0"/>
                <a:solidFill>
                  <a:schemeClr val="accent1"/>
                </a:solidFill>
                <a:effectLst>
                  <a:outerShdw blurRad="38100" dist="25400" dir="5400000" algn="ctr" rotWithShape="0">
                    <a:srgbClr val="6E747A">
                      <a:alpha val="43000"/>
                    </a:srgbClr>
                  </a:outerShdw>
                </a:effectLst>
              </a:rPr>
              <a:t>Multiplying the average of the number of students actively enrolled in the section as of each census date (those dates nearest to 1/5</a:t>
            </a:r>
            <a:r>
              <a:rPr lang="en-US" sz="1800" baseline="30000" dirty="0">
                <a:ln w="0"/>
                <a:solidFill>
                  <a:schemeClr val="accent1"/>
                </a:solidFill>
                <a:effectLst>
                  <a:outerShdw blurRad="38100" dist="25400" dir="5400000" algn="ctr" rotWithShape="0">
                    <a:srgbClr val="6E747A">
                      <a:alpha val="43000"/>
                    </a:srgbClr>
                  </a:outerShdw>
                </a:effectLst>
              </a:rPr>
              <a:t>th</a:t>
            </a:r>
            <a:r>
              <a:rPr lang="en-US" sz="1800" dirty="0">
                <a:ln w="0"/>
                <a:solidFill>
                  <a:schemeClr val="accent1"/>
                </a:solidFill>
                <a:effectLst>
                  <a:outerShdw blurRad="38100" dist="25400" dir="5400000" algn="ctr" rotWithShape="0">
                    <a:srgbClr val="6E747A">
                      <a:alpha val="43000"/>
                    </a:srgbClr>
                  </a:outerShdw>
                </a:effectLst>
              </a:rPr>
              <a:t> and 3/5ths of the length of the course section)</a:t>
            </a:r>
            <a:r>
              <a:rPr lang="en-US" sz="1800" dirty="0"/>
              <a:t> by</a:t>
            </a:r>
          </a:p>
          <a:p>
            <a:pPr marL="0" indent="0">
              <a:buNone/>
            </a:pPr>
            <a:r>
              <a:rPr lang="en-US" sz="1800" dirty="0"/>
              <a:t>(B) the weekly student contact hours as derived above in this section, by</a:t>
            </a:r>
          </a:p>
          <a:p>
            <a:pPr marL="0" indent="0">
              <a:buNone/>
            </a:pPr>
            <a:r>
              <a:rPr lang="en-US" sz="1800" dirty="0"/>
              <a:t>(C) the primary term length multiplier of 17.5, and</a:t>
            </a:r>
          </a:p>
          <a:p>
            <a:pPr marL="0" indent="0">
              <a:buNone/>
            </a:pPr>
            <a:r>
              <a:rPr lang="en-US" sz="1800" dirty="0"/>
              <a:t>(D) dividing by 525</a:t>
            </a:r>
          </a:p>
          <a:p>
            <a:pPr marL="0" indent="0">
              <a:buNone/>
            </a:pPr>
            <a:endParaRPr lang="en-US" sz="1800" dirty="0"/>
          </a:p>
          <a:p>
            <a:pPr marL="0" indent="0">
              <a:buNone/>
            </a:pPr>
            <a:endParaRPr lang="en-US" sz="1800" dirty="0"/>
          </a:p>
          <a:p>
            <a:pPr marL="0" indent="0">
              <a:buNone/>
            </a:pPr>
            <a:endParaRPr lang="en-US" sz="1800" dirty="0"/>
          </a:p>
          <a:p>
            <a:endParaRPr lang="en-US" sz="1800" dirty="0"/>
          </a:p>
          <a:p>
            <a:endParaRPr lang="en-US" dirty="0"/>
          </a:p>
        </p:txBody>
      </p:sp>
    </p:spTree>
    <p:extLst>
      <p:ext uri="{BB962C8B-B14F-4D97-AF65-F5344CB8AC3E}">
        <p14:creationId xmlns:p14="http://schemas.microsoft.com/office/powerpoint/2010/main" val="402717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SAAM</a:t>
            </a:r>
          </a:p>
        </p:txBody>
      </p:sp>
      <p:sp>
        <p:nvSpPr>
          <p:cNvPr id="3" name="Content Placeholder 2"/>
          <p:cNvSpPr>
            <a:spLocks noGrp="1"/>
          </p:cNvSpPr>
          <p:nvPr>
            <p:ph idx="1"/>
          </p:nvPr>
        </p:nvSpPr>
        <p:spPr>
          <a:xfrm>
            <a:off x="457200" y="1600200"/>
            <a:ext cx="8553796" cy="4876800"/>
          </a:xfrm>
        </p:spPr>
        <p:txBody>
          <a:bodyPr/>
          <a:lstStyle/>
          <a:p>
            <a:pPr marL="0" indent="0">
              <a:buNone/>
            </a:pPr>
            <a:r>
              <a:rPr lang="en-US" dirty="0">
                <a:hlinkClick r:id="rId2"/>
              </a:rPr>
              <a:t>Student Attendance Accounting Manual, Ch. 3 </a:t>
            </a:r>
            <a:r>
              <a:rPr lang="en-US" dirty="0"/>
              <a:t>(Attendance)</a:t>
            </a:r>
          </a:p>
          <a:p>
            <a:pPr marL="0" indent="0">
              <a:buNone/>
            </a:pPr>
            <a:r>
              <a:rPr lang="en-US" dirty="0"/>
              <a:t>Distance Education (Noncredit Courses) section 3.13</a:t>
            </a:r>
          </a:p>
          <a:p>
            <a:endParaRPr lang="en-US" dirty="0"/>
          </a:p>
          <a:p>
            <a:endParaRPr lang="en-US" dirty="0"/>
          </a:p>
          <a:p>
            <a:endParaRPr lang="en-US" dirty="0"/>
          </a:p>
          <a:p>
            <a:endParaRPr lang="en-US" dirty="0"/>
          </a:p>
          <a:p>
            <a:pPr marL="0" indent="0">
              <a:buNone/>
            </a:pPr>
            <a:r>
              <a:rPr lang="en-US" sz="2000" b="1" dirty="0"/>
              <a:t>NOTE: </a:t>
            </a:r>
            <a:r>
              <a:rPr lang="en-US" sz="2000" dirty="0"/>
              <a:t>In the computation of noncredit distance education FTES, the 17.5 used above as a multiplier, is a calculation factor, not a term-length-multiplier. This factor of 17.5 will be applied in the computation of FTES for such courses no matter what length the course may be, or whether a college is on the semester or quarter system. </a:t>
            </a:r>
          </a:p>
          <a:p>
            <a:endParaRPr lang="en-US" dirty="0"/>
          </a:p>
          <a:p>
            <a:endParaRPr lang="en-US" dirty="0"/>
          </a:p>
        </p:txBody>
      </p:sp>
    </p:spTree>
    <p:extLst>
      <p:ext uri="{BB962C8B-B14F-4D97-AF65-F5344CB8AC3E}">
        <p14:creationId xmlns:p14="http://schemas.microsoft.com/office/powerpoint/2010/main" val="64497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SAAM</a:t>
            </a:r>
          </a:p>
        </p:txBody>
      </p:sp>
      <p:sp>
        <p:nvSpPr>
          <p:cNvPr id="3" name="Content Placeholder 2"/>
          <p:cNvSpPr>
            <a:spLocks noGrp="1"/>
          </p:cNvSpPr>
          <p:nvPr>
            <p:ph idx="1"/>
          </p:nvPr>
        </p:nvSpPr>
        <p:spPr/>
        <p:txBody>
          <a:bodyPr>
            <a:normAutofit fontScale="92500"/>
          </a:bodyPr>
          <a:lstStyle/>
          <a:p>
            <a:pPr marL="0" indent="0">
              <a:buNone/>
            </a:pPr>
            <a:r>
              <a:rPr lang="en-US" b="1" dirty="0"/>
              <a:t>Calculations of student contact hours and FTES for Noncredit Distance Education: </a:t>
            </a:r>
          </a:p>
          <a:p>
            <a:pPr marL="0" indent="0">
              <a:buNone/>
            </a:pPr>
            <a:r>
              <a:rPr lang="en-US" b="1" dirty="0"/>
              <a:t>(1) Determine WSCH (factor)(does not include student count): </a:t>
            </a:r>
          </a:p>
          <a:p>
            <a:pPr marL="0" indent="0">
              <a:buNone/>
            </a:pPr>
            <a:r>
              <a:rPr lang="en-US" b="1" dirty="0"/>
              <a:t>EXAMPLE: </a:t>
            </a:r>
            <a:endParaRPr lang="en-US" dirty="0"/>
          </a:p>
          <a:p>
            <a:r>
              <a:rPr lang="en-US" dirty="0"/>
              <a:t>5.0 </a:t>
            </a:r>
            <a:r>
              <a:rPr lang="en-US" dirty="0" err="1"/>
              <a:t>hrs</a:t>
            </a:r>
            <a:r>
              <a:rPr lang="en-US" dirty="0"/>
              <a:t>/</a:t>
            </a:r>
            <a:r>
              <a:rPr lang="en-US" dirty="0" err="1"/>
              <a:t>wk</a:t>
            </a:r>
            <a:r>
              <a:rPr lang="en-US" dirty="0"/>
              <a:t> Instruction</a:t>
            </a:r>
          </a:p>
          <a:p>
            <a:r>
              <a:rPr lang="en-US" dirty="0"/>
              <a:t>10.0 </a:t>
            </a:r>
            <a:r>
              <a:rPr lang="en-US" dirty="0" err="1"/>
              <a:t>hrs</a:t>
            </a:r>
            <a:r>
              <a:rPr lang="en-US" dirty="0"/>
              <a:t>/</a:t>
            </a:r>
            <a:r>
              <a:rPr lang="en-US" dirty="0" err="1"/>
              <a:t>wk</a:t>
            </a:r>
            <a:r>
              <a:rPr lang="en-US" dirty="0"/>
              <a:t> Outside study</a:t>
            </a:r>
          </a:p>
          <a:p>
            <a:r>
              <a:rPr lang="en-US" dirty="0"/>
              <a:t>0.5 </a:t>
            </a:r>
            <a:r>
              <a:rPr lang="en-US" dirty="0" err="1"/>
              <a:t>hrs</a:t>
            </a:r>
            <a:r>
              <a:rPr lang="en-US" dirty="0"/>
              <a:t>/</a:t>
            </a:r>
            <a:r>
              <a:rPr lang="en-US" dirty="0" err="1"/>
              <a:t>wk</a:t>
            </a:r>
            <a:r>
              <a:rPr lang="en-US" dirty="0"/>
              <a:t> Meeting with instructor </a:t>
            </a:r>
          </a:p>
          <a:p>
            <a:r>
              <a:rPr lang="en-US" dirty="0"/>
              <a:t>15.5 </a:t>
            </a:r>
            <a:r>
              <a:rPr lang="en-US" dirty="0" err="1"/>
              <a:t>hrs</a:t>
            </a:r>
            <a:r>
              <a:rPr lang="en-US" dirty="0"/>
              <a:t>/</a:t>
            </a:r>
            <a:r>
              <a:rPr lang="en-US" dirty="0" err="1"/>
              <a:t>wk</a:t>
            </a:r>
            <a:r>
              <a:rPr lang="en-US" dirty="0"/>
              <a:t>* Total</a:t>
            </a:r>
          </a:p>
          <a:p>
            <a:endParaRPr lang="en-US" dirty="0"/>
          </a:p>
          <a:p>
            <a:r>
              <a:rPr lang="en-US" dirty="0"/>
              <a:t>*15.5 hours x 6 weeks (length) = 93 total hours </a:t>
            </a:r>
          </a:p>
          <a:p>
            <a:r>
              <a:rPr lang="en-US" dirty="0"/>
              <a:t>93 hours / 54 (instructional measure) </a:t>
            </a:r>
            <a:r>
              <a:rPr lang="en-US" b="1" dirty="0"/>
              <a:t>= 1.722 (WSCH Factor)</a:t>
            </a:r>
            <a:endParaRPr lang="en-US" dirty="0"/>
          </a:p>
          <a:p>
            <a:endParaRPr lang="en-US" b="1" dirty="0"/>
          </a:p>
          <a:p>
            <a:endParaRPr lang="en-US" dirty="0"/>
          </a:p>
        </p:txBody>
      </p:sp>
      <p:cxnSp>
        <p:nvCxnSpPr>
          <p:cNvPr id="5" name="Straight Connector 4"/>
          <p:cNvCxnSpPr/>
          <p:nvPr/>
        </p:nvCxnSpPr>
        <p:spPr>
          <a:xfrm>
            <a:off x="457200" y="4671753"/>
            <a:ext cx="1753985" cy="166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164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SAAM</a:t>
            </a:r>
          </a:p>
        </p:txBody>
      </p:sp>
      <p:sp>
        <p:nvSpPr>
          <p:cNvPr id="3" name="Content Placeholder 2"/>
          <p:cNvSpPr>
            <a:spLocks noGrp="1"/>
          </p:cNvSpPr>
          <p:nvPr>
            <p:ph idx="1"/>
          </p:nvPr>
        </p:nvSpPr>
        <p:spPr/>
        <p:txBody>
          <a:bodyPr>
            <a:normAutofit/>
          </a:bodyPr>
          <a:lstStyle/>
          <a:p>
            <a:pPr marL="0" indent="0">
              <a:buNone/>
            </a:pPr>
            <a:r>
              <a:rPr lang="en-US" b="1" dirty="0"/>
              <a:t>(2) Calculate FTES:</a:t>
            </a:r>
          </a:p>
          <a:p>
            <a:pPr marL="0" indent="0">
              <a:buNone/>
            </a:pPr>
            <a:r>
              <a:rPr lang="en-US" b="1" dirty="0"/>
              <a:t>EXAMPLE: </a:t>
            </a:r>
            <a:endParaRPr lang="en-US" dirty="0"/>
          </a:p>
          <a:p>
            <a:r>
              <a:rPr lang="en-US" sz="2000" dirty="0"/>
              <a:t>First Census: (at 1/5 point) 24 students actively enrolled</a:t>
            </a:r>
            <a:br>
              <a:rPr lang="en-US" sz="2000" dirty="0"/>
            </a:br>
            <a:r>
              <a:rPr lang="en-US" sz="2000" dirty="0"/>
              <a:t>1.722 (WSCH Factor) x 24 students x 17.5 = 723.24 </a:t>
            </a:r>
          </a:p>
          <a:p>
            <a:r>
              <a:rPr lang="en-US" sz="2000" dirty="0"/>
              <a:t>Student Contact Hours Second Census: (at 3/5 point) 20 students actively enrolled</a:t>
            </a:r>
            <a:br>
              <a:rPr lang="en-US" sz="2000" dirty="0"/>
            </a:br>
            <a:r>
              <a:rPr lang="en-US" sz="2000" dirty="0"/>
              <a:t>1.722 (WSCH Factor) x 20 students x 17.5 = 602.70 Student Contact Hours </a:t>
            </a:r>
          </a:p>
          <a:p>
            <a:r>
              <a:rPr lang="en-US" sz="2000" dirty="0"/>
              <a:t>The average of the first and second census Student Contact Hours, divided by 525 equals the FTES: </a:t>
            </a:r>
          </a:p>
          <a:p>
            <a:r>
              <a:rPr lang="en-US" sz="2000" dirty="0"/>
              <a:t>(723.24 + 602.70) / 2 = 662.97 / 525 = 1.26 FTES </a:t>
            </a:r>
          </a:p>
          <a:p>
            <a:endParaRPr lang="en-US" b="1" dirty="0"/>
          </a:p>
        </p:txBody>
      </p:sp>
    </p:spTree>
    <p:extLst>
      <p:ext uri="{BB962C8B-B14F-4D97-AF65-F5344CB8AC3E}">
        <p14:creationId xmlns:p14="http://schemas.microsoft.com/office/powerpoint/2010/main" val="293640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D79D3-332E-8E44-9F58-9EABD209F193}"/>
              </a:ext>
            </a:extLst>
          </p:cNvPr>
          <p:cNvSpPr>
            <a:spLocks noGrp="1"/>
          </p:cNvSpPr>
          <p:nvPr>
            <p:ph type="title"/>
          </p:nvPr>
        </p:nvSpPr>
        <p:spPr/>
        <p:txBody>
          <a:bodyPr/>
          <a:lstStyle/>
          <a:p>
            <a:r>
              <a:rPr lang="en-US" dirty="0"/>
              <a:t>examples</a:t>
            </a:r>
          </a:p>
        </p:txBody>
      </p:sp>
      <p:sp>
        <p:nvSpPr>
          <p:cNvPr id="3" name="Text Placeholder 2">
            <a:extLst>
              <a:ext uri="{FF2B5EF4-FFF2-40B4-BE49-F238E27FC236}">
                <a16:creationId xmlns:a16="http://schemas.microsoft.com/office/drawing/2014/main" id="{F61C4172-4C61-224A-88E2-A4E64E66535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51447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 Diego Continuing Education</a:t>
            </a:r>
          </a:p>
        </p:txBody>
      </p:sp>
      <p:sp>
        <p:nvSpPr>
          <p:cNvPr id="3" name="Content Placeholder 2"/>
          <p:cNvSpPr>
            <a:spLocks noGrp="1"/>
          </p:cNvSpPr>
          <p:nvPr>
            <p:ph idx="1"/>
          </p:nvPr>
        </p:nvSpPr>
        <p:spPr>
          <a:xfrm>
            <a:off x="457200" y="1377778"/>
            <a:ext cx="8229600" cy="4876800"/>
          </a:xfrm>
        </p:spPr>
        <p:txBody>
          <a:bodyPr>
            <a:normAutofit fontScale="92500"/>
          </a:bodyPr>
          <a:lstStyle/>
          <a:p>
            <a:pPr marL="0" indent="0">
              <a:buNone/>
            </a:pPr>
            <a:endParaRPr lang="en-US" dirty="0"/>
          </a:p>
          <a:p>
            <a:pPr marL="0" indent="0">
              <a:buNone/>
            </a:pPr>
            <a:r>
              <a:rPr lang="en-US" dirty="0"/>
              <a:t>Noncredit Distance Ed courses offered Summer 2018</a:t>
            </a:r>
            <a:r>
              <a:rPr lang="en-US" b="1" dirty="0"/>
              <a:t>*</a:t>
            </a:r>
          </a:p>
          <a:p>
            <a:pPr marL="0" indent="0">
              <a:buNone/>
            </a:pPr>
            <a:endParaRPr lang="en-US" sz="1600" dirty="0"/>
          </a:p>
          <a:p>
            <a:r>
              <a:rPr lang="en-US" sz="1800" b="1" dirty="0"/>
              <a:t>Business</a:t>
            </a:r>
            <a:r>
              <a:rPr lang="en-US" sz="1800" dirty="0"/>
              <a:t>:  Beginning Accounting, Intermediate Accounting, </a:t>
            </a:r>
            <a:r>
              <a:rPr lang="en-US" sz="1800" dirty="0" err="1"/>
              <a:t>Quickbooks</a:t>
            </a:r>
            <a:r>
              <a:rPr lang="en-US" sz="1800" dirty="0"/>
              <a:t>, Word Beginning, Excel Comprehensive, Social Media for Small Business, Photoshop Online, Word Press Intro, Front End Web Development, PHP for Front End Designers, Search Engine Optimization, Intro to Database Management,  Database Programming with Python, Java Script-Practical Application, Electronic Info Management, Engine/Electrical Performance.</a:t>
            </a:r>
          </a:p>
          <a:p>
            <a:endParaRPr lang="en-US" sz="1800" dirty="0"/>
          </a:p>
          <a:p>
            <a:r>
              <a:rPr lang="en-US" sz="1800" b="1" dirty="0"/>
              <a:t>Older Adults: </a:t>
            </a:r>
            <a:r>
              <a:rPr lang="en-US" sz="1800" dirty="0"/>
              <a:t>Health Education for Older Adults: Brain Fitness, Music Appreciation for Older Adults, Retirement Living: Communicating with Technology</a:t>
            </a:r>
          </a:p>
          <a:p>
            <a:endParaRPr lang="en-US" sz="1800" b="1" dirty="0"/>
          </a:p>
          <a:p>
            <a:r>
              <a:rPr lang="en-US" sz="1800" b="1" dirty="0"/>
              <a:t>ESL: </a:t>
            </a:r>
            <a:r>
              <a:rPr lang="en-US" sz="1800" dirty="0"/>
              <a:t>ESL Beginning High/Intermediate, ESL Advanced High</a:t>
            </a:r>
            <a:endParaRPr lang="en-US" sz="1800" b="1" dirty="0"/>
          </a:p>
          <a:p>
            <a:pPr marL="0" indent="0">
              <a:buNone/>
            </a:pPr>
            <a:endParaRPr lang="en-US" sz="1800" dirty="0"/>
          </a:p>
          <a:p>
            <a:pPr marL="0" indent="0">
              <a:buNone/>
            </a:pPr>
            <a:r>
              <a:rPr lang="en-US" sz="1800" dirty="0"/>
              <a:t>*most classes require mandatory onsite registration</a:t>
            </a:r>
          </a:p>
          <a:p>
            <a:pPr marL="0" indent="0">
              <a:buNone/>
            </a:pPr>
            <a:endParaRPr lang="en-US" sz="1800" dirty="0"/>
          </a:p>
        </p:txBody>
      </p:sp>
    </p:spTree>
    <p:extLst>
      <p:ext uri="{BB962C8B-B14F-4D97-AF65-F5344CB8AC3E}">
        <p14:creationId xmlns:p14="http://schemas.microsoft.com/office/powerpoint/2010/main" val="1753176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a:xfrm>
            <a:off x="685800" y="3505199"/>
            <a:ext cx="7848600" cy="3166534"/>
          </a:xfrm>
        </p:spPr>
        <p:txBody>
          <a:bodyPr>
            <a:normAutofit/>
          </a:bodyPr>
          <a:lstStyle/>
          <a:p>
            <a:r>
              <a:rPr lang="en-US" sz="5400" dirty="0"/>
              <a:t>Thank you!</a:t>
            </a:r>
          </a:p>
          <a:p>
            <a:endParaRPr lang="en-US" dirty="0"/>
          </a:p>
          <a:p>
            <a:r>
              <a:rPr lang="en-US" dirty="0"/>
              <a:t>Conan McKay    </a:t>
            </a:r>
            <a:r>
              <a:rPr lang="en-US" dirty="0">
                <a:hlinkClick r:id="rId2"/>
              </a:rPr>
              <a:t>cmckay@mendocino.edu</a:t>
            </a:r>
            <a:endParaRPr lang="en-US" dirty="0"/>
          </a:p>
          <a:p>
            <a:r>
              <a:rPr lang="en-US" dirty="0"/>
              <a:t>Craig Rutan </a:t>
            </a:r>
            <a:r>
              <a:rPr lang="en-US" dirty="0">
                <a:hlinkClick r:id="rId3"/>
              </a:rPr>
              <a:t>rutan_craig@sccollege.edu</a:t>
            </a:r>
            <a:endParaRPr lang="en-US" dirty="0"/>
          </a:p>
          <a:p>
            <a:r>
              <a:rPr lang="en-US" dirty="0"/>
              <a:t>ASCCC  </a:t>
            </a:r>
            <a:r>
              <a:rPr lang="en-US" dirty="0">
                <a:hlinkClick r:id="rId4"/>
              </a:rPr>
              <a:t>info@asccc.org</a:t>
            </a:r>
            <a:endParaRPr lang="en-US" dirty="0"/>
          </a:p>
          <a:p>
            <a:endParaRPr lang="en-US" dirty="0"/>
          </a:p>
        </p:txBody>
      </p:sp>
    </p:spTree>
    <p:extLst>
      <p:ext uri="{BB962C8B-B14F-4D97-AF65-F5344CB8AC3E}">
        <p14:creationId xmlns:p14="http://schemas.microsoft.com/office/powerpoint/2010/main" val="11936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8C7-72A4-3B4C-ACC0-306E5E79FEBC}"/>
              </a:ext>
            </a:extLst>
          </p:cNvPr>
          <p:cNvSpPr>
            <a:spLocks noGrp="1"/>
          </p:cNvSpPr>
          <p:nvPr>
            <p:ph type="title"/>
          </p:nvPr>
        </p:nvSpPr>
        <p:spPr/>
        <p:txBody>
          <a:bodyPr/>
          <a:lstStyle/>
          <a:p>
            <a:r>
              <a:rPr lang="en-US" dirty="0"/>
              <a:t>Background on noncredit DE</a:t>
            </a:r>
          </a:p>
        </p:txBody>
      </p:sp>
      <p:sp>
        <p:nvSpPr>
          <p:cNvPr id="3" name="Text Placeholder 2">
            <a:extLst>
              <a:ext uri="{FF2B5EF4-FFF2-40B4-BE49-F238E27FC236}">
                <a16:creationId xmlns:a16="http://schemas.microsoft.com/office/drawing/2014/main" id="{87FFBE80-CE85-0C4B-A921-DB747AD061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909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In 2016-2017, noncredit interactive DE (internet-based) was &lt;0.001% of all system-wide FTES (</a:t>
            </a:r>
            <a:r>
              <a:rPr lang="en-US" dirty="0">
                <a:hlinkClick r:id="rId2"/>
              </a:rPr>
              <a:t>CCCCO Datamart</a:t>
            </a:r>
            <a:r>
              <a:rPr lang="en-US" dirty="0"/>
              <a:t>)</a:t>
            </a:r>
          </a:p>
          <a:p>
            <a:pPr lvl="1"/>
            <a:r>
              <a:rPr lang="en-US" sz="2400" dirty="0"/>
              <a:t>158,294 Credit DE FTES (14% of all system credit FTES)</a:t>
            </a:r>
          </a:p>
          <a:p>
            <a:pPr lvl="1"/>
            <a:r>
              <a:rPr lang="en-US" sz="2400" dirty="0"/>
              <a:t>112 Noncredit DE FTES (&lt;0.002% of all system noncredit FTES)</a:t>
            </a:r>
          </a:p>
          <a:p>
            <a:endParaRPr lang="en-US" dirty="0"/>
          </a:p>
        </p:txBody>
      </p:sp>
    </p:spTree>
    <p:extLst>
      <p:ext uri="{BB962C8B-B14F-4D97-AF65-F5344CB8AC3E}">
        <p14:creationId xmlns:p14="http://schemas.microsoft.com/office/powerpoint/2010/main" val="99018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428366" y="1427205"/>
            <a:ext cx="8587947" cy="4876800"/>
          </a:xfrm>
        </p:spPr>
        <p:txBody>
          <a:bodyPr>
            <a:normAutofit lnSpcReduction="10000"/>
          </a:bodyPr>
          <a:lstStyle/>
          <a:p>
            <a:pPr marL="0" indent="0">
              <a:buNone/>
            </a:pPr>
            <a:r>
              <a:rPr lang="en-US" u="sng" dirty="0"/>
              <a:t>2017 Noncredit Survey &amp; Report: San Diego Continuing Ed</a:t>
            </a:r>
          </a:p>
          <a:p>
            <a:pPr marL="0" indent="0">
              <a:buNone/>
            </a:pPr>
            <a:endParaRPr lang="en-US" sz="1800" u="sng" dirty="0"/>
          </a:p>
          <a:p>
            <a:pPr marL="0" indent="0">
              <a:buNone/>
            </a:pPr>
            <a:r>
              <a:rPr lang="en-US" sz="1800" dirty="0"/>
              <a:t>Most institutions that offer noncredit also offer Distance Ed  	</a:t>
            </a:r>
            <a:r>
              <a:rPr lang="en-US" sz="1800" dirty="0">
                <a:solidFill>
                  <a:srgbClr val="C00000"/>
                </a:solidFill>
              </a:rPr>
              <a:t>96%  n=79</a:t>
            </a:r>
          </a:p>
          <a:p>
            <a:r>
              <a:rPr lang="en-US" sz="1800" dirty="0"/>
              <a:t>Among these institutions, NC Distance Ed is offered   	</a:t>
            </a:r>
            <a:r>
              <a:rPr lang="en-US" sz="1800" dirty="0">
                <a:solidFill>
                  <a:srgbClr val="C00000"/>
                </a:solidFill>
              </a:rPr>
              <a:t>41%  n=34</a:t>
            </a:r>
          </a:p>
          <a:p>
            <a:endParaRPr lang="en-US" sz="1800" dirty="0">
              <a:solidFill>
                <a:srgbClr val="C00000"/>
              </a:solidFill>
            </a:endParaRPr>
          </a:p>
          <a:p>
            <a:r>
              <a:rPr lang="en-US" sz="1800" dirty="0"/>
              <a:t>Synchronous NC programs and web-enhanced NC courses	</a:t>
            </a:r>
            <a:r>
              <a:rPr lang="en-US" sz="1800" dirty="0">
                <a:solidFill>
                  <a:srgbClr val="C00000"/>
                </a:solidFill>
              </a:rPr>
              <a:t>24%  n=19</a:t>
            </a:r>
          </a:p>
          <a:p>
            <a:r>
              <a:rPr lang="en-US" sz="1800" dirty="0"/>
              <a:t>Hybrid/Blended NC courses offered</a:t>
            </a:r>
            <a:r>
              <a:rPr lang="en-US" sz="1800" dirty="0">
                <a:solidFill>
                  <a:srgbClr val="C00000"/>
                </a:solidFill>
              </a:rPr>
              <a:t>		              10%  n=8</a:t>
            </a:r>
          </a:p>
          <a:p>
            <a:r>
              <a:rPr lang="en-US" sz="1800" dirty="0"/>
              <a:t>Fully online NC courses offered				 </a:t>
            </a:r>
            <a:r>
              <a:rPr lang="en-US" sz="1800" dirty="0">
                <a:solidFill>
                  <a:srgbClr val="C00000"/>
                </a:solidFill>
              </a:rPr>
              <a:t>8%   n=6</a:t>
            </a:r>
          </a:p>
          <a:p>
            <a:r>
              <a:rPr lang="en-US" sz="1800" dirty="0"/>
              <a:t>Fully online NC certificate programs offered                              </a:t>
            </a:r>
            <a:r>
              <a:rPr lang="en-US" sz="1800" dirty="0">
                <a:solidFill>
                  <a:srgbClr val="C00000"/>
                </a:solidFill>
              </a:rPr>
              <a:t>1%   n=1</a:t>
            </a:r>
          </a:p>
          <a:p>
            <a:endParaRPr lang="en-US" sz="1800" dirty="0"/>
          </a:p>
          <a:p>
            <a:pPr marL="0" indent="0">
              <a:buNone/>
            </a:pPr>
            <a:r>
              <a:rPr lang="en-US" sz="1800" dirty="0"/>
              <a:t>Of institutions offering some form of NC Distance Ed:</a:t>
            </a:r>
          </a:p>
          <a:p>
            <a:r>
              <a:rPr lang="en-US" sz="1800" dirty="0"/>
              <a:t>Large NC programs					</a:t>
            </a:r>
            <a:r>
              <a:rPr lang="en-US" sz="1800" dirty="0">
                <a:solidFill>
                  <a:srgbClr val="C00000"/>
                </a:solidFill>
              </a:rPr>
              <a:t>50%  n=23</a:t>
            </a:r>
          </a:p>
          <a:p>
            <a:r>
              <a:rPr lang="en-US" sz="1800" dirty="0"/>
              <a:t>Medium NC programs					</a:t>
            </a:r>
            <a:r>
              <a:rPr lang="en-US" sz="1800" dirty="0">
                <a:solidFill>
                  <a:srgbClr val="C00000"/>
                </a:solidFill>
              </a:rPr>
              <a:t>45%  n=17</a:t>
            </a:r>
          </a:p>
          <a:p>
            <a:r>
              <a:rPr lang="en-US" sz="1800" dirty="0"/>
              <a:t>Small NC programs					</a:t>
            </a:r>
            <a:r>
              <a:rPr lang="en-US" sz="1800" dirty="0">
                <a:solidFill>
                  <a:srgbClr val="C00000"/>
                </a:solidFill>
              </a:rPr>
              <a:t>36%  n=13</a:t>
            </a:r>
            <a:r>
              <a:rPr lang="en-US" sz="1800" dirty="0"/>
              <a:t>			</a:t>
            </a:r>
          </a:p>
        </p:txBody>
      </p:sp>
    </p:spTree>
    <p:extLst>
      <p:ext uri="{BB962C8B-B14F-4D97-AF65-F5344CB8AC3E}">
        <p14:creationId xmlns:p14="http://schemas.microsoft.com/office/powerpoint/2010/main" val="1151690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 Top Noncredit Distance Ed  FTES  by District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*MIS DataMart Spring 2018 Chancellor’s Office</a:t>
            </a:r>
          </a:p>
          <a:p>
            <a:pPr marL="342900" indent="-342900">
              <a:buFont typeface="+mj-lt"/>
              <a:buAutoNum type="arabicPeriod"/>
            </a:pPr>
            <a:endParaRPr lang="en-US" sz="1600" dirty="0"/>
          </a:p>
          <a:p>
            <a:pPr marL="0" indent="0">
              <a:buNone/>
            </a:pPr>
            <a:r>
              <a:rPr lang="en-US" sz="1800" b="1" dirty="0"/>
              <a:t>DISTRICT</a:t>
            </a:r>
            <a:r>
              <a:rPr lang="en-US" sz="1800" dirty="0"/>
              <a:t>		                  	</a:t>
            </a:r>
            <a:r>
              <a:rPr lang="en-US" sz="1800" b="1" dirty="0"/>
              <a:t>NC DE FTES</a:t>
            </a:r>
          </a:p>
          <a:p>
            <a:pPr marL="0" indent="0">
              <a:buNone/>
            </a:pPr>
            <a:r>
              <a:rPr lang="en-US" sz="1800" dirty="0"/>
              <a:t>San Diego Cont. Ed		      	3,709</a:t>
            </a:r>
          </a:p>
          <a:p>
            <a:pPr marL="0" indent="0">
              <a:buNone/>
            </a:pPr>
            <a:r>
              <a:rPr lang="en-US" sz="1800" dirty="0"/>
              <a:t>City College of San Francisco		2,459</a:t>
            </a:r>
          </a:p>
          <a:p>
            <a:pPr marL="0" indent="0">
              <a:buNone/>
            </a:pPr>
            <a:r>
              <a:rPr lang="en-US" sz="1800" dirty="0"/>
              <a:t>South Orange CCD			1,298</a:t>
            </a:r>
          </a:p>
          <a:p>
            <a:pPr marL="0" indent="0">
              <a:buNone/>
            </a:pPr>
            <a:r>
              <a:rPr lang="en-US" sz="1800" dirty="0"/>
              <a:t>Merced	CCD				   430</a:t>
            </a:r>
          </a:p>
          <a:p>
            <a:pPr marL="0" indent="0">
              <a:buNone/>
            </a:pPr>
            <a:r>
              <a:rPr lang="en-US" sz="1800" dirty="0"/>
              <a:t>Allan Hancock CCD			   421</a:t>
            </a:r>
          </a:p>
          <a:p>
            <a:pPr marL="0" indent="0">
              <a:buNone/>
            </a:pPr>
            <a:r>
              <a:rPr lang="en-US" sz="1800" dirty="0"/>
              <a:t>Desert CCD				   333</a:t>
            </a:r>
          </a:p>
          <a:p>
            <a:pPr marL="0" indent="0">
              <a:buNone/>
            </a:pPr>
            <a:r>
              <a:rPr lang="en-US" sz="1800" dirty="0"/>
              <a:t>Sequoias CCD				   331</a:t>
            </a:r>
          </a:p>
          <a:p>
            <a:pPr marL="0" indent="0">
              <a:buNone/>
            </a:pPr>
            <a:r>
              <a:rPr lang="en-US" sz="1800" dirty="0"/>
              <a:t>Mt. San Jacinto CCD			   312			</a:t>
            </a:r>
          </a:p>
          <a:p>
            <a:pPr marL="0" indent="0">
              <a:buNone/>
            </a:pPr>
            <a:r>
              <a:rPr lang="en-US" sz="1800" dirty="0"/>
              <a:t>Mira Costa CCD				   294</a:t>
            </a:r>
          </a:p>
          <a:p>
            <a:pPr marL="0" indent="0">
              <a:buNone/>
            </a:pPr>
            <a:r>
              <a:rPr lang="en-US" sz="1800" dirty="0"/>
              <a:t>Cerritos CCD				   277</a:t>
            </a:r>
          </a:p>
          <a:p>
            <a:pPr marL="0" indent="0">
              <a:buNone/>
            </a:pPr>
            <a:r>
              <a:rPr lang="en-US" sz="1800" dirty="0"/>
              <a:t>				   	</a:t>
            </a:r>
          </a:p>
          <a:p>
            <a:pPr marL="0" indent="0">
              <a:buNone/>
            </a:pPr>
            <a:r>
              <a:rPr lang="en-US" sz="1800" dirty="0"/>
              <a:t>	</a:t>
            </a:r>
          </a:p>
        </p:txBody>
      </p:sp>
    </p:spTree>
    <p:extLst>
      <p:ext uri="{BB962C8B-B14F-4D97-AF65-F5344CB8AC3E}">
        <p14:creationId xmlns:p14="http://schemas.microsoft.com/office/powerpoint/2010/main" val="80842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077B2-98B5-6940-8FE7-13B2B77A59BD}"/>
              </a:ext>
            </a:extLst>
          </p:cNvPr>
          <p:cNvSpPr>
            <a:spLocks noGrp="1"/>
          </p:cNvSpPr>
          <p:nvPr>
            <p:ph type="title"/>
          </p:nvPr>
        </p:nvSpPr>
        <p:spPr/>
        <p:txBody>
          <a:bodyPr/>
          <a:lstStyle/>
          <a:p>
            <a:r>
              <a:rPr lang="en-US" dirty="0"/>
              <a:t>Distance education defined</a:t>
            </a:r>
          </a:p>
        </p:txBody>
      </p:sp>
      <p:sp>
        <p:nvSpPr>
          <p:cNvPr id="3" name="Text Placeholder 2">
            <a:extLst>
              <a:ext uri="{FF2B5EF4-FFF2-40B4-BE49-F238E27FC236}">
                <a16:creationId xmlns:a16="http://schemas.microsoft.com/office/drawing/2014/main" id="{A288E69D-60D5-C349-BBED-1925472E79E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93314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Education Defined</a:t>
            </a:r>
          </a:p>
        </p:txBody>
      </p:sp>
      <p:sp>
        <p:nvSpPr>
          <p:cNvPr id="3" name="Content Placeholder 2"/>
          <p:cNvSpPr>
            <a:spLocks noGrp="1"/>
          </p:cNvSpPr>
          <p:nvPr>
            <p:ph idx="1"/>
          </p:nvPr>
        </p:nvSpPr>
        <p:spPr/>
        <p:txBody>
          <a:bodyPr>
            <a:normAutofit/>
          </a:bodyPr>
          <a:lstStyle/>
          <a:p>
            <a:pPr marL="91440" lvl="1" indent="0">
              <a:lnSpc>
                <a:spcPct val="125000"/>
              </a:lnSpc>
              <a:spcBef>
                <a:spcPts val="0"/>
              </a:spcBef>
              <a:buNone/>
            </a:pPr>
            <a:r>
              <a:rPr lang="en-US" sz="2600" dirty="0"/>
              <a:t>Code of Federal Regulations, Title 34, Education §602</a:t>
            </a:r>
            <a:endParaRPr lang="en-US" sz="2600" dirty="0">
              <a:solidFill>
                <a:schemeClr val="accent1"/>
              </a:solidFill>
            </a:endParaRPr>
          </a:p>
          <a:p>
            <a:pPr marL="548640" lvl="1" indent="-457200">
              <a:lnSpc>
                <a:spcPct val="125000"/>
              </a:lnSpc>
              <a:spcBef>
                <a:spcPts val="0"/>
              </a:spcBef>
            </a:pPr>
            <a:r>
              <a:rPr lang="en-US" sz="2800" b="1" dirty="0">
                <a:solidFill>
                  <a:schemeClr val="accent1"/>
                </a:solidFill>
              </a:rPr>
              <a:t>Distance education means:</a:t>
            </a:r>
          </a:p>
          <a:p>
            <a:pPr marL="548640" lvl="2" indent="0">
              <a:lnSpc>
                <a:spcPct val="145000"/>
              </a:lnSpc>
              <a:spcBef>
                <a:spcPts val="0"/>
              </a:spcBef>
              <a:buNone/>
            </a:pPr>
            <a:r>
              <a:rPr lang="en-US" sz="2400" dirty="0"/>
              <a:t>Education that uses one or more of the technologies listed in paragraphs (1) through (4) of this definition to deliver instruction to students who are separated from the instructor and </a:t>
            </a:r>
            <a:r>
              <a:rPr lang="en-US" sz="2400" b="1" dirty="0">
                <a:solidFill>
                  <a:schemeClr val="accent1"/>
                </a:solidFill>
              </a:rPr>
              <a:t>to support regular and substantive interaction between the students and the instructor</a:t>
            </a:r>
            <a:r>
              <a:rPr lang="en-US" sz="2400" b="1" dirty="0"/>
              <a:t>, </a:t>
            </a:r>
            <a:r>
              <a:rPr lang="en-US" sz="2400" dirty="0"/>
              <a:t>either synchronously or asynchronously. The technologies may include:</a:t>
            </a:r>
          </a:p>
        </p:txBody>
      </p:sp>
    </p:spTree>
    <p:extLst>
      <p:ext uri="{BB962C8B-B14F-4D97-AF65-F5344CB8AC3E}">
        <p14:creationId xmlns:p14="http://schemas.microsoft.com/office/powerpoint/2010/main" val="184576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Education Defined</a:t>
            </a:r>
          </a:p>
        </p:txBody>
      </p:sp>
      <p:sp>
        <p:nvSpPr>
          <p:cNvPr id="3" name="Content Placeholder 2"/>
          <p:cNvSpPr>
            <a:spLocks noGrp="1"/>
          </p:cNvSpPr>
          <p:nvPr>
            <p:ph idx="1"/>
          </p:nvPr>
        </p:nvSpPr>
        <p:spPr/>
        <p:txBody>
          <a:bodyPr>
            <a:normAutofit fontScale="92500"/>
          </a:bodyPr>
          <a:lstStyle/>
          <a:p>
            <a:pPr marL="0" indent="0">
              <a:buNone/>
            </a:pPr>
            <a:r>
              <a:rPr lang="en-US" dirty="0"/>
              <a:t>Approved DE delivery methods (CFR, Title 34, Education §602)</a:t>
            </a:r>
          </a:p>
          <a:p>
            <a:pPr marL="457200" indent="-457200">
              <a:lnSpc>
                <a:spcPct val="135000"/>
              </a:lnSpc>
              <a:spcBef>
                <a:spcPts val="0"/>
              </a:spcBef>
              <a:buFont typeface="+mj-lt"/>
              <a:buAutoNum type="arabicPeriod"/>
            </a:pPr>
            <a:r>
              <a:rPr lang="en-US" dirty="0"/>
              <a:t>The internet; </a:t>
            </a:r>
          </a:p>
          <a:p>
            <a:pPr marL="457200" indent="-457200">
              <a:lnSpc>
                <a:spcPct val="135000"/>
              </a:lnSpc>
              <a:spcBef>
                <a:spcPts val="0"/>
              </a:spcBef>
              <a:buFont typeface="+mj-lt"/>
              <a:buAutoNum type="arabicPeriod"/>
            </a:pPr>
            <a:r>
              <a:rPr lang="en-US" dirty="0"/>
              <a:t>One-way and two-way transmissions through open broadcast, closed circuit, cable, microwave, broadband lines, fiber optics, satellite, or wireless communications devices:</a:t>
            </a:r>
          </a:p>
          <a:p>
            <a:pPr marL="457200" indent="-457200">
              <a:lnSpc>
                <a:spcPct val="135000"/>
              </a:lnSpc>
              <a:spcBef>
                <a:spcPts val="0"/>
              </a:spcBef>
              <a:buFont typeface="+mj-lt"/>
              <a:buAutoNum type="arabicPeriod"/>
            </a:pPr>
            <a:r>
              <a:rPr lang="en-US" dirty="0"/>
              <a:t>Audio conferencing: or</a:t>
            </a:r>
          </a:p>
          <a:p>
            <a:pPr marL="457200" indent="-457200">
              <a:lnSpc>
                <a:spcPct val="135000"/>
              </a:lnSpc>
              <a:spcBef>
                <a:spcPts val="0"/>
              </a:spcBef>
              <a:buFont typeface="+mj-lt"/>
              <a:buAutoNum type="arabicPeriod"/>
            </a:pPr>
            <a:r>
              <a:rPr lang="en-US" dirty="0"/>
              <a:t>Video cassettes, DVDs, and CDROMs, </a:t>
            </a:r>
            <a:r>
              <a:rPr lang="en-US" b="1" dirty="0">
                <a:effectLst>
                  <a:outerShdw blurRad="38100" dist="38100" dir="2700000" algn="tl">
                    <a:srgbClr val="000000">
                      <a:alpha val="43137"/>
                    </a:srgbClr>
                  </a:outerShdw>
                </a:effectLst>
              </a:rPr>
              <a:t>if</a:t>
            </a:r>
            <a:r>
              <a:rPr lang="en-US" dirty="0"/>
              <a:t> the cassettes, DVDs, or CD ROMs are used in a course in conjunction with any of the technologies listed in paragraphs (1) through (3) of this definition.</a:t>
            </a:r>
          </a:p>
          <a:p>
            <a:endParaRPr lang="en-US" dirty="0"/>
          </a:p>
        </p:txBody>
      </p:sp>
    </p:spTree>
    <p:extLst>
      <p:ext uri="{BB962C8B-B14F-4D97-AF65-F5344CB8AC3E}">
        <p14:creationId xmlns:p14="http://schemas.microsoft.com/office/powerpoint/2010/main" val="1688538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717</TotalTime>
  <Words>1330</Words>
  <Application>Microsoft Macintosh PowerPoint</Application>
  <PresentationFormat>On-screen Show (4:3)</PresentationFormat>
  <Paragraphs>148</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Clarity</vt:lpstr>
      <vt:lpstr>Distance Education  and Noncredit</vt:lpstr>
      <vt:lpstr>Overview</vt:lpstr>
      <vt:lpstr>Background on noncredit DE</vt:lpstr>
      <vt:lpstr>Background</vt:lpstr>
      <vt:lpstr>Background </vt:lpstr>
      <vt:lpstr> Top Noncredit Distance Ed  FTES  by District </vt:lpstr>
      <vt:lpstr>Distance education defined</vt:lpstr>
      <vt:lpstr>Distance Education Defined</vt:lpstr>
      <vt:lpstr>Distance Education Defined</vt:lpstr>
      <vt:lpstr>Distance Education Defined</vt:lpstr>
      <vt:lpstr>Regular and Substantive Interaction</vt:lpstr>
      <vt:lpstr>DE regulations</vt:lpstr>
      <vt:lpstr>Regular and Substantive Interaction</vt:lpstr>
      <vt:lpstr>Approval of Online Courses</vt:lpstr>
      <vt:lpstr>Guidance for noncredit DE</vt:lpstr>
      <vt:lpstr>PCAH</vt:lpstr>
      <vt:lpstr>DE Guidelines</vt:lpstr>
      <vt:lpstr>DE Guidelines</vt:lpstr>
      <vt:lpstr>Attendance accounting</vt:lpstr>
      <vt:lpstr>Noncredit Distance Ed  Computation</vt:lpstr>
      <vt:lpstr>SAAM</vt:lpstr>
      <vt:lpstr>SAAM</vt:lpstr>
      <vt:lpstr>SAAM</vt:lpstr>
      <vt:lpstr>examples</vt:lpstr>
      <vt:lpstr>San Diego Continuing Education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Rutan, Craig</cp:lastModifiedBy>
  <cp:revision>79</cp:revision>
  <dcterms:created xsi:type="dcterms:W3CDTF">2015-10-21T19:14:41Z</dcterms:created>
  <dcterms:modified xsi:type="dcterms:W3CDTF">2018-11-07T20:26:38Z</dcterms:modified>
</cp:coreProperties>
</file>