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6"/>
    <p:restoredTop sz="94631"/>
  </p:normalViewPr>
  <p:slideViewPr>
    <p:cSldViewPr snapToGrid="0" snapToObjects="1">
      <p:cViewPr varScale="1">
        <p:scale>
          <a:sx n="94" d="100"/>
          <a:sy n="94" d="100"/>
        </p:scale>
        <p:origin x="245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B159-089A-454C-9E00-1F1CF2EB164C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29486-89CC-FB48-9C76-65253AAA0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50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B159-089A-454C-9E00-1F1CF2EB164C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29486-89CC-FB48-9C76-65253AAA0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67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B159-089A-454C-9E00-1F1CF2EB164C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29486-89CC-FB48-9C76-65253AAA0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08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B159-089A-454C-9E00-1F1CF2EB164C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29486-89CC-FB48-9C76-65253AAA0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2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B159-089A-454C-9E00-1F1CF2EB164C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29486-89CC-FB48-9C76-65253AAA0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B159-089A-454C-9E00-1F1CF2EB164C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29486-89CC-FB48-9C76-65253AAA0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5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B159-089A-454C-9E00-1F1CF2EB164C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29486-89CC-FB48-9C76-65253AAA0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2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B159-089A-454C-9E00-1F1CF2EB164C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29486-89CC-FB48-9C76-65253AAA0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04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B159-089A-454C-9E00-1F1CF2EB164C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29486-89CC-FB48-9C76-65253AAA0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87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B159-089A-454C-9E00-1F1CF2EB164C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29486-89CC-FB48-9C76-65253AAA0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291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B159-089A-454C-9E00-1F1CF2EB164C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29486-89CC-FB48-9C76-65253AAA0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29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7B159-089A-454C-9E00-1F1CF2EB164C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29486-89CC-FB48-9C76-65253AAA0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69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utenberg.org/ebooks/408" TargetMode="External"/><Relationship Id="rId3" Type="http://schemas.openxmlformats.org/officeDocument/2006/relationships/hyperlink" Target="https://www.archivesfoundation.org/documents/magna-carta/)" TargetMode="External"/><Relationship Id="rId7" Type="http://schemas.openxmlformats.org/officeDocument/2006/relationships/hyperlink" Target="http://xroads.virginia.edu/~hyper/WASHINGTON/toc.html" TargetMode="External"/><Relationship Id="rId2" Type="http://schemas.openxmlformats.org/officeDocument/2006/relationships/hyperlink" Target="https://www.archives.gov/founding-do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xroads.virginia.edu/~HYPER/DETOC/)" TargetMode="External"/><Relationship Id="rId5" Type="http://schemas.openxmlformats.org/officeDocument/2006/relationships/hyperlink" Target="https://books.google.com/books?id=ox91llFB5j4C&amp;lpg=PP1&amp;dq=Voices+of+a+People%E2%80%99s+History+of+the+United+States+chapters&amp;pg=PP1&amp;hl=en#v=onepage&amp;q&amp;f=false" TargetMode="External"/><Relationship Id="rId4" Type="http://schemas.openxmlformats.org/officeDocument/2006/relationships/hyperlink" Target="http://www.feedbooks.com/book/2674/the-federalist-paper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findyourrep.legislature.ca.gov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ir.info/publications/" TargetMode="External"/><Relationship Id="rId2" Type="http://schemas.openxmlformats.org/officeDocument/2006/relationships/hyperlink" Target="https://www.e-ir.info/publication/international-relations-theory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odc.org/unodc/data-and-analysis/glotip.html" TargetMode="External"/><Relationship Id="rId2" Type="http://schemas.openxmlformats.org/officeDocument/2006/relationships/hyperlink" Target="https://www.dni.gov/index.php/global-trends-hom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askiasassen.com/PDFs/publications/The-Global-City-Brown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utenberg.org/ebooks/1232" TargetMode="External"/><Relationship Id="rId2" Type="http://schemas.openxmlformats.org/officeDocument/2006/relationships/hyperlink" Target="https://www.gutenberg.org/files/7370/7370-h/7370-h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dfs.semanticscholar.org/894e/a28ae46a239150d82afa40a9fb2ab4c40df9.pdf" TargetMode="External"/><Relationship Id="rId4" Type="http://schemas.openxmlformats.org/officeDocument/2006/relationships/hyperlink" Target="http://www.gutenberg.org/ebooks/46333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84616"/>
            <a:ext cx="9144000" cy="1319135"/>
          </a:xfrm>
        </p:spPr>
        <p:txBody>
          <a:bodyPr/>
          <a:lstStyle/>
          <a:p>
            <a:r>
              <a:rPr lang="en-US" b="1" dirty="0" smtClean="0"/>
              <a:t>OER for Political Science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78505"/>
            <a:ext cx="9144000" cy="355266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4000" dirty="0" smtClean="0"/>
              <a:t>Charlotte Lee </a:t>
            </a:r>
            <a:r>
              <a:rPr lang="mr-IN" sz="4000" dirty="0" smtClean="0"/>
              <a:t>–</a:t>
            </a:r>
            <a:r>
              <a:rPr lang="en-US" sz="4000" dirty="0" smtClean="0"/>
              <a:t> Berkeley City College</a:t>
            </a:r>
          </a:p>
          <a:p>
            <a:endParaRPr lang="en-US" sz="4000" dirty="0"/>
          </a:p>
          <a:p>
            <a:r>
              <a:rPr lang="en-US" sz="4000" dirty="0" err="1" smtClean="0"/>
              <a:t>Lezlee</a:t>
            </a:r>
            <a:r>
              <a:rPr lang="en-US" sz="4000" dirty="0" smtClean="0"/>
              <a:t> Ware </a:t>
            </a:r>
            <a:r>
              <a:rPr lang="mr-IN" sz="4000" dirty="0" smtClean="0"/>
              <a:t>–</a:t>
            </a:r>
            <a:r>
              <a:rPr lang="en-US" sz="4000" dirty="0" smtClean="0"/>
              <a:t> </a:t>
            </a:r>
            <a:r>
              <a:rPr lang="en-US" sz="4000" dirty="0" err="1" smtClean="0"/>
              <a:t>Cañada</a:t>
            </a:r>
            <a:r>
              <a:rPr lang="en-US" sz="4000" dirty="0" smtClean="0"/>
              <a:t> College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63044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err="1" smtClean="0"/>
              <a:t>Lezlee’s</a:t>
            </a:r>
            <a:r>
              <a:rPr lang="en-US" sz="4000" b="1" dirty="0" smtClean="0"/>
              <a:t> Journey to Open Educational Resources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Publisher Pricing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Primary Sources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4121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9883"/>
            <a:ext cx="10515600" cy="719527"/>
          </a:xfrm>
        </p:spPr>
        <p:txBody>
          <a:bodyPr/>
          <a:lstStyle/>
          <a:p>
            <a:pPr algn="ctr"/>
            <a:r>
              <a:rPr lang="en-US" b="1" dirty="0" smtClean="0"/>
              <a:t>American Politics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99410"/>
            <a:ext cx="10515600" cy="5576341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b="1" i="1" dirty="0" smtClean="0"/>
              <a:t>US Constitution </a:t>
            </a:r>
            <a:r>
              <a:rPr lang="en-US" sz="2400" dirty="0" smtClean="0"/>
              <a:t>(National Archives: </a:t>
            </a:r>
            <a:r>
              <a:rPr lang="en-US" sz="2400" dirty="0" smtClean="0">
                <a:hlinkClick r:id="rId2"/>
              </a:rPr>
              <a:t>https://www.archives.gov/founding-docs</a:t>
            </a:r>
            <a:r>
              <a:rPr lang="en-US" sz="24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i="1" dirty="0" smtClean="0"/>
              <a:t>Magna Carta </a:t>
            </a:r>
            <a:r>
              <a:rPr lang="en-US" sz="2400" dirty="0" smtClean="0"/>
              <a:t>(National Archives: </a:t>
            </a:r>
            <a:r>
              <a:rPr lang="en-US" sz="2400" dirty="0" smtClean="0">
                <a:hlinkClick r:id="rId3"/>
              </a:rPr>
              <a:t>https://www.archivesfoundation.org/documents/magna-carta/)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b="1" i="1" dirty="0" smtClean="0"/>
              <a:t>The Federalist Papers</a:t>
            </a:r>
            <a:r>
              <a:rPr lang="en-US" sz="2400" dirty="0" smtClean="0"/>
              <a:t> (</a:t>
            </a:r>
            <a:r>
              <a:rPr lang="en-US" sz="2400" dirty="0" smtClean="0">
                <a:hlinkClick r:id="rId4"/>
              </a:rPr>
              <a:t>Feedbooks</a:t>
            </a:r>
            <a:r>
              <a:rPr lang="en-US" sz="2400" dirty="0" smtClean="0"/>
              <a:t> as a PDF)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i="1" dirty="0" smtClean="0"/>
              <a:t>Voices of a People’s History of the United States</a:t>
            </a:r>
            <a:r>
              <a:rPr lang="en-US" sz="2400" dirty="0" smtClean="0"/>
              <a:t> by Howard Zinn (</a:t>
            </a:r>
            <a:r>
              <a:rPr lang="en-US" sz="2400" dirty="0" err="1" smtClean="0"/>
              <a:t>Googlebooks</a:t>
            </a:r>
            <a:r>
              <a:rPr lang="en-US" sz="2400" dirty="0" smtClean="0"/>
              <a:t>: </a:t>
            </a:r>
            <a:r>
              <a:rPr lang="en-US" sz="2400" dirty="0" smtClean="0">
                <a:hlinkClick r:id="rId5"/>
              </a:rPr>
              <a:t>https://books.google.com/books?id=ox91llFB5j4C&amp;lpg=PP1&amp;dq=Voices+of+a+People%E2%80%99s+History+of+the+United+States+chapters&amp;pg=PP1&amp;hl=en#v=onepage&amp;q&amp;f=false</a:t>
            </a:r>
            <a:r>
              <a:rPr lang="en-US" sz="24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i="1" dirty="0" smtClean="0"/>
              <a:t>Democracy in America</a:t>
            </a:r>
            <a:r>
              <a:rPr lang="en-US" sz="2400" dirty="0" smtClean="0"/>
              <a:t> by Alexis de Tocqueville (</a:t>
            </a:r>
            <a:r>
              <a:rPr lang="en-US" sz="2400" dirty="0" err="1" smtClean="0"/>
              <a:t>Virginia.edu</a:t>
            </a:r>
            <a:r>
              <a:rPr lang="en-US" sz="2400" dirty="0" smtClean="0"/>
              <a:t>: </a:t>
            </a:r>
            <a:r>
              <a:rPr lang="en-US" sz="2400" dirty="0" smtClean="0">
                <a:hlinkClick r:id="rId6"/>
              </a:rPr>
              <a:t>http://xroads.virginia.edu/~HYPER/DETOC/)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b="1" i="1" dirty="0" smtClean="0"/>
              <a:t>Up From Slavery</a:t>
            </a:r>
            <a:r>
              <a:rPr lang="en-US" sz="2400" dirty="0" smtClean="0"/>
              <a:t> by Booker T. Washington (</a:t>
            </a:r>
            <a:r>
              <a:rPr lang="en-US" sz="2400" dirty="0" err="1" smtClean="0"/>
              <a:t>Virginia.edu</a:t>
            </a:r>
            <a:r>
              <a:rPr lang="en-US" sz="2400" dirty="0" smtClean="0"/>
              <a:t>: </a:t>
            </a:r>
            <a:r>
              <a:rPr lang="en-US" sz="2400" dirty="0" smtClean="0">
                <a:hlinkClick r:id="rId7"/>
              </a:rPr>
              <a:t>http://xroads.virginia.edu/~hyper/WASHINGTON/toc.html</a:t>
            </a:r>
            <a:r>
              <a:rPr lang="en-US" sz="24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i="1" dirty="0" smtClean="0"/>
              <a:t>The Souls of Black Folk</a:t>
            </a:r>
            <a:r>
              <a:rPr lang="en-US" sz="2400" dirty="0" smtClean="0"/>
              <a:t> by W.E.B. DuBois (Project Gutenberg: </a:t>
            </a:r>
            <a:r>
              <a:rPr lang="en-US" sz="2400" dirty="0" smtClean="0">
                <a:hlinkClick r:id="rId8"/>
              </a:rPr>
              <a:t>http://www.gutenberg.org/ebooks/408</a:t>
            </a:r>
            <a:r>
              <a:rPr lang="en-US" sz="2400" dirty="0" smtClean="0"/>
              <a:t>)</a:t>
            </a:r>
            <a:endParaRPr lang="en-US" sz="2400" b="1" i="1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60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California Politics and Local Government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All available in a free book published by the State of California, which can be picked up at your local representative’s office.  Find your California Representative: </a:t>
            </a:r>
            <a:r>
              <a:rPr lang="en-US" dirty="0" smtClean="0">
                <a:hlinkClick r:id="rId2"/>
              </a:rPr>
              <a:t>http://findyourrep.legislature.ca.gov/</a:t>
            </a:r>
            <a:r>
              <a:rPr lang="en-US" dirty="0"/>
              <a:t>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/>
              <a:t>California Constitution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/>
              <a:t>US Constitution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/>
              <a:t>Treaty of Guadalupe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/>
              <a:t>Magna Carta</a:t>
            </a:r>
          </a:p>
          <a:p>
            <a:pPr marL="0" indent="0">
              <a:buNone/>
            </a:pPr>
            <a:r>
              <a:rPr lang="en-US" b="1" i="1" dirty="0" smtClean="0"/>
              <a:t>_______________________</a:t>
            </a:r>
          </a:p>
          <a:p>
            <a:pPr marL="514350" indent="-514350">
              <a:buAutoNum type="arabicPeriod" startAt="5"/>
            </a:pPr>
            <a:r>
              <a:rPr lang="en-US" b="1" i="1" dirty="0" smtClean="0"/>
              <a:t>Factories in the Field</a:t>
            </a:r>
            <a:r>
              <a:rPr lang="en-US" dirty="0" smtClean="0"/>
              <a:t> by Carey McWilliams (</a:t>
            </a:r>
            <a:r>
              <a:rPr lang="en-US" dirty="0" err="1" smtClean="0"/>
              <a:t>Googlebooks</a:t>
            </a:r>
            <a:r>
              <a:rPr lang="en-US" dirty="0"/>
              <a:t>)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495369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Charlotte’s Journey to Open Educational Resources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600" dirty="0" smtClean="0"/>
              <a:t>Cost considerations and unsatisfactory textbook content</a:t>
            </a:r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3600" dirty="0" smtClean="0"/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600" dirty="0" smtClean="0"/>
              <a:t>Outreach by OER community on my campus</a:t>
            </a:r>
          </a:p>
        </p:txBody>
      </p:sp>
    </p:spTree>
    <p:extLst>
      <p:ext uri="{BB962C8B-B14F-4D97-AF65-F5344CB8AC3E}">
        <p14:creationId xmlns:p14="http://schemas.microsoft.com/office/powerpoint/2010/main" val="1424409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International Relations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i="1" dirty="0" smtClean="0"/>
              <a:t>International Relations Theory</a:t>
            </a:r>
            <a:r>
              <a:rPr lang="en-US" dirty="0" smtClean="0"/>
              <a:t> by S. </a:t>
            </a:r>
            <a:r>
              <a:rPr lang="en-US" dirty="0" err="1" smtClean="0"/>
              <a:t>McGlinchey</a:t>
            </a:r>
            <a:r>
              <a:rPr lang="en-US" dirty="0" smtClean="0"/>
              <a:t> &amp; et al. (E-International Relations Publishing: </a:t>
            </a:r>
            <a:r>
              <a:rPr lang="en-US" dirty="0" smtClean="0">
                <a:hlinkClick r:id="rId2"/>
              </a:rPr>
              <a:t>https://www.e-ir.info/publication/international-relations-theory/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/>
              <a:t>E-books on special topics in IR </a:t>
            </a:r>
            <a:r>
              <a:rPr lang="en-US" dirty="0" smtClean="0"/>
              <a:t>E-International Relations Publishing: </a:t>
            </a:r>
            <a:r>
              <a:rPr lang="en-US" dirty="0" smtClean="0">
                <a:hlinkClick r:id="rId3"/>
              </a:rPr>
              <a:t>https://www.e-ir.info/publications/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b="1" i="1" dirty="0" smtClean="0"/>
          </a:p>
          <a:p>
            <a:pPr>
              <a:buFont typeface="Wingdings" charset="2"/>
              <a:buChar char="v"/>
            </a:pPr>
            <a:r>
              <a:rPr lang="en-US" sz="2000" i="1" dirty="0" smtClean="0"/>
              <a:t>Note: I have also updated and remixed some of the chapters from the IR Theory e-book noted above and am happy to email you .</a:t>
            </a:r>
            <a:r>
              <a:rPr lang="en-US" sz="2000" i="1" dirty="0" err="1" smtClean="0"/>
              <a:t>pdfs</a:t>
            </a:r>
            <a:r>
              <a:rPr lang="en-US" sz="2000" i="1" dirty="0" smtClean="0"/>
              <a:t> and .doc versions of these if you are interested. (At the moment I haven’t found a platform to make these publicly available.)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86217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Global Studies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i="1" dirty="0" smtClean="0"/>
              <a:t>Global Trends </a:t>
            </a:r>
            <a:r>
              <a:rPr lang="en-US" dirty="0" smtClean="0"/>
              <a:t>reports issued by the Office of the Director of National Intelligence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https://www.dni.gov/index.php/global-trends-</a:t>
            </a:r>
            <a:r>
              <a:rPr lang="en-US" dirty="0" smtClean="0">
                <a:hlinkClick r:id="rId2"/>
              </a:rPr>
              <a:t>home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b="1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/>
              <a:t>International Migration Report </a:t>
            </a:r>
            <a:r>
              <a:rPr lang="en-US" dirty="0" smtClean="0"/>
              <a:t>issued by the United Nations Department of Economic and </a:t>
            </a:r>
            <a:r>
              <a:rPr lang="en-US" dirty="0"/>
              <a:t>Social Affairs: </a:t>
            </a:r>
            <a:r>
              <a:rPr lang="en-US" dirty="0">
                <a:hlinkClick r:id="rId3"/>
              </a:rPr>
              <a:t>https://www.unodc.org/unodc/data-and-analysis/</a:t>
            </a:r>
            <a:r>
              <a:rPr lang="en-US" dirty="0" smtClean="0">
                <a:hlinkClick r:id="rId3"/>
              </a:rPr>
              <a:t>glotip.html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b="1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/>
              <a:t>Global Report on Trafficking in Persons </a:t>
            </a:r>
            <a:r>
              <a:rPr lang="en-US" dirty="0" smtClean="0"/>
              <a:t>issued by the United Nations Office on Drugs </a:t>
            </a:r>
            <a:r>
              <a:rPr lang="en-US" dirty="0"/>
              <a:t>and Crime: </a:t>
            </a:r>
            <a:r>
              <a:rPr lang="en-US" dirty="0">
                <a:hlinkClick r:id="rId3"/>
              </a:rPr>
              <a:t>https://www.unodc.org/unodc/data-and-analysis/</a:t>
            </a:r>
            <a:r>
              <a:rPr lang="en-US" dirty="0" smtClean="0">
                <a:hlinkClick r:id="rId3"/>
              </a:rPr>
              <a:t>glotip.html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 Global City: Introducing a Concept</a:t>
            </a:r>
            <a:r>
              <a:rPr lang="en-US" dirty="0" smtClean="0"/>
              <a:t>, 2005 article by </a:t>
            </a:r>
            <a:r>
              <a:rPr lang="en-US" dirty="0" err="1" smtClean="0"/>
              <a:t>Saskia</a:t>
            </a:r>
            <a:r>
              <a:rPr lang="en-US" dirty="0" smtClean="0"/>
              <a:t> </a:t>
            </a:r>
            <a:r>
              <a:rPr lang="en-US" dirty="0" err="1" smtClean="0"/>
              <a:t>Sassen</a:t>
            </a:r>
            <a:r>
              <a:rPr lang="en-US" dirty="0"/>
              <a:t>: </a:t>
            </a:r>
            <a:r>
              <a:rPr lang="en-US" dirty="0">
                <a:hlinkClick r:id="rId4"/>
              </a:rPr>
              <a:t>http://www.saskiasassen.com/PDFs/publications/The-Global-City-</a:t>
            </a:r>
            <a:r>
              <a:rPr lang="en-US" dirty="0" smtClean="0">
                <a:hlinkClick r:id="rId4"/>
              </a:rPr>
              <a:t>Brown.pdf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393674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Political Theory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Available through Project Gutenberg E-Books: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/>
              <a:t>Second Treatise of Government</a:t>
            </a:r>
            <a:r>
              <a:rPr lang="en-US" dirty="0" smtClean="0"/>
              <a:t> by John Locke (</a:t>
            </a:r>
            <a:r>
              <a:rPr lang="en-US" dirty="0" smtClean="0">
                <a:hlinkClick r:id="rId2"/>
              </a:rPr>
              <a:t>https://www.gutenberg.org/files/7370/7370-h/7370-h.htm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/>
              <a:t>The Prince</a:t>
            </a:r>
            <a:r>
              <a:rPr lang="en-US" dirty="0" smtClean="0"/>
              <a:t> by </a:t>
            </a:r>
            <a:r>
              <a:rPr lang="en-US" dirty="0" err="1" smtClean="0"/>
              <a:t>Niccolo</a:t>
            </a:r>
            <a:r>
              <a:rPr lang="en-US" dirty="0" smtClean="0"/>
              <a:t> Machiavelli (</a:t>
            </a:r>
            <a:r>
              <a:rPr lang="en-US" dirty="0" smtClean="0">
                <a:hlinkClick r:id="rId3"/>
              </a:rPr>
              <a:t>http://www.gutenberg.org/ebooks/1232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/>
              <a:t>The Social Contract </a:t>
            </a:r>
            <a:r>
              <a:rPr lang="en-US" dirty="0" smtClean="0"/>
              <a:t>by Jean-Jacques Rousseau (</a:t>
            </a:r>
            <a:r>
              <a:rPr lang="en-US" dirty="0" smtClean="0">
                <a:hlinkClick r:id="rId4"/>
              </a:rPr>
              <a:t>http://www.gutenberg.org/ebooks/46333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b="1" i="1" dirty="0" smtClean="0"/>
              <a:t>__________________________</a:t>
            </a:r>
          </a:p>
          <a:p>
            <a:pPr marL="0" indent="0">
              <a:buNone/>
            </a:pPr>
            <a:r>
              <a:rPr lang="en-US" b="1" i="1" dirty="0" smtClean="0"/>
              <a:t>4.   The Protestant Ethic and the Spirit of Capitalism</a:t>
            </a:r>
            <a:r>
              <a:rPr lang="en-US" dirty="0" smtClean="0"/>
              <a:t> by Max Weber (</a:t>
            </a:r>
            <a:r>
              <a:rPr lang="en-US" dirty="0" err="1" smtClean="0">
                <a:hlinkClick r:id="rId5"/>
              </a:rPr>
              <a:t>Semanticscholar.org</a:t>
            </a:r>
            <a:r>
              <a:rPr lang="en-US" dirty="0" smtClean="0"/>
              <a:t> as a PDF)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284780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Would you like to share your OERs?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can add these additions to our chat so everyone has a copy . .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246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1661</TotalTime>
  <Words>450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Mangal</vt:lpstr>
      <vt:lpstr>Wingdings</vt:lpstr>
      <vt:lpstr>Office Theme</vt:lpstr>
      <vt:lpstr>OER for Political Science</vt:lpstr>
      <vt:lpstr>Lezlee’s Journey to Open Educational Resources</vt:lpstr>
      <vt:lpstr>American Politics</vt:lpstr>
      <vt:lpstr>California Politics and Local Government</vt:lpstr>
      <vt:lpstr>Charlotte’s Journey to Open Educational Resources</vt:lpstr>
      <vt:lpstr>International Relations</vt:lpstr>
      <vt:lpstr>Global Studies</vt:lpstr>
      <vt:lpstr>Political Theory</vt:lpstr>
      <vt:lpstr>Would you like to share your OERs?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OER for Political Science</dc:title>
  <dc:creator>Ware, Lezlee</dc:creator>
  <cp:lastModifiedBy>Miguel Rother</cp:lastModifiedBy>
  <cp:revision>17</cp:revision>
  <dcterms:created xsi:type="dcterms:W3CDTF">2019-02-06T05:58:03Z</dcterms:created>
  <dcterms:modified xsi:type="dcterms:W3CDTF">2019-02-13T13:35:46Z</dcterms:modified>
</cp:coreProperties>
</file>