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notesSlides/notesSlide18.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0"/>
  </p:notesMasterIdLst>
  <p:handoutMasterIdLst>
    <p:handoutMasterId r:id="rId31"/>
  </p:handoutMasterIdLst>
  <p:sldIdLst>
    <p:sldId id="256" r:id="rId2"/>
    <p:sldId id="257" r:id="rId3"/>
    <p:sldId id="346" r:id="rId4"/>
    <p:sldId id="307" r:id="rId5"/>
    <p:sldId id="315" r:id="rId6"/>
    <p:sldId id="313" r:id="rId7"/>
    <p:sldId id="348" r:id="rId8"/>
    <p:sldId id="350" r:id="rId9"/>
    <p:sldId id="355" r:id="rId10"/>
    <p:sldId id="356" r:id="rId11"/>
    <p:sldId id="357" r:id="rId12"/>
    <p:sldId id="358" r:id="rId13"/>
    <p:sldId id="376" r:id="rId14"/>
    <p:sldId id="364" r:id="rId15"/>
    <p:sldId id="367" r:id="rId16"/>
    <p:sldId id="369" r:id="rId17"/>
    <p:sldId id="372" r:id="rId18"/>
    <p:sldId id="359" r:id="rId19"/>
    <p:sldId id="345" r:id="rId20"/>
    <p:sldId id="360" r:id="rId21"/>
    <p:sldId id="361" r:id="rId22"/>
    <p:sldId id="362" r:id="rId23"/>
    <p:sldId id="363" r:id="rId24"/>
    <p:sldId id="261" r:id="rId25"/>
    <p:sldId id="264" r:id="rId26"/>
    <p:sldId id="288" r:id="rId27"/>
    <p:sldId id="374" r:id="rId28"/>
    <p:sldId id="32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32767"/>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6040"/>
    <p:restoredTop sz="93066"/>
  </p:normalViewPr>
  <p:slideViewPr>
    <p:cSldViewPr snapToGrid="0" snapToObjects="1">
      <p:cViewPr varScale="1">
        <p:scale>
          <a:sx n="144" d="100"/>
          <a:sy n="144" d="100"/>
        </p:scale>
        <p:origin x="-1288"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4" d="100"/>
          <a:sy n="94" d="100"/>
        </p:scale>
        <p:origin x="4392" y="200"/>
      </p:cViewPr>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36F88045-DF38-5C40-9840-54F9F59EF7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6FD1A2D2-AE0C-2C43-8F7E-1707FAEA00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4A44FF-5174-984A-B980-605E3699B1E8}" type="datetimeFigureOut">
              <a:rPr lang="en-US" smtClean="0"/>
              <a:pPr/>
              <a:t>11/17/19</a:t>
            </a:fld>
            <a:endParaRPr lang="en-US"/>
          </a:p>
        </p:txBody>
      </p:sp>
      <p:sp>
        <p:nvSpPr>
          <p:cNvPr id="4" name="Footer Placeholder 3">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5552FBF5-14D7-1942-AB13-AC999D20F4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E0FD2E68-831F-0544-95FA-5935B261D9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368A65-B6D0-8549-BC23-DAC94F2FB247}"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9309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0444-605D-8843-B7F7-5AE8F72B6B9D}" type="datetimeFigureOut">
              <a:rPr lang="en-US" smtClean="0"/>
              <a:pPr/>
              <a:t>11/17/19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E3782-747D-0849-8027-4C495AD1BB4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0876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335072"/>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smtClean="0"/>
              <a:t>https</a:t>
            </a:r>
            <a:r>
              <a:rPr lang="en-US" dirty="0"/>
              <a:t>://hope4college.com/wp-content/uploads/2019/03/RealCollege-CCCCO-Report.pdf</a:t>
            </a:r>
          </a:p>
          <a:p>
            <a:pPr marL="0" marR="0" indent="0" defTabSz="457200" eaLnBrk="1" fontAlgn="auto" latinLnBrk="0" hangingPunct="1">
              <a:lnSpc>
                <a:spcPct val="117999"/>
              </a:lnSpc>
              <a:spcBef>
                <a:spcPts val="0"/>
              </a:spcBef>
              <a:spcAft>
                <a:spcPts val="0"/>
              </a:spcAft>
              <a:buClrTx/>
              <a:buSzTx/>
              <a:buFontTx/>
              <a:buNone/>
              <a:tabLst/>
              <a:defRPr/>
            </a:pPr>
            <a:r>
              <a:rPr lang="en-US" sz="2200" dirty="0">
                <a:effectLst/>
                <a:latin typeface="Helvetica Neue"/>
                <a:ea typeface="Helvetica Neue"/>
                <a:cs typeface="Helvetica Neue"/>
                <a:sym typeface="Helvetica Neue"/>
              </a:rPr>
              <a:t>ALMOST 40,000 STUDENTS AT 57 CALIFORNIA COMMUNITY COLLEGES PARTICIPATED. </a:t>
            </a:r>
            <a:endParaRPr lang="en-US"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2860066"/>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a:t>://</a:t>
            </a:r>
            <a:r>
              <a:rPr lang="en-US" dirty="0" err="1"/>
              <a:t>www.aei.org</a:t>
            </a:r>
            <a:r>
              <a:rPr lang="en-US" dirty="0"/>
              <a:t>/publication/chart-of-the-day-or-century/</a:t>
            </a:r>
          </a:p>
          <a:p>
            <a:r>
              <a:rPr lang="en-US" dirty="0"/>
              <a:t>Seven of those goods and services have increased more than average inflation, led by hospital services (+211%), college tuition (+183.8%), and college textbooks (+183.6%). Average wages have also increased more than average inflation since January 1998, by 80.2%, indicating an increase in real wages over the last several decades.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2378795"/>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smtClean="0"/>
              <a:t>http</a:t>
            </a:r>
            <a:r>
              <a:rPr lang="en-US" dirty="0"/>
              <a:t>://</a:t>
            </a:r>
            <a:r>
              <a:rPr lang="en-US" dirty="0" err="1"/>
              <a:t>www.aei.org</a:t>
            </a:r>
            <a:r>
              <a:rPr lang="en-US" dirty="0"/>
              <a:t>/publication/chart-of-the-day-or-century/</a:t>
            </a:r>
          </a:p>
          <a:p>
            <a:pPr marL="0" marR="0" indent="0" defTabSz="457200" eaLnBrk="1" fontAlgn="auto" latinLnBrk="0" hangingPunct="1">
              <a:lnSpc>
                <a:spcPct val="117999"/>
              </a:lnSpc>
              <a:spcBef>
                <a:spcPts val="0"/>
              </a:spcBef>
              <a:spcAft>
                <a:spcPts val="0"/>
              </a:spcAft>
              <a:buClrTx/>
              <a:buSzTx/>
              <a:buFontTx/>
              <a:buNone/>
              <a:tabLst/>
              <a:defRPr/>
            </a:pPr>
            <a:r>
              <a:rPr lang="en-US" dirty="0"/>
              <a:t>The other seven price series have declined since January 1998, led by TVs (-97%), toys (-74%), software (-68%) and cell phone service (-53%). The CPI series for new cars, household furnishings (furniture, appliances, window coverings, lamps, dishes, etc.) and clothing have remained relatively flat for the last 21 years while average prices have increased by 56% and wages increased 80.2%. </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9348400"/>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0332064"/>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0330709"/>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Michelle</a:t>
            </a:r>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0058010"/>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19"/>
        <p:cNvGrpSpPr/>
        <p:nvPr/>
      </p:nvGrpSpPr>
      <p:grpSpPr>
        <a:xfrm>
          <a:off x="0" y="0"/>
          <a:ext cx="0" cy="0"/>
          <a:chOff x="0" y="0"/>
          <a:chExt cx="0" cy="0"/>
        </a:xfrm>
      </p:grpSpPr>
      <p:sp>
        <p:nvSpPr>
          <p:cNvPr id="220" name="Google Shape;22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smtClean="0"/>
              <a:t>http</a:t>
            </a:r>
            <a:r>
              <a:rPr lang="en-US" dirty="0"/>
              <a:t>://</a:t>
            </a:r>
            <a:r>
              <a:rPr lang="en-US" dirty="0" err="1"/>
              <a:t>opencontent.org</a:t>
            </a:r>
            <a:r>
              <a:rPr lang="en-US" dirty="0"/>
              <a:t>/definition/</a:t>
            </a:r>
            <a:endParaRPr dirty="0"/>
          </a:p>
          <a:p>
            <a:pPr marL="457200" marR="0" lvl="0" indent="-228600" algn="l" rtl="0">
              <a:lnSpc>
                <a:spcPct val="100000"/>
              </a:lnSpc>
              <a:spcBef>
                <a:spcPts val="0"/>
              </a:spcBef>
              <a:spcAft>
                <a:spcPts val="0"/>
              </a:spcAft>
              <a:buClr>
                <a:srgbClr val="000000"/>
              </a:buClr>
              <a:buSzPts val="1400"/>
              <a:buFont typeface="Arial"/>
              <a:buNone/>
            </a:pPr>
            <a:r>
              <a:rPr lang="en-US" b="1" dirty="0"/>
              <a:t>Defining the "Open" in Open Content</a:t>
            </a:r>
            <a:br>
              <a:rPr lang="en-US" b="1" dirty="0"/>
            </a:br>
            <a:r>
              <a:rPr lang="en-US" b="1" dirty="0"/>
              <a:t>and Open Educational Resources</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The terms "open content" and "open educational resources" describe any copyrightable work (traditionally excluding software, which is described by other terms like "open source") that is either (1) in the public domain or (2) licensed in a manner that provides users with free and perpetual permission to engage in the 5R activities:</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Retain - the right to make, own, and control copies of the content (e.g., download, duplicate, store, and manage)</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Reuse - the right to use the content in a wide range of ways (e.g., in a class, in a study group, on a website, in a video)</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Revise - the right to adapt, adjust, modify, or alter the content itself (e.g., translate the content into another language)</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Remix - the right to combine the original or revised content with other material to create something new (e.g., incorporate the content into a mashup)</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Redistribute - the right to share copies of the original content, your revisions, or your remixes with others (e.g., give a copy of the content to a friend)</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6097751"/>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19"/>
        <p:cNvGrpSpPr/>
        <p:nvPr/>
      </p:nvGrpSpPr>
      <p:grpSpPr>
        <a:xfrm>
          <a:off x="0" y="0"/>
          <a:ext cx="0" cy="0"/>
          <a:chOff x="0" y="0"/>
          <a:chExt cx="0" cy="0"/>
        </a:xfrm>
      </p:grpSpPr>
      <p:sp>
        <p:nvSpPr>
          <p:cNvPr id="220" name="Google Shape;22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934969"/>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a:xfrm>
            <a:off x="3884613" y="8685213"/>
            <a:ext cx="2971800" cy="458787"/>
          </a:xfrm>
          <a:prstGeom prst="rect">
            <a:avLst/>
          </a:prstGeom>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4601803"/>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pPr/>
              <a:t>19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888699"/>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6231890"/>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a:xfrm>
            <a:off x="3884613" y="8685213"/>
            <a:ext cx="2971800" cy="458787"/>
          </a:xfrm>
          <a:prstGeom prst="rect">
            <a:avLst/>
          </a:prstGeom>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68880801"/>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a:xfrm>
            <a:off x="3884613" y="8685213"/>
            <a:ext cx="2971800" cy="458787"/>
          </a:xfrm>
          <a:prstGeom prst="rect">
            <a:avLst/>
          </a:prstGeom>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5172710"/>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511429"/>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339117"/>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23"/>
        <p:cNvGrpSpPr/>
        <p:nvPr/>
      </p:nvGrpSpPr>
      <p:grpSpPr>
        <a:xfrm>
          <a:off x="0" y="0"/>
          <a:ext cx="0" cy="0"/>
          <a:chOff x="0" y="0"/>
          <a:chExt cx="0" cy="0"/>
        </a:xfrm>
      </p:grpSpPr>
      <p:sp>
        <p:nvSpPr>
          <p:cNvPr id="324" name="Google Shape;324;g34589ed65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5" name="Google Shape;325;g34589ed651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19"/>
        <p:cNvGrpSpPr/>
        <p:nvPr/>
      </p:nvGrpSpPr>
      <p:grpSpPr>
        <a:xfrm>
          <a:off x="0" y="0"/>
          <a:ext cx="0" cy="0"/>
          <a:chOff x="0" y="0"/>
          <a:chExt cx="0" cy="0"/>
        </a:xfrm>
      </p:grpSpPr>
      <p:sp>
        <p:nvSpPr>
          <p:cNvPr id="220" name="Google Shape;22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smtClean="0"/>
          </a:p>
          <a:p>
            <a:pPr marL="457200" marR="0" lvl="0" indent="-228600" algn="l" rtl="0">
              <a:lnSpc>
                <a:spcPct val="100000"/>
              </a:lnSpc>
              <a:spcBef>
                <a:spcPts val="0"/>
              </a:spcBef>
              <a:spcAft>
                <a:spcPts val="0"/>
              </a:spcAft>
              <a:buClr>
                <a:srgbClr val="000000"/>
              </a:buClr>
              <a:buSzPts val="1400"/>
              <a:buFont typeface="Arial"/>
              <a:buNone/>
            </a:pPr>
            <a:r>
              <a:rPr lang="en-US" dirty="0" smtClean="0"/>
              <a:t>http</a:t>
            </a:r>
            <a:r>
              <a:rPr lang="en-US" dirty="0"/>
              <a:t>://</a:t>
            </a:r>
            <a:r>
              <a:rPr lang="en-US" dirty="0" err="1"/>
              <a:t>opencontent.org</a:t>
            </a:r>
            <a:r>
              <a:rPr lang="en-US" dirty="0"/>
              <a:t>/definition/</a:t>
            </a:r>
            <a:endParaRPr dirty="0"/>
          </a:p>
          <a:p>
            <a:pPr marL="457200" marR="0" lvl="0" indent="-228600" algn="l" rtl="0">
              <a:lnSpc>
                <a:spcPct val="100000"/>
              </a:lnSpc>
              <a:spcBef>
                <a:spcPts val="0"/>
              </a:spcBef>
              <a:spcAft>
                <a:spcPts val="0"/>
              </a:spcAft>
              <a:buClr>
                <a:srgbClr val="000000"/>
              </a:buClr>
              <a:buSzPts val="1400"/>
              <a:buFont typeface="Arial"/>
              <a:buNone/>
            </a:pPr>
            <a:r>
              <a:rPr lang="en-US" b="1" dirty="0"/>
              <a:t>Defining the "Open" in Open Content</a:t>
            </a:r>
            <a:br>
              <a:rPr lang="en-US" b="1" dirty="0"/>
            </a:br>
            <a:r>
              <a:rPr lang="en-US" b="1" dirty="0"/>
              <a:t>and Open Educational Resources</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The terms "open content" and "open educational resources" describe any copyrightable work (traditionally excluding software, which is described by other terms like "open source") that is either (1) in the public domain or (2) licensed in a manner that provides users with free and perpetual permission to engage in the 5R activities:</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Retain - the right to make, own, and control copies of the content (e.g., download, duplicate, store, and manage)</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Reuse - the right to use the content in a wide range of ways (e.g., in a class, in a study group, on a website, in a video)</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Revise - the right to adapt, adjust, modify, or alter the content itself (e.g., translate the content into another language)</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Remix - the right to combine the original or revised content with other material to create something new (e.g., incorporate the content into a mashup)</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Redistribute - the right to share copies of the original content, your revisions, or your remixes with others (e.g., give a copy of the content to a friend)</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0890802"/>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4288116"/>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https</a:t>
            </a:r>
            <a:r>
              <a:rPr lang="en-US" dirty="0" err="1"/>
              <a:t>://news.cengage.com/corporate/new-survey-college-students-consider-buying-course-materials-a-top-source-of-financial-stress/</a:t>
            </a:r>
            <a:endParaRPr lang="en-US" dirty="0"/>
          </a:p>
          <a:p>
            <a:pPr marL="0" marR="0" indent="0" defTabSz="457200" eaLnBrk="1" fontAlgn="auto" latinLnBrk="0" hangingPunct="1">
              <a:lnSpc>
                <a:spcPct val="117999"/>
              </a:lnSpc>
              <a:spcBef>
                <a:spcPts val="0"/>
              </a:spcBef>
              <a:spcAft>
                <a:spcPts val="0"/>
              </a:spcAft>
              <a:buClrTx/>
              <a:buSzTx/>
              <a:buFontTx/>
              <a:buNone/>
              <a:tabLst/>
              <a:defRPr/>
            </a:pPr>
            <a:r>
              <a:rPr lang="en-US" dirty="0"/>
              <a:t>Morning Consult, on behalf of Cengage, conducted a national survey from July 11-13, 2018 among a national sample of 1,651 current and former students, ages 18 to 30.</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9999232"/>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smtClean="0"/>
              <a:t>https</a:t>
            </a:r>
            <a:r>
              <a:rPr lang="en-US" dirty="0"/>
              <a:t>://hope4college.com/wp-content/uploads/2019/03/RealCollege-CCCCO-Report.pdf</a:t>
            </a:r>
          </a:p>
          <a:p>
            <a:pPr marL="0" marR="0" indent="0" defTabSz="457200" eaLnBrk="1" fontAlgn="auto" latinLnBrk="0" hangingPunct="1">
              <a:lnSpc>
                <a:spcPct val="117999"/>
              </a:lnSpc>
              <a:spcBef>
                <a:spcPts val="0"/>
              </a:spcBef>
              <a:spcAft>
                <a:spcPts val="0"/>
              </a:spcAft>
              <a:buClrTx/>
              <a:buSzTx/>
              <a:buFontTx/>
              <a:buNone/>
              <a:tabLst/>
              <a:defRPr/>
            </a:pPr>
            <a:r>
              <a:rPr lang="en-US" sz="2200" dirty="0">
                <a:effectLst/>
                <a:latin typeface="Helvetica Neue"/>
                <a:ea typeface="Helvetica Neue"/>
                <a:cs typeface="Helvetica Neue"/>
                <a:sym typeface="Helvetica Neue"/>
              </a:rPr>
              <a:t>ALMOST 40,000 STUDENTS AT 57 CALIFORNIA COMMUNITY COLLEGES PARTICIPATED. </a:t>
            </a:r>
            <a:endParaRPr lang="en-US" dirty="0"/>
          </a:p>
          <a:p>
            <a:r>
              <a:rPr lang="en-US" sz="2200" dirty="0">
                <a:effectLst/>
                <a:latin typeface="Helvetica Neue"/>
                <a:ea typeface="Helvetica Neue"/>
                <a:cs typeface="Helvetica Neue"/>
                <a:sym typeface="Helvetica Neue"/>
              </a:rPr>
              <a:t>The data in this report come from an electronic survey fielded to students. This system-wide report includes data from 57 schools in the system. Colleges distributed the electronic survey to all enrolled students, yielding an estimated response rate of 5%, resulting in almost 40,000 total students participating in the survey.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3574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73394ABC-48E7-5042-8AFF-4FF04C6326D3}"/>
              </a:ext>
            </a:extLst>
          </p:cNvPr>
          <p:cNvSpPr/>
          <p:nvPr userDrawn="1"/>
        </p:nvSpPr>
        <p:spPr>
          <a:xfrm>
            <a:off x="0" y="1527142"/>
            <a:ext cx="9144000" cy="36578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a:xfrm>
            <a:off x="1813336" y="3233396"/>
            <a:ext cx="6477803" cy="1769453"/>
          </a:xfrm>
        </p:spPr>
        <p:txBody>
          <a:bodyPr bIns="0" anchor="b">
            <a:normAutofit/>
          </a:bodyPr>
          <a:lstStyle>
            <a:lvl1pPr algn="l">
              <a:defRPr sz="33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13335" y="5190324"/>
            <a:ext cx="6477804" cy="977621"/>
          </a:xfrm>
        </p:spPr>
        <p:txBody>
          <a:bodyPr tIns="91440" bIns="91440">
            <a:normAutofit/>
          </a:bodyPr>
          <a:lstStyle>
            <a:lvl1pPr marL="0" indent="0" algn="l">
              <a:buNone/>
              <a:defRPr sz="1350" b="0" cap="all" baseline="0">
                <a:solidFill>
                  <a:schemeClr val="tx2"/>
                </a:solidFill>
              </a:defRPr>
            </a:lvl1pPr>
            <a:lvl2pPr marL="342892" indent="0" algn="ctr">
              <a:buNone/>
              <a:defRPr sz="135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cxnSp>
        <p:nvCxnSpPr>
          <p:cNvPr id="15" name="Straight Connector 14"/>
          <p:cNvCxnSpPr>
            <a:cxnSpLocks/>
          </p:cNvCxnSpPr>
          <p:nvPr/>
        </p:nvCxnSpPr>
        <p:spPr>
          <a:xfrm>
            <a:off x="0" y="5187659"/>
            <a:ext cx="914400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1" name="Picture 10">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50496935-AB97-4E40-A1BF-0FEE0DAE5E1D}"/>
              </a:ext>
            </a:extLst>
          </p:cNvPr>
          <p:cNvPicPr>
            <a:picLocks noChangeAspect="1"/>
          </p:cNvPicPr>
          <p:nvPr userDrawn="1"/>
        </p:nvPicPr>
        <p:blipFill>
          <a:blip r:embed="rId2"/>
          <a:stretch>
            <a:fillRect/>
          </a:stretch>
        </p:blipFill>
        <p:spPr>
          <a:xfrm>
            <a:off x="1695177" y="585230"/>
            <a:ext cx="4360183" cy="135025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2646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ection slide black">
    <p:spTree>
      <p:nvGrpSpPr>
        <p:cNvPr id="1" name=""/>
        <p:cNvGrpSpPr/>
        <p:nvPr/>
      </p:nvGrpSpPr>
      <p:grpSpPr>
        <a:xfrm>
          <a:off x="0" y="0"/>
          <a:ext cx="0" cy="0"/>
          <a:chOff x="0" y="0"/>
          <a:chExt cx="0" cy="0"/>
        </a:xfrm>
      </p:grpSpPr>
      <p:sp>
        <p:nvSpPr>
          <p:cNvPr id="7" name="Slide Number Placeholder 6">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19681347-9BB0-ED42-88FA-2B09D1D20AB8}"/>
              </a:ext>
            </a:extLst>
          </p:cNvPr>
          <p:cNvSpPr>
            <a:spLocks noGrp="1"/>
          </p:cNvSpPr>
          <p:nvPr>
            <p:ph type="sldNum" sz="quarter" idx="12"/>
          </p:nvPr>
        </p:nvSpPr>
        <p:spPr>
          <a:xfrm>
            <a:off x="1088686" y="6211950"/>
            <a:ext cx="511109" cy="309201"/>
          </a:xfrm>
        </p:spPr>
        <p:txBody>
          <a:bodyPr/>
          <a:lstStyle/>
          <a:p>
            <a:fld id="{6D22F896-40B5-4ADD-8801-0D06FADFA095}" type="slidenum">
              <a:rPr lang="en-US" dirty="0"/>
              <a:pPr/>
              <a:t>‹#›</a:t>
            </a:fld>
            <a:endParaRPr lang="en-US" dirty="0"/>
          </a:p>
        </p:txBody>
      </p:sp>
      <p:sp>
        <p:nvSpPr>
          <p:cNvPr id="8" name="Date Placeholder 4">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C91FA263-36F2-9444-8811-3649E5EA4326}"/>
              </a:ext>
            </a:extLst>
          </p:cNvPr>
          <p:cNvSpPr>
            <a:spLocks noGrp="1"/>
          </p:cNvSpPr>
          <p:nvPr>
            <p:ph type="dt" sz="half" idx="10"/>
          </p:nvPr>
        </p:nvSpPr>
        <p:spPr>
          <a:xfrm>
            <a:off x="7490462" y="6213011"/>
            <a:ext cx="800680" cy="308138"/>
          </a:xfrm>
        </p:spPr>
        <p:txBody>
          <a:bodyPr/>
          <a:lstStyle/>
          <a:p>
            <a:fld id="{48A87A34-81AB-432B-8DAE-1953F412C126}" type="datetimeFigureOut">
              <a:rPr lang="en-US" dirty="0"/>
              <a:pPr/>
              <a:t>11/17/19</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88686" y="804520"/>
            <a:ext cx="7202456" cy="898614"/>
          </a:xfrm>
        </p:spPr>
        <p:txBody>
          <a:bodyPr anchor="b">
            <a:normAutofit/>
          </a:bodyPr>
          <a:lstStyle>
            <a:lvl1pPr>
              <a:defRPr sz="21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1088686" y="2015732"/>
            <a:ext cx="7202456" cy="4039916"/>
          </a:xfrm>
        </p:spPr>
        <p:txBody>
          <a:bodyPr ancho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11/17/19</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1" name="Straight Connector 10">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3DC6C75E-926B-8E46-AF8C-190C7F4277FD}"/>
              </a:ext>
            </a:extLst>
          </p:cNvPr>
          <p:cNvCxnSpPr>
            <a:cxnSpLocks/>
          </p:cNvCxnSpPr>
          <p:nvPr userDrawn="1"/>
        </p:nvCxnSpPr>
        <p:spPr>
          <a:xfrm>
            <a:off x="1088686" y="1859432"/>
            <a:ext cx="720245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45054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with 2 columns">
    <p:spTree>
      <p:nvGrpSpPr>
        <p:cNvPr id="1" name=""/>
        <p:cNvGrpSpPr/>
        <p:nvPr/>
      </p:nvGrpSpPr>
      <p:grpSpPr>
        <a:xfrm>
          <a:off x="0" y="0"/>
          <a:ext cx="0" cy="0"/>
          <a:chOff x="0" y="0"/>
          <a:chExt cx="0" cy="0"/>
        </a:xfrm>
      </p:grpSpPr>
      <p:cxnSp>
        <p:nvCxnSpPr>
          <p:cNvPr id="10" name="Straight Connector 9">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B1FD002F-7377-2945-B0CB-F6B274812940}"/>
              </a:ext>
            </a:extLst>
          </p:cNvPr>
          <p:cNvCxnSpPr>
            <a:cxnSpLocks/>
          </p:cNvCxnSpPr>
          <p:nvPr userDrawn="1"/>
        </p:nvCxnSpPr>
        <p:spPr>
          <a:xfrm>
            <a:off x="1085500"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 name="Content Placeholder 2"/>
          <p:cNvSpPr>
            <a:spLocks noGrp="1"/>
          </p:cNvSpPr>
          <p:nvPr>
            <p:ph sz="half" idx="1"/>
          </p:nvPr>
        </p:nvSpPr>
        <p:spPr>
          <a:xfrm>
            <a:off x="1085498" y="2010878"/>
            <a:ext cx="3260991" cy="405711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2017342"/>
            <a:ext cx="3483864" cy="405065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11/17/19</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2" name="Title 1">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CFDBDCCA-F5FA-C448-9BA9-90FA2CB21A63}"/>
              </a:ext>
            </a:extLst>
          </p:cNvPr>
          <p:cNvSpPr>
            <a:spLocks noGrp="1"/>
          </p:cNvSpPr>
          <p:nvPr>
            <p:ph type="title"/>
          </p:nvPr>
        </p:nvSpPr>
        <p:spPr>
          <a:xfrm>
            <a:off x="1088686" y="804520"/>
            <a:ext cx="7202456" cy="898614"/>
          </a:xfrm>
        </p:spPr>
        <p:txBody>
          <a:bodyPr anchor="b">
            <a:normAutofit/>
          </a:bodyPr>
          <a:lstStyle>
            <a:lvl1pPr>
              <a:defRPr sz="21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6093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with 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EA515D59-0C27-2940-AC8E-EC0EB551A6C0}"/>
              </a:ext>
            </a:extLst>
          </p:cNvPr>
          <p:cNvCxnSpPr>
            <a:cxnSpLocks/>
          </p:cNvCxnSpPr>
          <p:nvPr userDrawn="1"/>
        </p:nvCxnSpPr>
        <p:spPr>
          <a:xfrm>
            <a:off x="1085395" y="1847088"/>
            <a:ext cx="720574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 name="Text Placeholder 2"/>
          <p:cNvSpPr>
            <a:spLocks noGrp="1"/>
          </p:cNvSpPr>
          <p:nvPr>
            <p:ph type="body" idx="1"/>
          </p:nvPr>
        </p:nvSpPr>
        <p:spPr>
          <a:xfrm>
            <a:off x="1085393" y="2019552"/>
            <a:ext cx="3483864" cy="801943"/>
          </a:xfrm>
        </p:spPr>
        <p:txBody>
          <a:bodyPr anchor="b">
            <a:normAutofit/>
          </a:bodyPr>
          <a:lstStyle>
            <a:lvl1pPr marL="0" indent="0">
              <a:lnSpc>
                <a:spcPct val="100000"/>
              </a:lnSpc>
              <a:buNone/>
              <a:defRPr sz="1650" b="0" cap="all" baseline="0">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1085393" y="2824272"/>
            <a:ext cx="3483864" cy="321818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2023006"/>
            <a:ext cx="3483864" cy="802237"/>
          </a:xfrm>
        </p:spPr>
        <p:txBody>
          <a:bodyPr anchor="b">
            <a:normAutofit/>
          </a:bodyPr>
          <a:lstStyle>
            <a:lvl1pPr marL="0" indent="0">
              <a:lnSpc>
                <a:spcPct val="100000"/>
              </a:lnSpc>
              <a:buNone/>
              <a:defRPr sz="1650" b="0" cap="all" baseline="0">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809272" y="2821494"/>
            <a:ext cx="3483864" cy="32209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11/17/19</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itle 1">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47ECA4B5-0A44-4942-886B-6242EB8F3FD3}"/>
              </a:ext>
            </a:extLst>
          </p:cNvPr>
          <p:cNvSpPr>
            <a:spLocks noGrp="1"/>
          </p:cNvSpPr>
          <p:nvPr>
            <p:ph type="title"/>
          </p:nvPr>
        </p:nvSpPr>
        <p:spPr>
          <a:xfrm>
            <a:off x="1088686" y="804520"/>
            <a:ext cx="7202456" cy="898614"/>
          </a:xfrm>
        </p:spPr>
        <p:txBody>
          <a:bodyPr anchor="b">
            <a:normAutofit/>
          </a:bodyPr>
          <a:lstStyle>
            <a:lvl1pPr>
              <a:defRPr sz="21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8237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with photo">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81AD028C-B7BC-8A48-8238-2A7B8A94B33B}"/>
              </a:ext>
            </a:extLst>
          </p:cNvPr>
          <p:cNvSpPr/>
          <p:nvPr userDrawn="1"/>
        </p:nvSpPr>
        <p:spPr>
          <a:xfrm>
            <a:off x="0" y="1521693"/>
            <a:ext cx="9144000" cy="3661454"/>
          </a:xfrm>
          <a:prstGeom prst="rect">
            <a:avLst/>
          </a:prstGeom>
          <a:solidFill>
            <a:schemeClr val="dk1">
              <a:alpha val="7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a:xfrm>
            <a:off x="1813336" y="3464560"/>
            <a:ext cx="6477803" cy="1538289"/>
          </a:xfrm>
        </p:spPr>
        <p:txBody>
          <a:bodyPr bIns="0" anchor="b">
            <a:normAutofit/>
          </a:bodyPr>
          <a:lstStyle>
            <a:lvl1pPr algn="l">
              <a:defRPr sz="33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13335" y="5190324"/>
            <a:ext cx="6477804" cy="977621"/>
          </a:xfrm>
        </p:spPr>
        <p:txBody>
          <a:bodyPr tIns="91440" bIns="91440">
            <a:normAutofit/>
          </a:bodyPr>
          <a:lstStyle>
            <a:lvl1pPr marL="0" indent="0" algn="l">
              <a:buNone/>
              <a:defRPr sz="1350" b="0" cap="all" baseline="0">
                <a:solidFill>
                  <a:schemeClr val="tx2"/>
                </a:solidFill>
              </a:defRPr>
            </a:lvl1pPr>
            <a:lvl2pPr marL="342892" indent="0" algn="ctr">
              <a:buNone/>
              <a:defRPr sz="135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cxnSp>
        <p:nvCxnSpPr>
          <p:cNvPr id="15" name="Straight Connector 14"/>
          <p:cNvCxnSpPr>
            <a:cxnSpLocks/>
          </p:cNvCxnSpPr>
          <p:nvPr/>
        </p:nvCxnSpPr>
        <p:spPr>
          <a:xfrm>
            <a:off x="0" y="5187659"/>
            <a:ext cx="914400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40BD600D-3FD4-D74F-AB01-A60D3490DC91}"/>
              </a:ext>
            </a:extLst>
          </p:cNvPr>
          <p:cNvPicPr>
            <a:picLocks noChangeAspect="1"/>
          </p:cNvPicPr>
          <p:nvPr userDrawn="1"/>
        </p:nvPicPr>
        <p:blipFill>
          <a:blip r:embed="rId2"/>
          <a:stretch>
            <a:fillRect/>
          </a:stretch>
        </p:blipFill>
        <p:spPr>
          <a:xfrm>
            <a:off x="1695177" y="585230"/>
            <a:ext cx="4360183" cy="1350250"/>
          </a:xfrm>
          <a:prstGeom prst="rect">
            <a:avLst/>
          </a:prstGeom>
        </p:spPr>
      </p:pic>
      <p:sp>
        <p:nvSpPr>
          <p:cNvPr id="9" name="Picture Placeholder 8">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1EF0EA1D-FDBD-884B-9D2C-596719227E87}"/>
              </a:ext>
            </a:extLst>
          </p:cNvPr>
          <p:cNvSpPr>
            <a:spLocks noGrp="1"/>
          </p:cNvSpPr>
          <p:nvPr>
            <p:ph type="pic" sz="quarter" idx="10" hasCustomPrompt="1"/>
          </p:nvPr>
        </p:nvSpPr>
        <p:spPr>
          <a:xfrm>
            <a:off x="0" y="1522413"/>
            <a:ext cx="9144000" cy="3660775"/>
          </a:xfrm>
        </p:spPr>
        <p:txBody>
          <a:bodyPr anchor="ctr"/>
          <a:lstStyle>
            <a:lvl1pPr marL="0" indent="0" algn="ctr">
              <a:buNone/>
              <a:defRPr/>
            </a:lvl1pPr>
          </a:lstStyle>
          <a:p>
            <a:r>
              <a:rPr lang="en-US" dirty="0"/>
              <a:t>Click to add a picture – set transparency to 70%</a:t>
            </a:r>
          </a:p>
          <a:p>
            <a:endParaRPr lang="en-US"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921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049BE868-7051-8547-993F-F20FC2AE32B8}"/>
              </a:ext>
            </a:extLst>
          </p:cNvPr>
          <p:cNvSpPr/>
          <p:nvPr userDrawn="1"/>
        </p:nvSpPr>
        <p:spPr>
          <a:xfrm>
            <a:off x="897905" y="0"/>
            <a:ext cx="6839998" cy="38037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9" name="Straight Connector 8">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D452F93B-7E9C-554F-B111-48059F8B1B07}"/>
              </a:ext>
            </a:extLst>
          </p:cNvPr>
          <p:cNvCxnSpPr>
            <a:cxnSpLocks/>
          </p:cNvCxnSpPr>
          <p:nvPr userDrawn="1"/>
        </p:nvCxnSpPr>
        <p:spPr>
          <a:xfrm>
            <a:off x="892142" y="3816299"/>
            <a:ext cx="684576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90680" y="2168168"/>
            <a:ext cx="6482366" cy="1475915"/>
          </a:xfrm>
        </p:spPr>
        <p:txBody>
          <a:bodyPr anchor="b">
            <a:normAutofit/>
          </a:bodyPr>
          <a:lstStyle>
            <a:lvl1pPr algn="l">
              <a:defRPr sz="27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0680" y="3806198"/>
            <a:ext cx="6472835" cy="1012929"/>
          </a:xfrm>
        </p:spPr>
        <p:txBody>
          <a:bodyPr tIns="91440">
            <a:normAutofit/>
          </a:bodyPr>
          <a:lstStyle>
            <a:lvl1pPr marL="0" indent="0" algn="l">
              <a:buNone/>
              <a:defRPr sz="1350">
                <a:solidFill>
                  <a:schemeClr val="tx2"/>
                </a:solidFill>
              </a:defRPr>
            </a:lvl1pPr>
            <a:lvl2pPr marL="342892" indent="0">
              <a:buNone/>
              <a:defRPr sz="135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11/17/19</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Section Header with content">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87CC55B9-9636-534F-9AA9-5197025E32CF}"/>
              </a:ext>
            </a:extLst>
          </p:cNvPr>
          <p:cNvSpPr/>
          <p:nvPr userDrawn="1"/>
        </p:nvSpPr>
        <p:spPr>
          <a:xfrm>
            <a:off x="892142" y="-21176"/>
            <a:ext cx="7606015" cy="18787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9" name="Straight Connector 8">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C841B004-922A-8A4C-9463-1486EAEEA099}"/>
              </a:ext>
            </a:extLst>
          </p:cNvPr>
          <p:cNvCxnSpPr>
            <a:cxnSpLocks/>
          </p:cNvCxnSpPr>
          <p:nvPr userDrawn="1"/>
        </p:nvCxnSpPr>
        <p:spPr>
          <a:xfrm>
            <a:off x="892142" y="1859611"/>
            <a:ext cx="760601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8686" y="808303"/>
            <a:ext cx="7202456" cy="893111"/>
          </a:xfrm>
        </p:spPr>
        <p:txBody>
          <a:bodyPr anchor="b" anchorCtr="0"/>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088686" y="2015735"/>
            <a:ext cx="7202456" cy="4039079"/>
          </a:xfrm>
        </p:spPr>
        <p:txBody>
          <a:bodyPr ancho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11/17/19</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Section Header with 2 columns">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159F0E39-350B-A34F-971E-4E807D6CB024}"/>
              </a:ext>
            </a:extLst>
          </p:cNvPr>
          <p:cNvSpPr/>
          <p:nvPr userDrawn="1"/>
        </p:nvSpPr>
        <p:spPr>
          <a:xfrm>
            <a:off x="897905" y="0"/>
            <a:ext cx="7557940" cy="1847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10" name="Straight Connector 9">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B1FD002F-7377-2945-B0CB-F6B274812940}"/>
              </a:ext>
            </a:extLst>
          </p:cNvPr>
          <p:cNvCxnSpPr>
            <a:cxnSpLocks/>
          </p:cNvCxnSpPr>
          <p:nvPr userDrawn="1"/>
        </p:nvCxnSpPr>
        <p:spPr>
          <a:xfrm flipV="1">
            <a:off x="892142" y="1847089"/>
            <a:ext cx="7563703" cy="12523"/>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6913" y="804890"/>
            <a:ext cx="7204226" cy="903456"/>
          </a:xfrm>
        </p:spPr>
        <p:txBody>
          <a:bodyPr anchor="b" anchorCtr="0"/>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85498" y="2010878"/>
            <a:ext cx="3483864" cy="40498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2017345"/>
            <a:ext cx="3483864" cy="404333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11/17/19</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Section Header with Comparison">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947B1E48-A542-0541-B1CE-EC7714473797}"/>
              </a:ext>
            </a:extLst>
          </p:cNvPr>
          <p:cNvSpPr/>
          <p:nvPr userDrawn="1"/>
        </p:nvSpPr>
        <p:spPr>
          <a:xfrm>
            <a:off x="897905" y="0"/>
            <a:ext cx="7557940" cy="18443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12" name="Straight Connector 11">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EA515D59-0C27-2940-AC8E-EC0EB551A6C0}"/>
              </a:ext>
            </a:extLst>
          </p:cNvPr>
          <p:cNvCxnSpPr>
            <a:cxnSpLocks/>
          </p:cNvCxnSpPr>
          <p:nvPr userDrawn="1"/>
        </p:nvCxnSpPr>
        <p:spPr>
          <a:xfrm flipV="1">
            <a:off x="892142" y="1847089"/>
            <a:ext cx="7563703" cy="12523"/>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5394" y="804167"/>
            <a:ext cx="7205746" cy="879528"/>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85393" y="2019552"/>
            <a:ext cx="3483864" cy="801943"/>
          </a:xfrm>
        </p:spPr>
        <p:txBody>
          <a:bodyPr anchor="b">
            <a:normAutofit/>
          </a:bodyPr>
          <a:lstStyle>
            <a:lvl1pPr marL="0" indent="0">
              <a:lnSpc>
                <a:spcPct val="100000"/>
              </a:lnSpc>
              <a:buNone/>
              <a:defRPr sz="1650" b="0" cap="all" baseline="0">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1085393" y="2824270"/>
            <a:ext cx="3483864" cy="323054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2023006"/>
            <a:ext cx="3483864" cy="802237"/>
          </a:xfrm>
        </p:spPr>
        <p:txBody>
          <a:bodyPr anchor="b">
            <a:normAutofit/>
          </a:bodyPr>
          <a:lstStyle>
            <a:lvl1pPr marL="0" indent="0">
              <a:lnSpc>
                <a:spcPct val="100000"/>
              </a:lnSpc>
              <a:buNone/>
              <a:defRPr sz="1650" b="0" cap="all" baseline="0">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809272" y="2821494"/>
            <a:ext cx="3483864" cy="323332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11/17/19</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ection Header title only">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D5142587-CE47-9F44-B539-4DC80DC8F57D}"/>
              </a:ext>
            </a:extLst>
          </p:cNvPr>
          <p:cNvSpPr/>
          <p:nvPr userDrawn="1"/>
        </p:nvSpPr>
        <p:spPr>
          <a:xfrm>
            <a:off x="897905" y="0"/>
            <a:ext cx="7557940" cy="1847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10" name="Straight Connector 9">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FB32942F-EEBC-D246-BABD-BCA74D32D089}"/>
              </a:ext>
            </a:extLst>
          </p:cNvPr>
          <p:cNvCxnSpPr>
            <a:cxnSpLocks/>
          </p:cNvCxnSpPr>
          <p:nvPr userDrawn="1"/>
        </p:nvCxnSpPr>
        <p:spPr>
          <a:xfrm flipV="1">
            <a:off x="892142" y="1847089"/>
            <a:ext cx="7563703" cy="12523"/>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8686" y="810377"/>
            <a:ext cx="7202456" cy="947303"/>
          </a:xfrm>
        </p:spPr>
        <p:txBody>
          <a:bodyPr anchor="b" anchorCtr="0"/>
          <a:lstStyle>
            <a:lvl1pP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11/17/19</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Section Side Header with content">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A49B07FB-08E7-C349-A226-E8AE45DA2301}"/>
              </a:ext>
            </a:extLst>
          </p:cNvPr>
          <p:cNvSpPr/>
          <p:nvPr userDrawn="1"/>
        </p:nvSpPr>
        <p:spPr>
          <a:xfrm>
            <a:off x="0" y="798973"/>
            <a:ext cx="3648174" cy="23268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10" name="Straight Connector 9">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79541057-E6B8-C541-8492-A9A0F9A07794}"/>
              </a:ext>
            </a:extLst>
          </p:cNvPr>
          <p:cNvCxnSpPr>
            <a:cxnSpLocks/>
          </p:cNvCxnSpPr>
          <p:nvPr userDrawn="1"/>
        </p:nvCxnSpPr>
        <p:spPr>
          <a:xfrm flipV="1">
            <a:off x="2" y="3119532"/>
            <a:ext cx="3644507" cy="6261"/>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3504" y="798973"/>
            <a:ext cx="2456260" cy="2247117"/>
          </a:xfrm>
        </p:spPr>
        <p:txBody>
          <a:bodyPr anchor="b">
            <a:normAutofit/>
          </a:bodyPr>
          <a:lstStyle>
            <a:lvl1pPr algn="l">
              <a:defRPr sz="18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782786" y="798976"/>
            <a:ext cx="4509353" cy="5255837"/>
          </a:xfrm>
        </p:spPr>
        <p:txBody>
          <a:bodyPr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3205494"/>
            <a:ext cx="2456260" cy="2849319"/>
          </a:xfrm>
        </p:spPr>
        <p:txBody>
          <a:bodyPr/>
          <a:lstStyle>
            <a:lvl1pPr marL="0" indent="0" algn="l">
              <a:buNone/>
              <a:defRPr sz="1200">
                <a:solidFill>
                  <a:schemeClr val="tx2"/>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11/17/19</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Section Side Header with picture">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26E40FBD-9497-0043-A28E-3A828F2414E3}"/>
              </a:ext>
            </a:extLst>
          </p:cNvPr>
          <p:cNvSpPr/>
          <p:nvPr userDrawn="1"/>
        </p:nvSpPr>
        <p:spPr>
          <a:xfrm>
            <a:off x="-1" y="798973"/>
            <a:ext cx="5231050" cy="23268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14" name="Straight Connector 13">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5FEF6D8A-CF1B-0A44-BC0E-882FF5D57150}"/>
              </a:ext>
            </a:extLst>
          </p:cNvPr>
          <p:cNvCxnSpPr>
            <a:cxnSpLocks/>
          </p:cNvCxnSpPr>
          <p:nvPr userDrawn="1"/>
        </p:nvCxnSpPr>
        <p:spPr>
          <a:xfrm flipV="1">
            <a:off x="1" y="3116401"/>
            <a:ext cx="5225792" cy="9393"/>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8405" y="1129513"/>
            <a:ext cx="4149246" cy="1830584"/>
          </a:xfrm>
        </p:spPr>
        <p:txBody>
          <a:bodyPr anchor="b">
            <a:normAutofit/>
          </a:bodyPr>
          <a:lstStyle>
            <a:lvl1pPr>
              <a:defRPr sz="240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9305" y="797578"/>
            <a:ext cx="2841836" cy="5248677"/>
          </a:xfrm>
          <a:solidFill>
            <a:schemeClr val="bg1">
              <a:lumMod val="85000"/>
            </a:schemeClr>
          </a:solidFill>
          <a:ln w="9525" cap="sq">
            <a:noFill/>
            <a:miter lim="800000"/>
          </a:ln>
          <a:effectLst/>
        </p:spPr>
        <p:txBody>
          <a:bodyPr anchor="ctr">
            <a:normAutofit/>
          </a:bodyPr>
          <a:lstStyle>
            <a:lvl1pPr marL="0" indent="0" algn="ctr">
              <a:buNone/>
              <a:defRPr sz="15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add picture</a:t>
            </a:r>
          </a:p>
        </p:txBody>
      </p:sp>
      <p:sp>
        <p:nvSpPr>
          <p:cNvPr id="4" name="Text Placeholder 3"/>
          <p:cNvSpPr>
            <a:spLocks noGrp="1"/>
          </p:cNvSpPr>
          <p:nvPr>
            <p:ph type="body" sz="half" idx="2"/>
          </p:nvPr>
        </p:nvSpPr>
        <p:spPr>
          <a:xfrm>
            <a:off x="1087748" y="3145994"/>
            <a:ext cx="4143303" cy="2900261"/>
          </a:xfrm>
        </p:spPr>
        <p:txBody>
          <a:bodyPr>
            <a:normAutofit/>
          </a:bodyPr>
          <a:lstStyle>
            <a:lvl1pPr marL="0" indent="0" algn="l">
              <a:buNone/>
              <a:defRPr sz="1350">
                <a:solidFill>
                  <a:schemeClr val="tx2"/>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2" name="Date Placeholder 4">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A5AD284B-E3B8-B145-B366-0FD66CCB71BE}"/>
              </a:ext>
            </a:extLst>
          </p:cNvPr>
          <p:cNvSpPr>
            <a:spLocks noGrp="1"/>
          </p:cNvSpPr>
          <p:nvPr>
            <p:ph type="dt" sz="half" idx="10"/>
          </p:nvPr>
        </p:nvSpPr>
        <p:spPr>
          <a:xfrm>
            <a:off x="7490462" y="6213011"/>
            <a:ext cx="800680" cy="308138"/>
          </a:xfrm>
        </p:spPr>
        <p:txBody>
          <a:bodyPr/>
          <a:lstStyle/>
          <a:p>
            <a:fld id="{48A87A34-81AB-432B-8DAE-1953F412C126}" type="datetimeFigureOut">
              <a:rPr lang="en-US" dirty="0"/>
              <a:pPr/>
              <a:t>11/17/19</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8686" y="804522"/>
            <a:ext cx="7202456" cy="1049235"/>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088686" y="2015734"/>
            <a:ext cx="7202456"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490462" y="6213011"/>
            <a:ext cx="800680" cy="308138"/>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dirty="0"/>
              <a:pPr/>
              <a:t>11/17/19</a:t>
            </a:fld>
            <a:endParaRPr lang="en-US" dirty="0"/>
          </a:p>
        </p:txBody>
      </p:sp>
      <p:sp>
        <p:nvSpPr>
          <p:cNvPr id="6" name="Slide Number Placeholder 5"/>
          <p:cNvSpPr>
            <a:spLocks noGrp="1"/>
          </p:cNvSpPr>
          <p:nvPr>
            <p:ph type="sldNum" sz="quarter" idx="4"/>
          </p:nvPr>
        </p:nvSpPr>
        <p:spPr>
          <a:xfrm>
            <a:off x="1088686" y="6211950"/>
            <a:ext cx="511109" cy="309201"/>
          </a:xfrm>
          <a:prstGeom prst="rect">
            <a:avLst/>
          </a:prstGeom>
        </p:spPr>
        <p:txBody>
          <a:bodyPr vert="horz" lIns="91440" tIns="45720" rIns="91440" bIns="45720" rtlCol="0" anchor="t"/>
          <a:lstStyle>
            <a:lvl1pPr algn="l">
              <a:defRPr sz="1050">
                <a:solidFill>
                  <a:schemeClr val="bg1">
                    <a:lumMod val="50000"/>
                  </a:schemeClr>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1" r:id="rId3"/>
    <p:sldLayoutId id="2147483650" r:id="rId4"/>
    <p:sldLayoutId id="2147483652" r:id="rId5"/>
    <p:sldLayoutId id="2147483653" r:id="rId6"/>
    <p:sldLayoutId id="2147483654" r:id="rId7"/>
    <p:sldLayoutId id="2147483656" r:id="rId8"/>
    <p:sldLayoutId id="2147483657" r:id="rId9"/>
    <p:sldLayoutId id="2147483649" r:id="rId10"/>
    <p:sldLayoutId id="2147483662" r:id="rId11"/>
    <p:sldLayoutId id="2147483663" r:id="rId12"/>
    <p:sldLayoutId id="2147483664" r:id="rId13"/>
  </p:sldLayoutIdLst>
  <p:txStyles>
    <p:titleStyle>
      <a:lvl1pPr algn="l" defTabSz="685783" rtl="0" eaLnBrk="1" latinLnBrk="0" hangingPunct="1">
        <a:lnSpc>
          <a:spcPct val="90000"/>
        </a:lnSpc>
        <a:spcBef>
          <a:spcPct val="0"/>
        </a:spcBef>
        <a:buNone/>
        <a:defRPr sz="4000" b="0" i="0" kern="1200" cap="none">
          <a:solidFill>
            <a:schemeClr val="tx1"/>
          </a:solidFill>
          <a:effectLst/>
          <a:latin typeface="+mj-lt"/>
          <a:ea typeface="+mj-ea"/>
          <a:cs typeface="+mj-cs"/>
        </a:defRPr>
      </a:lvl1pPr>
    </p:titleStyle>
    <p:bodyStyle>
      <a:lvl1pPr marL="171446" indent="-171446" algn="l" defTabSz="685783" rtl="0" eaLnBrk="1" latinLnBrk="0" hangingPunct="1">
        <a:lnSpc>
          <a:spcPct val="120000"/>
        </a:lnSpc>
        <a:spcBef>
          <a:spcPts val="750"/>
        </a:spcBef>
        <a:buClr>
          <a:schemeClr val="accent1"/>
        </a:buClr>
        <a:buSzPct val="100000"/>
        <a:buFont typeface="Arial" panose="020B0604020202020204" pitchFamily="34" charset="0"/>
        <a:buChar char="•"/>
        <a:defRPr sz="2400" kern="1200">
          <a:solidFill>
            <a:schemeClr val="bg2">
              <a:lumMod val="25000"/>
            </a:schemeClr>
          </a:solidFill>
          <a:effectLst/>
          <a:latin typeface="+mn-lt"/>
          <a:ea typeface="+mn-ea"/>
          <a:cs typeface="+mn-cs"/>
        </a:defRPr>
      </a:lvl1pPr>
      <a:lvl2pPr marL="514337"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2400" kern="1200" cap="none" baseline="0">
          <a:solidFill>
            <a:schemeClr val="bg2">
              <a:lumMod val="25000"/>
            </a:schemeClr>
          </a:solidFill>
          <a:effectLst/>
          <a:latin typeface="+mn-lt"/>
          <a:ea typeface="+mn-ea"/>
          <a:cs typeface="+mn-cs"/>
        </a:defRPr>
      </a:lvl2pPr>
      <a:lvl3pPr marL="857228"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2400" kern="1200">
          <a:solidFill>
            <a:schemeClr val="bg2">
              <a:lumMod val="25000"/>
            </a:schemeClr>
          </a:solidFill>
          <a:effectLst/>
          <a:latin typeface="+mn-lt"/>
          <a:ea typeface="+mn-ea"/>
          <a:cs typeface="+mn-cs"/>
        </a:defRPr>
      </a:lvl3pPr>
      <a:lvl4pPr marL="1200120"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2400" kern="1200" cap="none" baseline="0">
          <a:solidFill>
            <a:schemeClr val="bg2">
              <a:lumMod val="25000"/>
            </a:schemeClr>
          </a:solidFill>
          <a:effectLst/>
          <a:latin typeface="+mn-lt"/>
          <a:ea typeface="+mn-ea"/>
          <a:cs typeface="+mn-cs"/>
        </a:defRPr>
      </a:lvl4pPr>
      <a:lvl5pPr marL="1543012"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2400" kern="1200">
          <a:solidFill>
            <a:schemeClr val="bg2">
              <a:lumMod val="25000"/>
            </a:schemeClr>
          </a:solidFill>
          <a:effectLst/>
          <a:latin typeface="+mn-lt"/>
          <a:ea typeface="+mn-ea"/>
          <a:cs typeface="+mn-cs"/>
        </a:defRPr>
      </a:lvl5pPr>
      <a:lvl6pPr marL="1885903"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795"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686"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577"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F68B9D20-453D-2F45-B750-CD32CC51E66A}"/>
              </a:ext>
            </a:extLst>
          </p:cNvPr>
          <p:cNvSpPr>
            <a:spLocks noGrp="1"/>
          </p:cNvSpPr>
          <p:nvPr>
            <p:ph type="ctrTitle"/>
          </p:nvPr>
        </p:nvSpPr>
        <p:spPr>
          <a:xfrm>
            <a:off x="1127044" y="3098946"/>
            <a:ext cx="6477803" cy="1769453"/>
          </a:xfrm>
        </p:spPr>
        <p:txBody>
          <a:bodyPr>
            <a:noAutofit/>
          </a:bodyPr>
          <a:lstStyle/>
          <a:p>
            <a:r>
              <a:rPr lang="en-US" sz="4800" dirty="0"/>
              <a:t>Equity,  Academic Freedom, and OER</a:t>
            </a:r>
          </a:p>
        </p:txBody>
      </p:sp>
      <p:sp>
        <p:nvSpPr>
          <p:cNvPr id="3" name="Subtitle 2">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B8ED1215-7E6E-A34E-AAF1-FD82ECB60149}"/>
              </a:ext>
            </a:extLst>
          </p:cNvPr>
          <p:cNvSpPr>
            <a:spLocks noGrp="1"/>
          </p:cNvSpPr>
          <p:nvPr>
            <p:ph type="subTitle" idx="1"/>
          </p:nvPr>
        </p:nvSpPr>
        <p:spPr>
          <a:xfrm>
            <a:off x="820616" y="5377894"/>
            <a:ext cx="7690337" cy="952568"/>
          </a:xfrm>
        </p:spPr>
        <p:txBody>
          <a:bodyPr>
            <a:noAutofit/>
          </a:bodyPr>
          <a:lstStyle/>
          <a:p>
            <a:r>
              <a:rPr lang="en-US" sz="2800" dirty="0"/>
              <a:t>The Why, What, and How of the Open Educational Resources Initiative (OERI)</a:t>
            </a:r>
            <a:endParaRPr lang="en-US" sz="2800" cap="none" dirty="0">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78068606"/>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CCC #</a:t>
            </a:r>
            <a:r>
              <a:rPr lang="en-US" sz="4400" dirty="0" err="1"/>
              <a:t>RealCollegeSurvey</a:t>
            </a:r>
            <a:endParaRPr lang="en-US" sz="4400" dirty="0"/>
          </a:p>
        </p:txBody>
      </p:sp>
      <p:sp>
        <p:nvSpPr>
          <p:cNvPr id="3" name="Content Placeholder 2"/>
          <p:cNvSpPr>
            <a:spLocks noGrp="1"/>
          </p:cNvSpPr>
          <p:nvPr>
            <p:ph idx="1"/>
          </p:nvPr>
        </p:nvSpPr>
        <p:spPr/>
        <p:txBody>
          <a:bodyPr>
            <a:normAutofit fontScale="92500" lnSpcReduction="10000"/>
          </a:bodyPr>
          <a:lstStyle/>
          <a:p>
            <a:r>
              <a:rPr lang="en-US" sz="2953" dirty="0"/>
              <a:t>Rates of basic needs insecurity are higher for marginalized students, including African Americans, students identifying as LGBTQ, and students considered independent from their parents or guardians for financial aid purposes. </a:t>
            </a:r>
          </a:p>
          <a:p>
            <a:r>
              <a:rPr lang="en-US" sz="2953" dirty="0"/>
              <a:t>Students who have served in the military, former foster youth, and formerly incarcerated students are all at greater risk of basic needs insecurity.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9558535"/>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905" y="347473"/>
            <a:ext cx="9217905" cy="6510528"/>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4001093"/>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More affordable</a:t>
            </a:r>
            <a:r>
              <a:rPr lang="mr-IN" sz="4400" dirty="0"/>
              <a:t>…</a:t>
            </a:r>
            <a:endParaRPr lang="en-US" sz="44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6542" y="1965089"/>
            <a:ext cx="8858827" cy="4203093"/>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2528074"/>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dirty="0" smtClean="0"/>
              <a:t>So </a:t>
            </a:r>
            <a:r>
              <a:rPr lang="mr-IN" sz="5400" dirty="0" smtClean="0"/>
              <a:t>–</a:t>
            </a:r>
            <a:r>
              <a:rPr lang="en-US" sz="5400" dirty="0" smtClean="0"/>
              <a:t> OER is good for students. Is it good for faculty? </a:t>
            </a:r>
            <a:endParaRPr lang="en-US" sz="54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4589157"/>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314793" y="2713220"/>
            <a:ext cx="8349522" cy="1199213"/>
          </a:xfrm>
        </p:spPr>
        <p:txBody>
          <a:bodyPr>
            <a:normAutofit/>
          </a:bodyPr>
          <a:lstStyle/>
          <a:p>
            <a:r>
              <a:rPr lang="en-US" sz="5400" dirty="0"/>
              <a:t>OER and Academic Freedom</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324075"/>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Do you ever</a:t>
            </a:r>
            <a:r>
              <a:rPr lang="mr-IN" sz="4400" dirty="0"/>
              <a:t>…</a:t>
            </a:r>
            <a:endParaRPr lang="en-US" sz="4400" dirty="0"/>
          </a:p>
        </p:txBody>
      </p:sp>
      <p:sp>
        <p:nvSpPr>
          <p:cNvPr id="3" name="Content Placeholder 2"/>
          <p:cNvSpPr>
            <a:spLocks noGrp="1"/>
          </p:cNvSpPr>
          <p:nvPr>
            <p:ph idx="1"/>
          </p:nvPr>
        </p:nvSpPr>
        <p:spPr/>
        <p:txBody>
          <a:bodyPr/>
          <a:lstStyle/>
          <a:p>
            <a:r>
              <a:rPr lang="en-US" sz="2800" dirty="0"/>
              <a:t>skip chapters?</a:t>
            </a:r>
          </a:p>
          <a:p>
            <a:r>
              <a:rPr lang="en-US" sz="2800" dirty="0"/>
              <a:t>re-order chapters?</a:t>
            </a:r>
          </a:p>
          <a:p>
            <a:r>
              <a:rPr lang="en-US" sz="2800" dirty="0"/>
              <a:t>wish your text integrated more current events?</a:t>
            </a:r>
          </a:p>
          <a:p>
            <a:r>
              <a:rPr lang="en-US" sz="2800" dirty="0"/>
              <a:t>wish your text used different terminology?</a:t>
            </a:r>
          </a:p>
          <a:p>
            <a:r>
              <a:rPr lang="en-US" sz="2800" dirty="0"/>
              <a:t>teach chapters/sections because they are there and you made your students buy the book?</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8693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22"/>
        <p:cNvGrpSpPr/>
        <p:nvPr/>
      </p:nvGrpSpPr>
      <p:grpSpPr>
        <a:xfrm>
          <a:off x="0" y="0"/>
          <a:ext cx="0" cy="0"/>
          <a:chOff x="0" y="0"/>
          <a:chExt cx="0" cy="0"/>
        </a:xfrm>
      </p:grpSpPr>
      <p:sp>
        <p:nvSpPr>
          <p:cNvPr id="223" name="Google Shape;223;p32"/>
          <p:cNvSpPr txBox="1">
            <a:spLocks noGrp="1"/>
          </p:cNvSpPr>
          <p:nvPr>
            <p:ph type="title"/>
          </p:nvPr>
        </p:nvSpPr>
        <p:spPr>
          <a:xfrm>
            <a:off x="1200032" y="533400"/>
            <a:ext cx="7486767"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1800"/>
              <a:buNone/>
            </a:pPr>
            <a:r>
              <a:rPr lang="en-US" dirty="0"/>
              <a:t>Defining “Open” and OER</a:t>
            </a:r>
            <a:endParaRPr dirty="0"/>
          </a:p>
        </p:txBody>
      </p:sp>
      <p:sp>
        <p:nvSpPr>
          <p:cNvPr id="224" name="Google Shape;224;p32"/>
          <p:cNvSpPr txBox="1">
            <a:spLocks noGrp="1"/>
          </p:cNvSpPr>
          <p:nvPr>
            <p:ph type="body" idx="1"/>
          </p:nvPr>
        </p:nvSpPr>
        <p:spPr>
          <a:xfrm>
            <a:off x="457200" y="1970144"/>
            <a:ext cx="8229600" cy="4506855"/>
          </a:xfrm>
          <a:prstGeom prst="rect">
            <a:avLst/>
          </a:prstGeom>
          <a:noFill/>
          <a:ln>
            <a:noFill/>
          </a:ln>
        </p:spPr>
        <p:txBody>
          <a:bodyPr spcFirstLastPara="1" wrap="square" lIns="91425" tIns="45700" rIns="91425" bIns="45700" anchor="t" anchorCtr="0">
            <a:noAutofit/>
          </a:bodyPr>
          <a:lstStyle/>
          <a:p>
            <a:pPr marL="457200" lvl="0" indent="-325755" algn="l" rtl="0">
              <a:lnSpc>
                <a:spcPct val="100000"/>
              </a:lnSpc>
              <a:spcBef>
                <a:spcPts val="360"/>
              </a:spcBef>
              <a:spcAft>
                <a:spcPts val="0"/>
              </a:spcAft>
              <a:buSzPts val="1530"/>
              <a:buChar char="•"/>
            </a:pPr>
            <a:r>
              <a:rPr lang="en-US" sz="4200" dirty="0"/>
              <a:t>Retain – make, own, control</a:t>
            </a:r>
            <a:endParaRPr dirty="0"/>
          </a:p>
          <a:p>
            <a:pPr marL="457200" lvl="0" indent="-325755" algn="l" rtl="0">
              <a:lnSpc>
                <a:spcPct val="100000"/>
              </a:lnSpc>
              <a:spcBef>
                <a:spcPts val="360"/>
              </a:spcBef>
              <a:spcAft>
                <a:spcPts val="0"/>
              </a:spcAft>
              <a:buSzPts val="1530"/>
              <a:buChar char="•"/>
            </a:pPr>
            <a:r>
              <a:rPr lang="en-US" sz="4200" dirty="0"/>
              <a:t>Reuse – use in varied contexts</a:t>
            </a:r>
            <a:endParaRPr dirty="0"/>
          </a:p>
          <a:p>
            <a:pPr marL="457200" lvl="0" indent="-325755" algn="l" rtl="0">
              <a:lnSpc>
                <a:spcPct val="100000"/>
              </a:lnSpc>
              <a:spcBef>
                <a:spcPts val="360"/>
              </a:spcBef>
              <a:spcAft>
                <a:spcPts val="0"/>
              </a:spcAft>
              <a:buSzPts val="1530"/>
              <a:buChar char="•"/>
            </a:pPr>
            <a:r>
              <a:rPr lang="en-US" sz="4200" dirty="0"/>
              <a:t>Revise – adapt, adjust, alter…</a:t>
            </a:r>
            <a:endParaRPr dirty="0"/>
          </a:p>
          <a:p>
            <a:pPr marL="457200" lvl="0" indent="-325755" algn="l" rtl="0">
              <a:lnSpc>
                <a:spcPct val="100000"/>
              </a:lnSpc>
              <a:spcBef>
                <a:spcPts val="360"/>
              </a:spcBef>
              <a:spcAft>
                <a:spcPts val="0"/>
              </a:spcAft>
              <a:buSzPts val="1530"/>
              <a:buChar char="•"/>
            </a:pPr>
            <a:r>
              <a:rPr lang="en-US" sz="4200" dirty="0"/>
              <a:t>Remix – combine </a:t>
            </a:r>
            <a:endParaRPr dirty="0"/>
          </a:p>
          <a:p>
            <a:pPr marL="457200" lvl="0" indent="-325755" algn="l" rtl="0">
              <a:lnSpc>
                <a:spcPct val="100000"/>
              </a:lnSpc>
              <a:spcBef>
                <a:spcPts val="360"/>
              </a:spcBef>
              <a:spcAft>
                <a:spcPts val="0"/>
              </a:spcAft>
              <a:buSzPts val="1530"/>
              <a:buChar char="•"/>
            </a:pPr>
            <a:r>
              <a:rPr lang="en-US" sz="4200" dirty="0"/>
              <a:t>Redistribute - share</a:t>
            </a:r>
            <a:endParaRPr dirty="0"/>
          </a:p>
          <a:p>
            <a:pPr marL="457200" lvl="0" indent="-228600" algn="l" rtl="0">
              <a:lnSpc>
                <a:spcPct val="100000"/>
              </a:lnSpc>
              <a:spcBef>
                <a:spcPts val="360"/>
              </a:spcBef>
              <a:spcAft>
                <a:spcPts val="0"/>
              </a:spcAft>
              <a:buSzPts val="1530"/>
              <a:buNone/>
            </a:pPr>
            <a:endParaRPr sz="1945" i="1" dirty="0"/>
          </a:p>
          <a:p>
            <a:pPr marL="131445" lvl="0" indent="0" algn="l" rtl="0">
              <a:lnSpc>
                <a:spcPct val="100000"/>
              </a:lnSpc>
              <a:spcBef>
                <a:spcPts val="360"/>
              </a:spcBef>
              <a:spcAft>
                <a:spcPts val="0"/>
              </a:spcAft>
              <a:buSzPts val="1530"/>
              <a:buNone/>
            </a:pPr>
            <a:r>
              <a:rPr lang="en-US" sz="1945" i="1" dirty="0"/>
              <a:t>This material is based on original writing by David Wiley, which was published freely under a Creative Commons Attribution 4.0 license at http://</a:t>
            </a:r>
            <a:r>
              <a:rPr lang="en-US" sz="1945" i="1" dirty="0" err="1"/>
              <a:t>opencontent.org</a:t>
            </a:r>
            <a:r>
              <a:rPr lang="en-US" sz="1945" i="1" dirty="0"/>
              <a:t>/definition/.</a:t>
            </a:r>
            <a:endParaRPr sz="1945"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26773279"/>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22"/>
        <p:cNvGrpSpPr/>
        <p:nvPr/>
      </p:nvGrpSpPr>
      <p:grpSpPr>
        <a:xfrm>
          <a:off x="0" y="0"/>
          <a:ext cx="0" cy="0"/>
          <a:chOff x="0" y="0"/>
          <a:chExt cx="0" cy="0"/>
        </a:xfrm>
      </p:grpSpPr>
      <p:sp>
        <p:nvSpPr>
          <p:cNvPr id="223" name="Google Shape;223;p32"/>
          <p:cNvSpPr txBox="1">
            <a:spLocks noGrp="1"/>
          </p:cNvSpPr>
          <p:nvPr>
            <p:ph type="title"/>
          </p:nvPr>
        </p:nvSpPr>
        <p:spPr>
          <a:xfrm>
            <a:off x="1200032" y="533400"/>
            <a:ext cx="7486767" cy="990600"/>
          </a:xfrm>
          <a:prstGeom prst="rect">
            <a:avLst/>
          </a:prstGeom>
          <a:noFill/>
          <a:ln>
            <a:noFill/>
          </a:ln>
        </p:spPr>
        <p:txBody>
          <a:bodyPr spcFirstLastPara="1" wrap="square" lIns="91425" tIns="45700" rIns="91425" bIns="45700" anchor="ctr" anchorCtr="0">
            <a:noAutofit/>
          </a:bodyPr>
          <a:lstStyle/>
          <a:p>
            <a:pPr lvl="0">
              <a:lnSpc>
                <a:spcPct val="100000"/>
              </a:lnSpc>
              <a:spcBef>
                <a:spcPts val="0"/>
              </a:spcBef>
              <a:buClr>
                <a:schemeClr val="dk2"/>
              </a:buClr>
              <a:buSzPts val="1800"/>
            </a:pPr>
            <a:r>
              <a:rPr lang="en-US" dirty="0"/>
              <a:t>Open Pedagogy</a:t>
            </a:r>
            <a:endParaRPr dirty="0"/>
          </a:p>
        </p:txBody>
      </p:sp>
      <p:sp>
        <p:nvSpPr>
          <p:cNvPr id="224" name="Google Shape;224;p32"/>
          <p:cNvSpPr txBox="1">
            <a:spLocks noGrp="1"/>
          </p:cNvSpPr>
          <p:nvPr>
            <p:ph type="body" idx="1"/>
          </p:nvPr>
        </p:nvSpPr>
        <p:spPr>
          <a:xfrm>
            <a:off x="457200" y="1970144"/>
            <a:ext cx="8229600" cy="4506855"/>
          </a:xfrm>
          <a:prstGeom prst="rect">
            <a:avLst/>
          </a:prstGeom>
          <a:noFill/>
          <a:ln>
            <a:noFill/>
          </a:ln>
        </p:spPr>
        <p:txBody>
          <a:bodyPr spcFirstLastPara="1" wrap="square" lIns="91425" tIns="45700" rIns="91425" bIns="45700" anchor="t" anchorCtr="0">
            <a:noAutofit/>
          </a:bodyPr>
          <a:lstStyle/>
          <a:p>
            <a:pPr marL="457200" lvl="0" indent="-419100">
              <a:lnSpc>
                <a:spcPct val="90000"/>
              </a:lnSpc>
              <a:spcBef>
                <a:spcPts val="0"/>
              </a:spcBef>
              <a:buSzPts val="3000"/>
            </a:pPr>
            <a:endParaRPr lang="en-US" sz="3000" dirty="0"/>
          </a:p>
          <a:p>
            <a:pPr marL="457200" lvl="0" indent="-419100">
              <a:lnSpc>
                <a:spcPct val="90000"/>
              </a:lnSpc>
              <a:spcBef>
                <a:spcPts val="0"/>
              </a:spcBef>
              <a:buSzPts val="3000"/>
            </a:pPr>
            <a:r>
              <a:rPr lang="en-US" sz="3000" dirty="0"/>
              <a:t>Greater </a:t>
            </a:r>
            <a:r>
              <a:rPr lang="en-US" sz="3000" dirty="0" smtClean="0"/>
              <a:t>academic freedom</a:t>
            </a:r>
            <a:endParaRPr lang="en-US" sz="3000" dirty="0"/>
          </a:p>
          <a:p>
            <a:pPr marL="457200" lvl="0" indent="-419100">
              <a:lnSpc>
                <a:spcPct val="90000"/>
              </a:lnSpc>
              <a:spcBef>
                <a:spcPts val="800"/>
              </a:spcBef>
              <a:buSzPts val="3000"/>
            </a:pPr>
            <a:r>
              <a:rPr lang="en-US" sz="3000" dirty="0"/>
              <a:t>Faculty have more control over what they are teaching rather </a:t>
            </a:r>
            <a:r>
              <a:rPr lang="en-US" sz="3000" dirty="0" smtClean="0"/>
              <a:t>then feeling bound </a:t>
            </a:r>
            <a:r>
              <a:rPr lang="en-US" sz="3000" dirty="0"/>
              <a:t>to </a:t>
            </a:r>
            <a:r>
              <a:rPr lang="en-US" sz="3000" dirty="0" smtClean="0"/>
              <a:t>the content </a:t>
            </a:r>
            <a:r>
              <a:rPr lang="en-US" sz="3000" dirty="0"/>
              <a:t>in a commercial </a:t>
            </a:r>
            <a:r>
              <a:rPr lang="en-US" sz="3000" dirty="0" smtClean="0"/>
              <a:t>textbook</a:t>
            </a:r>
          </a:p>
          <a:p>
            <a:pPr marL="457200" lvl="0" indent="-419100">
              <a:lnSpc>
                <a:spcPct val="90000"/>
              </a:lnSpc>
              <a:spcBef>
                <a:spcPts val="800"/>
              </a:spcBef>
              <a:buSzPts val="3000"/>
            </a:pPr>
            <a:r>
              <a:rPr lang="en-US" sz="3000" dirty="0" smtClean="0"/>
              <a:t>What would/could this mean for your teaching?</a:t>
            </a:r>
            <a:endParaRPr lang="en-US" sz="3000" dirty="0"/>
          </a:p>
          <a:p>
            <a:pPr marL="457200" lvl="0" indent="0">
              <a:lnSpc>
                <a:spcPct val="90000"/>
              </a:lnSpc>
              <a:spcBef>
                <a:spcPts val="800"/>
              </a:spcBef>
              <a:buNone/>
            </a:pPr>
            <a:endParaRPr lang="en-US" sz="3000" dirty="0"/>
          </a:p>
          <a:p>
            <a:pPr marL="457200" lvl="0" indent="-325755" algn="l" rtl="0">
              <a:lnSpc>
                <a:spcPct val="100000"/>
              </a:lnSpc>
              <a:spcBef>
                <a:spcPts val="360"/>
              </a:spcBef>
              <a:spcAft>
                <a:spcPts val="0"/>
              </a:spcAft>
              <a:buSzPts val="1530"/>
              <a:buChar char="•"/>
            </a:pPr>
            <a:endParaRPr sz="1945"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7404390"/>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ASCCC OERI</a:t>
            </a:r>
          </a:p>
        </p:txBody>
      </p:sp>
      <p:sp>
        <p:nvSpPr>
          <p:cNvPr id="3" name="Content Placeholder 2"/>
          <p:cNvSpPr>
            <a:spLocks noGrp="1"/>
          </p:cNvSpPr>
          <p:nvPr>
            <p:ph idx="1"/>
          </p:nvPr>
        </p:nvSpPr>
        <p:spPr/>
        <p:txBody>
          <a:bodyPr>
            <a:noAutofit/>
          </a:bodyPr>
          <a:lstStyle/>
          <a:p>
            <a:pPr>
              <a:lnSpc>
                <a:spcPct val="100000"/>
              </a:lnSpc>
            </a:pPr>
            <a:r>
              <a:rPr lang="en-US" sz="3200" dirty="0"/>
              <a:t>A 5-year project to implement OER </a:t>
            </a:r>
            <a:r>
              <a:rPr lang="en-US" sz="3200" dirty="0" err="1"/>
              <a:t>systemwide</a:t>
            </a:r>
            <a:r>
              <a:rPr lang="en-US" sz="3200" dirty="0"/>
              <a:t> coordinating state level activities to </a:t>
            </a:r>
            <a:r>
              <a:rPr lang="en-US" sz="3200" dirty="0">
                <a:solidFill>
                  <a:srgbClr val="FF0000"/>
                </a:solidFill>
              </a:rPr>
              <a:t>increase OER availability</a:t>
            </a:r>
            <a:r>
              <a:rPr lang="en-US" sz="3200" dirty="0"/>
              <a:t> and </a:t>
            </a:r>
            <a:r>
              <a:rPr lang="en-US" sz="3200" dirty="0">
                <a:solidFill>
                  <a:srgbClr val="FF0000"/>
                </a:solidFill>
              </a:rPr>
              <a:t>supporting local OER implementation</a:t>
            </a:r>
            <a:r>
              <a:rPr lang="en-US" sz="3200" dirty="0"/>
              <a:t>. </a:t>
            </a:r>
          </a:p>
          <a:p>
            <a:pPr>
              <a:lnSpc>
                <a:spcPct val="100000"/>
              </a:lnSpc>
            </a:pPr>
            <a:r>
              <a:rPr lang="en-US" sz="3200" dirty="0"/>
              <a:t>At the end of the initial project period, </a:t>
            </a:r>
            <a:r>
              <a:rPr lang="en-US" sz="3200" dirty="0">
                <a:solidFill>
                  <a:srgbClr val="FF0000"/>
                </a:solidFill>
              </a:rPr>
              <a:t>the structure</a:t>
            </a:r>
            <a:r>
              <a:rPr lang="en-US" sz="3200" dirty="0"/>
              <a:t> and accomplishments of the </a:t>
            </a:r>
            <a:r>
              <a:rPr lang="en-US" sz="3200" dirty="0" smtClean="0"/>
              <a:t>OERI </a:t>
            </a:r>
            <a:r>
              <a:rPr lang="en-US" sz="3200" dirty="0"/>
              <a:t>would be evaluated and future funding needs identified.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2635881"/>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OERI Regional Leads</a:t>
            </a:r>
          </a:p>
        </p:txBody>
      </p:sp>
      <p:sp>
        <p:nvSpPr>
          <p:cNvPr id="3" name="Content Placeholder 2"/>
          <p:cNvSpPr>
            <a:spLocks noGrp="1"/>
          </p:cNvSpPr>
          <p:nvPr>
            <p:ph idx="1"/>
          </p:nvPr>
        </p:nvSpPr>
        <p:spPr/>
        <p:txBody>
          <a:bodyPr>
            <a:normAutofit fontScale="85000" lnSpcReduction="20000"/>
          </a:bodyPr>
          <a:lstStyle/>
          <a:p>
            <a:r>
              <a:rPr lang="en-US" dirty="0"/>
              <a:t>Dave Dillon</a:t>
            </a:r>
          </a:p>
          <a:p>
            <a:pPr lvl="1"/>
            <a:r>
              <a:rPr lang="en-US" dirty="0"/>
              <a:t>Counseling, </a:t>
            </a:r>
            <a:r>
              <a:rPr lang="en-US" dirty="0" err="1"/>
              <a:t>Grossmont</a:t>
            </a:r>
            <a:endParaRPr lang="en-US" dirty="0"/>
          </a:p>
          <a:p>
            <a:r>
              <a:rPr lang="en-US" dirty="0" err="1"/>
              <a:t>Shagun</a:t>
            </a:r>
            <a:r>
              <a:rPr lang="en-US" dirty="0"/>
              <a:t> </a:t>
            </a:r>
            <a:r>
              <a:rPr lang="en-US" dirty="0" err="1"/>
              <a:t>Kaur</a:t>
            </a:r>
            <a:endParaRPr lang="en-US" dirty="0"/>
          </a:p>
          <a:p>
            <a:pPr lvl="1"/>
            <a:r>
              <a:rPr lang="en-US" dirty="0"/>
              <a:t>Communication Studies, </a:t>
            </a:r>
            <a:r>
              <a:rPr lang="en-US" dirty="0" err="1"/>
              <a:t>DeAnza</a:t>
            </a:r>
            <a:endParaRPr lang="en-US" dirty="0"/>
          </a:p>
          <a:p>
            <a:r>
              <a:rPr lang="en-US" dirty="0"/>
              <a:t>Jennifer Paris</a:t>
            </a:r>
          </a:p>
          <a:p>
            <a:pPr lvl="1"/>
            <a:r>
              <a:rPr lang="en-US" dirty="0"/>
              <a:t>ECE/CD, College of the Canyons</a:t>
            </a:r>
          </a:p>
          <a:p>
            <a:r>
              <a:rPr lang="en-US" dirty="0"/>
              <a:t>Amanda </a:t>
            </a:r>
            <a:r>
              <a:rPr lang="en-US" dirty="0" err="1"/>
              <a:t>Taintor</a:t>
            </a:r>
            <a:endParaRPr lang="en-US" dirty="0"/>
          </a:p>
          <a:p>
            <a:pPr lvl="1"/>
            <a:r>
              <a:rPr lang="en-US" dirty="0"/>
              <a:t>ECE/CD/ID, Reedley</a:t>
            </a:r>
          </a:p>
          <a:p>
            <a:r>
              <a:rPr lang="en-US" dirty="0"/>
              <a:t>Suzanne </a:t>
            </a:r>
            <a:r>
              <a:rPr lang="en-US" dirty="0" err="1"/>
              <a:t>Wakim</a:t>
            </a:r>
            <a:endParaRPr lang="en-US" dirty="0"/>
          </a:p>
          <a:p>
            <a:pPr lvl="1"/>
            <a:r>
              <a:rPr lang="en-US" dirty="0"/>
              <a:t>Biology, Butte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9176031"/>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dirty="0"/>
              <a:t>Overview</a:t>
            </a:r>
          </a:p>
        </p:txBody>
      </p:sp>
      <p:sp>
        <p:nvSpPr>
          <p:cNvPr id="6" name="Content Placeholder 5"/>
          <p:cNvSpPr>
            <a:spLocks noGrp="1"/>
          </p:cNvSpPr>
          <p:nvPr>
            <p:ph idx="1"/>
          </p:nvPr>
        </p:nvSpPr>
        <p:spPr/>
        <p:txBody>
          <a:bodyPr>
            <a:normAutofit/>
          </a:bodyPr>
          <a:lstStyle/>
          <a:p>
            <a:pPr fontAlgn="base"/>
            <a:r>
              <a:rPr lang="en-US" sz="3600" b="1" dirty="0"/>
              <a:t>OER Basics</a:t>
            </a:r>
          </a:p>
          <a:p>
            <a:pPr fontAlgn="base"/>
            <a:r>
              <a:rPr lang="en-US" sz="3600" b="1" dirty="0"/>
              <a:t>OER and Equity/Success</a:t>
            </a:r>
          </a:p>
          <a:p>
            <a:pPr fontAlgn="t"/>
            <a:r>
              <a:rPr lang="en-US" sz="3600" b="1" dirty="0"/>
              <a:t>OER and Academic Freedom</a:t>
            </a:r>
            <a:endParaRPr lang="en-US" sz="3600" dirty="0"/>
          </a:p>
          <a:p>
            <a:pPr fontAlgn="t"/>
            <a:r>
              <a:rPr lang="en-US" sz="3600" b="1" dirty="0"/>
              <a:t>The OERI</a:t>
            </a:r>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OERI’s Goals</a:t>
            </a:r>
          </a:p>
        </p:txBody>
      </p:sp>
      <p:sp>
        <p:nvSpPr>
          <p:cNvPr id="3" name="Content Placeholder 2"/>
          <p:cNvSpPr>
            <a:spLocks noGrp="1"/>
          </p:cNvSpPr>
          <p:nvPr>
            <p:ph idx="1"/>
          </p:nvPr>
        </p:nvSpPr>
        <p:spPr>
          <a:xfrm>
            <a:off x="628650" y="2160180"/>
            <a:ext cx="7905750" cy="4545419"/>
          </a:xfrm>
        </p:spPr>
        <p:txBody>
          <a:bodyPr>
            <a:noAutofit/>
          </a:bodyPr>
          <a:lstStyle/>
          <a:p>
            <a:pPr>
              <a:lnSpc>
                <a:spcPct val="100000"/>
              </a:lnSpc>
            </a:pPr>
            <a:r>
              <a:rPr lang="en-US" sz="3094" dirty="0"/>
              <a:t>Ensure OER availability for at least 70% of all C-ID courses by the end of the 5-year term.</a:t>
            </a:r>
          </a:p>
          <a:p>
            <a:pPr>
              <a:lnSpc>
                <a:spcPct val="100000"/>
              </a:lnSpc>
            </a:pPr>
            <a:r>
              <a:rPr lang="en-US" sz="3094" dirty="0">
                <a:solidFill>
                  <a:srgbClr val="FF0000"/>
                </a:solidFill>
              </a:rPr>
              <a:t>Significantly reduce costs for students in at least 50% of the most highly enrolled courses</a:t>
            </a:r>
            <a:r>
              <a:rPr lang="en-US" sz="3094" dirty="0"/>
              <a:t>.</a:t>
            </a:r>
          </a:p>
          <a:p>
            <a:pPr>
              <a:lnSpc>
                <a:spcPct val="100000"/>
              </a:lnSpc>
            </a:pPr>
            <a:r>
              <a:rPr lang="en-US" sz="3094" dirty="0"/>
              <a:t>Develop systems to replace high-cost homework systems such as "My Math Lab” and other ancillary materials that facilitate faculty OER adoption.</a:t>
            </a:r>
          </a:p>
          <a:p>
            <a:pPr>
              <a:buNone/>
            </a:pPr>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0884"/>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OERI’s Goals (continued)</a:t>
            </a:r>
          </a:p>
        </p:txBody>
      </p:sp>
      <p:sp>
        <p:nvSpPr>
          <p:cNvPr id="3" name="Content Placeholder 2"/>
          <p:cNvSpPr>
            <a:spLocks noGrp="1"/>
          </p:cNvSpPr>
          <p:nvPr>
            <p:ph idx="1"/>
          </p:nvPr>
        </p:nvSpPr>
        <p:spPr>
          <a:xfrm>
            <a:off x="628650" y="2160180"/>
            <a:ext cx="7905750" cy="4545419"/>
          </a:xfrm>
        </p:spPr>
        <p:txBody>
          <a:bodyPr>
            <a:noAutofit/>
          </a:bodyPr>
          <a:lstStyle/>
          <a:p>
            <a:pPr>
              <a:lnSpc>
                <a:spcPct val="100000"/>
              </a:lnSpc>
            </a:pPr>
            <a:r>
              <a:rPr lang="en-US" sz="3600" dirty="0"/>
              <a:t>Establish a network of OER Liaisons to serve as local OER champions.</a:t>
            </a:r>
          </a:p>
          <a:p>
            <a:pPr>
              <a:lnSpc>
                <a:spcPct val="100000"/>
              </a:lnSpc>
            </a:pPr>
            <a:r>
              <a:rPr lang="en-US" sz="3600" dirty="0"/>
              <a:t>Develop OER resources for selected CTE areas.</a:t>
            </a:r>
          </a:p>
          <a:p>
            <a:pPr>
              <a:lnSpc>
                <a:spcPct val="100000"/>
              </a:lnSpc>
            </a:pPr>
            <a:r>
              <a:rPr lang="en-US" sz="3600" dirty="0"/>
              <a:t>Leverage prior related work.</a:t>
            </a:r>
          </a:p>
          <a:p>
            <a:pPr>
              <a:lnSpc>
                <a:spcPct val="100000"/>
              </a:lnSpc>
            </a:pPr>
            <a:r>
              <a:rPr lang="en-US" sz="3600" dirty="0"/>
              <a:t>Facilitate achieving the goals of AB 705 and other legislation/initiatives.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8610853"/>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Activities</a:t>
            </a:r>
          </a:p>
        </p:txBody>
      </p:sp>
      <p:sp>
        <p:nvSpPr>
          <p:cNvPr id="3" name="Content Placeholder 2"/>
          <p:cNvSpPr>
            <a:spLocks noGrp="1"/>
          </p:cNvSpPr>
          <p:nvPr>
            <p:ph idx="1"/>
          </p:nvPr>
        </p:nvSpPr>
        <p:spPr>
          <a:xfrm>
            <a:off x="609600" y="1876214"/>
            <a:ext cx="7886700" cy="3999123"/>
          </a:xfrm>
        </p:spPr>
        <p:txBody>
          <a:bodyPr>
            <a:noAutofit/>
          </a:bodyPr>
          <a:lstStyle/>
          <a:p>
            <a:pPr>
              <a:lnSpc>
                <a:spcPct val="100000"/>
              </a:lnSpc>
            </a:pPr>
            <a:r>
              <a:rPr lang="en-US" sz="3600" dirty="0"/>
              <a:t>Identify OER needs and determine how best to meet them.</a:t>
            </a:r>
          </a:p>
          <a:p>
            <a:pPr>
              <a:lnSpc>
                <a:spcPct val="100000"/>
              </a:lnSpc>
            </a:pPr>
            <a:r>
              <a:rPr lang="en-US" sz="3600" dirty="0"/>
              <a:t>Create discipline faculty teams with leaders to facilitate resource identification and development. </a:t>
            </a:r>
          </a:p>
          <a:p>
            <a:pPr>
              <a:lnSpc>
                <a:spcPct val="100000"/>
              </a:lnSpc>
            </a:pPr>
            <a:r>
              <a:rPr lang="en-US" sz="3600" dirty="0"/>
              <a:t>Establish an RFP process to fund the development of high-cost homework systems and other resources.</a:t>
            </a:r>
          </a:p>
          <a:p>
            <a:pPr>
              <a:buNone/>
            </a:pPr>
            <a:endParaRPr lang="en-US" sz="3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5568090"/>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Activities</a:t>
            </a:r>
          </a:p>
        </p:txBody>
      </p:sp>
      <p:sp>
        <p:nvSpPr>
          <p:cNvPr id="3" name="Content Placeholder 2"/>
          <p:cNvSpPr>
            <a:spLocks noGrp="1"/>
          </p:cNvSpPr>
          <p:nvPr>
            <p:ph idx="1"/>
          </p:nvPr>
        </p:nvSpPr>
        <p:spPr>
          <a:xfrm>
            <a:off x="609600" y="2160180"/>
            <a:ext cx="7886700" cy="3715157"/>
          </a:xfrm>
        </p:spPr>
        <p:txBody>
          <a:bodyPr>
            <a:noAutofit/>
          </a:bodyPr>
          <a:lstStyle/>
          <a:p>
            <a:pPr>
              <a:lnSpc>
                <a:spcPct val="100000"/>
              </a:lnSpc>
            </a:pPr>
            <a:r>
              <a:rPr lang="en-US" sz="3600" dirty="0"/>
              <a:t>Provide expertise with respect to copyright, accessibility, and technology/ID to facilitate local and statewide OER efforts. </a:t>
            </a:r>
          </a:p>
          <a:p>
            <a:pPr>
              <a:lnSpc>
                <a:spcPct val="100000"/>
              </a:lnSpc>
            </a:pPr>
            <a:r>
              <a:rPr lang="en-US" sz="3600" dirty="0"/>
              <a:t>Build on the accomplishments of other state-funded OER efforts and leverage the work and resources of existing grants and initiatives.</a:t>
            </a:r>
          </a:p>
          <a:p>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8650221"/>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a:t>RFP</a:t>
            </a:r>
          </a:p>
        </p:txBody>
      </p:sp>
      <p:sp>
        <p:nvSpPr>
          <p:cNvPr id="6" name="Content Placeholder 5"/>
          <p:cNvSpPr>
            <a:spLocks noGrp="1"/>
          </p:cNvSpPr>
          <p:nvPr>
            <p:ph idx="1"/>
          </p:nvPr>
        </p:nvSpPr>
        <p:spPr/>
        <p:txBody>
          <a:bodyPr>
            <a:noAutofit/>
          </a:bodyPr>
          <a:lstStyle/>
          <a:p>
            <a:r>
              <a:rPr lang="en-US" dirty="0"/>
              <a:t>Second round of project proposals for</a:t>
            </a:r>
          </a:p>
          <a:p>
            <a:pPr lvl="1"/>
            <a:r>
              <a:rPr lang="en-US" dirty="0"/>
              <a:t>Creating and curating OER text for common courses</a:t>
            </a:r>
          </a:p>
          <a:p>
            <a:pPr lvl="1"/>
            <a:r>
              <a:rPr lang="en-US" dirty="0"/>
              <a:t>Enhancements to current OER</a:t>
            </a:r>
          </a:p>
          <a:p>
            <a:pPr lvl="1"/>
            <a:r>
              <a:rPr lang="en-US" dirty="0"/>
              <a:t>Ancillary development</a:t>
            </a:r>
          </a:p>
          <a:p>
            <a:r>
              <a:rPr lang="en-US" dirty="0"/>
              <a:t>Focus on resources that ultimately lead to savings for students </a:t>
            </a:r>
            <a:r>
              <a:rPr lang="mr-IN" dirty="0"/>
              <a:t>–</a:t>
            </a:r>
            <a:r>
              <a:rPr lang="en-US" dirty="0"/>
              <a:t> proposals must be tied to a specific course or courses, as opposed to general resources that support student success</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RFP</a:t>
            </a:r>
          </a:p>
        </p:txBody>
      </p:sp>
      <p:sp>
        <p:nvSpPr>
          <p:cNvPr id="3" name="Content Placeholder 2"/>
          <p:cNvSpPr>
            <a:spLocks noGrp="1"/>
          </p:cNvSpPr>
          <p:nvPr>
            <p:ph idx="1"/>
          </p:nvPr>
        </p:nvSpPr>
        <p:spPr/>
        <p:txBody>
          <a:bodyPr>
            <a:normAutofit fontScale="92500" lnSpcReduction="10000"/>
          </a:bodyPr>
          <a:lstStyle/>
          <a:p>
            <a:r>
              <a:rPr lang="en-US" dirty="0"/>
              <a:t>Funding levels separated </a:t>
            </a:r>
          </a:p>
          <a:p>
            <a:pPr lvl="1"/>
            <a:r>
              <a:rPr lang="en-US" dirty="0"/>
              <a:t>Up to $10,000</a:t>
            </a:r>
          </a:p>
          <a:p>
            <a:pPr lvl="1"/>
            <a:r>
              <a:rPr lang="en-US" dirty="0"/>
              <a:t>$10,001 to $20,000</a:t>
            </a:r>
          </a:p>
          <a:p>
            <a:pPr lvl="1"/>
            <a:r>
              <a:rPr lang="en-US" dirty="0"/>
              <a:t>$20,001 to $30,000</a:t>
            </a:r>
          </a:p>
          <a:p>
            <a:pPr lvl="1"/>
            <a:r>
              <a:rPr lang="en-US" dirty="0"/>
              <a:t>Justification for why cost is what it is must be delineated – the focus is on the cost of the work, not the impact of the product</a:t>
            </a:r>
          </a:p>
          <a:p>
            <a:r>
              <a:rPr lang="en-US" dirty="0"/>
              <a:t>More guidance with respect to budget</a:t>
            </a:r>
          </a:p>
          <a:p>
            <a:r>
              <a:rPr lang="en-US" dirty="0"/>
              <a:t>More guidance with respect to documenting impact</a:t>
            </a:r>
          </a:p>
          <a:p>
            <a:pPr lvl="1">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RFP</a:t>
            </a:r>
          </a:p>
        </p:txBody>
      </p:sp>
      <p:sp>
        <p:nvSpPr>
          <p:cNvPr id="3" name="Content Placeholder 2"/>
          <p:cNvSpPr>
            <a:spLocks noGrp="1"/>
          </p:cNvSpPr>
          <p:nvPr>
            <p:ph idx="1"/>
          </p:nvPr>
        </p:nvSpPr>
        <p:spPr/>
        <p:txBody>
          <a:bodyPr>
            <a:normAutofit/>
          </a:bodyPr>
          <a:lstStyle/>
          <a:p>
            <a:r>
              <a:rPr lang="en-US" dirty="0"/>
              <a:t>Training provided – possibly required – up-front:</a:t>
            </a:r>
          </a:p>
          <a:p>
            <a:pPr lvl="1"/>
            <a:r>
              <a:rPr lang="en-US" dirty="0"/>
              <a:t>Creative commons licensing</a:t>
            </a:r>
          </a:p>
          <a:p>
            <a:pPr lvl="1"/>
            <a:r>
              <a:rPr lang="en-US" dirty="0"/>
              <a:t>Accessibility</a:t>
            </a:r>
          </a:p>
          <a:p>
            <a:pPr lvl="1"/>
            <a:r>
              <a:rPr lang="en-US" dirty="0"/>
              <a:t>Attributions</a:t>
            </a:r>
          </a:p>
          <a:p>
            <a:r>
              <a:rPr lang="en-US" dirty="0"/>
              <a:t>Expectations clearly communicated at the outset:</a:t>
            </a:r>
          </a:p>
          <a:p>
            <a:pPr lvl="1"/>
            <a:r>
              <a:rPr lang="en-US" dirty="0"/>
              <a:t>Specifications of final </a:t>
            </a:r>
            <a:r>
              <a:rPr lang="en-US" dirty="0" err="1"/>
              <a:t>product(s</a:t>
            </a:r>
            <a:r>
              <a:rPr lang="en-US" dirty="0"/>
              <a:t>)</a:t>
            </a:r>
          </a:p>
          <a:p>
            <a:pPr lvl="1"/>
            <a:r>
              <a:rPr lang="en-US" dirty="0"/>
              <a:t>Identified check-in points</a:t>
            </a:r>
          </a:p>
          <a:p>
            <a:pPr lvl="1">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OERI</a:t>
            </a:r>
            <a:endParaRPr lang="en-US" sz="4400" dirty="0"/>
          </a:p>
        </p:txBody>
      </p:sp>
      <p:sp>
        <p:nvSpPr>
          <p:cNvPr id="3" name="Content Placeholder 2"/>
          <p:cNvSpPr>
            <a:spLocks noGrp="1"/>
          </p:cNvSpPr>
          <p:nvPr>
            <p:ph idx="1"/>
          </p:nvPr>
        </p:nvSpPr>
        <p:spPr/>
        <p:txBody>
          <a:bodyPr>
            <a:normAutofit/>
          </a:bodyPr>
          <a:lstStyle/>
          <a:p>
            <a:r>
              <a:rPr lang="en-US" sz="4400" dirty="0" smtClean="0"/>
              <a:t>What can we do for you?</a:t>
            </a:r>
            <a:endParaRPr lang="en-US" sz="4400" dirty="0"/>
          </a:p>
          <a:p>
            <a:r>
              <a:rPr lang="en-US" sz="4400" dirty="0" smtClean="0"/>
              <a:t>Find us at: </a:t>
            </a:r>
            <a:r>
              <a:rPr lang="en-US" sz="4400" b="1" dirty="0" err="1" smtClean="0"/>
              <a:t>tinyurl.com</a:t>
            </a:r>
            <a:r>
              <a:rPr lang="en-US" sz="4400" b="1" dirty="0" smtClean="0"/>
              <a:t>/ASCCC-</a:t>
            </a:r>
            <a:r>
              <a:rPr lang="en-US" sz="4400" b="1" dirty="0" err="1" smtClean="0"/>
              <a:t>OpenEd</a:t>
            </a:r>
            <a:endParaRPr lang="en-US" sz="4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3716592"/>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Attributions</a:t>
            </a:r>
          </a:p>
        </p:txBody>
      </p:sp>
      <p:sp>
        <p:nvSpPr>
          <p:cNvPr id="3" name="Content Placeholder 2"/>
          <p:cNvSpPr>
            <a:spLocks noGrp="1"/>
          </p:cNvSpPr>
          <p:nvPr>
            <p:ph idx="1"/>
          </p:nvPr>
        </p:nvSpPr>
        <p:spPr/>
        <p:txBody>
          <a:bodyPr/>
          <a:lstStyle/>
          <a:p>
            <a:r>
              <a:rPr lang="en-US" dirty="0"/>
              <a:t>All images without attribution obtained from </a:t>
            </a:r>
            <a:r>
              <a:rPr lang="en-US" dirty="0" err="1"/>
              <a:t>pexels.com</a:t>
            </a:r>
            <a:endParaRPr lang="en-US" dirty="0"/>
          </a:p>
        </p:txBody>
      </p:sp>
      <p:pic>
        <p:nvPicPr>
          <p:cNvPr id="4" name="Picture 3" descr="adorable-animal-canine-1564506.jpg"/>
          <p:cNvPicPr>
            <a:picLocks noChangeAspect="1"/>
          </p:cNvPicPr>
          <p:nvPr/>
        </p:nvPicPr>
        <p:blipFill>
          <a:blip r:embed="rId2"/>
          <a:stretch>
            <a:fillRect/>
          </a:stretch>
        </p:blipFill>
        <p:spPr>
          <a:xfrm>
            <a:off x="2440068" y="3259979"/>
            <a:ext cx="4349230" cy="27956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5400" dirty="0"/>
              <a:t>What is OER?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589190"/>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26"/>
        <p:cNvGrpSpPr/>
        <p:nvPr/>
      </p:nvGrpSpPr>
      <p:grpSpPr>
        <a:xfrm>
          <a:off x="0" y="0"/>
          <a:ext cx="0" cy="0"/>
          <a:chOff x="0" y="0"/>
          <a:chExt cx="0" cy="0"/>
        </a:xfrm>
      </p:grpSpPr>
      <p:sp>
        <p:nvSpPr>
          <p:cNvPr id="327" name="Google Shape;327;p56"/>
          <p:cNvSpPr txBox="1">
            <a:spLocks noGrp="1"/>
          </p:cNvSpPr>
          <p:nvPr>
            <p:ph type="title"/>
          </p:nvPr>
        </p:nvSpPr>
        <p:spPr>
          <a:xfrm>
            <a:off x="1490558" y="274638"/>
            <a:ext cx="6729561"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 sz="3959" b="0" i="0" u="none" strike="noStrike" cap="none" dirty="0">
                <a:latin typeface="Calibri"/>
                <a:ea typeface="Calibri"/>
                <a:cs typeface="Calibri"/>
                <a:sym typeface="Calibri"/>
              </a:rPr>
              <a:t>What are Open Educational Resources?</a:t>
            </a:r>
            <a:endParaRPr sz="3959" b="0" i="0" u="none" strike="noStrike" cap="none" dirty="0">
              <a:latin typeface="Calibri"/>
              <a:ea typeface="Calibri"/>
              <a:cs typeface="Calibri"/>
              <a:sym typeface="Calibri"/>
            </a:endParaRPr>
          </a:p>
        </p:txBody>
      </p:sp>
      <p:sp>
        <p:nvSpPr>
          <p:cNvPr id="328" name="Google Shape;328;p56"/>
          <p:cNvSpPr txBox="1"/>
          <p:nvPr/>
        </p:nvSpPr>
        <p:spPr>
          <a:xfrm>
            <a:off x="457200" y="1981200"/>
            <a:ext cx="8153400" cy="403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200">
                <a:solidFill>
                  <a:schemeClr val="dk1"/>
                </a:solidFill>
                <a:latin typeface="Calibri"/>
                <a:ea typeface="Calibri"/>
                <a:cs typeface="Calibri"/>
                <a:sym typeface="Calibri"/>
              </a:rPr>
              <a:t>“OER are teaching, learning, and research resources that reside in the public domain or are released under an intellectual property license that permits their </a:t>
            </a:r>
            <a:r>
              <a:rPr lang="en" sz="3200" b="1">
                <a:solidFill>
                  <a:srgbClr val="CC0000"/>
                </a:solidFill>
                <a:latin typeface="Calibri"/>
                <a:ea typeface="Calibri"/>
                <a:cs typeface="Calibri"/>
                <a:sym typeface="Calibri"/>
              </a:rPr>
              <a:t>free use and repurposing by others</a:t>
            </a:r>
            <a:r>
              <a:rPr lang="en" sz="3200">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en" sz="3200">
                <a:solidFill>
                  <a:schemeClr val="dk1"/>
                </a:solidFill>
                <a:latin typeface="Calibri"/>
                <a:ea typeface="Calibri"/>
                <a:cs typeface="Calibri"/>
                <a:sym typeface="Calibri"/>
              </a:rPr>
              <a:t>-- Hewlett Foundation</a:t>
            </a:r>
            <a:endParaRPr sz="3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22"/>
        <p:cNvGrpSpPr/>
        <p:nvPr/>
      </p:nvGrpSpPr>
      <p:grpSpPr>
        <a:xfrm>
          <a:off x="0" y="0"/>
          <a:ext cx="0" cy="0"/>
          <a:chOff x="0" y="0"/>
          <a:chExt cx="0" cy="0"/>
        </a:xfrm>
      </p:grpSpPr>
      <p:sp>
        <p:nvSpPr>
          <p:cNvPr id="223" name="Google Shape;223;p32"/>
          <p:cNvSpPr txBox="1">
            <a:spLocks noGrp="1"/>
          </p:cNvSpPr>
          <p:nvPr>
            <p:ph type="title"/>
          </p:nvPr>
        </p:nvSpPr>
        <p:spPr>
          <a:xfrm>
            <a:off x="1200032" y="533400"/>
            <a:ext cx="7486767"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1800"/>
              <a:buNone/>
            </a:pPr>
            <a:r>
              <a:rPr lang="en-US" dirty="0"/>
              <a:t>Defining “Open” and OER</a:t>
            </a:r>
            <a:endParaRPr dirty="0"/>
          </a:p>
        </p:txBody>
      </p:sp>
      <p:sp>
        <p:nvSpPr>
          <p:cNvPr id="224" name="Google Shape;224;p32"/>
          <p:cNvSpPr txBox="1">
            <a:spLocks noGrp="1"/>
          </p:cNvSpPr>
          <p:nvPr>
            <p:ph type="body" idx="1"/>
          </p:nvPr>
        </p:nvSpPr>
        <p:spPr>
          <a:xfrm>
            <a:off x="457200" y="1970144"/>
            <a:ext cx="8229600" cy="4506855"/>
          </a:xfrm>
          <a:prstGeom prst="rect">
            <a:avLst/>
          </a:prstGeom>
          <a:noFill/>
          <a:ln>
            <a:noFill/>
          </a:ln>
        </p:spPr>
        <p:txBody>
          <a:bodyPr spcFirstLastPara="1" wrap="square" lIns="91425" tIns="45700" rIns="91425" bIns="45700" anchor="t" anchorCtr="0">
            <a:noAutofit/>
          </a:bodyPr>
          <a:lstStyle/>
          <a:p>
            <a:pPr marL="457200" lvl="0" indent="-325755" algn="l" rtl="0">
              <a:lnSpc>
                <a:spcPct val="100000"/>
              </a:lnSpc>
              <a:spcBef>
                <a:spcPts val="360"/>
              </a:spcBef>
              <a:spcAft>
                <a:spcPts val="0"/>
              </a:spcAft>
              <a:buSzPts val="1530"/>
              <a:buChar char="•"/>
            </a:pPr>
            <a:r>
              <a:rPr lang="en-US" sz="4200" dirty="0"/>
              <a:t>Retain – make, own, control</a:t>
            </a:r>
            <a:endParaRPr dirty="0"/>
          </a:p>
          <a:p>
            <a:pPr marL="457200" lvl="0" indent="-325755" algn="l" rtl="0">
              <a:lnSpc>
                <a:spcPct val="100000"/>
              </a:lnSpc>
              <a:spcBef>
                <a:spcPts val="360"/>
              </a:spcBef>
              <a:spcAft>
                <a:spcPts val="0"/>
              </a:spcAft>
              <a:buSzPts val="1530"/>
              <a:buChar char="•"/>
            </a:pPr>
            <a:r>
              <a:rPr lang="en-US" sz="4200" dirty="0"/>
              <a:t>Reuse – use in varied contexts</a:t>
            </a:r>
            <a:endParaRPr dirty="0"/>
          </a:p>
          <a:p>
            <a:pPr marL="457200" lvl="0" indent="-325755" algn="l" rtl="0">
              <a:lnSpc>
                <a:spcPct val="100000"/>
              </a:lnSpc>
              <a:spcBef>
                <a:spcPts val="360"/>
              </a:spcBef>
              <a:spcAft>
                <a:spcPts val="0"/>
              </a:spcAft>
              <a:buSzPts val="1530"/>
              <a:buChar char="•"/>
            </a:pPr>
            <a:r>
              <a:rPr lang="en-US" sz="4200" dirty="0"/>
              <a:t>Revise – adapt, adjust, alter…</a:t>
            </a:r>
            <a:endParaRPr dirty="0"/>
          </a:p>
          <a:p>
            <a:pPr marL="457200" lvl="0" indent="-325755" algn="l" rtl="0">
              <a:lnSpc>
                <a:spcPct val="100000"/>
              </a:lnSpc>
              <a:spcBef>
                <a:spcPts val="360"/>
              </a:spcBef>
              <a:spcAft>
                <a:spcPts val="0"/>
              </a:spcAft>
              <a:buSzPts val="1530"/>
              <a:buChar char="•"/>
            </a:pPr>
            <a:r>
              <a:rPr lang="en-US" sz="4200" dirty="0"/>
              <a:t>Remix – combine </a:t>
            </a:r>
            <a:endParaRPr dirty="0"/>
          </a:p>
          <a:p>
            <a:pPr marL="457200" lvl="0" indent="-325755" algn="l" rtl="0">
              <a:lnSpc>
                <a:spcPct val="100000"/>
              </a:lnSpc>
              <a:spcBef>
                <a:spcPts val="360"/>
              </a:spcBef>
              <a:spcAft>
                <a:spcPts val="0"/>
              </a:spcAft>
              <a:buSzPts val="1530"/>
              <a:buChar char="•"/>
            </a:pPr>
            <a:r>
              <a:rPr lang="en-US" sz="4200" dirty="0"/>
              <a:t>Redistribute - share</a:t>
            </a:r>
            <a:endParaRPr dirty="0"/>
          </a:p>
          <a:p>
            <a:pPr marL="457200" lvl="0" indent="-228600" algn="l" rtl="0">
              <a:lnSpc>
                <a:spcPct val="100000"/>
              </a:lnSpc>
              <a:spcBef>
                <a:spcPts val="360"/>
              </a:spcBef>
              <a:spcAft>
                <a:spcPts val="0"/>
              </a:spcAft>
              <a:buSzPts val="1530"/>
              <a:buNone/>
            </a:pPr>
            <a:endParaRPr sz="1945" i="1" dirty="0"/>
          </a:p>
          <a:p>
            <a:pPr marL="131445" lvl="0" indent="0" algn="l" rtl="0">
              <a:lnSpc>
                <a:spcPct val="100000"/>
              </a:lnSpc>
              <a:spcBef>
                <a:spcPts val="360"/>
              </a:spcBef>
              <a:spcAft>
                <a:spcPts val="0"/>
              </a:spcAft>
              <a:buSzPts val="1530"/>
              <a:buNone/>
            </a:pPr>
            <a:r>
              <a:rPr lang="en-US" sz="1945" i="1" dirty="0"/>
              <a:t>This material is based on original writing by David Wiley, which was published freely under a Creative Commons Attribution 4.0 license at http://</a:t>
            </a:r>
            <a:r>
              <a:rPr lang="en-US" sz="1945" i="1" dirty="0" err="1"/>
              <a:t>opencontent.org</a:t>
            </a:r>
            <a:r>
              <a:rPr lang="en-US" sz="1945" i="1" dirty="0"/>
              <a:t>/definition/.</a:t>
            </a:r>
            <a:endParaRPr sz="1945"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400" dirty="0"/>
              <a:t>OER and Equity/Success</a:t>
            </a:r>
            <a:r>
              <a:rPr lang="mr-IN" sz="5400" dirty="0"/>
              <a:t>…</a:t>
            </a:r>
            <a:endParaRPr lang="en-US" sz="5400"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640" dirty="0"/>
              <a:t>OER, Student Success, and Equity</a:t>
            </a:r>
            <a:endParaRPr lang="en-US" dirty="0"/>
          </a:p>
        </p:txBody>
      </p:sp>
      <p:sp>
        <p:nvSpPr>
          <p:cNvPr id="3" name="Content Placeholder 2"/>
          <p:cNvSpPr>
            <a:spLocks noGrp="1"/>
          </p:cNvSpPr>
          <p:nvPr>
            <p:ph idx="1"/>
          </p:nvPr>
        </p:nvSpPr>
        <p:spPr/>
        <p:txBody>
          <a:bodyPr>
            <a:normAutofit/>
          </a:bodyPr>
          <a:lstStyle/>
          <a:p>
            <a:r>
              <a:rPr lang="en-US" sz="3094" dirty="0"/>
              <a:t>What is the connection between open educational resources, student success, and equity?</a:t>
            </a:r>
          </a:p>
          <a:p>
            <a:endParaRPr lang="en-US" sz="3094"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4532985"/>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Impact of Textbook Costs</a:t>
            </a:r>
          </a:p>
        </p:txBody>
      </p:sp>
      <p:sp>
        <p:nvSpPr>
          <p:cNvPr id="3" name="Content Placeholder 2"/>
          <p:cNvSpPr>
            <a:spLocks noGrp="1"/>
          </p:cNvSpPr>
          <p:nvPr>
            <p:ph idx="1"/>
          </p:nvPr>
        </p:nvSpPr>
        <p:spPr/>
        <p:txBody>
          <a:bodyPr>
            <a:normAutofit fontScale="92500"/>
          </a:bodyPr>
          <a:lstStyle/>
          <a:p>
            <a:r>
              <a:rPr lang="en-US" sz="2812" dirty="0"/>
              <a:t>Today’s Learner: Student Views 2018 </a:t>
            </a:r>
            <a:r>
              <a:rPr lang="mr-IN" sz="2812" dirty="0"/>
              <a:t>–</a:t>
            </a:r>
            <a:r>
              <a:rPr lang="en-US" sz="2812" dirty="0"/>
              <a:t> Key Findings</a:t>
            </a:r>
          </a:p>
          <a:p>
            <a:pPr lvl="1"/>
            <a:r>
              <a:rPr lang="en-US" sz="2812" dirty="0"/>
              <a:t>Textbook Purchases Increase Student Stress</a:t>
            </a:r>
          </a:p>
          <a:p>
            <a:pPr lvl="1"/>
            <a:r>
              <a:rPr lang="en-US" sz="2812" dirty="0"/>
              <a:t>Students Sacrifice Food for Textbooks</a:t>
            </a:r>
          </a:p>
          <a:p>
            <a:pPr lvl="1"/>
            <a:r>
              <a:rPr lang="en-US" sz="2812" dirty="0"/>
              <a:t>Minority Students Are Disproportionally Impacted</a:t>
            </a:r>
          </a:p>
          <a:p>
            <a:pPr lvl="1"/>
            <a:r>
              <a:rPr lang="en-US" sz="2812" dirty="0"/>
              <a:t>Coping with the Financial Burden</a:t>
            </a:r>
          </a:p>
          <a:p>
            <a:pPr lvl="1"/>
            <a:r>
              <a:rPr lang="en-US" sz="2812" dirty="0"/>
              <a:t>Digital Access Drives Success</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4532519"/>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CCC #</a:t>
            </a:r>
            <a:r>
              <a:rPr lang="en-US" sz="4400" dirty="0" err="1"/>
              <a:t>RealCollegeSurvey</a:t>
            </a:r>
            <a:endParaRPr lang="en-US" sz="4400" dirty="0"/>
          </a:p>
        </p:txBody>
      </p:sp>
      <p:sp>
        <p:nvSpPr>
          <p:cNvPr id="3" name="Content Placeholder 2"/>
          <p:cNvSpPr>
            <a:spLocks noGrp="1"/>
          </p:cNvSpPr>
          <p:nvPr>
            <p:ph idx="1"/>
          </p:nvPr>
        </p:nvSpPr>
        <p:spPr/>
        <p:txBody>
          <a:bodyPr>
            <a:normAutofit fontScale="92500" lnSpcReduction="20000"/>
          </a:bodyPr>
          <a:lstStyle/>
          <a:p>
            <a:r>
              <a:rPr lang="en-US" sz="3094" dirty="0"/>
              <a:t>60% were housing insecure in the previous year.</a:t>
            </a:r>
          </a:p>
          <a:p>
            <a:r>
              <a:rPr lang="en-US" sz="3094" dirty="0"/>
              <a:t>50% of respondents were food insecure in the prior 30 days.</a:t>
            </a:r>
          </a:p>
          <a:p>
            <a:r>
              <a:rPr lang="en-US" sz="3094" dirty="0"/>
              <a:t>19% were homeless in the previous year.</a:t>
            </a:r>
          </a:p>
          <a:p>
            <a:r>
              <a:rPr lang="en-US" sz="3094" dirty="0"/>
              <a:t>Seven in 10 experienced food insecurity or housing insecurity or homelessness during the previous year.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8715401"/>
      </p:ext>
    </p:extLst>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a="http://schemas.openxmlformats.org/drawingml/2006/main" xmlns="" name="OER ppt Template 190911.potx" id="{E9E14167-E2F4-FC48-9876-43F2620AC0AE}" vid="{6A4D80F4-E524-A742-A7F2-E2AC27EB88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3865</TotalTime>
  <Words>1837</Words>
  <Application>Microsoft Macintosh PowerPoint</Application>
  <PresentationFormat>On-screen Show (4:3)</PresentationFormat>
  <Paragraphs>154</Paragraphs>
  <Slides>28</Slides>
  <Notes>22</Notes>
  <HiddenSlides>0</HiddenSlides>
  <MMClips>0</MMClips>
  <ScaleCrop>false</ScaleCrop>
  <HeadingPairs>
    <vt:vector size="4" baseType="variant">
      <vt:variant>
        <vt:lpstr>Design Template</vt:lpstr>
      </vt:variant>
      <vt:variant>
        <vt:i4>1</vt:i4>
      </vt:variant>
      <vt:variant>
        <vt:lpstr>Slide Titles</vt:lpstr>
      </vt:variant>
      <vt:variant>
        <vt:i4>28</vt:i4>
      </vt:variant>
    </vt:vector>
  </HeadingPairs>
  <TitlesOfParts>
    <vt:vector size="29" baseType="lpstr">
      <vt:lpstr>Gallery</vt:lpstr>
      <vt:lpstr>Equity,  Academic Freedom, and OER</vt:lpstr>
      <vt:lpstr>Overview</vt:lpstr>
      <vt:lpstr>What is OER?</vt:lpstr>
      <vt:lpstr>What are Open Educational Resources?</vt:lpstr>
      <vt:lpstr>Defining “Open” and OER</vt:lpstr>
      <vt:lpstr>OER and Equity/Success…</vt:lpstr>
      <vt:lpstr>OER, Student Success, and Equity</vt:lpstr>
      <vt:lpstr>Impact of Textbook Costs</vt:lpstr>
      <vt:lpstr>CCC #RealCollegeSurvey</vt:lpstr>
      <vt:lpstr>CCC #RealCollegeSurvey</vt:lpstr>
      <vt:lpstr>Slide 11</vt:lpstr>
      <vt:lpstr>More affordable…</vt:lpstr>
      <vt:lpstr>So – OER is good for students. Is it good for faculty? </vt:lpstr>
      <vt:lpstr>OER and Academic Freedom</vt:lpstr>
      <vt:lpstr>Do you ever…</vt:lpstr>
      <vt:lpstr>Defining “Open” and OER</vt:lpstr>
      <vt:lpstr>Open Pedagogy</vt:lpstr>
      <vt:lpstr>ASCCC OERI</vt:lpstr>
      <vt:lpstr>OERI Regional Leads</vt:lpstr>
      <vt:lpstr>OERI’s Goals</vt:lpstr>
      <vt:lpstr>OERI’s Goals (continued)</vt:lpstr>
      <vt:lpstr>Activities</vt:lpstr>
      <vt:lpstr>Activities</vt:lpstr>
      <vt:lpstr>RFP</vt:lpstr>
      <vt:lpstr>RFP</vt:lpstr>
      <vt:lpstr>RFP</vt:lpstr>
      <vt:lpstr>OERI</vt:lpstr>
      <vt:lpstr>Attributions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 can go here</dc:title>
  <dc:creator>Katie Nash</dc:creator>
  <cp:lastModifiedBy>Michelle Corselli</cp:lastModifiedBy>
  <cp:revision>33</cp:revision>
  <cp:lastPrinted>2019-09-17T14:08:03Z</cp:lastPrinted>
  <dcterms:created xsi:type="dcterms:W3CDTF">2019-11-17T18:12:36Z</dcterms:created>
  <dcterms:modified xsi:type="dcterms:W3CDTF">2019-11-17T18:16:58Z</dcterms:modified>
</cp:coreProperties>
</file>