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embeddedFontLst>
    <p:embeddedFont>
      <p:font typeface="Calibri" panose="020F0502020204030204" pitchFamily="34" charset="0"/>
      <p:regular r:id="rId37"/>
      <p:bold r:id="rId38"/>
      <p:italic r:id="rId39"/>
      <p:boldItalic r:id="rId40"/>
    </p:embeddedFont>
    <p:embeddedFont>
      <p:font typeface="Cambria Math" panose="02040503050406030204" pitchFamily="18" charset="0"/>
      <p:regular r:id="rId41"/>
    </p:embeddedFont>
    <p:embeddedFont>
      <p:font typeface="Times" panose="02020603050405020304" pitchFamily="18"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29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Stephanie </a:t>
            </a:r>
            <a:endParaRPr/>
          </a:p>
        </p:txBody>
      </p:sp>
      <p:sp>
        <p:nvSpPr>
          <p:cNvPr id="99" name="Google Shape;9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US"/>
              <a:t>Colin </a:t>
            </a:r>
            <a:endParaRPr sz="110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100">
                <a:solidFill>
                  <a:schemeClr val="dk1"/>
                </a:solidFill>
                <a:latin typeface="Arial"/>
                <a:ea typeface="Arial"/>
                <a:cs typeface="Arial"/>
                <a:sym typeface="Arial"/>
              </a:rPr>
              <a:t>Centralize the storage of SLO assessment data…</a:t>
            </a:r>
            <a:endParaRPr/>
          </a:p>
          <a:p>
            <a:pPr marL="457200" lvl="0" indent="-304800" algn="l" rtl="0">
              <a:lnSpc>
                <a:spcPct val="115000"/>
              </a:lnSpc>
              <a:spcBef>
                <a:spcPts val="0"/>
              </a:spcBef>
              <a:spcAft>
                <a:spcPts val="0"/>
              </a:spcAft>
              <a:buClr>
                <a:schemeClr val="dk1"/>
              </a:buClr>
              <a:buSzPts val="1200"/>
              <a:buFont typeface="Arial"/>
              <a:buChar char="●"/>
            </a:pPr>
            <a:r>
              <a:rPr lang="en-US" sz="1100">
                <a:solidFill>
                  <a:schemeClr val="dk1"/>
                </a:solidFill>
                <a:latin typeface="Arial"/>
                <a:ea typeface="Arial"/>
                <a:cs typeface="Arial"/>
                <a:sym typeface="Arial"/>
              </a:rPr>
              <a:t>Optimize faculty workload,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a:t>Colin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a:t>Colin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Colin </a:t>
            </a:r>
            <a:endParaRPr/>
          </a:p>
        </p:txBody>
      </p:sp>
      <p:sp>
        <p:nvSpPr>
          <p:cNvPr id="234" name="Google Shape;23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a:t>Colin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a:t>Colin </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Change the trend over time. </a:t>
            </a:r>
            <a:endParaRPr/>
          </a:p>
          <a:p>
            <a:pPr marL="0" lvl="0" indent="0" algn="l" rtl="0">
              <a:lnSpc>
                <a:spcPct val="100000"/>
              </a:lnSpc>
              <a:spcBef>
                <a:spcPts val="1600"/>
              </a:spcBef>
              <a:spcAft>
                <a:spcPts val="0"/>
              </a:spcAft>
              <a:buSzPts val="1400"/>
              <a:buNone/>
            </a:pPr>
            <a:r>
              <a:rPr lang="en-US">
                <a:latin typeface="Arial"/>
                <a:ea typeface="Arial"/>
                <a:cs typeface="Arial"/>
                <a:sym typeface="Arial"/>
              </a:rPr>
              <a:t>Peer-led, peer-instigated and deeply reflective practices for both students and for faculty.</a:t>
            </a:r>
            <a:endParaRPr/>
          </a:p>
          <a:p>
            <a:pPr marL="0" lvl="0" indent="0" algn="l" rtl="0">
              <a:lnSpc>
                <a:spcPct val="100000"/>
              </a:lnSpc>
              <a:spcBef>
                <a:spcPts val="1600"/>
              </a:spcBef>
              <a:spcAft>
                <a:spcPts val="0"/>
              </a:spcAft>
              <a:buSzPts val="1400"/>
              <a:buNone/>
            </a:pPr>
            <a:r>
              <a:rPr lang="en-US">
                <a:latin typeface="Arial"/>
                <a:ea typeface="Arial"/>
                <a:cs typeface="Arial"/>
                <a:sym typeface="Arial"/>
              </a:rPr>
              <a:t>Blind grading. </a:t>
            </a:r>
            <a:endParaRPr/>
          </a:p>
          <a:p>
            <a:pPr marL="0" lvl="0" indent="0" algn="l" rtl="0">
              <a:lnSpc>
                <a:spcPct val="100000"/>
              </a:lnSpc>
              <a:spcBef>
                <a:spcPts val="1600"/>
              </a:spcBef>
              <a:spcAft>
                <a:spcPts val="0"/>
              </a:spcAft>
              <a:buSzPts val="1400"/>
              <a:buNone/>
            </a:pPr>
            <a:r>
              <a:rPr lang="en-US">
                <a:latin typeface="Arial"/>
                <a:ea typeface="Arial"/>
                <a:cs typeface="Arial"/>
                <a:sym typeface="Arial"/>
              </a:rPr>
              <a:t>Intrinsic motivations for learning.</a:t>
            </a:r>
            <a:endParaRPr/>
          </a:p>
          <a:p>
            <a:pPr marL="0" lvl="0" indent="0" algn="l" rtl="0">
              <a:lnSpc>
                <a:spcPct val="100000"/>
              </a:lnSpc>
              <a:spcBef>
                <a:spcPts val="1600"/>
              </a:spcBef>
              <a:spcAft>
                <a:spcPts val="0"/>
              </a:spcAft>
              <a:buClr>
                <a:schemeClr val="dk1"/>
              </a:buClr>
              <a:buSzPts val="1100"/>
              <a:buFont typeface="Arial"/>
              <a:buNone/>
            </a:pPr>
            <a:r>
              <a:rPr lang="en-US">
                <a:latin typeface="Arial"/>
                <a:ea typeface="Arial"/>
                <a:cs typeface="Arial"/>
                <a:sym typeface="Arial"/>
              </a:rPr>
              <a:t>Less grading, more evaluating, more formative assessment.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latin typeface="Arial"/>
                <a:ea typeface="Arial"/>
                <a:cs typeface="Arial"/>
                <a:sym typeface="Arial"/>
              </a:rPr>
              <a:t>Focus Groups with Students</a:t>
            </a:r>
            <a:endParaRPr/>
          </a:p>
          <a:p>
            <a:pPr marL="0" lvl="0" indent="0" algn="l" rtl="0">
              <a:lnSpc>
                <a:spcPct val="100000"/>
              </a:lnSpc>
              <a:spcBef>
                <a:spcPts val="1600"/>
              </a:spcBef>
              <a:spcAft>
                <a:spcPts val="0"/>
              </a:spcAft>
              <a:buSzPts val="1400"/>
              <a:buNone/>
            </a:pPr>
            <a:r>
              <a:rPr lang="en-US">
                <a:latin typeface="Arial"/>
                <a:ea typeface="Arial"/>
                <a:cs typeface="Arial"/>
                <a:sym typeface="Arial"/>
              </a:rPr>
              <a:t>Be yourself - care about learning.</a:t>
            </a:r>
            <a:endParaRPr/>
          </a:p>
          <a:p>
            <a:pPr marL="0" lvl="0" indent="0" algn="l" rtl="0">
              <a:lnSpc>
                <a:spcPct val="100000"/>
              </a:lnSpc>
              <a:spcBef>
                <a:spcPts val="1600"/>
              </a:spcBef>
              <a:spcAft>
                <a:spcPts val="0"/>
              </a:spcAft>
              <a:buSzPts val="1400"/>
              <a:buNone/>
            </a:pPr>
            <a:r>
              <a:rPr lang="en-US">
                <a:latin typeface="Arial"/>
                <a:ea typeface="Arial"/>
                <a:cs typeface="Arial"/>
                <a:sym typeface="Arial"/>
              </a:rPr>
              <a:t>Don’t Breed “Excellent Sheep.”</a:t>
            </a:r>
            <a:endParaRPr/>
          </a:p>
          <a:p>
            <a:pPr marL="0" lvl="0" indent="0" algn="l" rtl="0">
              <a:lnSpc>
                <a:spcPct val="100000"/>
              </a:lnSpc>
              <a:spcBef>
                <a:spcPts val="1600"/>
              </a:spcBef>
              <a:spcAft>
                <a:spcPts val="0"/>
              </a:spcAft>
              <a:buSzPts val="1400"/>
              <a:buNone/>
            </a:pPr>
            <a:r>
              <a:rPr lang="en-US">
                <a:latin typeface="Arial"/>
                <a:ea typeface="Arial"/>
                <a:cs typeface="Arial"/>
                <a:sym typeface="Arial"/>
              </a:rPr>
              <a:t>Examine and include discipline-specific equity trends and career demographics.</a:t>
            </a:r>
            <a:endParaRPr/>
          </a:p>
          <a:p>
            <a:pPr marL="0" lvl="0" indent="0" algn="l" rtl="0">
              <a:lnSpc>
                <a:spcPct val="100000"/>
              </a:lnSpc>
              <a:spcBef>
                <a:spcPts val="160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Stephanie / Randy </a:t>
            </a:r>
            <a:endParaRPr/>
          </a:p>
        </p:txBody>
      </p:sp>
      <p:sp>
        <p:nvSpPr>
          <p:cNvPr id="264" name="Google Shape;264;p16: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4" name="Google Shape;27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Stephanie </a:t>
            </a:r>
            <a:endParaRPr/>
          </a:p>
        </p:txBody>
      </p:sp>
      <p:sp>
        <p:nvSpPr>
          <p:cNvPr id="275" name="Google Shape;275;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Stephanie </a:t>
            </a:r>
            <a:endParaRPr/>
          </a:p>
        </p:txBody>
      </p:sp>
      <p:sp>
        <p:nvSpPr>
          <p:cNvPr id="301" name="Google Shape;30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 </a:t>
            </a:r>
            <a:endParaRPr/>
          </a:p>
        </p:txBody>
      </p:sp>
      <p:sp>
        <p:nvSpPr>
          <p:cNvPr id="310" name="Google Shape;31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Stephanie </a:t>
            </a:r>
            <a:endParaRPr/>
          </a:p>
        </p:txBody>
      </p:sp>
      <p:sp>
        <p:nvSpPr>
          <p:cNvPr id="106" name="Google Shape;1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 </a:t>
            </a:r>
            <a:endParaRPr/>
          </a:p>
        </p:txBody>
      </p:sp>
      <p:sp>
        <p:nvSpPr>
          <p:cNvPr id="320" name="Google Shape;320;p33: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330" name="Google Shape;330;p19: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340" name="Google Shape;340;p41: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347" name="Google Shape;347;p24: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356" name="Google Shape;356;p26: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366" name="Google Shape;366;p27: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376" name="Google Shape;376;p28: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387" name="Google Shape;387;p31: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 </a:t>
            </a:r>
            <a:endParaRPr/>
          </a:p>
        </p:txBody>
      </p:sp>
      <p:sp>
        <p:nvSpPr>
          <p:cNvPr id="395" name="Google Shape;395;p29: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Stephanie</a:t>
            </a:r>
            <a:endParaRPr/>
          </a:p>
        </p:txBody>
      </p:sp>
      <p:sp>
        <p:nvSpPr>
          <p:cNvPr id="405" name="Google Shape;405;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 </a:t>
            </a:r>
            <a:endParaRPr/>
          </a:p>
        </p:txBody>
      </p:sp>
      <p:sp>
        <p:nvSpPr>
          <p:cNvPr id="114" name="Google Shape;11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Stephanie</a:t>
            </a:r>
            <a:endParaRPr/>
          </a:p>
        </p:txBody>
      </p:sp>
      <p:sp>
        <p:nvSpPr>
          <p:cNvPr id="414" name="Google Shape;41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Stephanie</a:t>
            </a:r>
            <a:endParaRPr/>
          </a:p>
        </p:txBody>
      </p:sp>
      <p:sp>
        <p:nvSpPr>
          <p:cNvPr id="423" name="Google Shape;423;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432" name="Google Shape;43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440" name="Google Shape;440;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123" name="Google Shape;12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132" name="Google Shape;132;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Colin </a:t>
            </a:r>
            <a:endParaRPr/>
          </a:p>
        </p:txBody>
      </p:sp>
      <p:sp>
        <p:nvSpPr>
          <p:cNvPr id="141" name="Google Shape;14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Colin In terms of assessing student learning, the field has been largely quiet when it comes to issues of equity.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r>
              <a:rPr lang="en-US"/>
              <a:t>Assessment, if not done with equity in mind, privileges and validates certain types of learning and evidence of learning over others, can hinder the validation of multiple means of demonstration, and can reinforce within students the false notion that they do not belong in higher education.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For equity gaps to be addressed, an entire institution needs to explore the combination of solutions and supports needed for students to be successful (Jones, 2015; Methvin &amp; Markham, 2015), of which assessment is one.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a:t>Colin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US"/>
              <a:t>Colin </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Assess multiple SLOs in an expedited manner, </a:t>
            </a:r>
            <a:endParaRPr sz="1200">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Automatically calculate Results of Assessment for each SLO at the question-level,</a:t>
            </a:r>
            <a:endParaRPr sz="1200">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Centralize the storage of SLO assessment data…</a:t>
            </a:r>
            <a:endParaRPr sz="1200">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Ensure SLO assessment is minimally invasive,</a:t>
            </a:r>
            <a:endParaRPr sz="1200">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Derive more meaningful data from assessment,</a:t>
            </a:r>
            <a:endParaRPr sz="1200">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Better serve our students and strive for social justice.</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685800" y="1371600"/>
            <a:ext cx="7848600" cy="19272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400"/>
              <a:buFont typeface="Arial"/>
              <a:buNone/>
              <a:defRPr sz="5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85800" y="3505200"/>
            <a:ext cx="6400800"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480"/>
              </a:spcBef>
              <a:spcAft>
                <a:spcPts val="0"/>
              </a:spcAft>
              <a:buSzPts val="2040"/>
              <a:buNone/>
              <a:defRPr>
                <a:solidFill>
                  <a:srgbClr val="3F3F3F"/>
                </a:solidFill>
              </a:defRPr>
            </a:lvl1pPr>
            <a:lvl2pPr lvl="1" algn="ctr">
              <a:lnSpc>
                <a:spcPct val="100000"/>
              </a:lnSpc>
              <a:spcBef>
                <a:spcPts val="400"/>
              </a:spcBef>
              <a:spcAft>
                <a:spcPts val="0"/>
              </a:spcAft>
              <a:buSzPts val="1700"/>
              <a:buNone/>
              <a:defRPr>
                <a:solidFill>
                  <a:srgbClr val="888888"/>
                </a:solidFill>
              </a:defRPr>
            </a:lvl2pPr>
            <a:lvl3pPr lvl="2" algn="ctr">
              <a:lnSpc>
                <a:spcPct val="100000"/>
              </a:lnSpc>
              <a:spcBef>
                <a:spcPts val="360"/>
              </a:spcBef>
              <a:spcAft>
                <a:spcPts val="0"/>
              </a:spcAft>
              <a:buSzPts val="1620"/>
              <a:buNone/>
              <a:defRPr>
                <a:solidFill>
                  <a:srgbClr val="888888"/>
                </a:solidFill>
              </a:defRPr>
            </a:lvl3pPr>
            <a:lvl4pPr lvl="3" algn="ctr">
              <a:lnSpc>
                <a:spcPct val="100000"/>
              </a:lnSpc>
              <a:spcBef>
                <a:spcPts val="320"/>
              </a:spcBef>
              <a:spcAft>
                <a:spcPts val="0"/>
              </a:spcAft>
              <a:buSzPts val="1600"/>
              <a:buNone/>
              <a:defRPr>
                <a:solidFill>
                  <a:srgbClr val="888888"/>
                </a:solidFill>
              </a:defRPr>
            </a:lvl4pPr>
            <a:lvl5pPr lvl="4" algn="ctr">
              <a:lnSpc>
                <a:spcPct val="100000"/>
              </a:lnSpc>
              <a:spcBef>
                <a:spcPts val="280"/>
              </a:spcBef>
              <a:spcAft>
                <a:spcPts val="0"/>
              </a:spcAft>
              <a:buSzPts val="1400"/>
              <a:buNone/>
              <a:defRPr>
                <a:solidFill>
                  <a:srgbClr val="888888"/>
                </a:solidFill>
              </a:defRPr>
            </a:lvl5pPr>
            <a:lvl6pPr lvl="5" algn="ctr">
              <a:lnSpc>
                <a:spcPct val="100000"/>
              </a:lnSpc>
              <a:spcBef>
                <a:spcPts val="260"/>
              </a:spcBef>
              <a:spcAft>
                <a:spcPts val="0"/>
              </a:spcAft>
              <a:buSzPts val="1300"/>
              <a:buNone/>
              <a:defRPr>
                <a:solidFill>
                  <a:srgbClr val="888888"/>
                </a:solidFill>
              </a:defRPr>
            </a:lvl6pPr>
            <a:lvl7pPr lvl="6" algn="ctr">
              <a:lnSpc>
                <a:spcPct val="100000"/>
              </a:lnSpc>
              <a:spcBef>
                <a:spcPts val="260"/>
              </a:spcBef>
              <a:spcAft>
                <a:spcPts val="0"/>
              </a:spcAft>
              <a:buSzPts val="1300"/>
              <a:buNone/>
              <a:defRPr>
                <a:solidFill>
                  <a:srgbClr val="888888"/>
                </a:solidFill>
              </a:defRPr>
            </a:lvl7pPr>
            <a:lvl8pPr lvl="7" algn="ctr">
              <a:lnSpc>
                <a:spcPct val="100000"/>
              </a:lnSpc>
              <a:spcBef>
                <a:spcPts val="260"/>
              </a:spcBef>
              <a:spcAft>
                <a:spcPts val="0"/>
              </a:spcAft>
              <a:buSzPts val="1300"/>
              <a:buNone/>
              <a:defRPr>
                <a:solidFill>
                  <a:srgbClr val="888888"/>
                </a:solidFill>
              </a:defRPr>
            </a:lvl8pPr>
            <a:lvl9pPr lvl="8" algn="ctr">
              <a:lnSpc>
                <a:spcPct val="100000"/>
              </a:lnSpc>
              <a:spcBef>
                <a:spcPts val="260"/>
              </a:spcBef>
              <a:spcAft>
                <a:spcPts val="0"/>
              </a:spcAft>
              <a:buSzPts val="1300"/>
              <a:buNone/>
              <a:defRPr>
                <a:solidFill>
                  <a:srgbClr val="888888"/>
                </a:solidFill>
              </a:defRPr>
            </a:lvl9pPr>
          </a:lstStyle>
          <a:p>
            <a:endParaRPr/>
          </a:p>
        </p:txBody>
      </p:sp>
      <p:sp>
        <p:nvSpPr>
          <p:cNvPr id="20" name="Google Shape;20;p2"/>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3" name="Google Shape;23;p2"/>
          <p:cNvCxnSpPr/>
          <p:nvPr/>
        </p:nvCxnSpPr>
        <p:spPr>
          <a:xfrm>
            <a:off x="685800" y="3398520"/>
            <a:ext cx="784860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457200" y="792480"/>
            <a:ext cx="2142680" cy="126492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2400"/>
              <a:buFont typeface="Aria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1"/>
          <p:cNvSpPr>
            <a:spLocks noGrp="1"/>
          </p:cNvSpPr>
          <p:nvPr>
            <p:ph type="pic" idx="2"/>
          </p:nvPr>
        </p:nvSpPr>
        <p:spPr>
          <a:xfrm>
            <a:off x="2858610" y="838201"/>
            <a:ext cx="590439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431"/>
              </a:srgbClr>
            </a:outerShdw>
          </a:effectLst>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accent1"/>
              </a:buClr>
              <a:buSzPts val="272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accent1"/>
              </a:buClr>
              <a:buSzPts val="238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accent1"/>
              </a:buClr>
              <a:buSzPts val="216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0" name="Google Shape;80;p11"/>
          <p:cNvSpPr txBox="1">
            <a:spLocks noGrp="1"/>
          </p:cNvSpPr>
          <p:nvPr>
            <p:ph type="body" idx="1"/>
          </p:nvPr>
        </p:nvSpPr>
        <p:spPr>
          <a:xfrm>
            <a:off x="457200" y="2133600"/>
            <a:ext cx="2139696" cy="424281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81" name="Google Shape;81;p11"/>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2"/>
          <p:cNvSpPr txBox="1">
            <a:spLocks noGrp="1"/>
          </p:cNvSpPr>
          <p:nvPr>
            <p:ph type="body" idx="1"/>
          </p:nvPr>
        </p:nvSpPr>
        <p:spPr>
          <a:xfrm rot="5400000">
            <a:off x="2133600" y="-76200"/>
            <a:ext cx="4876800" cy="82296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7" name="Google Shape;87;p12"/>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rot="5400000">
            <a:off x="4724400" y="2514600"/>
            <a:ext cx="5867400" cy="2057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3"/>
          <p:cNvSpPr txBox="1">
            <a:spLocks noGrp="1"/>
          </p:cNvSpPr>
          <p:nvPr>
            <p:ph type="body" idx="1"/>
          </p:nvPr>
        </p:nvSpPr>
        <p:spPr>
          <a:xfrm rot="5400000">
            <a:off x="533400" y="533400"/>
            <a:ext cx="5867400" cy="60198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3" name="Google Shape;93;p13"/>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3"/>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3"/>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7" name="Google Shape;27;p3"/>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
        <p:cNvGrpSpPr/>
        <p:nvPr/>
      </p:nvGrpSpPr>
      <p:grpSpPr>
        <a:xfrm>
          <a:off x="0" y="0"/>
          <a:ext cx="0" cy="0"/>
          <a:chOff x="0" y="0"/>
          <a:chExt cx="0" cy="0"/>
        </a:xfrm>
      </p:grpSpPr>
      <p:sp>
        <p:nvSpPr>
          <p:cNvPr id="31" name="Google Shape;31;p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4"/>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 name="Google Shape;33;p4"/>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4" name="Google Shape;34;p4"/>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35" name="Google Shape;35;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22313" y="2362200"/>
            <a:ext cx="7772400" cy="220027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4800"/>
              <a:buFont typeface="Arial"/>
              <a:buNone/>
              <a:defRPr sz="48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722313" y="4626864"/>
            <a:ext cx="77724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2040"/>
              <a:buNone/>
              <a:defRPr sz="2400">
                <a:solidFill>
                  <a:schemeClr val="lt2"/>
                </a:solidFill>
              </a:defRPr>
            </a:lvl1pPr>
            <a:lvl2pPr marL="914400" lvl="1" indent="-228600" algn="l">
              <a:lnSpc>
                <a:spcPct val="100000"/>
              </a:lnSpc>
              <a:spcBef>
                <a:spcPts val="360"/>
              </a:spcBef>
              <a:spcAft>
                <a:spcPts val="0"/>
              </a:spcAft>
              <a:buSzPts val="1530"/>
              <a:buNone/>
              <a:defRPr sz="1800">
                <a:solidFill>
                  <a:schemeClr val="lt1"/>
                </a:solidFill>
              </a:defRPr>
            </a:lvl2pPr>
            <a:lvl3pPr marL="1371600" lvl="2" indent="-228600" algn="l">
              <a:lnSpc>
                <a:spcPct val="100000"/>
              </a:lnSpc>
              <a:spcBef>
                <a:spcPts val="320"/>
              </a:spcBef>
              <a:spcAft>
                <a:spcPts val="0"/>
              </a:spcAft>
              <a:buSzPts val="1440"/>
              <a:buNone/>
              <a:defRPr sz="1600">
                <a:solidFill>
                  <a:schemeClr val="lt1"/>
                </a:solidFill>
              </a:defRPr>
            </a:lvl3pPr>
            <a:lvl4pPr marL="1828800" lvl="3" indent="-228600" algn="l">
              <a:lnSpc>
                <a:spcPct val="100000"/>
              </a:lnSpc>
              <a:spcBef>
                <a:spcPts val="280"/>
              </a:spcBef>
              <a:spcAft>
                <a:spcPts val="0"/>
              </a:spcAft>
              <a:buSzPts val="1400"/>
              <a:buNone/>
              <a:defRPr sz="1400">
                <a:solidFill>
                  <a:schemeClr val="lt1"/>
                </a:solidFill>
              </a:defRPr>
            </a:lvl4pPr>
            <a:lvl5pPr marL="2286000" lvl="4" indent="-228600" algn="l">
              <a:lnSpc>
                <a:spcPct val="100000"/>
              </a:lnSpc>
              <a:spcBef>
                <a:spcPts val="280"/>
              </a:spcBef>
              <a:spcAft>
                <a:spcPts val="0"/>
              </a:spcAft>
              <a:buSzPts val="1400"/>
              <a:buNone/>
              <a:defRPr sz="1400">
                <a:solidFill>
                  <a:schemeClr val="lt1"/>
                </a:solidFill>
              </a:defRPr>
            </a:lvl5pPr>
            <a:lvl6pPr marL="2743200" lvl="5" indent="-228600" algn="l">
              <a:lnSpc>
                <a:spcPct val="100000"/>
              </a:lnSpc>
              <a:spcBef>
                <a:spcPts val="280"/>
              </a:spcBef>
              <a:spcAft>
                <a:spcPts val="0"/>
              </a:spcAft>
              <a:buSzPts val="1400"/>
              <a:buNone/>
              <a:defRPr sz="1400">
                <a:solidFill>
                  <a:schemeClr val="lt1"/>
                </a:solidFill>
              </a:defRPr>
            </a:lvl6pPr>
            <a:lvl7pPr marL="3200400" lvl="6" indent="-228600" algn="l">
              <a:lnSpc>
                <a:spcPct val="100000"/>
              </a:lnSpc>
              <a:spcBef>
                <a:spcPts val="280"/>
              </a:spcBef>
              <a:spcAft>
                <a:spcPts val="0"/>
              </a:spcAft>
              <a:buSzPts val="1400"/>
              <a:buNone/>
              <a:defRPr sz="1400">
                <a:solidFill>
                  <a:schemeClr val="lt1"/>
                </a:solidFill>
              </a:defRPr>
            </a:lvl7pPr>
            <a:lvl8pPr marL="3657600" lvl="7" indent="-228600" algn="l">
              <a:lnSpc>
                <a:spcPct val="100000"/>
              </a:lnSpc>
              <a:spcBef>
                <a:spcPts val="280"/>
              </a:spcBef>
              <a:spcAft>
                <a:spcPts val="0"/>
              </a:spcAft>
              <a:buSzPts val="1400"/>
              <a:buNone/>
              <a:defRPr sz="1400">
                <a:solidFill>
                  <a:schemeClr val="lt1"/>
                </a:solidFill>
              </a:defRPr>
            </a:lvl8pPr>
            <a:lvl9pPr marL="4114800" lvl="8" indent="-228600" algn="l">
              <a:lnSpc>
                <a:spcPct val="100000"/>
              </a:lnSpc>
              <a:spcBef>
                <a:spcPts val="280"/>
              </a:spcBef>
              <a:spcAft>
                <a:spcPts val="0"/>
              </a:spcAft>
              <a:buSzPts val="1400"/>
              <a:buNone/>
              <a:defRPr sz="1400">
                <a:solidFill>
                  <a:schemeClr val="lt1"/>
                </a:solidFill>
              </a:defRPr>
            </a:lvl9pPr>
          </a:lstStyle>
          <a:p>
            <a:endParaRPr/>
          </a:p>
        </p:txBody>
      </p:sp>
      <p:sp>
        <p:nvSpPr>
          <p:cNvPr id="43" name="Google Shape;43;p6"/>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6" name="Google Shape;46;p6"/>
          <p:cNvCxnSpPr/>
          <p:nvPr/>
        </p:nvCxnSpPr>
        <p:spPr>
          <a:xfrm>
            <a:off x="731520" y="4599432"/>
            <a:ext cx="7848600" cy="1588"/>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457200" y="1673352"/>
            <a:ext cx="4038600" cy="4718304"/>
          </a:xfrm>
          <a:prstGeom prst="rect">
            <a:avLst/>
          </a:prstGeom>
          <a:noFill/>
          <a:ln>
            <a:noFill/>
          </a:ln>
        </p:spPr>
        <p:txBody>
          <a:bodyPr spcFirstLastPara="1" wrap="square" lIns="91425" tIns="45700" rIns="91425" bIns="45700" anchor="t" anchorCtr="0">
            <a:noAutofit/>
          </a:bodyPr>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50" name="Google Shape;50;p7"/>
          <p:cNvSpPr txBox="1">
            <a:spLocks noGrp="1"/>
          </p:cNvSpPr>
          <p:nvPr>
            <p:ph type="body" idx="2"/>
          </p:nvPr>
        </p:nvSpPr>
        <p:spPr>
          <a:xfrm>
            <a:off x="4648200" y="1673352"/>
            <a:ext cx="4038600" cy="4718304"/>
          </a:xfrm>
          <a:prstGeom prst="rect">
            <a:avLst/>
          </a:prstGeom>
          <a:noFill/>
          <a:ln>
            <a:noFill/>
          </a:ln>
        </p:spPr>
        <p:txBody>
          <a:bodyPr spcFirstLastPara="1" wrap="square" lIns="91425" tIns="45700" rIns="91425" bIns="45700" anchor="t" anchorCtr="0">
            <a:noAutofit/>
          </a:bodyPr>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51" name="Google Shape;51;p7"/>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4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457200" y="1676400"/>
            <a:ext cx="3931920" cy="639762"/>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1700"/>
              <a:buNone/>
              <a:defRPr sz="2000" b="0">
                <a:solidFill>
                  <a:schemeClr val="dk2"/>
                </a:solidFill>
              </a:defRPr>
            </a:lvl1pPr>
            <a:lvl2pPr marL="914400" lvl="1" indent="-228600" algn="l">
              <a:lnSpc>
                <a:spcPct val="100000"/>
              </a:lnSpc>
              <a:spcBef>
                <a:spcPts val="400"/>
              </a:spcBef>
              <a:spcAft>
                <a:spcPts val="0"/>
              </a:spcAft>
              <a:buSzPts val="1700"/>
              <a:buNone/>
              <a:defRPr sz="2000" b="1"/>
            </a:lvl2pPr>
            <a:lvl3pPr marL="1371600" lvl="2" indent="-228600" algn="l">
              <a:lnSpc>
                <a:spcPct val="100000"/>
              </a:lnSpc>
              <a:spcBef>
                <a:spcPts val="360"/>
              </a:spcBef>
              <a:spcAft>
                <a:spcPts val="0"/>
              </a:spcAft>
              <a:buSzPts val="162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57" name="Google Shape;57;p8"/>
          <p:cNvSpPr txBox="1">
            <a:spLocks noGrp="1"/>
          </p:cNvSpPr>
          <p:nvPr>
            <p:ph type="body" idx="2"/>
          </p:nvPr>
        </p:nvSpPr>
        <p:spPr>
          <a:xfrm>
            <a:off x="457200" y="2438400"/>
            <a:ext cx="3931920" cy="3951288"/>
          </a:xfrm>
          <a:prstGeom prst="rect">
            <a:avLst/>
          </a:prstGeom>
          <a:noFill/>
          <a:ln>
            <a:noFill/>
          </a:ln>
        </p:spPr>
        <p:txBody>
          <a:bodyPr spcFirstLastPara="1" wrap="square" lIns="91425" tIns="45700" rIns="91425" bIns="45700" anchor="t" anchorCtr="0">
            <a:noAutofit/>
          </a:bodyPr>
          <a:lstStyle>
            <a:lvl1pPr marL="457200" lvl="0" indent="-358140" algn="l">
              <a:lnSpc>
                <a:spcPct val="100000"/>
              </a:lnSpc>
              <a:spcBef>
                <a:spcPts val="480"/>
              </a:spcBef>
              <a:spcAft>
                <a:spcPts val="0"/>
              </a:spcAft>
              <a:buSzPts val="2040"/>
              <a:buChar char="•"/>
              <a:defRPr sz="2400"/>
            </a:lvl1pPr>
            <a:lvl2pPr marL="914400" lvl="1" indent="-336550" algn="l">
              <a:lnSpc>
                <a:spcPct val="100000"/>
              </a:lnSpc>
              <a:spcBef>
                <a:spcPts val="400"/>
              </a:spcBef>
              <a:spcAft>
                <a:spcPts val="0"/>
              </a:spcAft>
              <a:buSzPts val="1700"/>
              <a:buChar char="•"/>
              <a:defRPr sz="2000"/>
            </a:lvl2pPr>
            <a:lvl3pPr marL="1371600" lvl="2" indent="-331469" algn="l">
              <a:lnSpc>
                <a:spcPct val="100000"/>
              </a:lnSpc>
              <a:spcBef>
                <a:spcPts val="360"/>
              </a:spcBef>
              <a:spcAft>
                <a:spcPts val="0"/>
              </a:spcAft>
              <a:buSzPts val="162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58" name="Google Shape;58;p8"/>
          <p:cNvSpPr txBox="1">
            <a:spLocks noGrp="1"/>
          </p:cNvSpPr>
          <p:nvPr>
            <p:ph type="body" idx="3"/>
          </p:nvPr>
        </p:nvSpPr>
        <p:spPr>
          <a:xfrm>
            <a:off x="4754880" y="1676400"/>
            <a:ext cx="3931920" cy="639762"/>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1700"/>
              <a:buNone/>
              <a:defRPr sz="2000" b="0">
                <a:solidFill>
                  <a:schemeClr val="dk2"/>
                </a:solidFill>
                <a:latin typeface="Arial"/>
                <a:ea typeface="Arial"/>
                <a:cs typeface="Arial"/>
                <a:sym typeface="Arial"/>
              </a:defRPr>
            </a:lvl1pPr>
            <a:lvl2pPr marL="914400" lvl="1" indent="-228600" algn="l">
              <a:lnSpc>
                <a:spcPct val="100000"/>
              </a:lnSpc>
              <a:spcBef>
                <a:spcPts val="400"/>
              </a:spcBef>
              <a:spcAft>
                <a:spcPts val="0"/>
              </a:spcAft>
              <a:buSzPts val="1700"/>
              <a:buNone/>
              <a:defRPr sz="2000" b="1"/>
            </a:lvl2pPr>
            <a:lvl3pPr marL="1371600" lvl="2" indent="-228600" algn="l">
              <a:lnSpc>
                <a:spcPct val="100000"/>
              </a:lnSpc>
              <a:spcBef>
                <a:spcPts val="360"/>
              </a:spcBef>
              <a:spcAft>
                <a:spcPts val="0"/>
              </a:spcAft>
              <a:buSzPts val="162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59" name="Google Shape;59;p8"/>
          <p:cNvSpPr txBox="1">
            <a:spLocks noGrp="1"/>
          </p:cNvSpPr>
          <p:nvPr>
            <p:ph type="body" idx="4"/>
          </p:nvPr>
        </p:nvSpPr>
        <p:spPr>
          <a:xfrm>
            <a:off x="4754880" y="2438400"/>
            <a:ext cx="3931920" cy="3951288"/>
          </a:xfrm>
          <a:prstGeom prst="rect">
            <a:avLst/>
          </a:prstGeom>
          <a:noFill/>
          <a:ln>
            <a:noFill/>
          </a:ln>
        </p:spPr>
        <p:txBody>
          <a:bodyPr spcFirstLastPara="1" wrap="square" lIns="91425" tIns="45700" rIns="91425" bIns="45700" anchor="t" anchorCtr="0">
            <a:noAutofit/>
          </a:bodyPr>
          <a:lstStyle>
            <a:lvl1pPr marL="457200" lvl="0" indent="-358140" algn="l">
              <a:lnSpc>
                <a:spcPct val="100000"/>
              </a:lnSpc>
              <a:spcBef>
                <a:spcPts val="480"/>
              </a:spcBef>
              <a:spcAft>
                <a:spcPts val="0"/>
              </a:spcAft>
              <a:buSzPts val="2040"/>
              <a:buChar char="•"/>
              <a:defRPr sz="2400"/>
            </a:lvl1pPr>
            <a:lvl2pPr marL="914400" lvl="1" indent="-336550" algn="l">
              <a:lnSpc>
                <a:spcPct val="100000"/>
              </a:lnSpc>
              <a:spcBef>
                <a:spcPts val="400"/>
              </a:spcBef>
              <a:spcAft>
                <a:spcPts val="0"/>
              </a:spcAft>
              <a:buSzPts val="1700"/>
              <a:buChar char="•"/>
              <a:defRPr sz="2000"/>
            </a:lvl2pPr>
            <a:lvl3pPr marL="1371600" lvl="2" indent="-331469" algn="l">
              <a:lnSpc>
                <a:spcPct val="100000"/>
              </a:lnSpc>
              <a:spcBef>
                <a:spcPts val="360"/>
              </a:spcBef>
              <a:spcAft>
                <a:spcPts val="0"/>
              </a:spcAft>
              <a:buSzPts val="162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60" name="Google Shape;60;p8"/>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63" name="Google Shape;63;p8"/>
          <p:cNvCxnSpPr/>
          <p:nvPr/>
        </p:nvCxnSpPr>
        <p:spPr>
          <a:xfrm rot="5400000">
            <a:off x="2217817" y="4045823"/>
            <a:ext cx="4709160" cy="794"/>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457200" y="792080"/>
            <a:ext cx="2139696" cy="126187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2400"/>
              <a:buFont typeface="Aria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body" idx="1"/>
          </p:nvPr>
        </p:nvSpPr>
        <p:spPr>
          <a:xfrm>
            <a:off x="2971800" y="792080"/>
            <a:ext cx="5715000" cy="5577840"/>
          </a:xfrm>
          <a:prstGeom prst="rect">
            <a:avLst/>
          </a:prstGeom>
          <a:noFill/>
          <a:ln>
            <a:noFill/>
          </a:ln>
        </p:spPr>
        <p:txBody>
          <a:bodyPr spcFirstLastPara="1" wrap="square" lIns="91425" tIns="45700" rIns="91425" bIns="45700" anchor="t" anchorCtr="0">
            <a:noAutofit/>
          </a:bodyPr>
          <a:lstStyle>
            <a:lvl1pPr marL="457200" lvl="0" indent="-401320" algn="l">
              <a:lnSpc>
                <a:spcPct val="100000"/>
              </a:lnSpc>
              <a:spcBef>
                <a:spcPts val="640"/>
              </a:spcBef>
              <a:spcAft>
                <a:spcPts val="0"/>
              </a:spcAft>
              <a:buSzPts val="2720"/>
              <a:buChar char="•"/>
              <a:defRPr sz="3200"/>
            </a:lvl1pPr>
            <a:lvl2pPr marL="914400" lvl="1" indent="-379730" algn="l">
              <a:lnSpc>
                <a:spcPct val="100000"/>
              </a:lnSpc>
              <a:spcBef>
                <a:spcPts val="560"/>
              </a:spcBef>
              <a:spcAft>
                <a:spcPts val="0"/>
              </a:spcAft>
              <a:buSzPts val="2380"/>
              <a:buChar char="•"/>
              <a:defRPr sz="2800"/>
            </a:lvl2pPr>
            <a:lvl3pPr marL="1371600" lvl="2" indent="-365760" algn="l">
              <a:lnSpc>
                <a:spcPct val="100000"/>
              </a:lnSpc>
              <a:spcBef>
                <a:spcPts val="480"/>
              </a:spcBef>
              <a:spcAft>
                <a:spcPts val="0"/>
              </a:spcAft>
              <a:buSzPts val="216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SzPts val="2000"/>
              <a:buChar char="•"/>
              <a:defRPr sz="2000"/>
            </a:lvl6pPr>
            <a:lvl7pPr marL="3200400" lvl="6" indent="-355600" algn="l">
              <a:lnSpc>
                <a:spcPct val="100000"/>
              </a:lnSpc>
              <a:spcBef>
                <a:spcPts val="400"/>
              </a:spcBef>
              <a:spcAft>
                <a:spcPts val="0"/>
              </a:spcAft>
              <a:buSzPts val="2000"/>
              <a:buChar char="•"/>
              <a:defRPr sz="2000"/>
            </a:lvl7pPr>
            <a:lvl8pPr marL="3657600" lvl="7" indent="-355600" algn="l">
              <a:lnSpc>
                <a:spcPct val="100000"/>
              </a:lnSpc>
              <a:spcBef>
                <a:spcPts val="400"/>
              </a:spcBef>
              <a:spcAft>
                <a:spcPts val="0"/>
              </a:spcAft>
              <a:buSzPts val="2000"/>
              <a:buChar char="•"/>
              <a:defRPr sz="2000"/>
            </a:lvl8pPr>
            <a:lvl9pPr marL="4114800" lvl="8" indent="-355600" algn="l">
              <a:lnSpc>
                <a:spcPct val="100000"/>
              </a:lnSpc>
              <a:spcBef>
                <a:spcPts val="400"/>
              </a:spcBef>
              <a:spcAft>
                <a:spcPts val="0"/>
              </a:spcAft>
              <a:buSzPts val="2000"/>
              <a:buChar char="•"/>
              <a:defRPr sz="2000"/>
            </a:lvl9pPr>
          </a:lstStyle>
          <a:p>
            <a:endParaRPr/>
          </a:p>
        </p:txBody>
      </p:sp>
      <p:sp>
        <p:nvSpPr>
          <p:cNvPr id="72" name="Google Shape;72;p10"/>
          <p:cNvSpPr txBox="1">
            <a:spLocks noGrp="1"/>
          </p:cNvSpPr>
          <p:nvPr>
            <p:ph type="body" idx="2"/>
          </p:nvPr>
        </p:nvSpPr>
        <p:spPr>
          <a:xfrm>
            <a:off x="457201" y="2130552"/>
            <a:ext cx="2139696" cy="424361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73" name="Google Shape;73;p10"/>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0"/>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76" name="Google Shape;76;p10"/>
          <p:cNvCxnSpPr/>
          <p:nvPr/>
        </p:nvCxnSpPr>
        <p:spPr>
          <a:xfrm rot="5400000">
            <a:off x="-13116" y="3580206"/>
            <a:ext cx="557784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220786"/>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3" name="Google Shape;13;p1"/>
          <p:cNvSpPr/>
          <p:nvPr/>
        </p:nvSpPr>
        <p:spPr>
          <a:xfrm>
            <a:off x="0" y="0"/>
            <a:ext cx="9144000"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1"/>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Google Shape;16;p1"/>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txBox="1">
            <a:spLocks noGrp="1"/>
          </p:cNvSpPr>
          <p:nvPr>
            <p:ph type="ctrTitle"/>
          </p:nvPr>
        </p:nvSpPr>
        <p:spPr>
          <a:xfrm>
            <a:off x="685800" y="1371600"/>
            <a:ext cx="7848600" cy="192722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000"/>
              <a:buFont typeface="Arial"/>
              <a:buNone/>
            </a:pPr>
            <a:r>
              <a:rPr lang="en-US" sz="4000" b="1"/>
              <a:t>OUTCOMES: DRIVING EQUITY, IMPROVEMENT AND INNOVATION</a:t>
            </a:r>
            <a:endParaRPr sz="4000" cap="none">
              <a:latin typeface="Times New Roman"/>
              <a:ea typeface="Times New Roman"/>
              <a:cs typeface="Times New Roman"/>
              <a:sym typeface="Times New Roman"/>
            </a:endParaRPr>
          </a:p>
        </p:txBody>
      </p:sp>
      <p:sp>
        <p:nvSpPr>
          <p:cNvPr id="102" name="Google Shape;102;p14"/>
          <p:cNvSpPr txBox="1">
            <a:spLocks noGrp="1"/>
          </p:cNvSpPr>
          <p:nvPr>
            <p:ph type="subTitle" idx="1"/>
          </p:nvPr>
        </p:nvSpPr>
        <p:spPr>
          <a:xfrm>
            <a:off x="685800" y="3505200"/>
            <a:ext cx="6400800" cy="1752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40"/>
              <a:buNone/>
            </a:pPr>
            <a:r>
              <a:rPr lang="en-US">
                <a:solidFill>
                  <a:srgbClr val="000000"/>
                </a:solidFill>
                <a:latin typeface="Calibri"/>
                <a:ea typeface="Calibri"/>
                <a:cs typeface="Calibri"/>
                <a:sym typeface="Calibri"/>
              </a:rPr>
              <a:t>Randy Beach, Southwestern College and ACCJC Commissioner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2040"/>
              <a:buNone/>
            </a:pPr>
            <a:r>
              <a:rPr lang="en-US">
                <a:latin typeface="Calibri"/>
                <a:ea typeface="Calibri"/>
                <a:cs typeface="Calibri"/>
                <a:sym typeface="Calibri"/>
              </a:rPr>
              <a:t>Stephanie Curry, ASCCC North Representative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2040"/>
              <a:buNone/>
            </a:pPr>
            <a:r>
              <a:rPr lang="en-US">
                <a:latin typeface="Calibri"/>
                <a:ea typeface="Calibri"/>
                <a:cs typeface="Calibri"/>
                <a:sym typeface="Calibri"/>
              </a:rPr>
              <a:t>Colin Williams, Long Beach City College </a:t>
            </a:r>
            <a:endParaRPr>
              <a:latin typeface="Times New Roman"/>
              <a:ea typeface="Times New Roman"/>
              <a:cs typeface="Times New Roman"/>
              <a:sym typeface="Times New Roman"/>
            </a:endParaRPr>
          </a:p>
          <a:p>
            <a:pPr marL="0" lvl="0" indent="0" algn="l" rtl="0">
              <a:lnSpc>
                <a:spcPct val="100000"/>
              </a:lnSpc>
              <a:spcBef>
                <a:spcPts val="480"/>
              </a:spcBef>
              <a:spcAft>
                <a:spcPts val="0"/>
              </a:spcAft>
              <a:buSzPts val="2040"/>
              <a:buNone/>
            </a:pPr>
            <a:endParaRPr>
              <a:latin typeface="Times New Roman"/>
              <a:ea typeface="Times New Roman"/>
              <a:cs typeface="Times New Roman"/>
              <a:sym typeface="Times New Roman"/>
            </a:endParaRPr>
          </a:p>
        </p:txBody>
      </p:sp>
      <p:pic>
        <p:nvPicPr>
          <p:cNvPr id="103" name="Google Shape;103;p14" descr="ASCCC_Logo"/>
          <p:cNvPicPr preferRelativeResize="0"/>
          <p:nvPr/>
        </p:nvPicPr>
        <p:blipFill rotWithShape="1">
          <a:blip r:embed="rId3">
            <a:alphaModFix/>
          </a:blip>
          <a:srcRect/>
          <a:stretch/>
        </p:blipFill>
        <p:spPr>
          <a:xfrm>
            <a:off x="2249507" y="400050"/>
            <a:ext cx="4231670" cy="7864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3"/>
          <p:cNvPicPr preferRelativeResize="0"/>
          <p:nvPr/>
        </p:nvPicPr>
        <p:blipFill rotWithShape="1">
          <a:blip r:embed="rId3">
            <a:alphaModFix/>
          </a:blip>
          <a:srcRect/>
          <a:stretch/>
        </p:blipFill>
        <p:spPr>
          <a:xfrm>
            <a:off x="689634" y="1047642"/>
            <a:ext cx="7501049" cy="4115149"/>
          </a:xfrm>
          <a:prstGeom prst="rect">
            <a:avLst/>
          </a:prstGeom>
          <a:noFill/>
          <a:ln>
            <a:noFill/>
          </a:ln>
        </p:spPr>
      </p:pic>
      <p:pic>
        <p:nvPicPr>
          <p:cNvPr id="213" name="Google Shape;213;p23" descr="LBCC Logo.png"/>
          <p:cNvPicPr preferRelativeResize="0"/>
          <p:nvPr/>
        </p:nvPicPr>
        <p:blipFill rotWithShape="1">
          <a:blip r:embed="rId4">
            <a:alphaModFix/>
          </a:blip>
          <a:srcRect/>
          <a:stretch/>
        </p:blipFill>
        <p:spPr>
          <a:xfrm>
            <a:off x="8020082" y="5875433"/>
            <a:ext cx="877325" cy="649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4"/>
          <p:cNvSpPr txBox="1"/>
          <p:nvPr/>
        </p:nvSpPr>
        <p:spPr>
          <a:xfrm>
            <a:off x="240909" y="1197944"/>
            <a:ext cx="7488600" cy="3964847"/>
          </a:xfrm>
          <a:prstGeom prst="rect">
            <a:avLst/>
          </a:prstGeom>
          <a:noFill/>
          <a:ln>
            <a:noFill/>
          </a:ln>
        </p:spPr>
        <p:txBody>
          <a:bodyPr spcFirstLastPara="1" wrap="square" lIns="91425" tIns="91425" rIns="91425" bIns="91425" anchor="ctr" anchorCtr="0">
            <a:noAutofit/>
          </a:bodyPr>
          <a:lstStyle/>
          <a:p>
            <a:pPr marL="114300" marR="0" lvl="0" indent="0" algn="l" rtl="0">
              <a:lnSpc>
                <a:spcPct val="100000"/>
              </a:lnSpc>
              <a:spcBef>
                <a:spcPts val="0"/>
              </a:spcBef>
              <a:spcAft>
                <a:spcPts val="0"/>
              </a:spcAft>
              <a:buNone/>
            </a:pPr>
            <a:r>
              <a:rPr lang="en-US" sz="1800" b="0" i="0" u="none" strike="noStrike" cap="none">
                <a:solidFill>
                  <a:schemeClr val="dk1"/>
                </a:solidFill>
                <a:latin typeface="Cambria Math"/>
                <a:ea typeface="Cambria Math"/>
                <a:cs typeface="Cambria Math"/>
                <a:sym typeface="Cambria Math"/>
              </a:rPr>
              <a:t>A Bit About LBCC’s Progress</a:t>
            </a:r>
            <a:endParaRPr/>
          </a:p>
          <a:p>
            <a:pPr marL="114300" marR="0" lvl="0" indent="0" algn="l" rtl="0">
              <a:lnSpc>
                <a:spcPct val="100000"/>
              </a:lnSpc>
              <a:spcBef>
                <a:spcPts val="0"/>
              </a:spcBef>
              <a:spcAft>
                <a:spcPts val="0"/>
              </a:spcAft>
              <a:buNone/>
            </a:pPr>
            <a:endParaRPr sz="1800" b="0" i="0" u="none" strike="noStrike" cap="none">
              <a:solidFill>
                <a:schemeClr val="dk1"/>
              </a:solidFill>
              <a:latin typeface="Cambria Math"/>
              <a:ea typeface="Cambria Math"/>
              <a:cs typeface="Cambria Math"/>
              <a:sym typeface="Cambria Math"/>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b="0" i="0" u="none" strike="noStrike" cap="none">
                <a:solidFill>
                  <a:schemeClr val="dk1"/>
                </a:solidFill>
                <a:latin typeface="Cambria Math"/>
                <a:ea typeface="Cambria Math"/>
                <a:cs typeface="Cambria Math"/>
                <a:sym typeface="Cambria Math"/>
              </a:rPr>
              <a:t>Fall 2016 </a:t>
            </a:r>
            <a:endParaRPr sz="1800" b="0" i="0" u="none" strike="noStrike" cap="none">
              <a:solidFill>
                <a:schemeClr val="dk1"/>
              </a:solidFill>
              <a:latin typeface="Cambria Math"/>
              <a:ea typeface="Cambria Math"/>
              <a:cs typeface="Cambria Math"/>
              <a:sym typeface="Cambria Math"/>
            </a:endParaRPr>
          </a:p>
          <a:p>
            <a:pPr marL="1371600" marR="0" lvl="2" indent="-342900" algn="l" rtl="0">
              <a:lnSpc>
                <a:spcPct val="100000"/>
              </a:lnSpc>
              <a:spcBef>
                <a:spcPts val="0"/>
              </a:spcBef>
              <a:spcAft>
                <a:spcPts val="0"/>
              </a:spcAft>
              <a:buClr>
                <a:schemeClr val="dk1"/>
              </a:buClr>
              <a:buSzPts val="1800"/>
              <a:buFont typeface="Times New Roman"/>
              <a:buChar char="❏"/>
            </a:pPr>
            <a:r>
              <a:rPr lang="en-US" sz="1800" b="0" i="0" u="none" strike="noStrike" cap="none">
                <a:solidFill>
                  <a:schemeClr val="dk1"/>
                </a:solidFill>
                <a:latin typeface="Cambria Math"/>
                <a:ea typeface="Cambria Math"/>
                <a:cs typeface="Cambria Math"/>
                <a:sym typeface="Cambria Math"/>
              </a:rPr>
              <a:t>2 pilot courses.</a:t>
            </a:r>
            <a:endParaRPr sz="1800" b="0" i="0" u="none" strike="noStrike" cap="none">
              <a:solidFill>
                <a:schemeClr val="dk1"/>
              </a:solidFill>
              <a:latin typeface="Cambria Math"/>
              <a:ea typeface="Cambria Math"/>
              <a:cs typeface="Cambria Math"/>
              <a:sym typeface="Cambria Math"/>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b="0" i="0" u="none" strike="noStrike" cap="none">
                <a:solidFill>
                  <a:schemeClr val="dk1"/>
                </a:solidFill>
                <a:latin typeface="Cambria Math"/>
                <a:ea typeface="Cambria Math"/>
                <a:cs typeface="Cambria Math"/>
                <a:sym typeface="Cambria Math"/>
              </a:rPr>
              <a:t>Spring 2017</a:t>
            </a:r>
            <a:endParaRPr sz="1800" b="0" i="0" u="none" strike="noStrike" cap="none">
              <a:solidFill>
                <a:schemeClr val="dk1"/>
              </a:solidFill>
              <a:latin typeface="Cambria Math"/>
              <a:ea typeface="Cambria Math"/>
              <a:cs typeface="Cambria Math"/>
              <a:sym typeface="Cambria Math"/>
            </a:endParaRPr>
          </a:p>
          <a:p>
            <a:pPr marL="1371600" marR="0" lvl="2" indent="-342900" algn="l" rtl="0">
              <a:lnSpc>
                <a:spcPct val="100000"/>
              </a:lnSpc>
              <a:spcBef>
                <a:spcPts val="0"/>
              </a:spcBef>
              <a:spcAft>
                <a:spcPts val="0"/>
              </a:spcAft>
              <a:buClr>
                <a:schemeClr val="dk1"/>
              </a:buClr>
              <a:buSzPts val="1800"/>
              <a:buFont typeface="Times New Roman"/>
              <a:buChar char="❏"/>
            </a:pPr>
            <a:r>
              <a:rPr lang="en-US" sz="1800" b="0" i="0" u="none" strike="noStrike" cap="none">
                <a:solidFill>
                  <a:schemeClr val="dk1"/>
                </a:solidFill>
                <a:latin typeface="Cambria Math"/>
                <a:ea typeface="Cambria Math"/>
                <a:cs typeface="Cambria Math"/>
                <a:sym typeface="Cambria Math"/>
              </a:rPr>
              <a:t>30 courses with Results of Assessment via the LMS</a:t>
            </a:r>
            <a:endParaRPr sz="1800" b="0" i="0" u="none" strike="noStrike" cap="none">
              <a:solidFill>
                <a:schemeClr val="dk1"/>
              </a:solidFill>
              <a:latin typeface="Cambria Math"/>
              <a:ea typeface="Cambria Math"/>
              <a:cs typeface="Cambria Math"/>
              <a:sym typeface="Cambria Math"/>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b="0" i="0" u="none" strike="noStrike" cap="none">
                <a:solidFill>
                  <a:schemeClr val="dk1"/>
                </a:solidFill>
                <a:latin typeface="Cambria Math"/>
                <a:ea typeface="Cambria Math"/>
                <a:cs typeface="Cambria Math"/>
                <a:sym typeface="Cambria Math"/>
              </a:rPr>
              <a:t>Fall 2017</a:t>
            </a:r>
            <a:endParaRPr sz="1800" b="0" i="0" u="none" strike="noStrike" cap="none">
              <a:solidFill>
                <a:schemeClr val="dk1"/>
              </a:solidFill>
              <a:latin typeface="Cambria Math"/>
              <a:ea typeface="Cambria Math"/>
              <a:cs typeface="Cambria Math"/>
              <a:sym typeface="Cambria Math"/>
            </a:endParaRPr>
          </a:p>
          <a:p>
            <a:pPr marL="1371600" marR="0" lvl="2" indent="-342900" algn="l" rtl="0">
              <a:lnSpc>
                <a:spcPct val="100000"/>
              </a:lnSpc>
              <a:spcBef>
                <a:spcPts val="0"/>
              </a:spcBef>
              <a:spcAft>
                <a:spcPts val="0"/>
              </a:spcAft>
              <a:buClr>
                <a:schemeClr val="dk1"/>
              </a:buClr>
              <a:buSzPts val="1800"/>
              <a:buFont typeface="Times New Roman"/>
              <a:buChar char="❏"/>
            </a:pPr>
            <a:r>
              <a:rPr lang="en-US" sz="1800" b="0" i="0" u="none" strike="noStrike" cap="none">
                <a:solidFill>
                  <a:schemeClr val="dk1"/>
                </a:solidFill>
                <a:latin typeface="Cambria Math"/>
                <a:ea typeface="Cambria Math"/>
                <a:cs typeface="Cambria Math"/>
                <a:sym typeface="Cambria Math"/>
              </a:rPr>
              <a:t>61 courses request to use the LMS in Fall </a:t>
            </a:r>
            <a:endParaRPr sz="1800" b="0" i="0" u="none" strike="noStrike" cap="none">
              <a:solidFill>
                <a:schemeClr val="dk1"/>
              </a:solidFill>
              <a:latin typeface="Cambria Math"/>
              <a:ea typeface="Cambria Math"/>
              <a:cs typeface="Cambria Math"/>
              <a:sym typeface="Cambria Math"/>
            </a:endParaRPr>
          </a:p>
          <a:p>
            <a:pPr marL="1371600" marR="0" lvl="2" indent="-342900" algn="l" rtl="0">
              <a:lnSpc>
                <a:spcPct val="100000"/>
              </a:lnSpc>
              <a:spcBef>
                <a:spcPts val="0"/>
              </a:spcBef>
              <a:spcAft>
                <a:spcPts val="0"/>
              </a:spcAft>
              <a:buClr>
                <a:srgbClr val="000000"/>
              </a:buClr>
              <a:buSzPts val="1800"/>
              <a:buFont typeface="Times New Roman"/>
              <a:buChar char="❏"/>
            </a:pPr>
            <a:r>
              <a:rPr lang="en-US" sz="1800" b="0" i="0" u="none" strike="noStrike" cap="none">
                <a:solidFill>
                  <a:srgbClr val="000000"/>
                </a:solidFill>
                <a:latin typeface="Cambria Math"/>
                <a:ea typeface="Cambria Math"/>
                <a:cs typeface="Cambria Math"/>
                <a:sym typeface="Cambria Math"/>
              </a:rPr>
              <a:t>56 courses with results</a:t>
            </a:r>
            <a:endParaRPr sz="1800" b="0" i="0" u="none" strike="noStrike" cap="none">
              <a:solidFill>
                <a:schemeClr val="dk1"/>
              </a:solidFill>
              <a:latin typeface="Cambria Math"/>
              <a:ea typeface="Cambria Math"/>
              <a:cs typeface="Cambria Math"/>
              <a:sym typeface="Cambria Math"/>
            </a:endParaRPr>
          </a:p>
          <a:p>
            <a:pPr marL="457200" marR="0" lvl="0" indent="-342900" algn="l" rtl="0">
              <a:lnSpc>
                <a:spcPct val="100000"/>
              </a:lnSpc>
              <a:spcBef>
                <a:spcPts val="0"/>
              </a:spcBef>
              <a:spcAft>
                <a:spcPts val="0"/>
              </a:spcAft>
              <a:buClr>
                <a:schemeClr val="dk1"/>
              </a:buClr>
              <a:buSzPts val="1800"/>
              <a:buFont typeface="Times New Roman"/>
              <a:buChar char="■"/>
            </a:pPr>
            <a:r>
              <a:rPr lang="en-US" sz="1800" b="0" i="0" u="none" strike="noStrike" cap="none">
                <a:solidFill>
                  <a:schemeClr val="dk1"/>
                </a:solidFill>
                <a:latin typeface="Cambria Math"/>
                <a:ea typeface="Cambria Math"/>
                <a:cs typeface="Cambria Math"/>
                <a:sym typeface="Cambria Math"/>
              </a:rPr>
              <a:t>Fall 2018</a:t>
            </a:r>
            <a:endParaRPr sz="1800" b="0" i="0" u="none" strike="noStrike" cap="none">
              <a:solidFill>
                <a:schemeClr val="dk1"/>
              </a:solidFill>
              <a:latin typeface="Cambria Math"/>
              <a:ea typeface="Cambria Math"/>
              <a:cs typeface="Cambria Math"/>
              <a:sym typeface="Cambria Math"/>
            </a:endParaRPr>
          </a:p>
          <a:p>
            <a:pPr marL="1371600" marR="0" lvl="2" indent="-342900" algn="l" rtl="0">
              <a:lnSpc>
                <a:spcPct val="100000"/>
              </a:lnSpc>
              <a:spcBef>
                <a:spcPts val="0"/>
              </a:spcBef>
              <a:spcAft>
                <a:spcPts val="0"/>
              </a:spcAft>
              <a:buClr>
                <a:schemeClr val="dk1"/>
              </a:buClr>
              <a:buSzPts val="1800"/>
              <a:buFont typeface="Times New Roman"/>
              <a:buChar char="❏"/>
            </a:pPr>
            <a:r>
              <a:rPr lang="en-US" sz="1800" b="0" i="0" u="none" strike="noStrike" cap="none">
                <a:solidFill>
                  <a:schemeClr val="dk1"/>
                </a:solidFill>
                <a:latin typeface="Cambria Math"/>
                <a:ea typeface="Cambria Math"/>
                <a:cs typeface="Cambria Math"/>
                <a:sym typeface="Cambria Math"/>
              </a:rPr>
              <a:t>525 SLO Canvas shells created; 438 SLOs into those shells.</a:t>
            </a:r>
            <a:endParaRPr sz="1800" b="0" i="0" u="none" strike="noStrike" cap="none">
              <a:solidFill>
                <a:schemeClr val="dk1"/>
              </a:solidFill>
              <a:latin typeface="Cambria Math"/>
              <a:ea typeface="Cambria Math"/>
              <a:cs typeface="Cambria Math"/>
              <a:sym typeface="Cambria Math"/>
            </a:endParaRPr>
          </a:p>
          <a:p>
            <a:pPr marL="1371600" marR="0" lvl="2" indent="-342900" algn="l" rtl="0">
              <a:lnSpc>
                <a:spcPct val="100000"/>
              </a:lnSpc>
              <a:spcBef>
                <a:spcPts val="0"/>
              </a:spcBef>
              <a:spcAft>
                <a:spcPts val="0"/>
              </a:spcAft>
              <a:buClr>
                <a:schemeClr val="dk1"/>
              </a:buClr>
              <a:buSzPts val="1800"/>
              <a:buFont typeface="Times New Roman"/>
              <a:buChar char="❏"/>
            </a:pPr>
            <a:r>
              <a:rPr lang="en-US" sz="1800" b="0" i="0" u="none" strike="noStrike" cap="none">
                <a:solidFill>
                  <a:srgbClr val="000000"/>
                </a:solidFill>
                <a:latin typeface="Cambria Math"/>
                <a:ea typeface="Cambria Math"/>
                <a:cs typeface="Cambria Math"/>
                <a:sym typeface="Cambria Math"/>
              </a:rPr>
              <a:t>259 courses with results</a:t>
            </a:r>
            <a:endParaRPr sz="1800" b="0" i="0" u="none" strike="noStrike" cap="none">
              <a:solidFill>
                <a:schemeClr val="dk1"/>
              </a:solidFill>
              <a:latin typeface="Cambria Math"/>
              <a:ea typeface="Cambria Math"/>
              <a:cs typeface="Cambria Math"/>
              <a:sym typeface="Cambria Math"/>
            </a:endParaRPr>
          </a:p>
          <a:p>
            <a:pPr marL="457200" marR="0" lvl="0" indent="-342900" algn="l" rtl="0">
              <a:lnSpc>
                <a:spcPct val="100000"/>
              </a:lnSpc>
              <a:spcBef>
                <a:spcPts val="0"/>
              </a:spcBef>
              <a:spcAft>
                <a:spcPts val="0"/>
              </a:spcAft>
              <a:buClr>
                <a:schemeClr val="dk1"/>
              </a:buClr>
              <a:buSzPts val="1800"/>
              <a:buFont typeface="Times"/>
              <a:buChar char="■"/>
            </a:pPr>
            <a:r>
              <a:rPr lang="en-US" sz="1800" b="0" i="0" u="none" strike="noStrike" cap="none">
                <a:solidFill>
                  <a:schemeClr val="dk1"/>
                </a:solidFill>
                <a:latin typeface="Cambria Math"/>
                <a:ea typeface="Cambria Math"/>
                <a:cs typeface="Cambria Math"/>
                <a:sym typeface="Cambria Math"/>
              </a:rPr>
              <a:t>Fall 2019</a:t>
            </a:r>
            <a:endParaRPr sz="1800" b="0" i="0" u="none" strike="noStrike" cap="none">
              <a:solidFill>
                <a:schemeClr val="dk1"/>
              </a:solidFill>
              <a:latin typeface="Cambria Math"/>
              <a:ea typeface="Cambria Math"/>
              <a:cs typeface="Cambria Math"/>
              <a:sym typeface="Cambria Math"/>
            </a:endParaRPr>
          </a:p>
          <a:p>
            <a:pPr marL="1371600" marR="0" lvl="2" indent="-342900" algn="l" rtl="0">
              <a:lnSpc>
                <a:spcPct val="100000"/>
              </a:lnSpc>
              <a:spcBef>
                <a:spcPts val="0"/>
              </a:spcBef>
              <a:spcAft>
                <a:spcPts val="0"/>
              </a:spcAft>
              <a:buClr>
                <a:schemeClr val="dk1"/>
              </a:buClr>
              <a:buSzPts val="1800"/>
              <a:buFont typeface="Times"/>
              <a:buChar char="❏"/>
            </a:pPr>
            <a:r>
              <a:rPr lang="en-US" sz="1800" b="0" i="0" u="none" strike="noStrike" cap="none">
                <a:solidFill>
                  <a:schemeClr val="dk1"/>
                </a:solidFill>
                <a:latin typeface="Cambria Math"/>
                <a:ea typeface="Cambria Math"/>
                <a:cs typeface="Cambria Math"/>
                <a:sym typeface="Cambria Math"/>
              </a:rPr>
              <a:t>647 SLO Canvas shells created for courses marked to ASSESS</a:t>
            </a:r>
            <a:endParaRPr sz="1800" b="0" i="0" u="none" strike="noStrike" cap="none">
              <a:solidFill>
                <a:schemeClr val="dk1"/>
              </a:solidFill>
              <a:latin typeface="Cambria Math"/>
              <a:ea typeface="Cambria Math"/>
              <a:cs typeface="Cambria Math"/>
              <a:sym typeface="Cambria Math"/>
            </a:endParaRPr>
          </a:p>
          <a:p>
            <a:pPr marL="1371600" marR="0" lvl="2" indent="-342900" algn="l" rtl="0">
              <a:lnSpc>
                <a:spcPct val="100000"/>
              </a:lnSpc>
              <a:spcBef>
                <a:spcPts val="0"/>
              </a:spcBef>
              <a:spcAft>
                <a:spcPts val="0"/>
              </a:spcAft>
              <a:buClr>
                <a:schemeClr val="dk1"/>
              </a:buClr>
              <a:buSzPts val="1800"/>
              <a:buFont typeface="Times"/>
              <a:buChar char="❏"/>
            </a:pPr>
            <a:r>
              <a:rPr lang="en-US" sz="1800" b="0" i="0" u="none" strike="noStrike" cap="none">
                <a:solidFill>
                  <a:schemeClr val="dk1"/>
                </a:solidFill>
                <a:latin typeface="Cambria Math"/>
                <a:ea typeface="Cambria Math"/>
                <a:cs typeface="Cambria Math"/>
                <a:sym typeface="Cambria Math"/>
              </a:rPr>
              <a:t>A total of 778 SLOs into those Canvas shells.</a:t>
            </a:r>
            <a:endParaRPr sz="1800" b="0" i="0" u="none" strike="noStrike" cap="none">
              <a:solidFill>
                <a:schemeClr val="dk1"/>
              </a:solidFill>
              <a:latin typeface="Cambria Math"/>
              <a:ea typeface="Cambria Math"/>
              <a:cs typeface="Cambria Math"/>
              <a:sym typeface="Cambria Math"/>
            </a:endParaRPr>
          </a:p>
        </p:txBody>
      </p:sp>
      <p:pic>
        <p:nvPicPr>
          <p:cNvPr id="219" name="Google Shape;219;p24" descr="LBCC Logo.png"/>
          <p:cNvPicPr preferRelativeResize="0"/>
          <p:nvPr/>
        </p:nvPicPr>
        <p:blipFill rotWithShape="1">
          <a:blip r:embed="rId3">
            <a:alphaModFix/>
          </a:blip>
          <a:srcRect/>
          <a:stretch/>
        </p:blipFill>
        <p:spPr>
          <a:xfrm>
            <a:off x="8020082" y="5875433"/>
            <a:ext cx="877325" cy="649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grpSp>
        <p:nvGrpSpPr>
          <p:cNvPr id="224" name="Google Shape;224;p25"/>
          <p:cNvGrpSpPr/>
          <p:nvPr/>
        </p:nvGrpSpPr>
        <p:grpSpPr>
          <a:xfrm>
            <a:off x="524831" y="900742"/>
            <a:ext cx="4421287" cy="3620816"/>
            <a:chOff x="507244" y="-500111"/>
            <a:chExt cx="5867399" cy="4719428"/>
          </a:xfrm>
        </p:grpSpPr>
        <p:pic>
          <p:nvPicPr>
            <p:cNvPr id="225" name="Google Shape;225;p25" descr="A screenshot of a cell phone&#10;&#10;Description generated with very high confidence"/>
            <p:cNvPicPr preferRelativeResize="0"/>
            <p:nvPr/>
          </p:nvPicPr>
          <p:blipFill rotWithShape="1">
            <a:blip r:embed="rId3">
              <a:alphaModFix/>
            </a:blip>
            <a:srcRect/>
            <a:stretch/>
          </p:blipFill>
          <p:spPr>
            <a:xfrm>
              <a:off x="507244" y="-500111"/>
              <a:ext cx="5867399" cy="4719428"/>
            </a:xfrm>
            <a:prstGeom prst="rect">
              <a:avLst/>
            </a:prstGeom>
            <a:noFill/>
            <a:ln>
              <a:noFill/>
            </a:ln>
          </p:spPr>
        </p:pic>
        <p:sp>
          <p:nvSpPr>
            <p:cNvPr id="226" name="Google Shape;226;p25"/>
            <p:cNvSpPr/>
            <p:nvPr/>
          </p:nvSpPr>
          <p:spPr>
            <a:xfrm>
              <a:off x="568036" y="-235527"/>
              <a:ext cx="353291" cy="124691"/>
            </a:xfrm>
            <a:prstGeom prst="rect">
              <a:avLst/>
            </a:prstGeom>
            <a:solidFill>
              <a:srgbClr val="18181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27" name="Google Shape;227;p25"/>
          <p:cNvGrpSpPr/>
          <p:nvPr/>
        </p:nvGrpSpPr>
        <p:grpSpPr>
          <a:xfrm>
            <a:off x="4552873" y="2071706"/>
            <a:ext cx="3195645" cy="2667512"/>
            <a:chOff x="5130428" y="830697"/>
            <a:chExt cx="3843866" cy="3117302"/>
          </a:xfrm>
        </p:grpSpPr>
        <p:pic>
          <p:nvPicPr>
            <p:cNvPr id="228" name="Google Shape;228;p25" descr="A screenshot of a cell phone&#10;&#10;Description generated with very high confidence"/>
            <p:cNvPicPr preferRelativeResize="0"/>
            <p:nvPr/>
          </p:nvPicPr>
          <p:blipFill rotWithShape="1">
            <a:blip r:embed="rId4">
              <a:alphaModFix/>
            </a:blip>
            <a:srcRect/>
            <a:stretch/>
          </p:blipFill>
          <p:spPr>
            <a:xfrm>
              <a:off x="5130428" y="830697"/>
              <a:ext cx="3843866" cy="3117302"/>
            </a:xfrm>
            <a:prstGeom prst="rect">
              <a:avLst/>
            </a:prstGeom>
            <a:noFill/>
            <a:ln w="127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229" name="Google Shape;229;p25"/>
            <p:cNvSpPr/>
            <p:nvPr/>
          </p:nvSpPr>
          <p:spPr>
            <a:xfrm>
              <a:off x="5171209" y="1021773"/>
              <a:ext cx="235528" cy="83127"/>
            </a:xfrm>
            <a:prstGeom prst="rect">
              <a:avLst/>
            </a:prstGeom>
            <a:solidFill>
              <a:srgbClr val="18181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30" name="Google Shape;230;p25"/>
          <p:cNvSpPr/>
          <p:nvPr/>
        </p:nvSpPr>
        <p:spPr>
          <a:xfrm>
            <a:off x="919555" y="5030802"/>
            <a:ext cx="7221512"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mbria Math"/>
                <a:ea typeface="Cambria Math"/>
                <a:cs typeface="Cambria Math"/>
                <a:sym typeface="Cambria Math"/>
              </a:rPr>
              <a:t>…Quantitative and qualitative data are disaggregated for analysis by program type and mode of delivery. </a:t>
            </a:r>
            <a:r>
              <a:rPr lang="en-US" sz="1500" b="0" i="1" u="none" strike="noStrike" cap="none">
                <a:solidFill>
                  <a:srgbClr val="000000"/>
                </a:solidFill>
                <a:latin typeface="Cambria Math"/>
                <a:ea typeface="Cambria Math"/>
                <a:cs typeface="Cambria Math"/>
                <a:sym typeface="Cambria Math"/>
              </a:rPr>
              <a:t>Standard B.5 </a:t>
            </a:r>
            <a:endParaRPr/>
          </a:p>
          <a:p>
            <a:pPr marL="0" marR="0" lvl="0" indent="0" algn="l" rtl="0">
              <a:lnSpc>
                <a:spcPct val="100000"/>
              </a:lnSpc>
              <a:spcBef>
                <a:spcPts val="0"/>
              </a:spcBef>
              <a:spcAft>
                <a:spcPts val="0"/>
              </a:spcAft>
              <a:buNone/>
            </a:pPr>
            <a:endParaRPr sz="800" b="0" i="0" u="none" strike="noStrike" cap="none">
              <a:solidFill>
                <a:srgbClr val="000000"/>
              </a:solidFill>
              <a:latin typeface="Cambria Math"/>
              <a:ea typeface="Cambria Math"/>
              <a:cs typeface="Cambria Math"/>
              <a:sym typeface="Cambria Math"/>
            </a:endParaRPr>
          </a:p>
          <a:p>
            <a:pPr marL="0" marR="0" lvl="0" indent="0" algn="l" rtl="0">
              <a:lnSpc>
                <a:spcPct val="100000"/>
              </a:lnSpc>
              <a:spcBef>
                <a:spcPts val="0"/>
              </a:spcBef>
              <a:spcAft>
                <a:spcPts val="0"/>
              </a:spcAft>
              <a:buNone/>
            </a:pPr>
            <a:r>
              <a:rPr lang="en-US" sz="1400" b="0" i="0" u="none" strike="noStrike" cap="none">
                <a:solidFill>
                  <a:srgbClr val="000000"/>
                </a:solidFill>
                <a:latin typeface="Cambria Math"/>
                <a:ea typeface="Cambria Math"/>
                <a:cs typeface="Cambria Math"/>
                <a:sym typeface="Cambria Math"/>
              </a:rPr>
              <a:t>…The institution disaggregates and analyzes learning outcomes and achievement for subpopulations of students.  </a:t>
            </a:r>
            <a:r>
              <a:rPr lang="en-US" sz="1500" b="0" i="1" u="none" strike="noStrike" cap="none">
                <a:solidFill>
                  <a:srgbClr val="000000"/>
                </a:solidFill>
                <a:latin typeface="Cambria Math"/>
                <a:ea typeface="Cambria Math"/>
                <a:cs typeface="Cambria Math"/>
                <a:sym typeface="Cambria Math"/>
              </a:rPr>
              <a:t>Standard B.6</a:t>
            </a:r>
            <a:endParaRPr/>
          </a:p>
        </p:txBody>
      </p:sp>
      <p:pic>
        <p:nvPicPr>
          <p:cNvPr id="231" name="Google Shape;231;p25" descr="LBCC Logo.png"/>
          <p:cNvPicPr preferRelativeResize="0"/>
          <p:nvPr/>
        </p:nvPicPr>
        <p:blipFill rotWithShape="1">
          <a:blip r:embed="rId5">
            <a:alphaModFix/>
          </a:blip>
          <a:srcRect/>
          <a:stretch/>
        </p:blipFill>
        <p:spPr>
          <a:xfrm>
            <a:off x="8020082" y="5875433"/>
            <a:ext cx="877325" cy="649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6"/>
          <p:cNvSpPr/>
          <p:nvPr/>
        </p:nvSpPr>
        <p:spPr>
          <a:xfrm>
            <a:off x="594743" y="2454090"/>
            <a:ext cx="6609088" cy="289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mbria Math"/>
                <a:ea typeface="Cambria Math"/>
                <a:cs typeface="Cambria Math"/>
                <a:sym typeface="Cambria Math"/>
              </a:rPr>
              <a:t>Common Assessments </a:t>
            </a:r>
            <a:endParaRPr/>
          </a:p>
          <a:p>
            <a:pPr marL="285750" marR="0" lvl="2"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mbria Math"/>
                <a:ea typeface="Cambria Math"/>
                <a:cs typeface="Cambria Math"/>
                <a:sym typeface="Cambria Math"/>
              </a:rPr>
              <a:t>Quizzes </a:t>
            </a:r>
            <a:endParaRPr/>
          </a:p>
          <a:p>
            <a:pPr marL="285750" marR="0" lvl="2"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mbria Math"/>
                <a:ea typeface="Cambria Math"/>
                <a:cs typeface="Cambria Math"/>
                <a:sym typeface="Cambria Math"/>
              </a:rPr>
              <a:t>Rubrics </a:t>
            </a:r>
            <a:endParaRPr/>
          </a:p>
          <a:p>
            <a:pPr marL="285750" marR="0" lvl="2"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mbria Math"/>
                <a:ea typeface="Cambria Math"/>
                <a:cs typeface="Cambria Math"/>
                <a:sym typeface="Cambria Math"/>
              </a:rPr>
              <a:t>External agency exams </a:t>
            </a:r>
            <a:endParaRPr/>
          </a:p>
          <a:p>
            <a:pPr marL="285750" marR="0" lvl="2"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mbria Math"/>
                <a:ea typeface="Cambria Math"/>
                <a:cs typeface="Cambria Math"/>
                <a:sym typeface="Cambria Math"/>
              </a:rPr>
              <a:t>Competencies</a:t>
            </a:r>
            <a:endParaRPr/>
          </a:p>
          <a:p>
            <a:pPr marL="285750" marR="0" lvl="2"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mbria Math"/>
              <a:ea typeface="Cambria Math"/>
              <a:cs typeface="Cambria Math"/>
              <a:sym typeface="Cambria Math"/>
            </a:endParaRPr>
          </a:p>
          <a:p>
            <a:pPr marL="285750" marR="0" lvl="2"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mbria Math"/>
              <a:ea typeface="Cambria Math"/>
              <a:cs typeface="Cambria Math"/>
              <a:sym typeface="Cambria Math"/>
            </a:endParaRPr>
          </a:p>
          <a:p>
            <a:pPr marL="285750" marR="0" lvl="2"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mbria Math"/>
              <a:ea typeface="Cambria Math"/>
              <a:cs typeface="Cambria Math"/>
              <a:sym typeface="Cambria Math"/>
            </a:endParaRPr>
          </a:p>
          <a:p>
            <a:pPr marL="285750" marR="0" lvl="2"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mbria Math"/>
              <a:ea typeface="Cambria Math"/>
              <a:cs typeface="Cambria Math"/>
              <a:sym typeface="Cambria Math"/>
            </a:endParaRPr>
          </a:p>
          <a:p>
            <a:pPr marL="285750" marR="0" lvl="2"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mbria Math"/>
              <a:ea typeface="Cambria Math"/>
              <a:cs typeface="Cambria Math"/>
              <a:sym typeface="Cambria Math"/>
            </a:endParaRPr>
          </a:p>
          <a:p>
            <a:pPr marL="0" marR="0" lvl="2" indent="0" algn="l" rtl="0">
              <a:lnSpc>
                <a:spcPct val="100000"/>
              </a:lnSpc>
              <a:spcBef>
                <a:spcPts val="0"/>
              </a:spcBef>
              <a:spcAft>
                <a:spcPts val="0"/>
              </a:spcAft>
              <a:buNone/>
            </a:pPr>
            <a:r>
              <a:rPr lang="en-US" sz="1400" b="0" i="0" u="none" strike="noStrike" cap="none">
                <a:solidFill>
                  <a:srgbClr val="000000"/>
                </a:solidFill>
                <a:latin typeface="Cambria Math"/>
                <a:ea typeface="Cambria Math"/>
                <a:cs typeface="Cambria Math"/>
                <a:sym typeface="Cambria Math"/>
              </a:rPr>
              <a:t>Every Course, Every Section, Every SLO</a:t>
            </a:r>
            <a:endParaRPr/>
          </a:p>
          <a:p>
            <a:pPr marL="285750" marR="0" lvl="2"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mbria Math"/>
                <a:ea typeface="Cambria Math"/>
                <a:cs typeface="Cambria Math"/>
                <a:sym typeface="Cambria Math"/>
              </a:rPr>
              <a:t>Institution Set Standard 70%</a:t>
            </a:r>
            <a:endParaRPr/>
          </a:p>
          <a:p>
            <a:pPr marL="742950" marR="0" lvl="3" indent="-285750" algn="l" rtl="0">
              <a:lnSpc>
                <a:spcPct val="100000"/>
              </a:lnSpc>
              <a:spcBef>
                <a:spcPts val="0"/>
              </a:spcBef>
              <a:spcAft>
                <a:spcPts val="0"/>
              </a:spcAft>
              <a:buClr>
                <a:srgbClr val="000000"/>
              </a:buClr>
              <a:buSzPts val="1400"/>
              <a:buFont typeface="Arial"/>
              <a:buChar char="•"/>
            </a:pPr>
            <a:r>
              <a:rPr lang="en-US" sz="1400" b="0" i="1" u="none" strike="noStrike" cap="none">
                <a:solidFill>
                  <a:srgbClr val="000000"/>
                </a:solidFill>
                <a:latin typeface="Cambria Math"/>
                <a:ea typeface="Cambria Math"/>
                <a:cs typeface="Cambria Math"/>
                <a:sym typeface="Cambria Math"/>
              </a:rPr>
              <a:t>Standard B.3</a:t>
            </a:r>
            <a:endParaRPr/>
          </a:p>
        </p:txBody>
      </p:sp>
      <p:pic>
        <p:nvPicPr>
          <p:cNvPr id="237" name="Google Shape;237;p26"/>
          <p:cNvPicPr preferRelativeResize="0"/>
          <p:nvPr/>
        </p:nvPicPr>
        <p:blipFill rotWithShape="1">
          <a:blip r:embed="rId3">
            <a:alphaModFix/>
          </a:blip>
          <a:srcRect b="5607"/>
          <a:stretch/>
        </p:blipFill>
        <p:spPr>
          <a:xfrm>
            <a:off x="4237893" y="3429001"/>
            <a:ext cx="4360986" cy="2703566"/>
          </a:xfrm>
          <a:prstGeom prst="rect">
            <a:avLst/>
          </a:prstGeom>
          <a:noFill/>
          <a:ln>
            <a:noFill/>
          </a:ln>
        </p:spPr>
      </p:pic>
      <p:pic>
        <p:nvPicPr>
          <p:cNvPr id="238" name="Google Shape;238;p26" descr="LBCC Logo.png"/>
          <p:cNvPicPr preferRelativeResize="0"/>
          <p:nvPr/>
        </p:nvPicPr>
        <p:blipFill rotWithShape="1">
          <a:blip r:embed="rId4">
            <a:alphaModFix/>
          </a:blip>
          <a:srcRect/>
          <a:stretch/>
        </p:blipFill>
        <p:spPr>
          <a:xfrm>
            <a:off x="7981438" y="5821801"/>
            <a:ext cx="877325" cy="649700"/>
          </a:xfrm>
          <a:prstGeom prst="rect">
            <a:avLst/>
          </a:prstGeom>
          <a:noFill/>
          <a:ln>
            <a:noFill/>
          </a:ln>
        </p:spPr>
      </p:pic>
      <p:sp>
        <p:nvSpPr>
          <p:cNvPr id="239" name="Google Shape;239;p26"/>
          <p:cNvSpPr txBox="1"/>
          <p:nvPr/>
        </p:nvSpPr>
        <p:spPr>
          <a:xfrm>
            <a:off x="191571" y="774507"/>
            <a:ext cx="82296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Taking Action as a Result of Outcomes </a:t>
            </a:r>
            <a:endParaRPr/>
          </a:p>
        </p:txBody>
      </p:sp>
      <p:pic>
        <p:nvPicPr>
          <p:cNvPr id="240" name="Google Shape;240;p26"/>
          <p:cNvPicPr preferRelativeResize="0"/>
          <p:nvPr/>
        </p:nvPicPr>
        <p:blipFill rotWithShape="1">
          <a:blip r:embed="rId5">
            <a:alphaModFix/>
          </a:blip>
          <a:srcRect l="20089" t="13555" b="25101"/>
          <a:stretch/>
        </p:blipFill>
        <p:spPr>
          <a:xfrm>
            <a:off x="2945423" y="1521069"/>
            <a:ext cx="5605690" cy="23934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27" descr="LBCC Logo.png"/>
          <p:cNvPicPr preferRelativeResize="0"/>
          <p:nvPr/>
        </p:nvPicPr>
        <p:blipFill rotWithShape="1">
          <a:blip r:embed="rId3">
            <a:alphaModFix/>
          </a:blip>
          <a:srcRect/>
          <a:stretch/>
        </p:blipFill>
        <p:spPr>
          <a:xfrm>
            <a:off x="7890914" y="5698595"/>
            <a:ext cx="877325" cy="649700"/>
          </a:xfrm>
          <a:prstGeom prst="rect">
            <a:avLst/>
          </a:prstGeom>
          <a:noFill/>
          <a:ln>
            <a:noFill/>
          </a:ln>
        </p:spPr>
      </p:pic>
      <p:sp>
        <p:nvSpPr>
          <p:cNvPr id="246" name="Google Shape;246;p27"/>
          <p:cNvSpPr/>
          <p:nvPr/>
        </p:nvSpPr>
        <p:spPr>
          <a:xfrm>
            <a:off x="191571" y="5465649"/>
            <a:ext cx="7487310" cy="7540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mbria Math"/>
                <a:ea typeface="Cambria Math"/>
                <a:cs typeface="Cambria Math"/>
                <a:sym typeface="Cambria Math"/>
              </a:rPr>
              <a:t>The institution provides for systematic and regular review of its instructional and student support services.</a:t>
            </a:r>
            <a:endParaRPr/>
          </a:p>
          <a:p>
            <a:pPr marL="0" marR="0" lvl="0" indent="0" algn="l" rtl="0">
              <a:lnSpc>
                <a:spcPct val="100000"/>
              </a:lnSpc>
              <a:spcBef>
                <a:spcPts val="0"/>
              </a:spcBef>
              <a:spcAft>
                <a:spcPts val="0"/>
              </a:spcAft>
              <a:buNone/>
            </a:pPr>
            <a:r>
              <a:rPr lang="en-US" sz="1500" b="0" i="1" u="none" strike="noStrike" cap="none">
                <a:solidFill>
                  <a:srgbClr val="000000"/>
                </a:solidFill>
                <a:latin typeface="Cambria Math"/>
                <a:ea typeface="Cambria Math"/>
                <a:cs typeface="Cambria Math"/>
                <a:sym typeface="Cambria Math"/>
              </a:rPr>
              <a:t>Review Criteria for Standard B.2.</a:t>
            </a:r>
            <a:endParaRPr/>
          </a:p>
        </p:txBody>
      </p:sp>
      <p:pic>
        <p:nvPicPr>
          <p:cNvPr id="247" name="Google Shape;247;p27"/>
          <p:cNvPicPr preferRelativeResize="0"/>
          <p:nvPr/>
        </p:nvPicPr>
        <p:blipFill rotWithShape="1">
          <a:blip r:embed="rId4">
            <a:alphaModFix/>
          </a:blip>
          <a:srcRect/>
          <a:stretch/>
        </p:blipFill>
        <p:spPr>
          <a:xfrm>
            <a:off x="714420" y="2043061"/>
            <a:ext cx="3008191" cy="1047330"/>
          </a:xfrm>
          <a:prstGeom prst="rect">
            <a:avLst/>
          </a:prstGeom>
          <a:noFill/>
          <a:ln>
            <a:noFill/>
          </a:ln>
        </p:spPr>
      </p:pic>
      <p:pic>
        <p:nvPicPr>
          <p:cNvPr id="248" name="Google Shape;248;p27"/>
          <p:cNvPicPr preferRelativeResize="0"/>
          <p:nvPr/>
        </p:nvPicPr>
        <p:blipFill rotWithShape="1">
          <a:blip r:embed="rId5">
            <a:alphaModFix/>
          </a:blip>
          <a:srcRect/>
          <a:stretch/>
        </p:blipFill>
        <p:spPr>
          <a:xfrm>
            <a:off x="693637" y="3131958"/>
            <a:ext cx="2925275" cy="1657796"/>
          </a:xfrm>
          <a:prstGeom prst="rect">
            <a:avLst/>
          </a:prstGeom>
          <a:noFill/>
          <a:ln>
            <a:noFill/>
          </a:ln>
        </p:spPr>
      </p:pic>
      <p:sp>
        <p:nvSpPr>
          <p:cNvPr id="249" name="Google Shape;249;p27"/>
          <p:cNvSpPr/>
          <p:nvPr/>
        </p:nvSpPr>
        <p:spPr>
          <a:xfrm>
            <a:off x="714419" y="1941756"/>
            <a:ext cx="2952772" cy="323157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50" name="Google Shape;250;p27"/>
          <p:cNvPicPr preferRelativeResize="0"/>
          <p:nvPr/>
        </p:nvPicPr>
        <p:blipFill rotWithShape="1">
          <a:blip r:embed="rId5">
            <a:alphaModFix/>
          </a:blip>
          <a:srcRect l="9462" t="27031" r="6855" b="62365"/>
          <a:stretch/>
        </p:blipFill>
        <p:spPr>
          <a:xfrm>
            <a:off x="2190805" y="2757151"/>
            <a:ext cx="6230916" cy="447458"/>
          </a:xfrm>
          <a:prstGeom prst="rect">
            <a:avLst/>
          </a:prstGeom>
          <a:noFill/>
          <a:ln w="47625" cap="flat" cmpd="sng">
            <a:solidFill>
              <a:schemeClr val="dk1"/>
            </a:solidFill>
            <a:prstDash val="solid"/>
            <a:round/>
            <a:headEnd type="none" w="sm" len="sm"/>
            <a:tailEnd type="none" w="sm" len="sm"/>
          </a:ln>
        </p:spPr>
      </p:pic>
      <p:sp>
        <p:nvSpPr>
          <p:cNvPr id="251" name="Google Shape;251;p27"/>
          <p:cNvSpPr txBox="1"/>
          <p:nvPr/>
        </p:nvSpPr>
        <p:spPr>
          <a:xfrm>
            <a:off x="191571" y="774507"/>
            <a:ext cx="82296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Taking Action as a Result of Outcomes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8"/>
          <p:cNvSpPr/>
          <p:nvPr/>
        </p:nvSpPr>
        <p:spPr>
          <a:xfrm>
            <a:off x="270703" y="5238197"/>
            <a:ext cx="8715036" cy="538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mbria Math"/>
                <a:ea typeface="Cambria Math"/>
                <a:cs typeface="Cambria Math"/>
                <a:sym typeface="Cambria Math"/>
              </a:rPr>
              <a:t>Assessment data drives college planning to improve student learning and student achievement. </a:t>
            </a:r>
            <a:endParaRPr/>
          </a:p>
          <a:p>
            <a:pPr marL="0" marR="0" lvl="0" indent="0" algn="l" rtl="0">
              <a:lnSpc>
                <a:spcPct val="100000"/>
              </a:lnSpc>
              <a:spcBef>
                <a:spcPts val="0"/>
              </a:spcBef>
              <a:spcAft>
                <a:spcPts val="0"/>
              </a:spcAft>
              <a:buNone/>
            </a:pPr>
            <a:r>
              <a:rPr lang="en-US" sz="1500" b="0" i="1" u="none" strike="noStrike" cap="none">
                <a:solidFill>
                  <a:srgbClr val="000000"/>
                </a:solidFill>
                <a:latin typeface="Cambria Math"/>
                <a:ea typeface="Cambria Math"/>
                <a:cs typeface="Cambria Math"/>
                <a:sym typeface="Cambria Math"/>
              </a:rPr>
              <a:t>Standard B.4</a:t>
            </a:r>
            <a:endParaRPr/>
          </a:p>
        </p:txBody>
      </p:sp>
      <p:sp>
        <p:nvSpPr>
          <p:cNvPr id="257" name="Google Shape;257;p28"/>
          <p:cNvSpPr txBox="1"/>
          <p:nvPr/>
        </p:nvSpPr>
        <p:spPr>
          <a:xfrm>
            <a:off x="270702" y="2686230"/>
            <a:ext cx="4260300" cy="1717382"/>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500"/>
              <a:buFont typeface="Calibri"/>
              <a:buNone/>
            </a:pPr>
            <a:r>
              <a:rPr lang="en-US" sz="1500" b="0" i="0" u="none" strike="noStrike" cap="none">
                <a:solidFill>
                  <a:srgbClr val="3F3F3F"/>
                </a:solidFill>
                <a:latin typeface="Cambria Math"/>
                <a:ea typeface="Cambria Math"/>
                <a:cs typeface="Cambria Math"/>
                <a:sym typeface="Cambria Math"/>
              </a:rPr>
              <a:t>Taking Meaningful Action based on the Analysis of Results is the final step in the assessment of an SLO. This phase is also referred to as "closing the loop." </a:t>
            </a:r>
            <a:endParaRPr/>
          </a:p>
          <a:p>
            <a:pPr marL="0" marR="0" lvl="0" indent="0" algn="l" rtl="0">
              <a:lnSpc>
                <a:spcPct val="90000"/>
              </a:lnSpc>
              <a:spcBef>
                <a:spcPts val="1600"/>
              </a:spcBef>
              <a:spcAft>
                <a:spcPts val="0"/>
              </a:spcAft>
              <a:buClr>
                <a:schemeClr val="accent1"/>
              </a:buClr>
              <a:buSzPts val="1500"/>
              <a:buFont typeface="Calibri"/>
              <a:buNone/>
            </a:pPr>
            <a:r>
              <a:rPr lang="en-US" sz="1500" b="0" i="0" u="none" strike="noStrike" cap="none">
                <a:solidFill>
                  <a:srgbClr val="3F3F3F"/>
                </a:solidFill>
                <a:latin typeface="Cambria Math"/>
                <a:ea typeface="Cambria Math"/>
                <a:cs typeface="Cambria Math"/>
                <a:sym typeface="Cambria Math"/>
              </a:rPr>
              <a:t>There are three different </a:t>
            </a:r>
            <a:r>
              <a:rPr lang="en-US" sz="1500" b="1" i="0" u="sng" strike="noStrike" cap="none">
                <a:solidFill>
                  <a:srgbClr val="3F3F3F"/>
                </a:solidFill>
                <a:latin typeface="Cambria Math"/>
                <a:ea typeface="Cambria Math"/>
                <a:cs typeface="Cambria Math"/>
                <a:sym typeface="Cambria Math"/>
              </a:rPr>
              <a:t>tiers</a:t>
            </a:r>
            <a:r>
              <a:rPr lang="en-US" sz="1500" b="0" i="0" u="none" strike="noStrike" cap="none">
                <a:solidFill>
                  <a:srgbClr val="3F3F3F"/>
                </a:solidFill>
                <a:latin typeface="Cambria Math"/>
                <a:ea typeface="Cambria Math"/>
                <a:cs typeface="Cambria Math"/>
                <a:sym typeface="Cambria Math"/>
              </a:rPr>
              <a:t> of Actions that faculty can take that imply local or institutional changes:</a:t>
            </a:r>
            <a:endParaRPr/>
          </a:p>
          <a:p>
            <a:pPr marL="0" marR="0" lvl="0" indent="0" algn="l" rtl="0">
              <a:lnSpc>
                <a:spcPct val="90000"/>
              </a:lnSpc>
              <a:spcBef>
                <a:spcPts val="1600"/>
              </a:spcBef>
              <a:spcAft>
                <a:spcPts val="1600"/>
              </a:spcAft>
              <a:buClr>
                <a:schemeClr val="accent1"/>
              </a:buClr>
              <a:buSzPts val="1500"/>
              <a:buFont typeface="Calibri"/>
              <a:buNone/>
            </a:pPr>
            <a:endParaRPr sz="1500" b="0" i="0" u="none" strike="noStrike" cap="none">
              <a:solidFill>
                <a:srgbClr val="3F3F3F"/>
              </a:solidFill>
              <a:latin typeface="Cambria Math"/>
              <a:ea typeface="Cambria Math"/>
              <a:cs typeface="Cambria Math"/>
              <a:sym typeface="Cambria Math"/>
            </a:endParaRPr>
          </a:p>
        </p:txBody>
      </p:sp>
      <p:sp>
        <p:nvSpPr>
          <p:cNvPr id="258" name="Google Shape;258;p28"/>
          <p:cNvSpPr txBox="1"/>
          <p:nvPr/>
        </p:nvSpPr>
        <p:spPr>
          <a:xfrm>
            <a:off x="5158665" y="2522206"/>
            <a:ext cx="1321116" cy="2022331"/>
          </a:xfrm>
          <a:prstGeom prst="rect">
            <a:avLst/>
          </a:prstGeom>
          <a:noFill/>
          <a:ln>
            <a:noFill/>
          </a:ln>
        </p:spPr>
        <p:txBody>
          <a:bodyPr spcFirstLastPara="1" wrap="square" lIns="91425" tIns="91425" rIns="91425" bIns="91425" anchor="b" anchorCtr="0">
            <a:noAutofit/>
          </a:bodyPr>
          <a:lstStyle/>
          <a:p>
            <a:pPr marL="0" marR="0" lvl="0" indent="0" algn="r" rtl="0">
              <a:lnSpc>
                <a:spcPct val="115000"/>
              </a:lnSpc>
              <a:spcBef>
                <a:spcPts val="0"/>
              </a:spcBef>
              <a:spcAft>
                <a:spcPts val="0"/>
              </a:spcAft>
              <a:buNone/>
            </a:pPr>
            <a:r>
              <a:rPr lang="en-US" sz="2400" b="0" i="0" u="none" strike="noStrike" cap="none">
                <a:solidFill>
                  <a:schemeClr val="dk2"/>
                </a:solidFill>
                <a:latin typeface="Cambria Math"/>
                <a:ea typeface="Cambria Math"/>
                <a:cs typeface="Cambria Math"/>
                <a:sym typeface="Cambria Math"/>
              </a:rPr>
              <a:t>Tier 1</a:t>
            </a:r>
            <a:endParaRPr sz="2400" b="0" i="0" u="none" strike="noStrike" cap="none">
              <a:solidFill>
                <a:schemeClr val="dk2"/>
              </a:solidFill>
              <a:latin typeface="Cambria Math"/>
              <a:ea typeface="Cambria Math"/>
              <a:cs typeface="Cambria Math"/>
              <a:sym typeface="Cambria Math"/>
            </a:endParaRPr>
          </a:p>
          <a:p>
            <a:pPr marL="0" marR="0" lvl="0" indent="0" algn="r" rtl="0">
              <a:lnSpc>
                <a:spcPct val="115000"/>
              </a:lnSpc>
              <a:spcBef>
                <a:spcPts val="1600"/>
              </a:spcBef>
              <a:spcAft>
                <a:spcPts val="0"/>
              </a:spcAft>
              <a:buNone/>
            </a:pPr>
            <a:r>
              <a:rPr lang="en-US" sz="2400" b="0" i="0" u="none" strike="noStrike" cap="none">
                <a:solidFill>
                  <a:schemeClr val="dk2"/>
                </a:solidFill>
                <a:latin typeface="Cambria Math"/>
                <a:ea typeface="Cambria Math"/>
                <a:cs typeface="Cambria Math"/>
                <a:sym typeface="Cambria Math"/>
              </a:rPr>
              <a:t>Tier 2</a:t>
            </a:r>
            <a:endParaRPr sz="2400" b="0" i="0" u="none" strike="noStrike" cap="none">
              <a:solidFill>
                <a:schemeClr val="dk2"/>
              </a:solidFill>
              <a:latin typeface="Cambria Math"/>
              <a:ea typeface="Cambria Math"/>
              <a:cs typeface="Cambria Math"/>
              <a:sym typeface="Cambria Math"/>
            </a:endParaRPr>
          </a:p>
          <a:p>
            <a:pPr marL="0" marR="0" lvl="0" indent="0" algn="r" rtl="0">
              <a:lnSpc>
                <a:spcPct val="115000"/>
              </a:lnSpc>
              <a:spcBef>
                <a:spcPts val="1600"/>
              </a:spcBef>
              <a:spcAft>
                <a:spcPts val="1600"/>
              </a:spcAft>
              <a:buNone/>
            </a:pPr>
            <a:r>
              <a:rPr lang="en-US" sz="2400" b="0" i="0" u="none" strike="noStrike" cap="none">
                <a:solidFill>
                  <a:schemeClr val="dk2"/>
                </a:solidFill>
                <a:latin typeface="Cambria Math"/>
                <a:ea typeface="Cambria Math"/>
                <a:cs typeface="Cambria Math"/>
                <a:sym typeface="Cambria Math"/>
              </a:rPr>
              <a:t>Tier 3</a:t>
            </a:r>
            <a:endParaRPr sz="2400" b="0" i="0" u="none" strike="noStrike" cap="none">
              <a:solidFill>
                <a:schemeClr val="dk2"/>
              </a:solidFill>
              <a:latin typeface="Cambria Math"/>
              <a:ea typeface="Cambria Math"/>
              <a:cs typeface="Cambria Math"/>
              <a:sym typeface="Cambria Math"/>
            </a:endParaRPr>
          </a:p>
        </p:txBody>
      </p:sp>
      <p:pic>
        <p:nvPicPr>
          <p:cNvPr id="259" name="Google Shape;259;p28"/>
          <p:cNvPicPr preferRelativeResize="0"/>
          <p:nvPr/>
        </p:nvPicPr>
        <p:blipFill rotWithShape="1">
          <a:blip r:embed="rId3">
            <a:alphaModFix/>
          </a:blip>
          <a:srcRect/>
          <a:stretch/>
        </p:blipFill>
        <p:spPr>
          <a:xfrm>
            <a:off x="6547783" y="2381282"/>
            <a:ext cx="2323074" cy="2022330"/>
          </a:xfrm>
          <a:prstGeom prst="rect">
            <a:avLst/>
          </a:prstGeom>
          <a:noFill/>
          <a:ln>
            <a:noFill/>
          </a:ln>
        </p:spPr>
      </p:pic>
      <p:sp>
        <p:nvSpPr>
          <p:cNvPr id="260" name="Google Shape;260;p28"/>
          <p:cNvSpPr txBox="1"/>
          <p:nvPr/>
        </p:nvSpPr>
        <p:spPr>
          <a:xfrm>
            <a:off x="191571" y="774507"/>
            <a:ext cx="82296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Taking Action as a Result of Outcomes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title"/>
          </p:nvPr>
        </p:nvSpPr>
        <p:spPr>
          <a:xfrm>
            <a:off x="457200" y="533400"/>
            <a:ext cx="84630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Guided Pathways and Outcomes </a:t>
            </a:r>
            <a:endParaRPr/>
          </a:p>
        </p:txBody>
      </p:sp>
      <p:sp>
        <p:nvSpPr>
          <p:cNvPr id="267" name="Google Shape;267;p29"/>
          <p:cNvSpPr txBox="1">
            <a:spLocks noGrp="1"/>
          </p:cNvSpPr>
          <p:nvPr>
            <p:ph type="body" idx="1"/>
          </p:nvPr>
        </p:nvSpPr>
        <p:spPr>
          <a:xfrm>
            <a:off x="457200" y="1908850"/>
            <a:ext cx="4114800" cy="1520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30"/>
              <a:buNone/>
            </a:pPr>
            <a:r>
              <a:rPr lang="en-US" sz="3000">
                <a:solidFill>
                  <a:schemeClr val="dk2"/>
                </a:solidFill>
              </a:rPr>
              <a:t>Where do learning outcomes and guided pathways intersect?</a:t>
            </a:r>
            <a:endParaRPr sz="3000">
              <a:solidFill>
                <a:schemeClr val="dk2"/>
              </a:solidFill>
            </a:endParaRPr>
          </a:p>
        </p:txBody>
      </p:sp>
      <p:sp>
        <p:nvSpPr>
          <p:cNvPr id="268" name="Google Shape;268;p29"/>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
        <p:nvSpPr>
          <p:cNvPr id="269" name="Google Shape;269;p29"/>
          <p:cNvSpPr txBox="1"/>
          <p:nvPr/>
        </p:nvSpPr>
        <p:spPr>
          <a:xfrm>
            <a:off x="457200" y="3813800"/>
            <a:ext cx="4114800" cy="230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3000" b="0" i="0" u="none" strike="noStrike" cap="none">
                <a:solidFill>
                  <a:schemeClr val="dk2"/>
                </a:solidFill>
                <a:latin typeface="Calibri"/>
                <a:ea typeface="Calibri"/>
                <a:cs typeface="Calibri"/>
                <a:sym typeface="Calibri"/>
              </a:rPr>
              <a:t>Where can we use outcomes to inform our pathways design and implementation?</a:t>
            </a:r>
            <a:endParaRPr sz="3000" b="0" i="0" u="none" strike="noStrike" cap="none">
              <a:solidFill>
                <a:schemeClr val="dk2"/>
              </a:solidFill>
              <a:latin typeface="Calibri"/>
              <a:ea typeface="Calibri"/>
              <a:cs typeface="Calibri"/>
              <a:sym typeface="Calibri"/>
            </a:endParaRPr>
          </a:p>
        </p:txBody>
      </p:sp>
      <p:pic>
        <p:nvPicPr>
          <p:cNvPr id="270" name="Google Shape;270;p29"/>
          <p:cNvPicPr preferRelativeResize="0"/>
          <p:nvPr/>
        </p:nvPicPr>
        <p:blipFill rotWithShape="1">
          <a:blip r:embed="rId3">
            <a:alphaModFix/>
          </a:blip>
          <a:srcRect/>
          <a:stretch/>
        </p:blipFill>
        <p:spPr>
          <a:xfrm>
            <a:off x="4724400" y="1676400"/>
            <a:ext cx="3276600" cy="3781425"/>
          </a:xfrm>
          <a:prstGeom prst="rect">
            <a:avLst/>
          </a:prstGeom>
          <a:noFill/>
          <a:ln>
            <a:noFill/>
          </a:ln>
        </p:spPr>
      </p:pic>
      <p:sp>
        <p:nvSpPr>
          <p:cNvPr id="271" name="Google Shape;271;p29"/>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pSp>
        <p:nvGrpSpPr>
          <p:cNvPr id="277" name="Google Shape;277;p30"/>
          <p:cNvGrpSpPr/>
          <p:nvPr/>
        </p:nvGrpSpPr>
        <p:grpSpPr>
          <a:xfrm>
            <a:off x="412764" y="1682049"/>
            <a:ext cx="8415988" cy="4409260"/>
            <a:chOff x="750607" y="-322102"/>
            <a:chExt cx="6697428" cy="4409260"/>
          </a:xfrm>
        </p:grpSpPr>
        <p:sp>
          <p:nvSpPr>
            <p:cNvPr id="278" name="Google Shape;278;p30"/>
            <p:cNvSpPr/>
            <p:nvPr/>
          </p:nvSpPr>
          <p:spPr>
            <a:xfrm>
              <a:off x="4706671" y="2425205"/>
              <a:ext cx="2495700" cy="1403100"/>
            </a:xfrm>
            <a:prstGeom prst="roundRect">
              <a:avLst>
                <a:gd name="adj" fmla="val 10000"/>
              </a:avLst>
            </a:prstGeom>
            <a:solidFill>
              <a:schemeClr val="lt1">
                <a:alpha val="89411"/>
              </a:schemeClr>
            </a:solidFill>
            <a:ln w="10000" cap="flat" cmpd="sng">
              <a:solidFill>
                <a:srgbClr val="AD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30"/>
            <p:cNvSpPr txBox="1"/>
            <p:nvPr/>
          </p:nvSpPr>
          <p:spPr>
            <a:xfrm>
              <a:off x="5486194" y="2806805"/>
              <a:ext cx="1685400" cy="990600"/>
            </a:xfrm>
            <a:prstGeom prst="rect">
              <a:avLst/>
            </a:prstGeom>
            <a:noFill/>
            <a:ln>
              <a:noFill/>
            </a:ln>
          </p:spPr>
          <p:txBody>
            <a:bodyPr spcFirstLastPara="1" wrap="square" lIns="53325" tIns="53325" rIns="53325" bIns="53325" anchor="t" anchorCtr="0">
              <a:noAutofit/>
            </a:bodyPr>
            <a:lstStyle/>
            <a:p>
              <a:pPr marL="114300" marR="0" lvl="1" indent="-114300" algn="l" rtl="0">
                <a:lnSpc>
                  <a:spcPct val="9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Curriculum</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Student Preparation and Success</a:t>
              </a:r>
              <a:endParaRPr sz="1400" b="0" i="0" u="none" strike="noStrike" cap="none">
                <a:solidFill>
                  <a:srgbClr val="000000"/>
                </a:solidFill>
                <a:latin typeface="Arial"/>
                <a:ea typeface="Arial"/>
                <a:cs typeface="Arial"/>
                <a:sym typeface="Arial"/>
              </a:endParaRPr>
            </a:p>
          </p:txBody>
        </p:sp>
        <p:sp>
          <p:nvSpPr>
            <p:cNvPr id="280" name="Google Shape;280;p30"/>
            <p:cNvSpPr/>
            <p:nvPr/>
          </p:nvSpPr>
          <p:spPr>
            <a:xfrm>
              <a:off x="774988" y="2201658"/>
              <a:ext cx="3171900" cy="1885500"/>
            </a:xfrm>
            <a:prstGeom prst="roundRect">
              <a:avLst>
                <a:gd name="adj" fmla="val 10000"/>
              </a:avLst>
            </a:prstGeom>
            <a:solidFill>
              <a:schemeClr val="lt1">
                <a:alpha val="89411"/>
              </a:schemeClr>
            </a:solidFill>
            <a:ln w="10000" cap="flat" cmpd="sng">
              <a:solidFill>
                <a:srgbClr val="AD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30"/>
            <p:cNvSpPr txBox="1"/>
            <p:nvPr/>
          </p:nvSpPr>
          <p:spPr>
            <a:xfrm>
              <a:off x="816405" y="2714434"/>
              <a:ext cx="2137500" cy="1331100"/>
            </a:xfrm>
            <a:prstGeom prst="rect">
              <a:avLst/>
            </a:prstGeom>
            <a:noFill/>
            <a:ln>
              <a:noFill/>
            </a:ln>
          </p:spPr>
          <p:txBody>
            <a:bodyPr spcFirstLastPara="1" wrap="square" lIns="53325" tIns="53325" rIns="53325" bIns="53325" anchor="t" anchorCtr="0">
              <a:noAutofit/>
            </a:bodyPr>
            <a:lstStyle/>
            <a:p>
              <a:pPr marL="114300" marR="0" lvl="1" indent="-114300" algn="l" rtl="0">
                <a:lnSpc>
                  <a:spcPct val="9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Curriculum</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Grading Policies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Student Preparation and Success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Educational Programs</a:t>
              </a:r>
              <a:endParaRPr sz="1400" b="0" i="0" u="none" strike="noStrike" cap="none">
                <a:solidFill>
                  <a:srgbClr val="000000"/>
                </a:solidFill>
                <a:latin typeface="Arial"/>
                <a:ea typeface="Arial"/>
                <a:cs typeface="Arial"/>
                <a:sym typeface="Arial"/>
              </a:endParaRPr>
            </a:p>
          </p:txBody>
        </p:sp>
        <p:sp>
          <p:nvSpPr>
            <p:cNvPr id="282" name="Google Shape;282;p30"/>
            <p:cNvSpPr/>
            <p:nvPr/>
          </p:nvSpPr>
          <p:spPr>
            <a:xfrm>
              <a:off x="4361635" y="-102718"/>
              <a:ext cx="3086400" cy="1503600"/>
            </a:xfrm>
            <a:prstGeom prst="roundRect">
              <a:avLst>
                <a:gd name="adj" fmla="val 10000"/>
              </a:avLst>
            </a:prstGeom>
            <a:solidFill>
              <a:schemeClr val="lt1">
                <a:alpha val="89411"/>
              </a:schemeClr>
            </a:solidFill>
            <a:ln w="10000" cap="flat" cmpd="sng">
              <a:solidFill>
                <a:srgbClr val="AD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0"/>
            <p:cNvSpPr txBox="1"/>
            <p:nvPr/>
          </p:nvSpPr>
          <p:spPr>
            <a:xfrm>
              <a:off x="5320554" y="-69688"/>
              <a:ext cx="2094300" cy="1061700"/>
            </a:xfrm>
            <a:prstGeom prst="rect">
              <a:avLst/>
            </a:prstGeom>
            <a:noFill/>
            <a:ln>
              <a:noFill/>
            </a:ln>
          </p:spPr>
          <p:txBody>
            <a:bodyPr spcFirstLastPara="1" wrap="square" lIns="53325" tIns="53325" rIns="53325" bIns="53325" anchor="t" anchorCtr="0">
              <a:noAutofit/>
            </a:bodyPr>
            <a:lstStyle/>
            <a:p>
              <a:pPr marL="114300" marR="0" lvl="1" indent="-114300" algn="l" rtl="0">
                <a:lnSpc>
                  <a:spcPct val="9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Curriculum</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Student Preparation and Success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Educational Programs</a:t>
              </a:r>
              <a:endParaRPr sz="1400" b="0" i="0" u="none" strike="noStrike" cap="none">
                <a:solidFill>
                  <a:srgbClr val="000000"/>
                </a:solidFill>
                <a:latin typeface="Arial"/>
                <a:ea typeface="Arial"/>
                <a:cs typeface="Arial"/>
                <a:sym typeface="Arial"/>
              </a:endParaRPr>
            </a:p>
          </p:txBody>
        </p:sp>
        <p:sp>
          <p:nvSpPr>
            <p:cNvPr id="284" name="Google Shape;284;p30"/>
            <p:cNvSpPr/>
            <p:nvPr/>
          </p:nvSpPr>
          <p:spPr>
            <a:xfrm>
              <a:off x="750607" y="-322102"/>
              <a:ext cx="3143400" cy="2050800"/>
            </a:xfrm>
            <a:prstGeom prst="roundRect">
              <a:avLst>
                <a:gd name="adj" fmla="val 10000"/>
              </a:avLst>
            </a:prstGeom>
            <a:solidFill>
              <a:schemeClr val="lt1">
                <a:alpha val="89411"/>
              </a:schemeClr>
            </a:solidFill>
            <a:ln w="10000" cap="flat" cmpd="sng">
              <a:solidFill>
                <a:srgbClr val="AD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30"/>
            <p:cNvSpPr txBox="1"/>
            <p:nvPr/>
          </p:nvSpPr>
          <p:spPr>
            <a:xfrm>
              <a:off x="795655" y="-277054"/>
              <a:ext cx="2110200" cy="1448100"/>
            </a:xfrm>
            <a:prstGeom prst="rect">
              <a:avLst/>
            </a:prstGeom>
            <a:noFill/>
            <a:ln>
              <a:noFill/>
            </a:ln>
          </p:spPr>
          <p:txBody>
            <a:bodyPr spcFirstLastPara="1" wrap="square" lIns="53325" tIns="53325" rIns="53325" bIns="53325" anchor="t" anchorCtr="0">
              <a:noAutofit/>
            </a:bodyPr>
            <a:lstStyle/>
            <a:p>
              <a:pPr marL="114300" marR="0" lvl="1" indent="-114300" algn="l" rtl="0">
                <a:lnSpc>
                  <a:spcPct val="9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Curriculum</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Educational Programs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Degree and Certificate Requirements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Student Preparation and Success</a:t>
              </a:r>
              <a:endParaRPr sz="1400" b="0" i="0" u="none" strike="noStrike" cap="none">
                <a:solidFill>
                  <a:srgbClr val="000000"/>
                </a:solidFill>
                <a:latin typeface="Arial"/>
                <a:ea typeface="Arial"/>
                <a:cs typeface="Arial"/>
                <a:sym typeface="Arial"/>
              </a:endParaRPr>
            </a:p>
          </p:txBody>
        </p:sp>
        <p:sp>
          <p:nvSpPr>
            <p:cNvPr id="286" name="Google Shape;286;p30"/>
            <p:cNvSpPr/>
            <p:nvPr/>
          </p:nvSpPr>
          <p:spPr>
            <a:xfrm>
              <a:off x="2454759" y="229824"/>
              <a:ext cx="1588800" cy="15888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gradFill>
              <a:gsLst>
                <a:gs pos="0">
                  <a:srgbClr val="AD0000"/>
                </a:gs>
                <a:gs pos="90000">
                  <a:srgbClr val="AD0000"/>
                </a:gs>
                <a:gs pos="100000">
                  <a:srgbClr val="A00000"/>
                </a:gs>
              </a:gsLst>
              <a:path path="circle">
                <a:fillToRect l="50000" t="50000" r="50000" b="50000"/>
              </a:path>
              <a:tileRect/>
            </a:gradFill>
            <a:ln>
              <a:noFill/>
            </a:ln>
            <a:effectLst>
              <a:outerShdw blurRad="31750" dist="25400" dir="5400000"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30"/>
            <p:cNvSpPr txBox="1"/>
            <p:nvPr/>
          </p:nvSpPr>
          <p:spPr>
            <a:xfrm>
              <a:off x="2920136" y="695201"/>
              <a:ext cx="1123500" cy="1123500"/>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CLARIFY -Clear pathways and programs</a:t>
              </a:r>
              <a:endParaRPr sz="1400" b="0" i="0" u="none" strike="noStrike" cap="none">
                <a:solidFill>
                  <a:srgbClr val="000000"/>
                </a:solidFill>
                <a:latin typeface="Arial"/>
                <a:ea typeface="Arial"/>
                <a:cs typeface="Arial"/>
                <a:sym typeface="Arial"/>
              </a:endParaRPr>
            </a:p>
          </p:txBody>
        </p:sp>
        <p:sp>
          <p:nvSpPr>
            <p:cNvPr id="288" name="Google Shape;288;p30"/>
            <p:cNvSpPr/>
            <p:nvPr/>
          </p:nvSpPr>
          <p:spPr>
            <a:xfrm rot="5400000">
              <a:off x="4117146" y="229824"/>
              <a:ext cx="1588800" cy="15888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gradFill>
              <a:gsLst>
                <a:gs pos="0">
                  <a:srgbClr val="AD0000"/>
                </a:gs>
                <a:gs pos="90000">
                  <a:srgbClr val="AD0000"/>
                </a:gs>
                <a:gs pos="100000">
                  <a:srgbClr val="A00000"/>
                </a:gs>
              </a:gsLst>
              <a:path path="circle">
                <a:fillToRect l="50000" t="50000" r="50000" b="50000"/>
              </a:path>
              <a:tileRect/>
            </a:gradFill>
            <a:ln>
              <a:noFill/>
            </a:ln>
            <a:effectLst>
              <a:outerShdw blurRad="31750" dist="25400" dir="5400000"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30"/>
            <p:cNvSpPr txBox="1"/>
            <p:nvPr/>
          </p:nvSpPr>
          <p:spPr>
            <a:xfrm>
              <a:off x="4117048" y="695201"/>
              <a:ext cx="1123500" cy="1123500"/>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ENTER-Guided Exploration and Progress</a:t>
              </a:r>
              <a:endParaRPr sz="1400" b="0" i="0" u="none" strike="noStrike" cap="none">
                <a:solidFill>
                  <a:srgbClr val="000000"/>
                </a:solidFill>
                <a:latin typeface="Arial"/>
                <a:ea typeface="Arial"/>
                <a:cs typeface="Arial"/>
                <a:sym typeface="Arial"/>
              </a:endParaRPr>
            </a:p>
          </p:txBody>
        </p:sp>
        <p:sp>
          <p:nvSpPr>
            <p:cNvPr id="290" name="Google Shape;290;p30"/>
            <p:cNvSpPr/>
            <p:nvPr/>
          </p:nvSpPr>
          <p:spPr>
            <a:xfrm rot="10800000">
              <a:off x="4117146" y="1892211"/>
              <a:ext cx="1588800" cy="15888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gradFill>
              <a:gsLst>
                <a:gs pos="0">
                  <a:srgbClr val="AD0000"/>
                </a:gs>
                <a:gs pos="90000">
                  <a:srgbClr val="AD0000"/>
                </a:gs>
                <a:gs pos="100000">
                  <a:srgbClr val="A00000"/>
                </a:gs>
              </a:gsLst>
              <a:path path="circle">
                <a:fillToRect l="50000" t="50000" r="50000" b="50000"/>
              </a:path>
              <a:tileRect/>
            </a:gradFill>
            <a:ln>
              <a:noFill/>
            </a:ln>
            <a:effectLst>
              <a:outerShdw blurRad="31750" dist="25400" dir="5400000"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30"/>
            <p:cNvSpPr txBox="1"/>
            <p:nvPr/>
          </p:nvSpPr>
          <p:spPr>
            <a:xfrm>
              <a:off x="4117048" y="1892113"/>
              <a:ext cx="1123500" cy="1123500"/>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ENSURE - Academic and Student Support</a:t>
              </a:r>
              <a:endParaRPr sz="1400" b="0" i="0" u="none" strike="noStrike" cap="none">
                <a:solidFill>
                  <a:srgbClr val="000000"/>
                </a:solidFill>
                <a:latin typeface="Arial"/>
                <a:ea typeface="Arial"/>
                <a:cs typeface="Arial"/>
                <a:sym typeface="Arial"/>
              </a:endParaRPr>
            </a:p>
          </p:txBody>
        </p:sp>
        <p:sp>
          <p:nvSpPr>
            <p:cNvPr id="292" name="Google Shape;292;p30"/>
            <p:cNvSpPr/>
            <p:nvPr/>
          </p:nvSpPr>
          <p:spPr>
            <a:xfrm rot="-5400000">
              <a:off x="2454759" y="1892211"/>
              <a:ext cx="1588800" cy="15888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gradFill>
              <a:gsLst>
                <a:gs pos="0">
                  <a:srgbClr val="AD0000"/>
                </a:gs>
                <a:gs pos="90000">
                  <a:srgbClr val="AD0000"/>
                </a:gs>
                <a:gs pos="100000">
                  <a:srgbClr val="A00000"/>
                </a:gs>
              </a:gsLst>
              <a:path path="circle">
                <a:fillToRect l="50000" t="50000" r="50000" b="50000"/>
              </a:path>
              <a:tileRect/>
            </a:gradFill>
            <a:ln>
              <a:noFill/>
            </a:ln>
            <a:effectLst>
              <a:outerShdw blurRad="31750" dist="25400" dir="5400000"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30"/>
            <p:cNvSpPr txBox="1"/>
            <p:nvPr/>
          </p:nvSpPr>
          <p:spPr>
            <a:xfrm>
              <a:off x="2920136" y="1892113"/>
              <a:ext cx="1123500" cy="1123500"/>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STAY-Teaching and Learning</a:t>
              </a:r>
              <a:endParaRPr sz="1400" b="0" i="0" u="none" strike="noStrike" cap="none">
                <a:solidFill>
                  <a:srgbClr val="000000"/>
                </a:solidFill>
                <a:latin typeface="Arial"/>
                <a:ea typeface="Arial"/>
                <a:cs typeface="Arial"/>
                <a:sym typeface="Arial"/>
              </a:endParaRPr>
            </a:p>
          </p:txBody>
        </p:sp>
        <p:sp>
          <p:nvSpPr>
            <p:cNvPr id="294" name="Google Shape;294;p30"/>
            <p:cNvSpPr/>
            <p:nvPr/>
          </p:nvSpPr>
          <p:spPr>
            <a:xfrm>
              <a:off x="3806057" y="1525161"/>
              <a:ext cx="548700" cy="477000"/>
            </a:xfrm>
            <a:custGeom>
              <a:avLst/>
              <a:gdLst/>
              <a:ahLst/>
              <a:cxnLst/>
              <a:rect l="l" t="t" r="r" b="b"/>
              <a:pathLst>
                <a:path w="120000" h="120000" extrusionOk="0">
                  <a:moveTo>
                    <a:pt x="5189" y="60000"/>
                  </a:moveTo>
                  <a:lnTo>
                    <a:pt x="5189" y="60000"/>
                  </a:lnTo>
                  <a:cubicBezTo>
                    <a:pt x="5189" y="35280"/>
                    <a:pt x="23192" y="13910"/>
                    <a:pt x="48417" y="8686"/>
                  </a:cubicBezTo>
                  <a:cubicBezTo>
                    <a:pt x="73642" y="3462"/>
                    <a:pt x="99255" y="15800"/>
                    <a:pt x="109916" y="38312"/>
                  </a:cubicBezTo>
                  <a:lnTo>
                    <a:pt x="113856" y="38312"/>
                  </a:lnTo>
                  <a:lnTo>
                    <a:pt x="109623" y="60000"/>
                  </a:lnTo>
                  <a:lnTo>
                    <a:pt x="93102" y="38312"/>
                  </a:lnTo>
                  <a:lnTo>
                    <a:pt x="96249" y="38312"/>
                  </a:lnTo>
                  <a:lnTo>
                    <a:pt x="96249" y="38312"/>
                  </a:lnTo>
                  <a:cubicBezTo>
                    <a:pt x="85061" y="24993"/>
                    <a:pt x="64948" y="19314"/>
                    <a:pt x="46515" y="24269"/>
                  </a:cubicBezTo>
                  <a:cubicBezTo>
                    <a:pt x="28082" y="29223"/>
                    <a:pt x="15566" y="43674"/>
                    <a:pt x="15566" y="60000"/>
                  </a:cubicBezTo>
                  <a:close/>
                </a:path>
              </a:pathLst>
            </a:custGeom>
            <a:gradFill>
              <a:gsLst>
                <a:gs pos="0">
                  <a:srgbClr val="D2A7A8"/>
                </a:gs>
                <a:gs pos="90000">
                  <a:srgbClr val="D2A7A8"/>
                </a:gs>
                <a:gs pos="100000">
                  <a:srgbClr val="C39B9C"/>
                </a:gs>
              </a:gsLst>
              <a:path path="circle">
                <a:fillToRect l="50000" t="50000" r="50000" b="50000"/>
              </a:path>
              <a:tileRect/>
            </a:gradFill>
            <a:ln>
              <a:noFill/>
            </a:ln>
            <a:effectLst>
              <a:outerShdw blurRad="31750" dist="25400" dir="5400000"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30"/>
            <p:cNvSpPr/>
            <p:nvPr/>
          </p:nvSpPr>
          <p:spPr>
            <a:xfrm rot="10800000">
              <a:off x="3805948" y="1708673"/>
              <a:ext cx="548700" cy="477000"/>
            </a:xfrm>
            <a:custGeom>
              <a:avLst/>
              <a:gdLst/>
              <a:ahLst/>
              <a:cxnLst/>
              <a:rect l="l" t="t" r="r" b="b"/>
              <a:pathLst>
                <a:path w="120000" h="120000" extrusionOk="0">
                  <a:moveTo>
                    <a:pt x="5189" y="60000"/>
                  </a:moveTo>
                  <a:lnTo>
                    <a:pt x="5189" y="60000"/>
                  </a:lnTo>
                  <a:cubicBezTo>
                    <a:pt x="5189" y="35280"/>
                    <a:pt x="23192" y="13910"/>
                    <a:pt x="48417" y="8686"/>
                  </a:cubicBezTo>
                  <a:cubicBezTo>
                    <a:pt x="73642" y="3462"/>
                    <a:pt x="99255" y="15800"/>
                    <a:pt x="109916" y="38312"/>
                  </a:cubicBezTo>
                  <a:lnTo>
                    <a:pt x="113856" y="38312"/>
                  </a:lnTo>
                  <a:lnTo>
                    <a:pt x="109623" y="60000"/>
                  </a:lnTo>
                  <a:lnTo>
                    <a:pt x="93102" y="38312"/>
                  </a:lnTo>
                  <a:lnTo>
                    <a:pt x="96249" y="38312"/>
                  </a:lnTo>
                  <a:lnTo>
                    <a:pt x="96249" y="38312"/>
                  </a:lnTo>
                  <a:cubicBezTo>
                    <a:pt x="85061" y="24993"/>
                    <a:pt x="64948" y="19314"/>
                    <a:pt x="46515" y="24269"/>
                  </a:cubicBezTo>
                  <a:cubicBezTo>
                    <a:pt x="28082" y="29223"/>
                    <a:pt x="15566" y="43674"/>
                    <a:pt x="15566" y="60000"/>
                  </a:cubicBezTo>
                  <a:close/>
                </a:path>
              </a:pathLst>
            </a:custGeom>
            <a:gradFill>
              <a:gsLst>
                <a:gs pos="0">
                  <a:srgbClr val="D2A7A8"/>
                </a:gs>
                <a:gs pos="90000">
                  <a:srgbClr val="D2A7A8"/>
                </a:gs>
                <a:gs pos="100000">
                  <a:srgbClr val="C39B9C"/>
                </a:gs>
              </a:gsLst>
              <a:path path="circle">
                <a:fillToRect l="50000" t="50000" r="50000" b="50000"/>
              </a:path>
              <a:tileRect/>
            </a:gradFill>
            <a:ln>
              <a:noFill/>
            </a:ln>
            <a:effectLst>
              <a:outerShdw blurRad="31750" dist="25400" dir="5400000"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3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200"/>
              <a:buFont typeface="Arial"/>
              <a:buNone/>
            </a:pPr>
            <a:r>
              <a:rPr lang="en-US" b="1">
                <a:latin typeface="Arial"/>
                <a:ea typeface="Arial"/>
                <a:cs typeface="Arial"/>
                <a:sym typeface="Arial"/>
              </a:rPr>
              <a:t>THE 10+1 AND GUIDED PATHWAYS</a:t>
            </a:r>
            <a:endParaRPr/>
          </a:p>
        </p:txBody>
      </p:sp>
      <p:sp>
        <p:nvSpPr>
          <p:cNvPr id="297" name="Google Shape;297;p30"/>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Faculty Role in Outcomes and Assessment </a:t>
            </a:r>
            <a:endParaRPr/>
          </a:p>
        </p:txBody>
      </p:sp>
      <p:sp>
        <p:nvSpPr>
          <p:cNvPr id="304" name="Google Shape;304;p31"/>
          <p:cNvSpPr txBox="1">
            <a:spLocks noGrp="1"/>
          </p:cNvSpPr>
          <p:nvPr>
            <p:ph type="body" idx="1"/>
          </p:nvPr>
        </p:nvSpPr>
        <p:spPr>
          <a:xfrm>
            <a:off x="221100" y="1610925"/>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a:t>Alignment with the 10+1 </a:t>
            </a:r>
            <a:endParaRPr/>
          </a:p>
          <a:p>
            <a:pPr marL="0" lvl="0" indent="0" algn="l" rtl="0">
              <a:lnSpc>
                <a:spcPct val="100000"/>
              </a:lnSpc>
              <a:spcBef>
                <a:spcPts val="360"/>
              </a:spcBef>
              <a:spcAft>
                <a:spcPts val="0"/>
              </a:spcAft>
              <a:buSzPts val="1530"/>
              <a:buNone/>
            </a:pPr>
            <a:r>
              <a:rPr lang="en-US"/>
              <a:t>Curriculum (#1) </a:t>
            </a:r>
            <a:endParaRPr/>
          </a:p>
          <a:p>
            <a:pPr marL="0" lvl="0" indent="0" algn="l" rtl="0">
              <a:lnSpc>
                <a:spcPct val="100000"/>
              </a:lnSpc>
              <a:spcBef>
                <a:spcPts val="360"/>
              </a:spcBef>
              <a:spcAft>
                <a:spcPts val="0"/>
              </a:spcAft>
              <a:buSzPts val="1530"/>
              <a:buNone/>
            </a:pPr>
            <a:r>
              <a:rPr lang="en-US"/>
              <a:t>Degree and Certificate Requirements (#2) </a:t>
            </a:r>
            <a:endParaRPr/>
          </a:p>
          <a:p>
            <a:pPr marL="0" lvl="0" indent="0" algn="l" rtl="0">
              <a:lnSpc>
                <a:spcPct val="100000"/>
              </a:lnSpc>
              <a:spcBef>
                <a:spcPts val="360"/>
              </a:spcBef>
              <a:spcAft>
                <a:spcPts val="0"/>
              </a:spcAft>
              <a:buSzPts val="1530"/>
              <a:buNone/>
            </a:pPr>
            <a:r>
              <a:rPr lang="en-US"/>
              <a:t>Educational Program Development (#4) </a:t>
            </a:r>
            <a:endParaRPr/>
          </a:p>
          <a:p>
            <a:pPr marL="0" lvl="0" indent="0" algn="l" rtl="0">
              <a:lnSpc>
                <a:spcPct val="100000"/>
              </a:lnSpc>
              <a:spcBef>
                <a:spcPts val="360"/>
              </a:spcBef>
              <a:spcAft>
                <a:spcPts val="0"/>
              </a:spcAft>
              <a:buSzPts val="1530"/>
              <a:buNone/>
            </a:pPr>
            <a:r>
              <a:rPr lang="en-US"/>
              <a:t>Student Preparation and Success (#5)</a:t>
            </a:r>
            <a:endParaRPr/>
          </a:p>
          <a:p>
            <a:pPr marL="0" lvl="0" indent="0" algn="l" rtl="0">
              <a:lnSpc>
                <a:spcPct val="100000"/>
              </a:lnSpc>
              <a:spcBef>
                <a:spcPts val="360"/>
              </a:spcBef>
              <a:spcAft>
                <a:spcPts val="0"/>
              </a:spcAft>
              <a:buSzPts val="1530"/>
              <a:buNone/>
            </a:pPr>
            <a:r>
              <a:rPr lang="en-US"/>
              <a:t>Professional Development (#8) </a:t>
            </a:r>
            <a:endParaRPr/>
          </a:p>
          <a:p>
            <a:pPr marL="0" lvl="0" indent="0" algn="l" rtl="0">
              <a:lnSpc>
                <a:spcPct val="100000"/>
              </a:lnSpc>
              <a:spcBef>
                <a:spcPts val="360"/>
              </a:spcBef>
              <a:spcAft>
                <a:spcPts val="0"/>
              </a:spcAft>
              <a:buSzPts val="1530"/>
              <a:buNone/>
            </a:pPr>
            <a:r>
              <a:rPr lang="en-US"/>
              <a:t>Program Review (#9) </a:t>
            </a:r>
            <a:endParaRPr/>
          </a:p>
          <a:p>
            <a:pPr marL="0" lvl="0" indent="0" algn="l" rtl="0">
              <a:lnSpc>
                <a:spcPct val="100000"/>
              </a:lnSpc>
              <a:spcBef>
                <a:spcPts val="360"/>
              </a:spcBef>
              <a:spcAft>
                <a:spcPts val="0"/>
              </a:spcAft>
              <a:buSzPts val="1530"/>
              <a:buNone/>
            </a:pPr>
            <a:r>
              <a:rPr lang="en-US"/>
              <a:t>Planning and Budget (#10) </a:t>
            </a:r>
            <a:endParaRPr/>
          </a:p>
          <a:p>
            <a:pPr marL="0" lvl="0" indent="0" algn="l" rtl="0">
              <a:lnSpc>
                <a:spcPct val="100000"/>
              </a:lnSpc>
              <a:spcBef>
                <a:spcPts val="360"/>
              </a:spcBef>
              <a:spcAft>
                <a:spcPts val="0"/>
              </a:spcAft>
              <a:buSzPts val="1530"/>
              <a:buNone/>
            </a:pPr>
            <a:r>
              <a:rPr lang="en-US"/>
              <a:t>Local Senates should be involved in creating, processing, evaluating, and outcomes </a:t>
            </a:r>
            <a:endParaRPr/>
          </a:p>
        </p:txBody>
      </p:sp>
      <p:sp>
        <p:nvSpPr>
          <p:cNvPr id="305" name="Google Shape;305;p31"/>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306" name="Google Shape;306;p31"/>
          <p:cNvPicPr preferRelativeResize="0"/>
          <p:nvPr/>
        </p:nvPicPr>
        <p:blipFill>
          <a:blip r:embed="rId3">
            <a:alphaModFix/>
          </a:blip>
          <a:stretch>
            <a:fillRect/>
          </a:stretch>
        </p:blipFill>
        <p:spPr>
          <a:xfrm>
            <a:off x="6464488" y="2194713"/>
            <a:ext cx="2143125" cy="2143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2"/>
          <p:cNvPicPr preferRelativeResize="0"/>
          <p:nvPr/>
        </p:nvPicPr>
        <p:blipFill>
          <a:blip r:embed="rId3">
            <a:alphaModFix/>
          </a:blip>
          <a:stretch>
            <a:fillRect/>
          </a:stretch>
        </p:blipFill>
        <p:spPr>
          <a:xfrm>
            <a:off x="4412700" y="3755922"/>
            <a:ext cx="4274100" cy="2644875"/>
          </a:xfrm>
          <a:prstGeom prst="rect">
            <a:avLst/>
          </a:prstGeom>
          <a:noFill/>
          <a:ln>
            <a:noFill/>
          </a:ln>
        </p:spPr>
      </p:pic>
      <p:sp>
        <p:nvSpPr>
          <p:cNvPr id="313" name="Google Shape;313;p3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Guided Pathways and Outcomes </a:t>
            </a:r>
            <a:endParaRPr/>
          </a:p>
        </p:txBody>
      </p:sp>
      <p:sp>
        <p:nvSpPr>
          <p:cNvPr id="314" name="Google Shape;314;p32"/>
          <p:cNvSpPr txBox="1">
            <a:spLocks noGrp="1"/>
          </p:cNvSpPr>
          <p:nvPr>
            <p:ph type="body" idx="1"/>
          </p:nvPr>
        </p:nvSpPr>
        <p:spPr>
          <a:xfrm>
            <a:off x="457200" y="1600200"/>
            <a:ext cx="8229600" cy="2474700"/>
          </a:xfrm>
          <a:prstGeom prst="rect">
            <a:avLst/>
          </a:prstGeom>
          <a:noFill/>
          <a:ln>
            <a:noFill/>
          </a:ln>
        </p:spPr>
        <p:txBody>
          <a:bodyPr spcFirstLastPara="1" wrap="square" lIns="91425" tIns="45700" rIns="91425" bIns="45700" anchor="t" anchorCtr="0">
            <a:noAutofit/>
          </a:bodyPr>
          <a:lstStyle/>
          <a:p>
            <a:pPr marL="457200" lvl="0" indent="-325755" algn="l" rtl="0">
              <a:lnSpc>
                <a:spcPct val="100000"/>
              </a:lnSpc>
              <a:spcBef>
                <a:spcPts val="360"/>
              </a:spcBef>
              <a:spcAft>
                <a:spcPts val="0"/>
              </a:spcAft>
              <a:buSzPts val="1530"/>
              <a:buChar char="●"/>
            </a:pPr>
            <a:r>
              <a:rPr lang="en-US"/>
              <a:t>Both suport designing programs with the end in mind </a:t>
            </a:r>
            <a:endParaRPr/>
          </a:p>
          <a:p>
            <a:pPr marL="457200" lvl="0" indent="-325755" algn="l" rtl="0">
              <a:lnSpc>
                <a:spcPct val="100000"/>
              </a:lnSpc>
              <a:spcBef>
                <a:spcPts val="0"/>
              </a:spcBef>
              <a:spcAft>
                <a:spcPts val="0"/>
              </a:spcAft>
              <a:buSzPts val="1530"/>
              <a:buChar char="●"/>
            </a:pPr>
            <a:r>
              <a:rPr lang="en-US"/>
              <a:t>Both are grounded in equity </a:t>
            </a:r>
            <a:endParaRPr/>
          </a:p>
          <a:p>
            <a:pPr marL="457200" lvl="0" indent="-325755" algn="l" rtl="0">
              <a:lnSpc>
                <a:spcPct val="100000"/>
              </a:lnSpc>
              <a:spcBef>
                <a:spcPts val="0"/>
              </a:spcBef>
              <a:spcAft>
                <a:spcPts val="0"/>
              </a:spcAft>
              <a:buSzPts val="1530"/>
              <a:buChar char="●"/>
            </a:pPr>
            <a:r>
              <a:rPr lang="en-US"/>
              <a:t>Both provide data and opportunity to review/revise processes</a:t>
            </a:r>
            <a:endParaRPr/>
          </a:p>
          <a:p>
            <a:pPr marL="457200" lvl="0" indent="-325755" algn="l" rtl="0">
              <a:lnSpc>
                <a:spcPct val="100000"/>
              </a:lnSpc>
              <a:spcBef>
                <a:spcPts val="0"/>
              </a:spcBef>
              <a:spcAft>
                <a:spcPts val="0"/>
              </a:spcAft>
              <a:buSzPts val="1530"/>
              <a:buChar char="●"/>
            </a:pPr>
            <a:r>
              <a:rPr lang="en-US"/>
              <a:t>Both encourage engagement of all constituent groups and across traditional silos </a:t>
            </a:r>
            <a:endParaRPr/>
          </a:p>
        </p:txBody>
      </p:sp>
      <p:sp>
        <p:nvSpPr>
          <p:cNvPr id="315" name="Google Shape;315;p32"/>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
        <p:nvSpPr>
          <p:cNvPr id="316" name="Google Shape;316;p32"/>
          <p:cNvSpPr txBox="1"/>
          <p:nvPr/>
        </p:nvSpPr>
        <p:spPr>
          <a:xfrm>
            <a:off x="457200" y="3875100"/>
            <a:ext cx="3955500" cy="2968800"/>
          </a:xfrm>
          <a:prstGeom prst="rect">
            <a:avLst/>
          </a:prstGeom>
          <a:noFill/>
          <a:ln>
            <a:noFill/>
          </a:ln>
        </p:spPr>
        <p:txBody>
          <a:bodyPr spcFirstLastPara="1" wrap="square" lIns="91425" tIns="91425" rIns="91425" bIns="91425" anchor="t" anchorCtr="0">
            <a:noAutofit/>
          </a:bodyPr>
          <a:lstStyle/>
          <a:p>
            <a:pPr marL="457200" lvl="0" indent="-325755" algn="l" rtl="0">
              <a:spcBef>
                <a:spcPts val="0"/>
              </a:spcBef>
              <a:spcAft>
                <a:spcPts val="0"/>
              </a:spcAft>
              <a:buClr>
                <a:schemeClr val="accent1"/>
              </a:buClr>
              <a:buSzPts val="1530"/>
              <a:buChar char="●"/>
            </a:pPr>
            <a:r>
              <a:rPr lang="en-US" sz="2400">
                <a:solidFill>
                  <a:schemeClr val="dk1"/>
                </a:solidFill>
              </a:rPr>
              <a:t>Both focus on the Student Journey and student voices </a:t>
            </a:r>
            <a:endParaRPr sz="2400">
              <a:solidFill>
                <a:schemeClr val="dk1"/>
              </a:solidFill>
            </a:endParaRPr>
          </a:p>
          <a:p>
            <a:pPr marL="457200" lvl="0" indent="-325755" algn="l" rtl="0">
              <a:spcBef>
                <a:spcPts val="0"/>
              </a:spcBef>
              <a:spcAft>
                <a:spcPts val="0"/>
              </a:spcAft>
              <a:buClr>
                <a:schemeClr val="accent1"/>
              </a:buClr>
              <a:buSzPts val="1530"/>
              <a:buChar char="●"/>
            </a:pPr>
            <a:r>
              <a:rPr lang="en-US" sz="2400">
                <a:solidFill>
                  <a:schemeClr val="dk1"/>
                </a:solidFill>
              </a:rPr>
              <a:t>Both encourage a holistic assessment (360</a:t>
            </a:r>
            <a:r>
              <a:rPr lang="en-US" sz="2400" baseline="30000">
                <a:solidFill>
                  <a:schemeClr val="dk1"/>
                </a:solidFill>
              </a:rPr>
              <a:t>o</a:t>
            </a:r>
            <a:r>
              <a:rPr lang="en-US" sz="2400">
                <a:solidFill>
                  <a:schemeClr val="dk1"/>
                </a:solidFill>
              </a:rPr>
              <a:t>) of practices</a:t>
            </a:r>
            <a:endParaRPr sz="24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000"/>
              <a:buFont typeface="Times New Roman"/>
              <a:buNone/>
            </a:pPr>
            <a:r>
              <a:rPr lang="en-US">
                <a:latin typeface="Times New Roman"/>
                <a:ea typeface="Times New Roman"/>
                <a:cs typeface="Times New Roman"/>
                <a:sym typeface="Times New Roman"/>
              </a:rPr>
              <a:t>Breakout Description</a:t>
            </a:r>
            <a:endParaRPr/>
          </a:p>
        </p:txBody>
      </p:sp>
      <p:sp>
        <p:nvSpPr>
          <p:cNvPr id="109" name="Google Shape;109;p15"/>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40"/>
              <a:buNone/>
            </a:pPr>
            <a:r>
              <a:rPr lang="en-US">
                <a:latin typeface="Times New Roman"/>
                <a:ea typeface="Times New Roman"/>
                <a:cs typeface="Times New Roman"/>
                <a:sym typeface="Times New Roman"/>
              </a:rPr>
              <a:t>Outcomes, once synonymous with compliance, have evolved to be an essential element of Guided Pathways and Equity work. The assessment of outcomes has driven discussions of improving classes, programs, systems and structures. Learn how your colleges can use outcome data (qualitative and quantitative) to show improvement, innovation and evidence of meeting the standard. </a:t>
            </a:r>
            <a:endParaRPr/>
          </a:p>
          <a:p>
            <a:pPr marL="0" lvl="0" indent="0" algn="l" rtl="0">
              <a:lnSpc>
                <a:spcPct val="100000"/>
              </a:lnSpc>
              <a:spcBef>
                <a:spcPts val="480"/>
              </a:spcBef>
              <a:spcAft>
                <a:spcPts val="0"/>
              </a:spcAft>
              <a:buSzPts val="2040"/>
              <a:buNone/>
            </a:pPr>
            <a:endParaRPr>
              <a:latin typeface="Times New Roman"/>
              <a:ea typeface="Times New Roman"/>
              <a:cs typeface="Times New Roman"/>
              <a:sym typeface="Times New Roman"/>
            </a:endParaRPr>
          </a:p>
          <a:p>
            <a:pPr marL="0" lvl="0" indent="0" algn="l" rtl="0">
              <a:lnSpc>
                <a:spcPct val="100000"/>
              </a:lnSpc>
              <a:spcBef>
                <a:spcPts val="480"/>
              </a:spcBef>
              <a:spcAft>
                <a:spcPts val="0"/>
              </a:spcAft>
              <a:buSzPts val="2040"/>
              <a:buNone/>
            </a:pPr>
            <a:endParaRPr>
              <a:latin typeface="Times New Roman"/>
              <a:ea typeface="Times New Roman"/>
              <a:cs typeface="Times New Roman"/>
              <a:sym typeface="Times New Roman"/>
            </a:endParaRPr>
          </a:p>
        </p:txBody>
      </p:sp>
      <p:sp>
        <p:nvSpPr>
          <p:cNvPr id="110" name="Google Shape;110;p15"/>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ISLO and The GP Framework</a:t>
            </a:r>
            <a:endParaRPr/>
          </a:p>
        </p:txBody>
      </p:sp>
      <p:sp>
        <p:nvSpPr>
          <p:cNvPr id="323" name="Google Shape;323;p33"/>
          <p:cNvSpPr txBox="1">
            <a:spLocks noGrp="1"/>
          </p:cNvSpPr>
          <p:nvPr>
            <p:ph type="body" idx="1"/>
          </p:nvPr>
        </p:nvSpPr>
        <p:spPr>
          <a:xfrm>
            <a:off x="457200" y="1600200"/>
            <a:ext cx="4114800" cy="48768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00000"/>
              </a:lnSpc>
              <a:spcBef>
                <a:spcPts val="0"/>
              </a:spcBef>
              <a:spcAft>
                <a:spcPts val="0"/>
              </a:spcAft>
              <a:buClr>
                <a:schemeClr val="dk2"/>
              </a:buClr>
              <a:buSzPts val="3000"/>
              <a:buChar char="•"/>
            </a:pPr>
            <a:r>
              <a:rPr lang="en-US"/>
              <a:t>Begin with the ILOs and GELOs when designing programs </a:t>
            </a:r>
            <a:endParaRPr/>
          </a:p>
          <a:p>
            <a:pPr marL="457200" marR="0" lvl="0" indent="-419100" algn="l" rtl="0">
              <a:lnSpc>
                <a:spcPct val="100000"/>
              </a:lnSpc>
              <a:spcBef>
                <a:spcPts val="0"/>
              </a:spcBef>
              <a:spcAft>
                <a:spcPts val="0"/>
              </a:spcAft>
              <a:buClr>
                <a:schemeClr val="dk2"/>
              </a:buClr>
              <a:buSzPts val="3000"/>
              <a:buChar char="•"/>
            </a:pPr>
            <a:r>
              <a:rPr lang="en-US"/>
              <a:t>Be sure to consider the “soft skills” employers desire and support lifelong learning and adaptability </a:t>
            </a:r>
            <a:endParaRPr/>
          </a:p>
          <a:p>
            <a:pPr marL="457200" marR="0" lvl="0" indent="-419100" algn="l" rtl="0">
              <a:lnSpc>
                <a:spcPct val="100000"/>
              </a:lnSpc>
              <a:spcBef>
                <a:spcPts val="0"/>
              </a:spcBef>
              <a:spcAft>
                <a:spcPts val="0"/>
              </a:spcAft>
              <a:buClr>
                <a:schemeClr val="dk2"/>
              </a:buClr>
              <a:buSzPts val="3000"/>
              <a:buChar char="•"/>
            </a:pPr>
            <a:r>
              <a:rPr lang="en-US"/>
              <a:t>Skills that are supportive of students changing majors/industries and help carry students between fields</a:t>
            </a:r>
            <a:endParaRPr/>
          </a:p>
          <a:p>
            <a:pPr marL="0" lvl="0" indent="0" algn="l" rtl="0">
              <a:lnSpc>
                <a:spcPct val="100000"/>
              </a:lnSpc>
              <a:spcBef>
                <a:spcPts val="360"/>
              </a:spcBef>
              <a:spcAft>
                <a:spcPts val="0"/>
              </a:spcAft>
              <a:buSzPts val="1530"/>
              <a:buNone/>
            </a:pPr>
            <a:endParaRPr/>
          </a:p>
          <a:p>
            <a:pPr marL="0" lvl="0" indent="0" algn="l" rtl="0">
              <a:lnSpc>
                <a:spcPct val="100000"/>
              </a:lnSpc>
              <a:spcBef>
                <a:spcPts val="360"/>
              </a:spcBef>
              <a:spcAft>
                <a:spcPts val="0"/>
              </a:spcAft>
              <a:buSzPts val="1530"/>
              <a:buNone/>
            </a:pPr>
            <a:endParaRPr/>
          </a:p>
        </p:txBody>
      </p:sp>
      <p:sp>
        <p:nvSpPr>
          <p:cNvPr id="324" name="Google Shape;324;p33"/>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pic>
        <p:nvPicPr>
          <p:cNvPr id="325" name="Google Shape;325;p33"/>
          <p:cNvPicPr preferRelativeResize="0"/>
          <p:nvPr/>
        </p:nvPicPr>
        <p:blipFill rotWithShape="1">
          <a:blip r:embed="rId3">
            <a:alphaModFix/>
          </a:blip>
          <a:srcRect/>
          <a:stretch/>
        </p:blipFill>
        <p:spPr>
          <a:xfrm>
            <a:off x="4572000" y="1721825"/>
            <a:ext cx="3992351" cy="3992351"/>
          </a:xfrm>
          <a:prstGeom prst="rect">
            <a:avLst/>
          </a:prstGeom>
          <a:noFill/>
          <a:ln>
            <a:noFill/>
          </a:ln>
        </p:spPr>
      </p:pic>
      <p:sp>
        <p:nvSpPr>
          <p:cNvPr id="326" name="Google Shape;326;p33"/>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4"/>
          <p:cNvSpPr txBox="1">
            <a:spLocks noGrp="1"/>
          </p:cNvSpPr>
          <p:nvPr>
            <p:ph type="title"/>
          </p:nvPr>
        </p:nvSpPr>
        <p:spPr>
          <a:xfrm>
            <a:off x="457200" y="533400"/>
            <a:ext cx="8463000" cy="990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800"/>
              <a:buFont typeface="Arial"/>
              <a:buNone/>
            </a:pPr>
            <a:r>
              <a:rPr lang="en-US" sz="3600"/>
              <a:t>Guided Pathways and Program Outcomes</a:t>
            </a:r>
            <a:endParaRPr sz="3600"/>
          </a:p>
        </p:txBody>
      </p:sp>
      <p:sp>
        <p:nvSpPr>
          <p:cNvPr id="333" name="Google Shape;333;p34"/>
          <p:cNvSpPr txBox="1">
            <a:spLocks noGrp="1"/>
          </p:cNvSpPr>
          <p:nvPr>
            <p:ph type="body" idx="1"/>
          </p:nvPr>
        </p:nvSpPr>
        <p:spPr>
          <a:xfrm>
            <a:off x="457200" y="1907450"/>
            <a:ext cx="4789500" cy="2671800"/>
          </a:xfrm>
          <a:prstGeom prst="rect">
            <a:avLst/>
          </a:prstGeom>
          <a:noFill/>
          <a:ln>
            <a:noFill/>
          </a:ln>
        </p:spPr>
        <p:txBody>
          <a:bodyPr spcFirstLastPara="1" wrap="square" lIns="91425" tIns="45700" rIns="91425" bIns="45700" anchor="t" anchorCtr="0">
            <a:noAutofit/>
          </a:bodyPr>
          <a:lstStyle/>
          <a:p>
            <a:pPr marL="457200" lvl="0" indent="-325755" algn="l" rtl="0">
              <a:lnSpc>
                <a:spcPct val="100000"/>
              </a:lnSpc>
              <a:spcBef>
                <a:spcPts val="0"/>
              </a:spcBef>
              <a:spcAft>
                <a:spcPts val="0"/>
              </a:spcAft>
              <a:buClr>
                <a:schemeClr val="dk2"/>
              </a:buClr>
              <a:buSzPts val="1530"/>
              <a:buChar char="•"/>
            </a:pPr>
            <a:r>
              <a:rPr lang="en-US">
                <a:solidFill>
                  <a:schemeClr val="dk2"/>
                </a:solidFill>
              </a:rPr>
              <a:t>Support comprehensive and systematic program review and improvement</a:t>
            </a:r>
            <a:endParaRPr>
              <a:solidFill>
                <a:schemeClr val="dk2"/>
              </a:solidFill>
            </a:endParaRPr>
          </a:p>
          <a:p>
            <a:pPr marL="457200" lvl="0" indent="-325755" algn="l" rtl="0">
              <a:lnSpc>
                <a:spcPct val="100000"/>
              </a:lnSpc>
              <a:spcBef>
                <a:spcPts val="0"/>
              </a:spcBef>
              <a:spcAft>
                <a:spcPts val="0"/>
              </a:spcAft>
              <a:buClr>
                <a:schemeClr val="dk2"/>
              </a:buClr>
              <a:buSzPts val="1530"/>
              <a:buChar char="•"/>
            </a:pPr>
            <a:r>
              <a:rPr lang="en-US">
                <a:solidFill>
                  <a:schemeClr val="dk2"/>
                </a:solidFill>
              </a:rPr>
              <a:t>Require authentic, relevant assessment</a:t>
            </a:r>
            <a:endParaRPr>
              <a:solidFill>
                <a:schemeClr val="dk2"/>
              </a:solidFill>
            </a:endParaRPr>
          </a:p>
          <a:p>
            <a:pPr marL="457200" lvl="0" indent="-325755" algn="l" rtl="0">
              <a:lnSpc>
                <a:spcPct val="100000"/>
              </a:lnSpc>
              <a:spcBef>
                <a:spcPts val="0"/>
              </a:spcBef>
              <a:spcAft>
                <a:spcPts val="0"/>
              </a:spcAft>
              <a:buClr>
                <a:schemeClr val="dk2"/>
              </a:buClr>
              <a:buSzPts val="1530"/>
              <a:buChar char="•"/>
            </a:pPr>
            <a:r>
              <a:rPr lang="en-US">
                <a:solidFill>
                  <a:schemeClr val="dk2"/>
                </a:solidFill>
              </a:rPr>
              <a:t>Use multiple evaluation types and sources</a:t>
            </a:r>
            <a:endParaRPr>
              <a:solidFill>
                <a:schemeClr val="dk2"/>
              </a:solidFill>
            </a:endParaRPr>
          </a:p>
          <a:p>
            <a:pPr marL="457200" lvl="0" indent="-325755" algn="l" rtl="0">
              <a:lnSpc>
                <a:spcPct val="100000"/>
              </a:lnSpc>
              <a:spcBef>
                <a:spcPts val="0"/>
              </a:spcBef>
              <a:spcAft>
                <a:spcPts val="0"/>
              </a:spcAft>
              <a:buClr>
                <a:schemeClr val="dk2"/>
              </a:buClr>
              <a:buSzPts val="1530"/>
              <a:buChar char="•"/>
            </a:pPr>
            <a:r>
              <a:rPr lang="en-US">
                <a:solidFill>
                  <a:schemeClr val="dk2"/>
                </a:solidFill>
              </a:rPr>
              <a:t>Include faculty and students, a collaborative journey of discovery</a:t>
            </a:r>
            <a:endParaRPr>
              <a:solidFill>
                <a:schemeClr val="dk2"/>
              </a:solidFill>
            </a:endParaRPr>
          </a:p>
          <a:p>
            <a:pPr marL="457200" lvl="0" indent="-325755" algn="l" rtl="0">
              <a:spcBef>
                <a:spcPts val="0"/>
              </a:spcBef>
              <a:spcAft>
                <a:spcPts val="0"/>
              </a:spcAft>
              <a:buClr>
                <a:schemeClr val="dk2"/>
              </a:buClr>
              <a:buSzPts val="1530"/>
              <a:buChar char="•"/>
            </a:pPr>
            <a:r>
              <a:rPr lang="en-US">
                <a:solidFill>
                  <a:schemeClr val="dk2"/>
                </a:solidFill>
              </a:rPr>
              <a:t>Help connect programs to the college mission and beyond</a:t>
            </a:r>
            <a:endParaRPr>
              <a:solidFill>
                <a:schemeClr val="dk2"/>
              </a:solidFill>
            </a:endParaRPr>
          </a:p>
        </p:txBody>
      </p:sp>
      <p:sp>
        <p:nvSpPr>
          <p:cNvPr id="334" name="Google Shape;334;p34"/>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pic>
        <p:nvPicPr>
          <p:cNvPr id="335" name="Google Shape;335;p34"/>
          <p:cNvPicPr preferRelativeResize="0"/>
          <p:nvPr/>
        </p:nvPicPr>
        <p:blipFill rotWithShape="1">
          <a:blip r:embed="rId3">
            <a:alphaModFix/>
          </a:blip>
          <a:srcRect l="10030" r="10743"/>
          <a:stretch/>
        </p:blipFill>
        <p:spPr>
          <a:xfrm>
            <a:off x="5246700" y="2357425"/>
            <a:ext cx="3603219" cy="2671801"/>
          </a:xfrm>
          <a:prstGeom prst="rect">
            <a:avLst/>
          </a:prstGeom>
          <a:noFill/>
          <a:ln>
            <a:noFill/>
          </a:ln>
        </p:spPr>
      </p:pic>
      <p:sp>
        <p:nvSpPr>
          <p:cNvPr id="336" name="Google Shape;336;p34"/>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5"/>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pic>
        <p:nvPicPr>
          <p:cNvPr id="343" name="Google Shape;343;p35"/>
          <p:cNvPicPr preferRelativeResize="0"/>
          <p:nvPr/>
        </p:nvPicPr>
        <p:blipFill rotWithShape="1">
          <a:blip r:embed="rId3">
            <a:alphaModFix/>
          </a:blip>
          <a:srcRect/>
          <a:stretch/>
        </p:blipFill>
        <p:spPr>
          <a:xfrm>
            <a:off x="1719950" y="80200"/>
            <a:ext cx="5442797" cy="65532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txBox="1">
            <a:spLocks noGrp="1"/>
          </p:cNvSpPr>
          <p:nvPr>
            <p:ph type="title"/>
          </p:nvPr>
        </p:nvSpPr>
        <p:spPr>
          <a:xfrm>
            <a:off x="457200" y="533400"/>
            <a:ext cx="84630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Course and Program Outcomes</a:t>
            </a:r>
            <a:endParaRPr/>
          </a:p>
        </p:txBody>
      </p:sp>
      <p:sp>
        <p:nvSpPr>
          <p:cNvPr id="350" name="Google Shape;350;p36"/>
          <p:cNvSpPr txBox="1">
            <a:spLocks noGrp="1"/>
          </p:cNvSpPr>
          <p:nvPr>
            <p:ph type="body" idx="1"/>
          </p:nvPr>
        </p:nvSpPr>
        <p:spPr>
          <a:xfrm>
            <a:off x="457200" y="1908850"/>
            <a:ext cx="8512500" cy="45681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Clr>
                <a:schemeClr val="dk2"/>
              </a:buClr>
              <a:buSzPts val="2400"/>
              <a:buFont typeface="Calibri"/>
              <a:buChar char="•"/>
            </a:pPr>
            <a:r>
              <a:rPr lang="en-US"/>
              <a:t>Sorting programs into metamajors</a:t>
            </a:r>
            <a:endParaRPr/>
          </a:p>
          <a:p>
            <a:pPr marL="457200" lvl="0" indent="-381000" algn="l" rtl="0">
              <a:lnSpc>
                <a:spcPct val="100000"/>
              </a:lnSpc>
              <a:spcBef>
                <a:spcPts val="0"/>
              </a:spcBef>
              <a:spcAft>
                <a:spcPts val="0"/>
              </a:spcAft>
              <a:buClr>
                <a:schemeClr val="dk2"/>
              </a:buClr>
              <a:buSzPts val="2400"/>
              <a:buFont typeface="Calibri"/>
              <a:buChar char="•"/>
            </a:pPr>
            <a:r>
              <a:rPr lang="en-US"/>
              <a:t>Evaluating courses sequencing in program mapping</a:t>
            </a:r>
            <a:endParaRPr/>
          </a:p>
          <a:p>
            <a:pPr marL="457200" lvl="0" indent="-381000" algn="l" rtl="0">
              <a:lnSpc>
                <a:spcPct val="100000"/>
              </a:lnSpc>
              <a:spcBef>
                <a:spcPts val="0"/>
              </a:spcBef>
              <a:spcAft>
                <a:spcPts val="0"/>
              </a:spcAft>
              <a:buClr>
                <a:schemeClr val="dk2"/>
              </a:buClr>
              <a:buSzPts val="2400"/>
              <a:buFont typeface="Calibri"/>
              <a:buChar char="•"/>
            </a:pPr>
            <a:r>
              <a:rPr lang="en-US"/>
              <a:t>Evaluating general education recommendations for program mapping</a:t>
            </a:r>
            <a:endParaRPr/>
          </a:p>
          <a:p>
            <a:pPr marL="457200" lvl="0" indent="-381000" algn="l" rtl="0">
              <a:lnSpc>
                <a:spcPct val="100000"/>
              </a:lnSpc>
              <a:spcBef>
                <a:spcPts val="0"/>
              </a:spcBef>
              <a:spcAft>
                <a:spcPts val="0"/>
              </a:spcAft>
              <a:buClr>
                <a:schemeClr val="dk2"/>
              </a:buClr>
              <a:buSzPts val="2400"/>
              <a:buFont typeface="Calibri"/>
              <a:buChar char="•"/>
            </a:pPr>
            <a:r>
              <a:rPr lang="en-US"/>
              <a:t>Evaluating pathways from HS to CC to CSU/UC and transfer using outcomes</a:t>
            </a:r>
            <a:endParaRPr/>
          </a:p>
          <a:p>
            <a:pPr marL="457200" marR="0" lvl="0" indent="-381000" algn="l" rtl="0">
              <a:lnSpc>
                <a:spcPct val="100000"/>
              </a:lnSpc>
              <a:spcBef>
                <a:spcPts val="0"/>
              </a:spcBef>
              <a:spcAft>
                <a:spcPts val="0"/>
              </a:spcAft>
              <a:buClr>
                <a:schemeClr val="dk2"/>
              </a:buClr>
              <a:buSzPts val="2400"/>
              <a:buFont typeface="Calibri"/>
              <a:buChar char="•"/>
            </a:pPr>
            <a:r>
              <a:rPr lang="en-US"/>
              <a:t>Communicates to other faculty how their general education courses (and others) support your program outcomes</a:t>
            </a:r>
            <a:endParaRPr/>
          </a:p>
          <a:p>
            <a:pPr marL="457200" marR="0" lvl="0" indent="-381000" algn="l" rtl="0">
              <a:lnSpc>
                <a:spcPct val="100000"/>
              </a:lnSpc>
              <a:spcBef>
                <a:spcPts val="0"/>
              </a:spcBef>
              <a:spcAft>
                <a:spcPts val="0"/>
              </a:spcAft>
              <a:buClr>
                <a:schemeClr val="dk2"/>
              </a:buClr>
              <a:buSzPts val="2400"/>
              <a:buFont typeface="Calibri"/>
              <a:buChar char="•"/>
            </a:pPr>
            <a:r>
              <a:rPr lang="en-US"/>
              <a:t>Better alignment of prerequisites and corequisites comes from better understanding of outcomes </a:t>
            </a:r>
            <a:endParaRPr/>
          </a:p>
        </p:txBody>
      </p:sp>
      <p:sp>
        <p:nvSpPr>
          <p:cNvPr id="351" name="Google Shape;351;p36"/>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
        <p:nvSpPr>
          <p:cNvPr id="352" name="Google Shape;352;p36"/>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1. Review your outcomes</a:t>
            </a:r>
            <a:endParaRPr/>
          </a:p>
        </p:txBody>
      </p:sp>
      <p:sp>
        <p:nvSpPr>
          <p:cNvPr id="359" name="Google Shape;359;p37"/>
          <p:cNvSpPr txBox="1">
            <a:spLocks noGrp="1"/>
          </p:cNvSpPr>
          <p:nvPr>
            <p:ph type="body" idx="1"/>
          </p:nvPr>
        </p:nvSpPr>
        <p:spPr>
          <a:xfrm>
            <a:off x="2246100" y="1524000"/>
            <a:ext cx="6440700" cy="4876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360"/>
              </a:spcBef>
              <a:spcAft>
                <a:spcPts val="0"/>
              </a:spcAft>
              <a:buSzPts val="1530"/>
              <a:buNone/>
            </a:pPr>
            <a:r>
              <a:rPr lang="en-US" sz="3000"/>
              <a:t>Program outcomes should include:</a:t>
            </a:r>
            <a:endParaRPr sz="3000"/>
          </a:p>
          <a:p>
            <a:pPr marL="457200" marR="0" lvl="0" indent="-381000" algn="l" rtl="0">
              <a:lnSpc>
                <a:spcPct val="100000"/>
              </a:lnSpc>
              <a:spcBef>
                <a:spcPts val="0"/>
              </a:spcBef>
              <a:spcAft>
                <a:spcPts val="0"/>
              </a:spcAft>
              <a:buClr>
                <a:schemeClr val="dk2"/>
              </a:buClr>
              <a:buSzPts val="2400"/>
              <a:buFont typeface="Calibri"/>
              <a:buChar char="•"/>
            </a:pPr>
            <a:r>
              <a:rPr lang="en-US"/>
              <a:t>Career-related skills and abilities</a:t>
            </a:r>
            <a:endParaRPr/>
          </a:p>
          <a:p>
            <a:pPr marL="457200" marR="0" lvl="0" indent="-381000" algn="l" rtl="0">
              <a:lnSpc>
                <a:spcPct val="100000"/>
              </a:lnSpc>
              <a:spcBef>
                <a:spcPts val="0"/>
              </a:spcBef>
              <a:spcAft>
                <a:spcPts val="0"/>
              </a:spcAft>
              <a:buClr>
                <a:schemeClr val="dk2"/>
              </a:buClr>
              <a:buSzPts val="2400"/>
              <a:buFont typeface="Calibri"/>
              <a:buChar char="•"/>
            </a:pPr>
            <a:r>
              <a:rPr lang="en-US"/>
              <a:t>Transfer related content and coursework</a:t>
            </a:r>
            <a:endParaRPr/>
          </a:p>
          <a:p>
            <a:pPr marL="457200" marR="0" lvl="0" indent="-381000" algn="l" rtl="0">
              <a:lnSpc>
                <a:spcPct val="100000"/>
              </a:lnSpc>
              <a:spcBef>
                <a:spcPts val="0"/>
              </a:spcBef>
              <a:spcAft>
                <a:spcPts val="0"/>
              </a:spcAft>
              <a:buClr>
                <a:schemeClr val="dk2"/>
              </a:buClr>
              <a:buSzPts val="2400"/>
              <a:buFont typeface="Calibri"/>
              <a:buChar char="•"/>
            </a:pPr>
            <a:r>
              <a:rPr lang="en-US"/>
              <a:t>Relevant/affective qualities, e.g. ethics, empathy, organization, etc</a:t>
            </a:r>
            <a:endParaRPr/>
          </a:p>
          <a:p>
            <a:pPr marL="457200" marR="0" lvl="0" indent="-381000" algn="l" rtl="0">
              <a:lnSpc>
                <a:spcPct val="100000"/>
              </a:lnSpc>
              <a:spcBef>
                <a:spcPts val="0"/>
              </a:spcBef>
              <a:spcAft>
                <a:spcPts val="0"/>
              </a:spcAft>
              <a:buClr>
                <a:schemeClr val="dk2"/>
              </a:buClr>
              <a:buSzPts val="2400"/>
              <a:buFont typeface="Calibri"/>
              <a:buChar char="•"/>
            </a:pPr>
            <a:r>
              <a:rPr lang="en-US"/>
              <a:t>Significant 21st century skills e.g. teamwork, communication, social awareness, safety, technical abilities, etc</a:t>
            </a:r>
            <a:endParaRPr/>
          </a:p>
          <a:p>
            <a:pPr marL="457200" marR="0" lvl="0" indent="-381000" algn="l" rtl="0">
              <a:lnSpc>
                <a:spcPct val="100000"/>
              </a:lnSpc>
              <a:spcBef>
                <a:spcPts val="0"/>
              </a:spcBef>
              <a:spcAft>
                <a:spcPts val="0"/>
              </a:spcAft>
              <a:buClr>
                <a:schemeClr val="dk2"/>
              </a:buClr>
              <a:buSzPts val="2400"/>
              <a:buFont typeface="Calibri"/>
              <a:buChar char="•"/>
            </a:pPr>
            <a:r>
              <a:rPr lang="en-US"/>
              <a:t>High level facility within the content field</a:t>
            </a:r>
            <a:endParaRPr/>
          </a:p>
          <a:p>
            <a:pPr marL="457200" lvl="0" indent="0" algn="l" rtl="0">
              <a:lnSpc>
                <a:spcPct val="115000"/>
              </a:lnSpc>
              <a:spcBef>
                <a:spcPts val="360"/>
              </a:spcBef>
              <a:spcAft>
                <a:spcPts val="0"/>
              </a:spcAft>
              <a:buSzPts val="1530"/>
              <a:buNone/>
            </a:pPr>
            <a:endParaRPr/>
          </a:p>
        </p:txBody>
      </p:sp>
      <p:sp>
        <p:nvSpPr>
          <p:cNvPr id="360" name="Google Shape;360;p37"/>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
        <p:nvSpPr>
          <p:cNvPr id="361" name="Google Shape;361;p37"/>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362" name="Google Shape;362;p37"/>
          <p:cNvPicPr preferRelativeResize="0"/>
          <p:nvPr/>
        </p:nvPicPr>
        <p:blipFill>
          <a:blip r:embed="rId3">
            <a:alphaModFix/>
          </a:blip>
          <a:stretch>
            <a:fillRect/>
          </a:stretch>
        </p:blipFill>
        <p:spPr>
          <a:xfrm rot="-5400000">
            <a:off x="-951712" y="2750212"/>
            <a:ext cx="4310101" cy="2085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2. Vet your outcomes</a:t>
            </a:r>
            <a:endParaRPr/>
          </a:p>
        </p:txBody>
      </p:sp>
      <p:sp>
        <p:nvSpPr>
          <p:cNvPr id="369" name="Google Shape;369;p38"/>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2"/>
              </a:buClr>
              <a:buSzPts val="2400"/>
              <a:buFont typeface="Calibri"/>
              <a:buChar char="•"/>
            </a:pPr>
            <a:r>
              <a:rPr lang="en-US"/>
              <a:t>Discuss the program outcomes with everyone within the program pathway; both faculty teaching majors and faculty teaching general education</a:t>
            </a:r>
            <a:endParaRPr/>
          </a:p>
          <a:p>
            <a:pPr marL="457200" marR="0" lvl="0" indent="-381000" algn="l" rtl="0">
              <a:lnSpc>
                <a:spcPct val="100000"/>
              </a:lnSpc>
              <a:spcBef>
                <a:spcPts val="0"/>
              </a:spcBef>
              <a:spcAft>
                <a:spcPts val="0"/>
              </a:spcAft>
              <a:buClr>
                <a:schemeClr val="dk2"/>
              </a:buClr>
              <a:buSzPts val="2400"/>
              <a:buFont typeface="Calibri"/>
              <a:buChar char="•"/>
            </a:pPr>
            <a:r>
              <a:rPr lang="en-US"/>
              <a:t>Creates consensus between faculty about the discipline/program values</a:t>
            </a:r>
            <a:endParaRPr/>
          </a:p>
          <a:p>
            <a:pPr marL="457200" marR="0" lvl="0" indent="-381000" algn="l" rtl="0">
              <a:lnSpc>
                <a:spcPct val="100000"/>
              </a:lnSpc>
              <a:spcBef>
                <a:spcPts val="0"/>
              </a:spcBef>
              <a:spcAft>
                <a:spcPts val="0"/>
              </a:spcAft>
              <a:buClr>
                <a:schemeClr val="dk2"/>
              </a:buClr>
              <a:buSzPts val="2400"/>
              <a:buFont typeface="Calibri"/>
              <a:buChar char="•"/>
            </a:pPr>
            <a:r>
              <a:rPr lang="en-US"/>
              <a:t>Coordinate with the primary transfer institutions</a:t>
            </a:r>
            <a:endParaRPr/>
          </a:p>
          <a:p>
            <a:pPr marL="457200" marR="0" lvl="0" indent="-381000" algn="l" rtl="0">
              <a:lnSpc>
                <a:spcPct val="100000"/>
              </a:lnSpc>
              <a:spcBef>
                <a:spcPts val="0"/>
              </a:spcBef>
              <a:spcAft>
                <a:spcPts val="0"/>
              </a:spcAft>
              <a:buClr>
                <a:schemeClr val="dk2"/>
              </a:buClr>
              <a:buSzPts val="2400"/>
              <a:buFont typeface="Calibri"/>
              <a:buChar char="•"/>
            </a:pPr>
            <a:r>
              <a:rPr lang="en-US"/>
              <a:t>Talk to the students near the end of the program</a:t>
            </a:r>
            <a:endParaRPr/>
          </a:p>
        </p:txBody>
      </p:sp>
      <p:sp>
        <p:nvSpPr>
          <p:cNvPr id="370" name="Google Shape;370;p38"/>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
        <p:nvSpPr>
          <p:cNvPr id="371" name="Google Shape;371;p38"/>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372" name="Google Shape;372;p38"/>
          <p:cNvPicPr preferRelativeResize="0"/>
          <p:nvPr/>
        </p:nvPicPr>
        <p:blipFill>
          <a:blip r:embed="rId3">
            <a:alphaModFix/>
          </a:blip>
          <a:stretch>
            <a:fillRect/>
          </a:stretch>
        </p:blipFill>
        <p:spPr>
          <a:xfrm>
            <a:off x="2705413" y="4438719"/>
            <a:ext cx="3733174" cy="1962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9"/>
          <p:cNvSpPr txBox="1">
            <a:spLocks noGrp="1"/>
          </p:cNvSpPr>
          <p:nvPr>
            <p:ph type="title"/>
          </p:nvPr>
        </p:nvSpPr>
        <p:spPr>
          <a:xfrm>
            <a:off x="457200" y="533400"/>
            <a:ext cx="84828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3. Determine assessments</a:t>
            </a:r>
            <a:endParaRPr/>
          </a:p>
        </p:txBody>
      </p:sp>
      <p:sp>
        <p:nvSpPr>
          <p:cNvPr id="379" name="Google Shape;379;p39"/>
          <p:cNvSpPr txBox="1">
            <a:spLocks noGrp="1"/>
          </p:cNvSpPr>
          <p:nvPr>
            <p:ph type="body" idx="1"/>
          </p:nvPr>
        </p:nvSpPr>
        <p:spPr>
          <a:xfrm>
            <a:off x="457200" y="1710000"/>
            <a:ext cx="3670800" cy="29715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2"/>
              </a:buClr>
              <a:buSzPts val="2400"/>
              <a:buFont typeface="Calibri"/>
              <a:buChar char="•"/>
            </a:pPr>
            <a:r>
              <a:rPr lang="en-US"/>
              <a:t>Course-level outcomes measure something finite/discrete </a:t>
            </a:r>
            <a:endParaRPr/>
          </a:p>
          <a:p>
            <a:pPr marL="457200" marR="0" lvl="0" indent="-381000" algn="l" rtl="0">
              <a:lnSpc>
                <a:spcPct val="100000"/>
              </a:lnSpc>
              <a:spcBef>
                <a:spcPts val="0"/>
              </a:spcBef>
              <a:spcAft>
                <a:spcPts val="0"/>
              </a:spcAft>
              <a:buClr>
                <a:schemeClr val="dk2"/>
              </a:buClr>
              <a:buSzPts val="2400"/>
              <a:buFont typeface="Calibri"/>
              <a:buChar char="•"/>
            </a:pPr>
            <a:r>
              <a:rPr lang="en-US"/>
              <a:t>Program outcomes demonstrate the synthesis of knowledge</a:t>
            </a:r>
            <a:endParaRPr/>
          </a:p>
        </p:txBody>
      </p:sp>
      <p:sp>
        <p:nvSpPr>
          <p:cNvPr id="380" name="Google Shape;380;p39"/>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
        <p:nvSpPr>
          <p:cNvPr id="381" name="Google Shape;381;p39"/>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382" name="Google Shape;382;p39"/>
          <p:cNvPicPr preferRelativeResize="0"/>
          <p:nvPr/>
        </p:nvPicPr>
        <p:blipFill>
          <a:blip r:embed="rId3">
            <a:alphaModFix/>
          </a:blip>
          <a:stretch>
            <a:fillRect/>
          </a:stretch>
        </p:blipFill>
        <p:spPr>
          <a:xfrm>
            <a:off x="3965150" y="1969350"/>
            <a:ext cx="4974900" cy="2232825"/>
          </a:xfrm>
          <a:prstGeom prst="rect">
            <a:avLst/>
          </a:prstGeom>
          <a:noFill/>
          <a:ln>
            <a:noFill/>
          </a:ln>
        </p:spPr>
      </p:pic>
      <p:sp>
        <p:nvSpPr>
          <p:cNvPr id="383" name="Google Shape;383;p39"/>
          <p:cNvSpPr txBox="1"/>
          <p:nvPr/>
        </p:nvSpPr>
        <p:spPr>
          <a:xfrm>
            <a:off x="457250" y="4268775"/>
            <a:ext cx="8482800" cy="21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2"/>
              </a:buClr>
              <a:buSzPts val="2400"/>
              <a:buFont typeface="Calibri"/>
              <a:buChar char="•"/>
            </a:pPr>
            <a:r>
              <a:rPr lang="en-US" sz="2400">
                <a:solidFill>
                  <a:schemeClr val="dk1"/>
                </a:solidFill>
              </a:rPr>
              <a:t>Key opportunities in capstone courses and projects</a:t>
            </a:r>
            <a:endParaRPr sz="2400">
              <a:solidFill>
                <a:schemeClr val="dk1"/>
              </a:solidFill>
            </a:endParaRPr>
          </a:p>
          <a:p>
            <a:pPr marL="457200" lvl="0" indent="-381000" algn="l" rtl="0">
              <a:spcBef>
                <a:spcPts val="0"/>
              </a:spcBef>
              <a:spcAft>
                <a:spcPts val="0"/>
              </a:spcAft>
              <a:buClr>
                <a:schemeClr val="dk2"/>
              </a:buClr>
              <a:buSzPts val="2400"/>
              <a:buFont typeface="Calibri"/>
              <a:buChar char="•"/>
            </a:pPr>
            <a:r>
              <a:rPr lang="en-US" sz="2400">
                <a:solidFill>
                  <a:schemeClr val="dk1"/>
                </a:solidFill>
              </a:rPr>
              <a:t>Higher level assessments in core program courses</a:t>
            </a:r>
            <a:endParaRPr sz="2400">
              <a:solidFill>
                <a:schemeClr val="dk1"/>
              </a:solidFill>
            </a:endParaRPr>
          </a:p>
          <a:p>
            <a:pPr marL="457200" lvl="0" indent="-381000" algn="l" rtl="0">
              <a:spcBef>
                <a:spcPts val="0"/>
              </a:spcBef>
              <a:spcAft>
                <a:spcPts val="0"/>
              </a:spcAft>
              <a:buClr>
                <a:schemeClr val="dk2"/>
              </a:buClr>
              <a:buSzPts val="2400"/>
              <a:buFont typeface="Calibri"/>
              <a:buChar char="•"/>
            </a:pPr>
            <a:r>
              <a:rPr lang="en-US" sz="2400">
                <a:solidFill>
                  <a:schemeClr val="dk1"/>
                </a:solidFill>
              </a:rPr>
              <a:t>Emphasize students will understand core competencies in a discipline </a:t>
            </a:r>
            <a:endParaRPr sz="24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endParaRPr/>
          </a:p>
        </p:txBody>
      </p:sp>
      <p:sp>
        <p:nvSpPr>
          <p:cNvPr id="390" name="Google Shape;390;p40"/>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pic>
        <p:nvPicPr>
          <p:cNvPr id="391" name="Google Shape;391;p40"/>
          <p:cNvPicPr preferRelativeResize="0"/>
          <p:nvPr/>
        </p:nvPicPr>
        <p:blipFill rotWithShape="1">
          <a:blip r:embed="rId3">
            <a:alphaModFix/>
          </a:blip>
          <a:srcRect/>
          <a:stretch/>
        </p:blipFill>
        <p:spPr>
          <a:xfrm>
            <a:off x="1619250" y="0"/>
            <a:ext cx="59055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457200" y="704638"/>
            <a:ext cx="85518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Fundamental Questions</a:t>
            </a:r>
            <a:endParaRPr/>
          </a:p>
        </p:txBody>
      </p:sp>
      <p:sp>
        <p:nvSpPr>
          <p:cNvPr id="398" name="Google Shape;398;p41"/>
          <p:cNvSpPr txBox="1">
            <a:spLocks noGrp="1"/>
          </p:cNvSpPr>
          <p:nvPr>
            <p:ph type="body" idx="1"/>
          </p:nvPr>
        </p:nvSpPr>
        <p:spPr>
          <a:xfrm>
            <a:off x="457200" y="1905900"/>
            <a:ext cx="8229600" cy="45711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2"/>
              </a:buClr>
              <a:buSzPts val="2400"/>
              <a:buFont typeface="Calibri"/>
              <a:buChar char="•"/>
            </a:pPr>
            <a:r>
              <a:rPr lang="en-US"/>
              <a:t>What would it look like if students were capable?</a:t>
            </a:r>
            <a:endParaRPr/>
          </a:p>
          <a:p>
            <a:pPr marL="457200" marR="0" lvl="0" indent="-381000" algn="l" rtl="0">
              <a:lnSpc>
                <a:spcPct val="100000"/>
              </a:lnSpc>
              <a:spcBef>
                <a:spcPts val="0"/>
              </a:spcBef>
              <a:spcAft>
                <a:spcPts val="0"/>
              </a:spcAft>
              <a:buClr>
                <a:schemeClr val="dk2"/>
              </a:buClr>
              <a:buSzPts val="2400"/>
              <a:buFont typeface="Calibri"/>
              <a:buChar char="•"/>
            </a:pPr>
            <a:r>
              <a:rPr lang="en-US"/>
              <a:t>Are these outcomes demonstrable along the way in courses, at the end in capstones, after graduation?</a:t>
            </a:r>
            <a:endParaRPr/>
          </a:p>
          <a:p>
            <a:pPr marL="457200" marR="0" lvl="0" indent="-381000" algn="l" rtl="0">
              <a:lnSpc>
                <a:spcPct val="100000"/>
              </a:lnSpc>
              <a:spcBef>
                <a:spcPts val="0"/>
              </a:spcBef>
              <a:spcAft>
                <a:spcPts val="0"/>
              </a:spcAft>
              <a:buClr>
                <a:schemeClr val="dk2"/>
              </a:buClr>
              <a:buSzPts val="2400"/>
              <a:buFont typeface="Calibri"/>
              <a:buChar char="•"/>
            </a:pPr>
            <a:r>
              <a:rPr lang="en-US"/>
              <a:t>How can you best assess the individual student’s ability?</a:t>
            </a:r>
            <a:endParaRPr/>
          </a:p>
          <a:p>
            <a:pPr marL="457200" marR="0" lvl="0" indent="-381000" algn="l" rtl="0">
              <a:lnSpc>
                <a:spcPct val="100000"/>
              </a:lnSpc>
              <a:spcBef>
                <a:spcPts val="0"/>
              </a:spcBef>
              <a:spcAft>
                <a:spcPts val="0"/>
              </a:spcAft>
              <a:buClr>
                <a:schemeClr val="dk2"/>
              </a:buClr>
              <a:buSzPts val="2400"/>
              <a:buFont typeface="Calibri"/>
              <a:buChar char="•"/>
            </a:pPr>
            <a:r>
              <a:rPr lang="en-US"/>
              <a:t>How will you communicate outcomes and abilities to students, with a goal of helping them be confident and identify their skills related to the program?</a:t>
            </a:r>
            <a:endParaRPr/>
          </a:p>
        </p:txBody>
      </p:sp>
      <p:sp>
        <p:nvSpPr>
          <p:cNvPr id="399" name="Google Shape;399;p41"/>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
        <p:nvSpPr>
          <p:cNvPr id="400" name="Google Shape;400;p41"/>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401" name="Google Shape;401;p41"/>
          <p:cNvPicPr preferRelativeResize="0"/>
          <p:nvPr/>
        </p:nvPicPr>
        <p:blipFill>
          <a:blip r:embed="rId3">
            <a:alphaModFix/>
          </a:blip>
          <a:stretch>
            <a:fillRect/>
          </a:stretch>
        </p:blipFill>
        <p:spPr>
          <a:xfrm>
            <a:off x="1552575" y="4886313"/>
            <a:ext cx="6038850" cy="1514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Continuous Quality Improvement </a:t>
            </a:r>
            <a:endParaRPr/>
          </a:p>
        </p:txBody>
      </p:sp>
      <p:sp>
        <p:nvSpPr>
          <p:cNvPr id="408" name="Google Shape;408;p42"/>
          <p:cNvSpPr txBox="1">
            <a:spLocks noGrp="1"/>
          </p:cNvSpPr>
          <p:nvPr>
            <p:ph type="body" idx="1"/>
          </p:nvPr>
        </p:nvSpPr>
        <p:spPr>
          <a:xfrm>
            <a:off x="457200" y="16324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a:t>Case Studies </a:t>
            </a:r>
            <a:endParaRPr/>
          </a:p>
        </p:txBody>
      </p:sp>
      <p:pic>
        <p:nvPicPr>
          <p:cNvPr id="409" name="Google Shape;409;p42"/>
          <p:cNvPicPr preferRelativeResize="0"/>
          <p:nvPr/>
        </p:nvPicPr>
        <p:blipFill rotWithShape="1">
          <a:blip r:embed="rId3">
            <a:alphaModFix/>
          </a:blip>
          <a:srcRect/>
          <a:stretch/>
        </p:blipFill>
        <p:spPr>
          <a:xfrm>
            <a:off x="1903275" y="2743079"/>
            <a:ext cx="5163949" cy="2904725"/>
          </a:xfrm>
          <a:prstGeom prst="rect">
            <a:avLst/>
          </a:prstGeom>
          <a:noFill/>
          <a:ln>
            <a:noFill/>
          </a:ln>
        </p:spPr>
      </p:pic>
      <p:sp>
        <p:nvSpPr>
          <p:cNvPr id="410" name="Google Shape;410;p42"/>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Outcomes: A History </a:t>
            </a:r>
            <a:endParaRPr/>
          </a:p>
        </p:txBody>
      </p:sp>
      <p:sp>
        <p:nvSpPr>
          <p:cNvPr id="117" name="Google Shape;117;p16"/>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325755" algn="l" rtl="0">
              <a:lnSpc>
                <a:spcPct val="100000"/>
              </a:lnSpc>
              <a:spcBef>
                <a:spcPts val="360"/>
              </a:spcBef>
              <a:spcAft>
                <a:spcPts val="0"/>
              </a:spcAft>
              <a:buSzPts val="1530"/>
              <a:buChar char="•"/>
            </a:pPr>
            <a:r>
              <a:rPr lang="en-US"/>
              <a:t>ACCJC Introduced outcomes </a:t>
            </a:r>
            <a:endParaRPr/>
          </a:p>
          <a:p>
            <a:pPr marL="457200" lvl="0" indent="0" algn="l" rtl="0">
              <a:lnSpc>
                <a:spcPct val="100000"/>
              </a:lnSpc>
              <a:spcBef>
                <a:spcPts val="360"/>
              </a:spcBef>
              <a:spcAft>
                <a:spcPts val="0"/>
              </a:spcAft>
              <a:buNone/>
            </a:pPr>
            <a:r>
              <a:rPr lang="en-US"/>
              <a:t>standards in 2002</a:t>
            </a:r>
            <a:endParaRPr/>
          </a:p>
          <a:p>
            <a:pPr marL="457200" lvl="0" indent="-325755" algn="l" rtl="0">
              <a:lnSpc>
                <a:spcPct val="100000"/>
              </a:lnSpc>
              <a:spcBef>
                <a:spcPts val="0"/>
              </a:spcBef>
              <a:spcAft>
                <a:spcPts val="0"/>
              </a:spcAft>
              <a:buSzPts val="1530"/>
              <a:buChar char="•"/>
            </a:pPr>
            <a:r>
              <a:rPr lang="en-US"/>
              <a:t>Behind the rest of the country in understanding/application</a:t>
            </a:r>
            <a:endParaRPr/>
          </a:p>
          <a:p>
            <a:pPr marL="457200" lvl="0" indent="-325755" algn="l" rtl="0">
              <a:lnSpc>
                <a:spcPct val="100000"/>
              </a:lnSpc>
              <a:spcBef>
                <a:spcPts val="0"/>
              </a:spcBef>
              <a:spcAft>
                <a:spcPts val="0"/>
              </a:spcAft>
              <a:buSzPts val="1530"/>
              <a:buChar char="•"/>
            </a:pPr>
            <a:r>
              <a:rPr lang="en-US"/>
              <a:t>2012 expectation to be in compliance</a:t>
            </a:r>
            <a:endParaRPr/>
          </a:p>
          <a:p>
            <a:pPr marL="457200" lvl="0" indent="-325755" algn="l" rtl="0">
              <a:lnSpc>
                <a:spcPct val="100000"/>
              </a:lnSpc>
              <a:spcBef>
                <a:spcPts val="0"/>
              </a:spcBef>
              <a:spcAft>
                <a:spcPts val="0"/>
              </a:spcAft>
              <a:buSzPts val="1530"/>
              <a:buChar char="•"/>
            </a:pPr>
            <a:r>
              <a:rPr lang="en-US"/>
              <a:t>Colleges and faculty saw it as a compliance issue...not an issue of CQI or innovation</a:t>
            </a:r>
            <a:endParaRPr/>
          </a:p>
          <a:p>
            <a:pPr marL="457200" lvl="0" indent="-325755" algn="l" rtl="0">
              <a:lnSpc>
                <a:spcPct val="100000"/>
              </a:lnSpc>
              <a:spcBef>
                <a:spcPts val="0"/>
              </a:spcBef>
              <a:spcAft>
                <a:spcPts val="0"/>
              </a:spcAft>
              <a:buSzPts val="1530"/>
              <a:buChar char="•"/>
            </a:pPr>
            <a:r>
              <a:rPr lang="en-US"/>
              <a:t>Technology challenges only worsened attitudes towards SLOs</a:t>
            </a:r>
            <a:endParaRPr/>
          </a:p>
          <a:p>
            <a:pPr marL="457200" lvl="0" indent="-325755" algn="l" rtl="0">
              <a:lnSpc>
                <a:spcPct val="100000"/>
              </a:lnSpc>
              <a:spcBef>
                <a:spcPts val="0"/>
              </a:spcBef>
              <a:spcAft>
                <a:spcPts val="0"/>
              </a:spcAft>
              <a:buSzPts val="1530"/>
              <a:buChar char="•"/>
            </a:pPr>
            <a:r>
              <a:rPr lang="en-US"/>
              <a:t>Standard IIIA6 required participation in outcome assessment to be part of employee evaluations</a:t>
            </a:r>
            <a:endParaRPr/>
          </a:p>
          <a:p>
            <a:pPr marL="457200" lvl="0" indent="-325755" algn="l" rtl="0">
              <a:lnSpc>
                <a:spcPct val="100000"/>
              </a:lnSpc>
              <a:spcBef>
                <a:spcPts val="0"/>
              </a:spcBef>
              <a:spcAft>
                <a:spcPts val="0"/>
              </a:spcAft>
              <a:buSzPts val="1530"/>
              <a:buChar char="•"/>
            </a:pPr>
            <a:r>
              <a:rPr lang="en-US"/>
              <a:t>Standard has since been rescinded by ACCJC</a:t>
            </a:r>
            <a:endParaRPr/>
          </a:p>
        </p:txBody>
      </p:sp>
      <p:sp>
        <p:nvSpPr>
          <p:cNvPr id="118" name="Google Shape;118;p16"/>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119" name="Google Shape;119;p16"/>
          <p:cNvPicPr preferRelativeResize="0"/>
          <p:nvPr/>
        </p:nvPicPr>
        <p:blipFill>
          <a:blip r:embed="rId3">
            <a:alphaModFix/>
          </a:blip>
          <a:stretch>
            <a:fillRect/>
          </a:stretch>
        </p:blipFill>
        <p:spPr>
          <a:xfrm>
            <a:off x="5632175" y="879625"/>
            <a:ext cx="3202574" cy="2209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Reedley College </a:t>
            </a:r>
            <a:endParaRPr/>
          </a:p>
        </p:txBody>
      </p:sp>
      <p:sp>
        <p:nvSpPr>
          <p:cNvPr id="417" name="Google Shape;417;p43"/>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457200" lvl="0" indent="-325755" algn="l" rtl="0">
              <a:lnSpc>
                <a:spcPct val="100000"/>
              </a:lnSpc>
              <a:spcBef>
                <a:spcPts val="360"/>
              </a:spcBef>
              <a:spcAft>
                <a:spcPts val="0"/>
              </a:spcAft>
              <a:buSzPts val="1530"/>
              <a:buChar char="•"/>
            </a:pPr>
            <a:r>
              <a:rPr lang="en-US"/>
              <a:t>Outcomes and Program Review Process tied together </a:t>
            </a:r>
            <a:endParaRPr/>
          </a:p>
          <a:p>
            <a:pPr marL="457200" lvl="0" indent="-325755" algn="l" rtl="0">
              <a:lnSpc>
                <a:spcPct val="100000"/>
              </a:lnSpc>
              <a:spcBef>
                <a:spcPts val="0"/>
              </a:spcBef>
              <a:spcAft>
                <a:spcPts val="0"/>
              </a:spcAft>
              <a:buSzPts val="1530"/>
              <a:buChar char="•"/>
            </a:pPr>
            <a:r>
              <a:rPr lang="en-US"/>
              <a:t>New Focus on Equity in Outcomes Assessment </a:t>
            </a:r>
            <a:endParaRPr/>
          </a:p>
          <a:p>
            <a:pPr marL="457200" lvl="0" indent="-325755" algn="l" rtl="0">
              <a:lnSpc>
                <a:spcPct val="100000"/>
              </a:lnSpc>
              <a:spcBef>
                <a:spcPts val="0"/>
              </a:spcBef>
              <a:spcAft>
                <a:spcPts val="0"/>
              </a:spcAft>
              <a:buSzPts val="1530"/>
              <a:buChar char="•"/>
            </a:pPr>
            <a:r>
              <a:rPr lang="en-US"/>
              <a:t>Impact of Guided Pathways </a:t>
            </a:r>
            <a:endParaRPr/>
          </a:p>
          <a:p>
            <a:pPr marL="457200" lvl="0" indent="-325755" algn="l" rtl="0">
              <a:lnSpc>
                <a:spcPct val="100000"/>
              </a:lnSpc>
              <a:spcBef>
                <a:spcPts val="0"/>
              </a:spcBef>
              <a:spcAft>
                <a:spcPts val="0"/>
              </a:spcAft>
              <a:buSzPts val="1530"/>
              <a:buChar char="•"/>
            </a:pPr>
            <a:r>
              <a:rPr lang="en-US"/>
              <a:t>Design with the End in Mind </a:t>
            </a:r>
            <a:endParaRPr/>
          </a:p>
          <a:p>
            <a:pPr marL="457200" lvl="0" indent="-325755" algn="l" rtl="0">
              <a:lnSpc>
                <a:spcPct val="100000"/>
              </a:lnSpc>
              <a:spcBef>
                <a:spcPts val="0"/>
              </a:spcBef>
              <a:spcAft>
                <a:spcPts val="0"/>
              </a:spcAft>
              <a:buSzPts val="1530"/>
              <a:buChar char="•"/>
            </a:pPr>
            <a:r>
              <a:rPr lang="en-US"/>
              <a:t>Discussion with Academic Senate about complete revision of Program Review/SLO process </a:t>
            </a:r>
            <a:endParaRPr/>
          </a:p>
          <a:p>
            <a:pPr marL="457200" lvl="0" indent="-325755" algn="l" rtl="0">
              <a:lnSpc>
                <a:spcPct val="100000"/>
              </a:lnSpc>
              <a:spcBef>
                <a:spcPts val="0"/>
              </a:spcBef>
              <a:spcAft>
                <a:spcPts val="0"/>
              </a:spcAft>
              <a:buSzPts val="1530"/>
              <a:buChar char="•"/>
            </a:pPr>
            <a:r>
              <a:rPr lang="en-US"/>
              <a:t>Decision to take a year to review, assess and redesign Evaluation and Assessment processes </a:t>
            </a:r>
            <a:endParaRPr/>
          </a:p>
          <a:p>
            <a:pPr marL="457200" lvl="0" indent="-325755" algn="l" rtl="0">
              <a:lnSpc>
                <a:spcPct val="100000"/>
              </a:lnSpc>
              <a:spcBef>
                <a:spcPts val="0"/>
              </a:spcBef>
              <a:spcAft>
                <a:spcPts val="0"/>
              </a:spcAft>
              <a:buSzPts val="1530"/>
              <a:buChar char="•"/>
            </a:pPr>
            <a:r>
              <a:rPr lang="en-US"/>
              <a:t>Program Review, SLO, Student Success and GP design teams worked together </a:t>
            </a:r>
            <a:endParaRPr/>
          </a:p>
          <a:p>
            <a:pPr marL="457200" lvl="0" indent="-325755" algn="l" rtl="0">
              <a:lnSpc>
                <a:spcPct val="100000"/>
              </a:lnSpc>
              <a:spcBef>
                <a:spcPts val="0"/>
              </a:spcBef>
              <a:spcAft>
                <a:spcPts val="0"/>
              </a:spcAft>
              <a:buSzPts val="1530"/>
              <a:buChar char="•"/>
            </a:pPr>
            <a:r>
              <a:rPr lang="en-US"/>
              <a:t>Goal: Change to Student Centered Program Review Process </a:t>
            </a:r>
            <a:endParaRPr/>
          </a:p>
          <a:p>
            <a:pPr marL="0" lvl="0" indent="0" algn="l" rtl="0">
              <a:lnSpc>
                <a:spcPct val="100000"/>
              </a:lnSpc>
              <a:spcBef>
                <a:spcPts val="360"/>
              </a:spcBef>
              <a:spcAft>
                <a:spcPts val="0"/>
              </a:spcAft>
              <a:buSzPts val="1530"/>
              <a:buNone/>
            </a:pPr>
            <a:endParaRPr/>
          </a:p>
        </p:txBody>
      </p:sp>
      <p:sp>
        <p:nvSpPr>
          <p:cNvPr id="418" name="Google Shape;418;p43"/>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419" name="Google Shape;419;p43"/>
          <p:cNvPicPr preferRelativeResize="0"/>
          <p:nvPr/>
        </p:nvPicPr>
        <p:blipFill>
          <a:blip r:embed="rId3">
            <a:alphaModFix/>
          </a:blip>
          <a:stretch>
            <a:fillRect/>
          </a:stretch>
        </p:blipFill>
        <p:spPr>
          <a:xfrm>
            <a:off x="6890197" y="400084"/>
            <a:ext cx="1889250" cy="1257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Outcomes Across the Standards </a:t>
            </a:r>
            <a:endParaRPr/>
          </a:p>
        </p:txBody>
      </p:sp>
      <p:sp>
        <p:nvSpPr>
          <p:cNvPr id="426" name="Google Shape;426;p44"/>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a:t>Outcomes and their Results are found all across the ACCJC Standards</a:t>
            </a:r>
            <a:endParaRPr/>
          </a:p>
          <a:p>
            <a:pPr marL="0" lvl="0" indent="0" algn="l" rtl="0">
              <a:lnSpc>
                <a:spcPct val="100000"/>
              </a:lnSpc>
              <a:spcBef>
                <a:spcPts val="360"/>
              </a:spcBef>
              <a:spcAft>
                <a:spcPts val="0"/>
              </a:spcAft>
              <a:buSzPts val="1530"/>
              <a:buNone/>
            </a:pPr>
            <a:r>
              <a:rPr lang="en-US"/>
              <a:t>Basis for assessment of programs and services (Standard I and II) </a:t>
            </a:r>
            <a:endParaRPr/>
          </a:p>
          <a:p>
            <a:pPr marL="0" lvl="0" indent="0" algn="l" rtl="0">
              <a:lnSpc>
                <a:spcPct val="100000"/>
              </a:lnSpc>
              <a:spcBef>
                <a:spcPts val="360"/>
              </a:spcBef>
              <a:spcAft>
                <a:spcPts val="0"/>
              </a:spcAft>
              <a:buSzPts val="1530"/>
              <a:buNone/>
            </a:pPr>
            <a:r>
              <a:rPr lang="en-US"/>
              <a:t>Should be foundation for resource allocation (Standard III) </a:t>
            </a:r>
            <a:endParaRPr/>
          </a:p>
          <a:p>
            <a:pPr marL="0" lvl="0" indent="0" algn="l" rtl="0">
              <a:lnSpc>
                <a:spcPct val="100000"/>
              </a:lnSpc>
              <a:spcBef>
                <a:spcPts val="360"/>
              </a:spcBef>
              <a:spcAft>
                <a:spcPts val="0"/>
              </a:spcAft>
              <a:buSzPts val="1530"/>
              <a:buNone/>
            </a:pPr>
            <a:r>
              <a:rPr lang="en-US"/>
              <a:t>Should promote innovation and improving student learning and achievement (Standard IV and QFE) </a:t>
            </a:r>
            <a:endParaRPr/>
          </a:p>
        </p:txBody>
      </p:sp>
      <p:sp>
        <p:nvSpPr>
          <p:cNvPr id="427" name="Google Shape;427;p44"/>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428" name="Google Shape;428;p44"/>
          <p:cNvPicPr preferRelativeResize="0"/>
          <p:nvPr/>
        </p:nvPicPr>
        <p:blipFill>
          <a:blip r:embed="rId3">
            <a:alphaModFix/>
          </a:blip>
          <a:stretch>
            <a:fillRect/>
          </a:stretch>
        </p:blipFill>
        <p:spPr>
          <a:xfrm>
            <a:off x="5770150" y="4563213"/>
            <a:ext cx="2647950" cy="1724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Competency Based Education	 (CBE)</a:t>
            </a:r>
            <a:endParaRPr/>
          </a:p>
        </p:txBody>
      </p:sp>
      <p:sp>
        <p:nvSpPr>
          <p:cNvPr id="435" name="Google Shape;435;p45"/>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a:t>“An outcomes-based approach to earning a college degree or other credential. Competencies are statements of what students can do as a result of their learning at an</a:t>
            </a:r>
            <a:endParaRPr/>
          </a:p>
          <a:p>
            <a:pPr marL="0" lvl="0" indent="0" algn="l" rtl="0">
              <a:lnSpc>
                <a:spcPct val="100000"/>
              </a:lnSpc>
              <a:spcBef>
                <a:spcPts val="360"/>
              </a:spcBef>
              <a:spcAft>
                <a:spcPts val="0"/>
              </a:spcAft>
              <a:buSzPts val="1530"/>
              <a:buNone/>
            </a:pPr>
            <a:r>
              <a:rPr lang="en-US"/>
              <a:t>institution of higher education…The curriculum is structured around the specified competencies, and satisfactory academic progress is expressed as the attainment or mastery of the identified competencies. Because competencies are often anchored to external expectations, such as those of employers, to pass a competency, students must generally perform at a level considered to be very good or excellent.”*</a:t>
            </a:r>
            <a:endParaRPr/>
          </a:p>
          <a:p>
            <a:pPr marL="0" lvl="0" indent="0" algn="l" rtl="0">
              <a:lnSpc>
                <a:spcPct val="100000"/>
              </a:lnSpc>
              <a:spcBef>
                <a:spcPts val="360"/>
              </a:spcBef>
              <a:spcAft>
                <a:spcPts val="0"/>
              </a:spcAft>
              <a:buSzPts val="1530"/>
              <a:buNone/>
            </a:pPr>
            <a:r>
              <a:rPr lang="en-US" sz="1200"/>
              <a:t>*from ACCJC draft policy on CBE 1/15/2020</a:t>
            </a:r>
            <a:r>
              <a:rPr lang="en-US"/>
              <a:t> </a:t>
            </a:r>
            <a:endParaRPr/>
          </a:p>
        </p:txBody>
      </p:sp>
      <p:sp>
        <p:nvSpPr>
          <p:cNvPr id="436" name="Google Shape;436;p45"/>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Federally Recognized Approaches to Competency Based Education*</a:t>
            </a:r>
            <a:endParaRPr/>
          </a:p>
        </p:txBody>
      </p:sp>
      <p:sp>
        <p:nvSpPr>
          <p:cNvPr id="443" name="Google Shape;443;p46"/>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a:t>1) Credit-based approach using credit hour or clock hour;</a:t>
            </a:r>
            <a:endParaRPr/>
          </a:p>
          <a:p>
            <a:pPr marL="0" lvl="0" indent="0" algn="l" rtl="0">
              <a:lnSpc>
                <a:spcPct val="100000"/>
              </a:lnSpc>
              <a:spcBef>
                <a:spcPts val="360"/>
              </a:spcBef>
              <a:spcAft>
                <a:spcPts val="0"/>
              </a:spcAft>
              <a:buSzPts val="1530"/>
              <a:buNone/>
            </a:pPr>
            <a:r>
              <a:rPr lang="en-US"/>
              <a:t>2) Direct assessment approach based on student’s demonstration of competencies,</a:t>
            </a:r>
            <a:endParaRPr/>
          </a:p>
          <a:p>
            <a:pPr marL="0" lvl="0" indent="0" algn="l" rtl="0">
              <a:lnSpc>
                <a:spcPct val="100000"/>
              </a:lnSpc>
              <a:spcBef>
                <a:spcPts val="360"/>
              </a:spcBef>
              <a:spcAft>
                <a:spcPts val="0"/>
              </a:spcAft>
              <a:buSzPts val="1530"/>
              <a:buNone/>
            </a:pPr>
            <a:r>
              <a:rPr lang="en-US"/>
              <a:t>in lieu of credit hours or clock hours, as a measure of student learning</a:t>
            </a:r>
            <a:endParaRPr/>
          </a:p>
          <a:p>
            <a:pPr marL="0" lvl="0" indent="0" algn="l" rtl="0">
              <a:lnSpc>
                <a:spcPct val="100000"/>
              </a:lnSpc>
              <a:spcBef>
                <a:spcPts val="360"/>
              </a:spcBef>
              <a:spcAft>
                <a:spcPts val="0"/>
              </a:spcAft>
              <a:buSzPts val="1530"/>
              <a:buNone/>
            </a:pPr>
            <a:r>
              <a:rPr lang="en-US"/>
              <a:t>3) Hybrid approach which uses a combination of credit hours or clock hours and direct</a:t>
            </a:r>
            <a:endParaRPr/>
          </a:p>
          <a:p>
            <a:pPr marL="0" lvl="0" indent="0" algn="l" rtl="0">
              <a:lnSpc>
                <a:spcPct val="100000"/>
              </a:lnSpc>
              <a:spcBef>
                <a:spcPts val="360"/>
              </a:spcBef>
              <a:spcAft>
                <a:spcPts val="0"/>
              </a:spcAft>
              <a:buSzPts val="1530"/>
              <a:buNone/>
            </a:pPr>
            <a:r>
              <a:rPr lang="en-US"/>
              <a:t>assessment of student learning </a:t>
            </a:r>
            <a:endParaRPr/>
          </a:p>
          <a:p>
            <a:pPr marL="0" lvl="0" indent="0" algn="l" rtl="0">
              <a:lnSpc>
                <a:spcPct val="100000"/>
              </a:lnSpc>
              <a:spcBef>
                <a:spcPts val="360"/>
              </a:spcBef>
              <a:spcAft>
                <a:spcPts val="0"/>
              </a:spcAft>
              <a:buSzPts val="1530"/>
              <a:buNone/>
            </a:pPr>
            <a:r>
              <a:rPr lang="en-US"/>
              <a:t>competencies.</a:t>
            </a:r>
            <a:endParaRPr/>
          </a:p>
          <a:p>
            <a:pPr marL="0" lvl="0" indent="0" algn="l" rtl="0">
              <a:lnSpc>
                <a:spcPct val="100000"/>
              </a:lnSpc>
              <a:spcBef>
                <a:spcPts val="360"/>
              </a:spcBef>
              <a:spcAft>
                <a:spcPts val="0"/>
              </a:spcAft>
              <a:buSzPts val="1530"/>
              <a:buNone/>
            </a:pPr>
            <a:endParaRPr/>
          </a:p>
          <a:p>
            <a:pPr marL="0" lvl="0" indent="0" algn="l" rtl="0">
              <a:lnSpc>
                <a:spcPct val="100000"/>
              </a:lnSpc>
              <a:spcBef>
                <a:spcPts val="360"/>
              </a:spcBef>
              <a:spcAft>
                <a:spcPts val="0"/>
              </a:spcAft>
              <a:buClr>
                <a:schemeClr val="dk1"/>
              </a:buClr>
              <a:buSzPts val="1100"/>
              <a:buFont typeface="Arial"/>
              <a:buNone/>
            </a:pPr>
            <a:r>
              <a:rPr lang="en-US" sz="1200"/>
              <a:t>*from ACCJC draft policy on CBE 1/15/2020</a:t>
            </a:r>
            <a:r>
              <a:rPr lang="en-US"/>
              <a:t> </a:t>
            </a:r>
            <a:endParaRPr/>
          </a:p>
        </p:txBody>
      </p:sp>
      <p:sp>
        <p:nvSpPr>
          <p:cNvPr id="444" name="Google Shape;444;p46"/>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445" name="Google Shape;445;p46"/>
          <p:cNvPicPr preferRelativeResize="0"/>
          <p:nvPr/>
        </p:nvPicPr>
        <p:blipFill rotWithShape="1">
          <a:blip r:embed="rId3">
            <a:alphaModFix/>
          </a:blip>
          <a:srcRect l="13549" t="3273" r="26891" b="12587"/>
          <a:stretch/>
        </p:blipFill>
        <p:spPr>
          <a:xfrm>
            <a:off x="5366575" y="4075025"/>
            <a:ext cx="3022826" cy="24019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Questions?</a:t>
            </a:r>
            <a:endParaRPr/>
          </a:p>
        </p:txBody>
      </p:sp>
      <p:sp>
        <p:nvSpPr>
          <p:cNvPr id="452" name="Google Shape;452;p47"/>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endParaRPr/>
          </a:p>
        </p:txBody>
      </p:sp>
      <p:sp>
        <p:nvSpPr>
          <p:cNvPr id="453" name="Google Shape;453;p47"/>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454" name="Google Shape;454;p47"/>
          <p:cNvPicPr preferRelativeResize="0"/>
          <p:nvPr/>
        </p:nvPicPr>
        <p:blipFill>
          <a:blip r:embed="rId3">
            <a:alphaModFix/>
          </a:blip>
          <a:stretch>
            <a:fillRect/>
          </a:stretch>
        </p:blipFill>
        <p:spPr>
          <a:xfrm>
            <a:off x="2300456" y="1905131"/>
            <a:ext cx="4266950" cy="4266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7"/>
          <p:cNvPicPr preferRelativeResize="0"/>
          <p:nvPr/>
        </p:nvPicPr>
        <p:blipFill>
          <a:blip r:embed="rId3">
            <a:alphaModFix/>
          </a:blip>
          <a:stretch>
            <a:fillRect/>
          </a:stretch>
        </p:blipFill>
        <p:spPr>
          <a:xfrm>
            <a:off x="152400" y="1676400"/>
            <a:ext cx="2657464" cy="4724400"/>
          </a:xfrm>
          <a:prstGeom prst="rect">
            <a:avLst/>
          </a:prstGeom>
          <a:noFill/>
          <a:ln>
            <a:noFill/>
          </a:ln>
        </p:spPr>
      </p:pic>
      <p:sp>
        <p:nvSpPr>
          <p:cNvPr id="126" name="Google Shape;126;p1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Outcomes: The Future </a:t>
            </a:r>
            <a:endParaRPr/>
          </a:p>
        </p:txBody>
      </p:sp>
      <p:sp>
        <p:nvSpPr>
          <p:cNvPr id="127" name="Google Shape;127;p17"/>
          <p:cNvSpPr txBox="1">
            <a:spLocks noGrp="1"/>
          </p:cNvSpPr>
          <p:nvPr>
            <p:ph type="body" idx="1"/>
          </p:nvPr>
        </p:nvSpPr>
        <p:spPr>
          <a:xfrm>
            <a:off x="1944200" y="1600200"/>
            <a:ext cx="6804900" cy="4876800"/>
          </a:xfrm>
          <a:prstGeom prst="rect">
            <a:avLst/>
          </a:prstGeom>
          <a:noFill/>
          <a:ln>
            <a:noFill/>
          </a:ln>
        </p:spPr>
        <p:txBody>
          <a:bodyPr spcFirstLastPara="1" wrap="square" lIns="91425" tIns="45700" rIns="91425" bIns="45700" anchor="t" anchorCtr="0">
            <a:noAutofit/>
          </a:bodyPr>
          <a:lstStyle/>
          <a:p>
            <a:pPr marL="457200" lvl="0" indent="-325755" algn="l" rtl="0">
              <a:lnSpc>
                <a:spcPct val="100000"/>
              </a:lnSpc>
              <a:spcBef>
                <a:spcPts val="360"/>
              </a:spcBef>
              <a:spcAft>
                <a:spcPts val="0"/>
              </a:spcAft>
              <a:buSzPts val="1530"/>
              <a:buChar char="•"/>
            </a:pPr>
            <a:r>
              <a:rPr lang="en-US"/>
              <a:t>Organic Student Centered Assessment</a:t>
            </a:r>
            <a:endParaRPr/>
          </a:p>
          <a:p>
            <a:pPr marL="914400" lvl="1" indent="-325755" algn="l" rtl="0">
              <a:lnSpc>
                <a:spcPct val="100000"/>
              </a:lnSpc>
              <a:spcBef>
                <a:spcPts val="0"/>
              </a:spcBef>
              <a:spcAft>
                <a:spcPts val="0"/>
              </a:spcAft>
              <a:buSzPts val="1530"/>
              <a:buChar char="•"/>
            </a:pPr>
            <a:r>
              <a:rPr lang="en-US"/>
              <a:t>Outcomes are better understood as concrete evidence of learning</a:t>
            </a:r>
            <a:endParaRPr/>
          </a:p>
          <a:p>
            <a:pPr marL="914400" lvl="1" indent="-325755" algn="l" rtl="0">
              <a:lnSpc>
                <a:spcPct val="100000"/>
              </a:lnSpc>
              <a:spcBef>
                <a:spcPts val="0"/>
              </a:spcBef>
              <a:spcAft>
                <a:spcPts val="0"/>
              </a:spcAft>
              <a:buSzPts val="1530"/>
              <a:buChar char="•"/>
            </a:pPr>
            <a:r>
              <a:rPr lang="en-US"/>
              <a:t>Faculty possess better understanding of the difference between objectives (what we will learn) and outcomes (mechanisms to demonstrate learning) </a:t>
            </a:r>
            <a:endParaRPr/>
          </a:p>
          <a:p>
            <a:pPr marL="914400" lvl="1" indent="-325755" algn="l" rtl="0">
              <a:lnSpc>
                <a:spcPct val="100000"/>
              </a:lnSpc>
              <a:spcBef>
                <a:spcPts val="0"/>
              </a:spcBef>
              <a:spcAft>
                <a:spcPts val="0"/>
              </a:spcAft>
              <a:buSzPts val="1530"/>
              <a:buChar char="•"/>
            </a:pPr>
            <a:r>
              <a:rPr lang="en-US"/>
              <a:t>Better consideration of student goals (degree, certificate, transfer, or specific skill set) when developing programs and required courses</a:t>
            </a:r>
            <a:endParaRPr/>
          </a:p>
          <a:p>
            <a:pPr marL="914400" lvl="1" indent="-325755" algn="l" rtl="0">
              <a:lnSpc>
                <a:spcPct val="100000"/>
              </a:lnSpc>
              <a:spcBef>
                <a:spcPts val="0"/>
              </a:spcBef>
              <a:spcAft>
                <a:spcPts val="0"/>
              </a:spcAft>
              <a:buSzPts val="1530"/>
              <a:buChar char="•"/>
            </a:pPr>
            <a:r>
              <a:rPr lang="en-US"/>
              <a:t>Beginning with the end in mind, working backwards</a:t>
            </a:r>
            <a:endParaRPr/>
          </a:p>
          <a:p>
            <a:pPr marL="914400" lvl="1" indent="-325755" algn="l" rtl="0">
              <a:lnSpc>
                <a:spcPct val="100000"/>
              </a:lnSpc>
              <a:spcBef>
                <a:spcPts val="0"/>
              </a:spcBef>
              <a:spcAft>
                <a:spcPts val="0"/>
              </a:spcAft>
              <a:buSzPts val="1530"/>
              <a:buChar char="•"/>
            </a:pPr>
            <a:r>
              <a:rPr lang="en-US"/>
              <a:t>Pathways created leading to specific outcomes to make programs more than just a collection of courses</a:t>
            </a:r>
            <a:endParaRPr/>
          </a:p>
        </p:txBody>
      </p:sp>
      <p:sp>
        <p:nvSpPr>
          <p:cNvPr id="128" name="Google Shape;128;p17"/>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Opportunities for Innovation </a:t>
            </a:r>
            <a:endParaRPr/>
          </a:p>
        </p:txBody>
      </p:sp>
      <p:sp>
        <p:nvSpPr>
          <p:cNvPr id="135" name="Google Shape;135;p18"/>
          <p:cNvSpPr txBox="1">
            <a:spLocks noGrp="1"/>
          </p:cNvSpPr>
          <p:nvPr>
            <p:ph type="body" idx="1"/>
          </p:nvPr>
        </p:nvSpPr>
        <p:spPr>
          <a:xfrm>
            <a:off x="457200" y="1600200"/>
            <a:ext cx="67338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None/>
            </a:pPr>
            <a:r>
              <a:rPr lang="en-US"/>
              <a:t>Using Appreciative Inquiry...</a:t>
            </a:r>
            <a:endParaRPr/>
          </a:p>
          <a:p>
            <a:pPr marL="457200" lvl="0" indent="-325755" algn="l" rtl="0">
              <a:lnSpc>
                <a:spcPct val="100000"/>
              </a:lnSpc>
              <a:spcBef>
                <a:spcPts val="360"/>
              </a:spcBef>
              <a:spcAft>
                <a:spcPts val="0"/>
              </a:spcAft>
              <a:buSzPts val="1530"/>
              <a:buChar char="•"/>
            </a:pPr>
            <a:r>
              <a:rPr lang="en-US"/>
              <a:t>What does your outcomes data tell you is working well?</a:t>
            </a:r>
            <a:endParaRPr/>
          </a:p>
          <a:p>
            <a:pPr marL="457200" lvl="0" indent="-325755" algn="l" rtl="0">
              <a:lnSpc>
                <a:spcPct val="100000"/>
              </a:lnSpc>
              <a:spcBef>
                <a:spcPts val="0"/>
              </a:spcBef>
              <a:spcAft>
                <a:spcPts val="0"/>
              </a:spcAft>
              <a:buSzPts val="1530"/>
              <a:buChar char="•"/>
            </a:pPr>
            <a:r>
              <a:rPr lang="en-US"/>
              <a:t>What are the factors that make the practice successful?</a:t>
            </a:r>
            <a:endParaRPr/>
          </a:p>
          <a:p>
            <a:pPr marL="457200" lvl="0" indent="-325755" algn="l" rtl="0">
              <a:lnSpc>
                <a:spcPct val="100000"/>
              </a:lnSpc>
              <a:spcBef>
                <a:spcPts val="0"/>
              </a:spcBef>
              <a:spcAft>
                <a:spcPts val="0"/>
              </a:spcAft>
              <a:buSzPts val="1530"/>
              <a:buChar char="•"/>
            </a:pPr>
            <a:r>
              <a:rPr lang="en-US"/>
              <a:t>Is the practice scalable?</a:t>
            </a:r>
            <a:endParaRPr/>
          </a:p>
          <a:p>
            <a:pPr marL="457200" lvl="0" indent="-325755" algn="l" rtl="0">
              <a:lnSpc>
                <a:spcPct val="100000"/>
              </a:lnSpc>
              <a:spcBef>
                <a:spcPts val="0"/>
              </a:spcBef>
              <a:spcAft>
                <a:spcPts val="0"/>
              </a:spcAft>
              <a:buSzPts val="1530"/>
              <a:buChar char="•"/>
            </a:pPr>
            <a:r>
              <a:rPr lang="en-US"/>
              <a:t>What would be needed to expand/improve the practice?</a:t>
            </a:r>
            <a:endParaRPr/>
          </a:p>
          <a:p>
            <a:pPr marL="457200" lvl="0" indent="-325755" algn="l" rtl="0">
              <a:lnSpc>
                <a:spcPct val="100000"/>
              </a:lnSpc>
              <a:spcBef>
                <a:spcPts val="0"/>
              </a:spcBef>
              <a:spcAft>
                <a:spcPts val="0"/>
              </a:spcAft>
              <a:buSzPts val="1530"/>
              <a:buChar char="•"/>
            </a:pPr>
            <a:r>
              <a:rPr lang="en-US"/>
              <a:t>What planning mechanisms are available to give momentum to scaling? </a:t>
            </a:r>
            <a:endParaRPr/>
          </a:p>
          <a:p>
            <a:pPr marL="914400" lvl="1" indent="-325755" algn="l" rtl="0">
              <a:lnSpc>
                <a:spcPct val="100000"/>
              </a:lnSpc>
              <a:spcBef>
                <a:spcPts val="0"/>
              </a:spcBef>
              <a:spcAft>
                <a:spcPts val="0"/>
              </a:spcAft>
              <a:buSzPts val="1530"/>
              <a:buChar char="•"/>
            </a:pPr>
            <a:r>
              <a:rPr lang="en-US"/>
              <a:t>Quality Focus Essay</a:t>
            </a:r>
            <a:endParaRPr/>
          </a:p>
          <a:p>
            <a:pPr marL="914400" lvl="1" indent="-325755" algn="l" rtl="0">
              <a:lnSpc>
                <a:spcPct val="100000"/>
              </a:lnSpc>
              <a:spcBef>
                <a:spcPts val="0"/>
              </a:spcBef>
              <a:spcAft>
                <a:spcPts val="0"/>
              </a:spcAft>
              <a:buSzPts val="1530"/>
              <a:buChar char="•"/>
            </a:pPr>
            <a:r>
              <a:rPr lang="en-US"/>
              <a:t>Guided Pathways</a:t>
            </a:r>
            <a:endParaRPr/>
          </a:p>
          <a:p>
            <a:pPr marL="914400" lvl="1" indent="-325755" algn="l" rtl="0">
              <a:lnSpc>
                <a:spcPct val="100000"/>
              </a:lnSpc>
              <a:spcBef>
                <a:spcPts val="0"/>
              </a:spcBef>
              <a:spcAft>
                <a:spcPts val="0"/>
              </a:spcAft>
              <a:buSzPts val="1530"/>
              <a:buChar char="•"/>
            </a:pPr>
            <a:r>
              <a:rPr lang="en-US"/>
              <a:t>Student Equity and Achievement Program </a:t>
            </a:r>
            <a:endParaRPr/>
          </a:p>
        </p:txBody>
      </p:sp>
      <p:sp>
        <p:nvSpPr>
          <p:cNvPr id="136" name="Google Shape;136;p18"/>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pic>
        <p:nvPicPr>
          <p:cNvPr id="137" name="Google Shape;137;p18"/>
          <p:cNvPicPr preferRelativeResize="0"/>
          <p:nvPr/>
        </p:nvPicPr>
        <p:blipFill>
          <a:blip r:embed="rId3">
            <a:alphaModFix/>
          </a:blip>
          <a:stretch>
            <a:fillRect/>
          </a:stretch>
        </p:blipFill>
        <p:spPr>
          <a:xfrm>
            <a:off x="7065075" y="1524000"/>
            <a:ext cx="2078925" cy="2078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Equity at the Core </a:t>
            </a:r>
            <a:endParaRPr/>
          </a:p>
        </p:txBody>
      </p:sp>
      <p:sp>
        <p:nvSpPr>
          <p:cNvPr id="144" name="Google Shape;144;p19"/>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a:t>●Compositional changes impact the college experience</a:t>
            </a:r>
            <a:endParaRPr sz="3000"/>
          </a:p>
          <a:p>
            <a:pPr marL="0" lvl="0" indent="0" algn="l" rtl="0">
              <a:lnSpc>
                <a:spcPct val="115000"/>
              </a:lnSpc>
              <a:spcBef>
                <a:spcPts val="0"/>
              </a:spcBef>
              <a:spcAft>
                <a:spcPts val="0"/>
              </a:spcAft>
              <a:buClr>
                <a:schemeClr val="dk1"/>
              </a:buClr>
              <a:buSzPts val="1100"/>
              <a:buFont typeface="Arial"/>
              <a:buNone/>
            </a:pPr>
            <a:r>
              <a:rPr lang="en-US" sz="3000"/>
              <a:t>●Set of “highly diverse experiences” leading to different outcomes</a:t>
            </a:r>
            <a:endParaRPr sz="3000"/>
          </a:p>
          <a:p>
            <a:pPr marL="0" lvl="0" indent="0" algn="l" rtl="0">
              <a:lnSpc>
                <a:spcPct val="115000"/>
              </a:lnSpc>
              <a:spcBef>
                <a:spcPts val="0"/>
              </a:spcBef>
              <a:spcAft>
                <a:spcPts val="0"/>
              </a:spcAft>
              <a:buClr>
                <a:schemeClr val="dk1"/>
              </a:buClr>
              <a:buSzPts val="1100"/>
              <a:buFont typeface="Arial"/>
              <a:buNone/>
            </a:pPr>
            <a:r>
              <a:rPr lang="en-US" sz="3000"/>
              <a:t>●Increase in opportunities to uncover insights for disproportionately impacted student groups.</a:t>
            </a:r>
            <a:endParaRPr sz="3000"/>
          </a:p>
          <a:p>
            <a:pPr marL="0" lvl="0" indent="0" algn="r" rtl="0">
              <a:lnSpc>
                <a:spcPct val="115000"/>
              </a:lnSpc>
              <a:spcBef>
                <a:spcPts val="1600"/>
              </a:spcBef>
              <a:spcAft>
                <a:spcPts val="0"/>
              </a:spcAft>
              <a:buClr>
                <a:schemeClr val="dk1"/>
              </a:buClr>
              <a:buSzPts val="1100"/>
              <a:buFont typeface="Arial"/>
              <a:buNone/>
            </a:pPr>
            <a:r>
              <a:rPr lang="en-US" sz="1000"/>
              <a:t>(Goldrick-Rab &amp; Cook, 2011, p. 257)</a:t>
            </a:r>
            <a:endParaRPr sz="1000"/>
          </a:p>
          <a:p>
            <a:pPr marL="0" lvl="0" indent="0" algn="l" rtl="0">
              <a:lnSpc>
                <a:spcPct val="100000"/>
              </a:lnSpc>
              <a:spcBef>
                <a:spcPts val="1600"/>
              </a:spcBef>
              <a:spcAft>
                <a:spcPts val="0"/>
              </a:spcAft>
              <a:buSzPts val="1530"/>
              <a:buNone/>
            </a:pPr>
            <a:endParaRPr/>
          </a:p>
        </p:txBody>
      </p:sp>
      <p:sp>
        <p:nvSpPr>
          <p:cNvPr id="145" name="Google Shape;145;p19"/>
          <p:cNvSpPr txBox="1"/>
          <p:nvPr/>
        </p:nvSpPr>
        <p:spPr>
          <a:xfrm>
            <a:off x="0" y="6400800"/>
            <a:ext cx="91440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ASCCC Accreditation Institute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February 21-22, 2020 San Diego Marriott, La Jolla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265500" y="2090425"/>
            <a:ext cx="4045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US" sz="3000">
                <a:latin typeface="Arial"/>
                <a:ea typeface="Arial"/>
                <a:cs typeface="Arial"/>
                <a:sym typeface="Arial"/>
              </a:rPr>
              <a:t>Standards </a:t>
            </a:r>
            <a:br>
              <a:rPr lang="en-US" sz="3000">
                <a:latin typeface="Arial"/>
                <a:ea typeface="Arial"/>
                <a:cs typeface="Arial"/>
                <a:sym typeface="Arial"/>
              </a:rPr>
            </a:br>
            <a:r>
              <a:rPr lang="en-US" sz="3000">
                <a:latin typeface="Arial"/>
                <a:ea typeface="Arial"/>
                <a:cs typeface="Arial"/>
                <a:sym typeface="Arial"/>
              </a:rPr>
              <a:t>I B.5 &amp; I B.6</a:t>
            </a:r>
            <a:endParaRPr sz="3000">
              <a:latin typeface="Arial"/>
              <a:ea typeface="Arial"/>
              <a:cs typeface="Arial"/>
              <a:sym typeface="Arial"/>
            </a:endParaRPr>
          </a:p>
        </p:txBody>
      </p:sp>
      <p:sp>
        <p:nvSpPr>
          <p:cNvPr id="151" name="Google Shape;151;p20"/>
          <p:cNvSpPr txBox="1">
            <a:spLocks noGrp="1"/>
          </p:cNvSpPr>
          <p:nvPr>
            <p:ph type="subTitle" idx="1"/>
          </p:nvPr>
        </p:nvSpPr>
        <p:spPr>
          <a:xfrm>
            <a:off x="265500" y="3660325"/>
            <a:ext cx="4045200" cy="123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100"/>
              <a:buNone/>
            </a:pPr>
            <a:r>
              <a:rPr lang="en-US" sz="1800">
                <a:latin typeface="Arial"/>
                <a:ea typeface="Arial"/>
                <a:cs typeface="Arial"/>
                <a:sym typeface="Arial"/>
              </a:rPr>
              <a:t>ACCJC (2014) </a:t>
            </a:r>
            <a:br>
              <a:rPr lang="en-US" sz="1800">
                <a:latin typeface="Arial"/>
                <a:ea typeface="Arial"/>
                <a:cs typeface="Arial"/>
                <a:sym typeface="Arial"/>
              </a:rPr>
            </a:br>
            <a:r>
              <a:rPr lang="en-US" sz="1800">
                <a:latin typeface="Arial"/>
                <a:ea typeface="Arial"/>
                <a:cs typeface="Arial"/>
                <a:sym typeface="Arial"/>
              </a:rPr>
              <a:t>Revised Standards</a:t>
            </a:r>
            <a:endParaRPr sz="1800">
              <a:latin typeface="Arial"/>
              <a:ea typeface="Arial"/>
              <a:cs typeface="Arial"/>
              <a:sym typeface="Arial"/>
            </a:endParaRPr>
          </a:p>
        </p:txBody>
      </p:sp>
      <p:sp>
        <p:nvSpPr>
          <p:cNvPr id="152" name="Google Shape;152;p20"/>
          <p:cNvSpPr txBox="1">
            <a:spLocks noGrp="1"/>
          </p:cNvSpPr>
          <p:nvPr>
            <p:ph type="body" idx="2"/>
          </p:nvPr>
        </p:nvSpPr>
        <p:spPr>
          <a:xfrm>
            <a:off x="4731300" y="1581325"/>
            <a:ext cx="4240200" cy="3695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None/>
            </a:pPr>
            <a:r>
              <a:rPr lang="en-US" sz="1400">
                <a:highlight>
                  <a:srgbClr val="FFFFFF"/>
                </a:highlight>
                <a:latin typeface="Arial"/>
                <a:ea typeface="Arial"/>
                <a:cs typeface="Arial"/>
                <a:sym typeface="Arial"/>
              </a:rPr>
              <a:t>“I B.5: The institution assesses accomplishment of its mission through program review and evaluation of goals and objectives, student learning outcomes, and student achievement. Quantitative and qualitative data are </a:t>
            </a:r>
            <a:r>
              <a:rPr lang="en-US" sz="1400" u="sng">
                <a:highlight>
                  <a:srgbClr val="FFFFFF"/>
                </a:highlight>
                <a:latin typeface="Arial"/>
                <a:ea typeface="Arial"/>
                <a:cs typeface="Arial"/>
                <a:sym typeface="Arial"/>
              </a:rPr>
              <a:t>disaggregated</a:t>
            </a:r>
            <a:r>
              <a:rPr lang="en-US" sz="1400">
                <a:highlight>
                  <a:srgbClr val="FFFFFF"/>
                </a:highlight>
                <a:latin typeface="Arial"/>
                <a:ea typeface="Arial"/>
                <a:cs typeface="Arial"/>
                <a:sym typeface="Arial"/>
              </a:rPr>
              <a:t> for analysis by program type and mode of delivery.</a:t>
            </a:r>
            <a:endParaRPr sz="1400">
              <a:highlight>
                <a:srgbClr val="FFFFFF"/>
              </a:highlight>
              <a:latin typeface="Arial"/>
              <a:ea typeface="Arial"/>
              <a:cs typeface="Arial"/>
              <a:sym typeface="Arial"/>
            </a:endParaRPr>
          </a:p>
          <a:p>
            <a:pPr marL="0" lvl="0" indent="0" algn="l" rtl="0">
              <a:lnSpc>
                <a:spcPct val="100000"/>
              </a:lnSpc>
              <a:spcBef>
                <a:spcPts val="900"/>
              </a:spcBef>
              <a:spcAft>
                <a:spcPts val="900"/>
              </a:spcAft>
              <a:buSzPts val="1800"/>
              <a:buNone/>
            </a:pPr>
            <a:r>
              <a:rPr lang="en-US" sz="1400">
                <a:highlight>
                  <a:srgbClr val="FFFFFF"/>
                </a:highlight>
                <a:latin typeface="Arial"/>
                <a:ea typeface="Arial"/>
                <a:cs typeface="Arial"/>
                <a:sym typeface="Arial"/>
              </a:rPr>
              <a:t>I B.6 The institution </a:t>
            </a:r>
            <a:r>
              <a:rPr lang="en-US" sz="1400" u="sng">
                <a:highlight>
                  <a:srgbClr val="FFFFFF"/>
                </a:highlight>
                <a:latin typeface="Arial"/>
                <a:ea typeface="Arial"/>
                <a:cs typeface="Arial"/>
                <a:sym typeface="Arial"/>
              </a:rPr>
              <a:t>disaggregates</a:t>
            </a:r>
            <a:r>
              <a:rPr lang="en-US" sz="1400">
                <a:highlight>
                  <a:srgbClr val="FFFFFF"/>
                </a:highlight>
                <a:latin typeface="Arial"/>
                <a:ea typeface="Arial"/>
                <a:cs typeface="Arial"/>
                <a:sym typeface="Arial"/>
              </a:rPr>
              <a:t> and analyzes learning outcomes and achievement for subpopulations of students. When the institution identifies performance gaps, it implements strategies, which may include allocation or reallocation of human, fiscal and other resources, to mitigate those gaps and evaluates the efficacy of those strategies.”</a:t>
            </a:r>
            <a:endParaRPr sz="140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p:nvPr/>
        </p:nvSpPr>
        <p:spPr>
          <a:xfrm>
            <a:off x="286978" y="2386316"/>
            <a:ext cx="7080175" cy="27739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Cambria Math"/>
                <a:ea typeface="Cambria Math"/>
                <a:cs typeface="Cambria Math"/>
                <a:sym typeface="Cambria Math"/>
              </a:rPr>
              <a:t>A Bit About LBCC in 2018…</a:t>
            </a:r>
            <a:endParaRPr/>
          </a:p>
          <a:p>
            <a:pPr marL="0" marR="0" lvl="0" indent="0" algn="l" rtl="0">
              <a:lnSpc>
                <a:spcPct val="100000"/>
              </a:lnSpc>
              <a:spcBef>
                <a:spcPts val="0"/>
              </a:spcBef>
              <a:spcAft>
                <a:spcPts val="0"/>
              </a:spcAft>
              <a:buNone/>
            </a:pPr>
            <a:endParaRPr sz="2000" b="0" i="0" u="none" strike="noStrike" cap="none">
              <a:solidFill>
                <a:srgbClr val="000000"/>
              </a:solidFill>
              <a:latin typeface="Cambria Math"/>
              <a:ea typeface="Cambria Math"/>
              <a:cs typeface="Cambria Math"/>
              <a:sym typeface="Cambria Math"/>
            </a:endParaRPr>
          </a:p>
          <a:p>
            <a:pPr marL="0" marR="0" lvl="0" indent="0" algn="l" rtl="0">
              <a:lnSpc>
                <a:spcPct val="100000"/>
              </a:lnSpc>
              <a:spcBef>
                <a:spcPts val="0"/>
              </a:spcBef>
              <a:spcAft>
                <a:spcPts val="0"/>
              </a:spcAft>
              <a:buNone/>
            </a:pPr>
            <a:r>
              <a:rPr lang="en-US" sz="2000" b="0" i="0" u="none" strike="noStrike" cap="none">
                <a:solidFill>
                  <a:srgbClr val="000000"/>
                </a:solidFill>
                <a:latin typeface="Cambria Math"/>
                <a:ea typeface="Cambria Math"/>
                <a:cs typeface="Cambria Math"/>
                <a:sym typeface="Cambria Math"/>
              </a:rPr>
              <a:t>~1,500 active courses</a:t>
            </a:r>
            <a:endParaRPr/>
          </a:p>
          <a:p>
            <a:pPr marL="0" marR="0" lvl="0" indent="0" algn="l" rtl="0">
              <a:lnSpc>
                <a:spcPct val="100000"/>
              </a:lnSpc>
              <a:spcBef>
                <a:spcPts val="0"/>
              </a:spcBef>
              <a:spcAft>
                <a:spcPts val="0"/>
              </a:spcAft>
              <a:buNone/>
            </a:pPr>
            <a:endParaRPr sz="2000" b="0" i="0" u="none" strike="noStrike" cap="none">
              <a:solidFill>
                <a:srgbClr val="000000"/>
              </a:solidFill>
              <a:latin typeface="Cambria Math"/>
              <a:ea typeface="Cambria Math"/>
              <a:cs typeface="Cambria Math"/>
              <a:sym typeface="Cambria Math"/>
            </a:endParaRPr>
          </a:p>
          <a:p>
            <a:pPr marL="0" marR="0" lvl="0" indent="0" algn="l" rtl="0">
              <a:lnSpc>
                <a:spcPct val="100000"/>
              </a:lnSpc>
              <a:spcBef>
                <a:spcPts val="0"/>
              </a:spcBef>
              <a:spcAft>
                <a:spcPts val="0"/>
              </a:spcAft>
              <a:buNone/>
            </a:pPr>
            <a:r>
              <a:rPr lang="en-US" sz="2000" b="0" i="0" u="none" strike="noStrike" cap="none">
                <a:solidFill>
                  <a:srgbClr val="000000"/>
                </a:solidFill>
                <a:latin typeface="Cambria Math"/>
                <a:ea typeface="Cambria Math"/>
                <a:cs typeface="Cambria Math"/>
                <a:sym typeface="Cambria Math"/>
              </a:rPr>
              <a:t>~3,700 Course SLOs</a:t>
            </a:r>
            <a:endParaRPr/>
          </a:p>
          <a:p>
            <a:pPr marL="0" marR="0" lvl="0" indent="0" algn="l" rtl="0">
              <a:lnSpc>
                <a:spcPct val="100000"/>
              </a:lnSpc>
              <a:spcBef>
                <a:spcPts val="0"/>
              </a:spcBef>
              <a:spcAft>
                <a:spcPts val="0"/>
              </a:spcAft>
              <a:buNone/>
            </a:pPr>
            <a:endParaRPr sz="2000" b="0" i="0" u="none" strike="noStrike" cap="none">
              <a:solidFill>
                <a:srgbClr val="000000"/>
              </a:solidFill>
              <a:latin typeface="Cambria Math"/>
              <a:ea typeface="Cambria Math"/>
              <a:cs typeface="Cambria Math"/>
              <a:sym typeface="Cambria Math"/>
            </a:endParaRPr>
          </a:p>
          <a:p>
            <a:pPr marL="0" marR="0" lvl="0" indent="0" algn="l" rtl="0">
              <a:lnSpc>
                <a:spcPct val="100000"/>
              </a:lnSpc>
              <a:spcBef>
                <a:spcPts val="0"/>
              </a:spcBef>
              <a:spcAft>
                <a:spcPts val="0"/>
              </a:spcAft>
              <a:buNone/>
            </a:pPr>
            <a:r>
              <a:rPr lang="en-US" sz="2000" b="0" i="0" u="none" strike="noStrike" cap="none">
                <a:solidFill>
                  <a:srgbClr val="000000"/>
                </a:solidFill>
                <a:latin typeface="Cambria Math"/>
                <a:ea typeface="Cambria Math"/>
                <a:cs typeface="Cambria Math"/>
                <a:sym typeface="Cambria Math"/>
              </a:rPr>
              <a:t>~490 Program SLOs</a:t>
            </a:r>
            <a:endParaRPr/>
          </a:p>
        </p:txBody>
      </p:sp>
      <p:sp>
        <p:nvSpPr>
          <p:cNvPr id="158" name="Google Shape;158;p21"/>
          <p:cNvSpPr/>
          <p:nvPr/>
        </p:nvSpPr>
        <p:spPr>
          <a:xfrm>
            <a:off x="178790" y="5286417"/>
            <a:ext cx="8085447" cy="7540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mbria Math"/>
                <a:ea typeface="Cambria Math"/>
                <a:cs typeface="Cambria Math"/>
                <a:sym typeface="Cambria Math"/>
              </a:rPr>
              <a:t>Student learning outcomes and assessments are established for all instructional programs, learning support services, and student support services. </a:t>
            </a:r>
            <a:endParaRPr/>
          </a:p>
          <a:p>
            <a:pPr marL="0" marR="0" lvl="0" indent="0" algn="l" rtl="0">
              <a:lnSpc>
                <a:spcPct val="100000"/>
              </a:lnSpc>
              <a:spcBef>
                <a:spcPts val="0"/>
              </a:spcBef>
              <a:spcAft>
                <a:spcPts val="0"/>
              </a:spcAft>
              <a:buNone/>
            </a:pPr>
            <a:r>
              <a:rPr lang="en-US" sz="1500" b="0" i="1" u="none" strike="noStrike" cap="none">
                <a:solidFill>
                  <a:srgbClr val="000000"/>
                </a:solidFill>
                <a:latin typeface="Cambria Math"/>
                <a:ea typeface="Cambria Math"/>
                <a:cs typeface="Cambria Math"/>
                <a:sym typeface="Cambria Math"/>
              </a:rPr>
              <a:t>Review Criteria for Standard B.2.</a:t>
            </a:r>
            <a:endParaRPr/>
          </a:p>
        </p:txBody>
      </p:sp>
      <p:pic>
        <p:nvPicPr>
          <p:cNvPr id="159" name="Google Shape;159;p21" descr="Image result for long beach city college png&quot;"/>
          <p:cNvPicPr preferRelativeResize="0"/>
          <p:nvPr/>
        </p:nvPicPr>
        <p:blipFill rotWithShape="1">
          <a:blip r:embed="rId3">
            <a:alphaModFix/>
          </a:blip>
          <a:srcRect/>
          <a:stretch/>
        </p:blipFill>
        <p:spPr>
          <a:xfrm>
            <a:off x="3827066" y="1224793"/>
            <a:ext cx="3756171" cy="2817128"/>
          </a:xfrm>
          <a:prstGeom prst="rect">
            <a:avLst/>
          </a:prstGeom>
          <a:noFill/>
          <a:ln>
            <a:noFill/>
          </a:ln>
          <a:effectLst>
            <a:outerShdw blurRad="292100" dist="139700" dir="2700000" algn="tl" rotWithShape="0">
              <a:srgbClr val="333333">
                <a:alpha val="64705"/>
              </a:srgbClr>
            </a:outerShdw>
          </a:effectLst>
        </p:spPr>
      </p:pic>
      <p:pic>
        <p:nvPicPr>
          <p:cNvPr id="160" name="Google Shape;160;p21"/>
          <p:cNvPicPr preferRelativeResize="0"/>
          <p:nvPr/>
        </p:nvPicPr>
        <p:blipFill rotWithShape="1">
          <a:blip r:embed="rId4">
            <a:alphaModFix/>
          </a:blip>
          <a:srcRect/>
          <a:stretch/>
        </p:blipFill>
        <p:spPr>
          <a:xfrm>
            <a:off x="454866" y="993531"/>
            <a:ext cx="1778380" cy="1392785"/>
          </a:xfrm>
          <a:prstGeom prst="rect">
            <a:avLst/>
          </a:prstGeom>
          <a:noFill/>
          <a:ln>
            <a:noFill/>
          </a:ln>
        </p:spPr>
      </p:pic>
      <p:pic>
        <p:nvPicPr>
          <p:cNvPr id="161" name="Google Shape;161;p21" descr="LBCC Logo.png"/>
          <p:cNvPicPr preferRelativeResize="0"/>
          <p:nvPr/>
        </p:nvPicPr>
        <p:blipFill rotWithShape="1">
          <a:blip r:embed="rId5">
            <a:alphaModFix/>
          </a:blip>
          <a:srcRect/>
          <a:stretch/>
        </p:blipFill>
        <p:spPr>
          <a:xfrm>
            <a:off x="8020082" y="5875433"/>
            <a:ext cx="877325" cy="649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grpSp>
        <p:nvGrpSpPr>
          <p:cNvPr id="166" name="Google Shape;166;p22"/>
          <p:cNvGrpSpPr/>
          <p:nvPr/>
        </p:nvGrpSpPr>
        <p:grpSpPr>
          <a:xfrm>
            <a:off x="2825075" y="1807175"/>
            <a:ext cx="1971600" cy="2832900"/>
            <a:chOff x="2672675" y="187925"/>
            <a:chExt cx="1971600" cy="2832900"/>
          </a:xfrm>
        </p:grpSpPr>
        <p:sp>
          <p:nvSpPr>
            <p:cNvPr id="167" name="Google Shape;167;p22"/>
            <p:cNvSpPr/>
            <p:nvPr/>
          </p:nvSpPr>
          <p:spPr>
            <a:xfrm>
              <a:off x="2672675" y="187925"/>
              <a:ext cx="1971600" cy="2832900"/>
            </a:xfrm>
            <a:prstGeom prst="rightArrowCallout">
              <a:avLst>
                <a:gd name="adj1" fmla="val 7354"/>
                <a:gd name="adj2" fmla="val 9349"/>
                <a:gd name="adj3" fmla="val 8820"/>
                <a:gd name="adj4" fmla="val 8544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68" name="Google Shape;168;p22"/>
            <p:cNvPicPr preferRelativeResize="0"/>
            <p:nvPr/>
          </p:nvPicPr>
          <p:blipFill rotWithShape="1">
            <a:blip r:embed="rId3">
              <a:alphaModFix/>
            </a:blip>
            <a:srcRect l="21038" t="10346" r="21508" b="6417"/>
            <a:stretch/>
          </p:blipFill>
          <p:spPr>
            <a:xfrm>
              <a:off x="2763150" y="264825"/>
              <a:ext cx="494151" cy="375850"/>
            </a:xfrm>
            <a:prstGeom prst="rect">
              <a:avLst/>
            </a:prstGeom>
            <a:noFill/>
            <a:ln>
              <a:noFill/>
            </a:ln>
          </p:spPr>
        </p:pic>
        <p:pic>
          <p:nvPicPr>
            <p:cNvPr id="169" name="Google Shape;169;p22"/>
            <p:cNvPicPr preferRelativeResize="0"/>
            <p:nvPr/>
          </p:nvPicPr>
          <p:blipFill rotWithShape="1">
            <a:blip r:embed="rId3">
              <a:alphaModFix/>
            </a:blip>
            <a:srcRect l="21038" t="10346" r="21508" b="6417"/>
            <a:stretch/>
          </p:blipFill>
          <p:spPr>
            <a:xfrm>
              <a:off x="3257300" y="264825"/>
              <a:ext cx="494151" cy="375850"/>
            </a:xfrm>
            <a:prstGeom prst="rect">
              <a:avLst/>
            </a:prstGeom>
            <a:noFill/>
            <a:ln>
              <a:noFill/>
            </a:ln>
          </p:spPr>
        </p:pic>
        <p:pic>
          <p:nvPicPr>
            <p:cNvPr id="170" name="Google Shape;170;p22"/>
            <p:cNvPicPr preferRelativeResize="0"/>
            <p:nvPr/>
          </p:nvPicPr>
          <p:blipFill rotWithShape="1">
            <a:blip r:embed="rId3">
              <a:alphaModFix/>
            </a:blip>
            <a:srcRect l="21038" t="10346" r="21508" b="6417"/>
            <a:stretch/>
          </p:blipFill>
          <p:spPr>
            <a:xfrm>
              <a:off x="3751450" y="264825"/>
              <a:ext cx="494151" cy="375850"/>
            </a:xfrm>
            <a:prstGeom prst="rect">
              <a:avLst/>
            </a:prstGeom>
            <a:noFill/>
            <a:ln>
              <a:noFill/>
            </a:ln>
          </p:spPr>
        </p:pic>
        <p:pic>
          <p:nvPicPr>
            <p:cNvPr id="171" name="Google Shape;171;p22"/>
            <p:cNvPicPr preferRelativeResize="0"/>
            <p:nvPr/>
          </p:nvPicPr>
          <p:blipFill rotWithShape="1">
            <a:blip r:embed="rId3">
              <a:alphaModFix/>
            </a:blip>
            <a:srcRect l="21038" t="10346" r="21508" b="6417"/>
            <a:stretch/>
          </p:blipFill>
          <p:spPr>
            <a:xfrm>
              <a:off x="2763150" y="640675"/>
              <a:ext cx="494151" cy="375850"/>
            </a:xfrm>
            <a:prstGeom prst="rect">
              <a:avLst/>
            </a:prstGeom>
            <a:noFill/>
            <a:ln>
              <a:noFill/>
            </a:ln>
          </p:spPr>
        </p:pic>
        <p:pic>
          <p:nvPicPr>
            <p:cNvPr id="172" name="Google Shape;172;p22"/>
            <p:cNvPicPr preferRelativeResize="0"/>
            <p:nvPr/>
          </p:nvPicPr>
          <p:blipFill rotWithShape="1">
            <a:blip r:embed="rId3">
              <a:alphaModFix/>
            </a:blip>
            <a:srcRect l="21038" t="10346" r="21508" b="6417"/>
            <a:stretch/>
          </p:blipFill>
          <p:spPr>
            <a:xfrm>
              <a:off x="3257300" y="640675"/>
              <a:ext cx="494151" cy="375850"/>
            </a:xfrm>
            <a:prstGeom prst="rect">
              <a:avLst/>
            </a:prstGeom>
            <a:noFill/>
            <a:ln>
              <a:noFill/>
            </a:ln>
          </p:spPr>
        </p:pic>
        <p:pic>
          <p:nvPicPr>
            <p:cNvPr id="173" name="Google Shape;173;p22"/>
            <p:cNvPicPr preferRelativeResize="0"/>
            <p:nvPr/>
          </p:nvPicPr>
          <p:blipFill rotWithShape="1">
            <a:blip r:embed="rId3">
              <a:alphaModFix/>
            </a:blip>
            <a:srcRect l="21038" t="10346" r="21508" b="6417"/>
            <a:stretch/>
          </p:blipFill>
          <p:spPr>
            <a:xfrm>
              <a:off x="3751450" y="640675"/>
              <a:ext cx="494151" cy="375850"/>
            </a:xfrm>
            <a:prstGeom prst="rect">
              <a:avLst/>
            </a:prstGeom>
            <a:noFill/>
            <a:ln>
              <a:noFill/>
            </a:ln>
          </p:spPr>
        </p:pic>
        <p:pic>
          <p:nvPicPr>
            <p:cNvPr id="174" name="Google Shape;174;p22"/>
            <p:cNvPicPr preferRelativeResize="0"/>
            <p:nvPr/>
          </p:nvPicPr>
          <p:blipFill rotWithShape="1">
            <a:blip r:embed="rId3">
              <a:alphaModFix/>
            </a:blip>
            <a:srcRect l="21038" t="10346" r="21508" b="6417"/>
            <a:stretch/>
          </p:blipFill>
          <p:spPr>
            <a:xfrm>
              <a:off x="2763150" y="1016525"/>
              <a:ext cx="494151" cy="375850"/>
            </a:xfrm>
            <a:prstGeom prst="rect">
              <a:avLst/>
            </a:prstGeom>
            <a:noFill/>
            <a:ln>
              <a:noFill/>
            </a:ln>
          </p:spPr>
        </p:pic>
        <p:pic>
          <p:nvPicPr>
            <p:cNvPr id="175" name="Google Shape;175;p22"/>
            <p:cNvPicPr preferRelativeResize="0"/>
            <p:nvPr/>
          </p:nvPicPr>
          <p:blipFill rotWithShape="1">
            <a:blip r:embed="rId3">
              <a:alphaModFix/>
            </a:blip>
            <a:srcRect l="21038" t="10346" r="21508" b="6417"/>
            <a:stretch/>
          </p:blipFill>
          <p:spPr>
            <a:xfrm>
              <a:off x="3257300" y="1016525"/>
              <a:ext cx="494151" cy="375850"/>
            </a:xfrm>
            <a:prstGeom prst="rect">
              <a:avLst/>
            </a:prstGeom>
            <a:noFill/>
            <a:ln>
              <a:noFill/>
            </a:ln>
          </p:spPr>
        </p:pic>
        <p:pic>
          <p:nvPicPr>
            <p:cNvPr id="176" name="Google Shape;176;p22"/>
            <p:cNvPicPr preferRelativeResize="0"/>
            <p:nvPr/>
          </p:nvPicPr>
          <p:blipFill rotWithShape="1">
            <a:blip r:embed="rId3">
              <a:alphaModFix/>
            </a:blip>
            <a:srcRect l="21038" t="10346" r="21508" b="6417"/>
            <a:stretch/>
          </p:blipFill>
          <p:spPr>
            <a:xfrm>
              <a:off x="3751450" y="1016525"/>
              <a:ext cx="494151" cy="375850"/>
            </a:xfrm>
            <a:prstGeom prst="rect">
              <a:avLst/>
            </a:prstGeom>
            <a:noFill/>
            <a:ln>
              <a:noFill/>
            </a:ln>
          </p:spPr>
        </p:pic>
        <p:pic>
          <p:nvPicPr>
            <p:cNvPr id="177" name="Google Shape;177;p22"/>
            <p:cNvPicPr preferRelativeResize="0"/>
            <p:nvPr/>
          </p:nvPicPr>
          <p:blipFill rotWithShape="1">
            <a:blip r:embed="rId3">
              <a:alphaModFix/>
            </a:blip>
            <a:srcRect l="21038" t="10346" r="21508" b="6417"/>
            <a:stretch/>
          </p:blipFill>
          <p:spPr>
            <a:xfrm>
              <a:off x="2763150" y="1392375"/>
              <a:ext cx="494151" cy="375850"/>
            </a:xfrm>
            <a:prstGeom prst="rect">
              <a:avLst/>
            </a:prstGeom>
            <a:noFill/>
            <a:ln>
              <a:noFill/>
            </a:ln>
          </p:spPr>
        </p:pic>
        <p:pic>
          <p:nvPicPr>
            <p:cNvPr id="178" name="Google Shape;178;p22"/>
            <p:cNvPicPr preferRelativeResize="0"/>
            <p:nvPr/>
          </p:nvPicPr>
          <p:blipFill rotWithShape="1">
            <a:blip r:embed="rId3">
              <a:alphaModFix/>
            </a:blip>
            <a:srcRect l="21038" t="10346" r="21508" b="6417"/>
            <a:stretch/>
          </p:blipFill>
          <p:spPr>
            <a:xfrm>
              <a:off x="3257300" y="1392375"/>
              <a:ext cx="494151" cy="375850"/>
            </a:xfrm>
            <a:prstGeom prst="rect">
              <a:avLst/>
            </a:prstGeom>
            <a:noFill/>
            <a:ln>
              <a:noFill/>
            </a:ln>
          </p:spPr>
        </p:pic>
        <p:pic>
          <p:nvPicPr>
            <p:cNvPr id="179" name="Google Shape;179;p22"/>
            <p:cNvPicPr preferRelativeResize="0"/>
            <p:nvPr/>
          </p:nvPicPr>
          <p:blipFill rotWithShape="1">
            <a:blip r:embed="rId3">
              <a:alphaModFix/>
            </a:blip>
            <a:srcRect l="21038" t="10346" r="21508" b="6417"/>
            <a:stretch/>
          </p:blipFill>
          <p:spPr>
            <a:xfrm>
              <a:off x="3751450" y="1392375"/>
              <a:ext cx="494151" cy="375850"/>
            </a:xfrm>
            <a:prstGeom prst="rect">
              <a:avLst/>
            </a:prstGeom>
            <a:noFill/>
            <a:ln>
              <a:noFill/>
            </a:ln>
          </p:spPr>
        </p:pic>
        <p:pic>
          <p:nvPicPr>
            <p:cNvPr id="180" name="Google Shape;180;p22"/>
            <p:cNvPicPr preferRelativeResize="0"/>
            <p:nvPr/>
          </p:nvPicPr>
          <p:blipFill rotWithShape="1">
            <a:blip r:embed="rId3">
              <a:alphaModFix/>
            </a:blip>
            <a:srcRect l="21038" t="10346" r="21508" b="6417"/>
            <a:stretch/>
          </p:blipFill>
          <p:spPr>
            <a:xfrm>
              <a:off x="2763150" y="1768225"/>
              <a:ext cx="494151" cy="375850"/>
            </a:xfrm>
            <a:prstGeom prst="rect">
              <a:avLst/>
            </a:prstGeom>
            <a:noFill/>
            <a:ln>
              <a:noFill/>
            </a:ln>
          </p:spPr>
        </p:pic>
        <p:pic>
          <p:nvPicPr>
            <p:cNvPr id="181" name="Google Shape;181;p22"/>
            <p:cNvPicPr preferRelativeResize="0"/>
            <p:nvPr/>
          </p:nvPicPr>
          <p:blipFill rotWithShape="1">
            <a:blip r:embed="rId3">
              <a:alphaModFix/>
            </a:blip>
            <a:srcRect l="21038" t="10346" r="21508" b="6417"/>
            <a:stretch/>
          </p:blipFill>
          <p:spPr>
            <a:xfrm>
              <a:off x="3257300" y="1768225"/>
              <a:ext cx="494151" cy="375850"/>
            </a:xfrm>
            <a:prstGeom prst="rect">
              <a:avLst/>
            </a:prstGeom>
            <a:noFill/>
            <a:ln>
              <a:noFill/>
            </a:ln>
          </p:spPr>
        </p:pic>
        <p:pic>
          <p:nvPicPr>
            <p:cNvPr id="182" name="Google Shape;182;p22"/>
            <p:cNvPicPr preferRelativeResize="0"/>
            <p:nvPr/>
          </p:nvPicPr>
          <p:blipFill rotWithShape="1">
            <a:blip r:embed="rId3">
              <a:alphaModFix/>
            </a:blip>
            <a:srcRect l="21038" t="10346" r="21508" b="6417"/>
            <a:stretch/>
          </p:blipFill>
          <p:spPr>
            <a:xfrm>
              <a:off x="3751450" y="1768225"/>
              <a:ext cx="494151" cy="375850"/>
            </a:xfrm>
            <a:prstGeom prst="rect">
              <a:avLst/>
            </a:prstGeom>
            <a:noFill/>
            <a:ln>
              <a:noFill/>
            </a:ln>
          </p:spPr>
        </p:pic>
        <p:pic>
          <p:nvPicPr>
            <p:cNvPr id="183" name="Google Shape;183;p22"/>
            <p:cNvPicPr preferRelativeResize="0"/>
            <p:nvPr/>
          </p:nvPicPr>
          <p:blipFill rotWithShape="1">
            <a:blip r:embed="rId3">
              <a:alphaModFix/>
            </a:blip>
            <a:srcRect l="21038" t="10346" r="21508" b="6417"/>
            <a:stretch/>
          </p:blipFill>
          <p:spPr>
            <a:xfrm>
              <a:off x="2763150" y="2144075"/>
              <a:ext cx="494151" cy="375850"/>
            </a:xfrm>
            <a:prstGeom prst="rect">
              <a:avLst/>
            </a:prstGeom>
            <a:noFill/>
            <a:ln>
              <a:noFill/>
            </a:ln>
          </p:spPr>
        </p:pic>
        <p:pic>
          <p:nvPicPr>
            <p:cNvPr id="184" name="Google Shape;184;p22"/>
            <p:cNvPicPr preferRelativeResize="0"/>
            <p:nvPr/>
          </p:nvPicPr>
          <p:blipFill rotWithShape="1">
            <a:blip r:embed="rId3">
              <a:alphaModFix/>
            </a:blip>
            <a:srcRect l="21038" t="10346" r="21508" b="6417"/>
            <a:stretch/>
          </p:blipFill>
          <p:spPr>
            <a:xfrm>
              <a:off x="3257300" y="2144075"/>
              <a:ext cx="494151" cy="375850"/>
            </a:xfrm>
            <a:prstGeom prst="rect">
              <a:avLst/>
            </a:prstGeom>
            <a:noFill/>
            <a:ln>
              <a:noFill/>
            </a:ln>
          </p:spPr>
        </p:pic>
        <p:pic>
          <p:nvPicPr>
            <p:cNvPr id="185" name="Google Shape;185;p22"/>
            <p:cNvPicPr preferRelativeResize="0"/>
            <p:nvPr/>
          </p:nvPicPr>
          <p:blipFill rotWithShape="1">
            <a:blip r:embed="rId3">
              <a:alphaModFix/>
            </a:blip>
            <a:srcRect l="21038" t="10346" r="21508" b="6417"/>
            <a:stretch/>
          </p:blipFill>
          <p:spPr>
            <a:xfrm>
              <a:off x="3751450" y="2144075"/>
              <a:ext cx="494151" cy="375850"/>
            </a:xfrm>
            <a:prstGeom prst="rect">
              <a:avLst/>
            </a:prstGeom>
            <a:noFill/>
            <a:ln>
              <a:noFill/>
            </a:ln>
          </p:spPr>
        </p:pic>
        <p:pic>
          <p:nvPicPr>
            <p:cNvPr id="186" name="Google Shape;186;p22"/>
            <p:cNvPicPr preferRelativeResize="0"/>
            <p:nvPr/>
          </p:nvPicPr>
          <p:blipFill rotWithShape="1">
            <a:blip r:embed="rId3">
              <a:alphaModFix/>
            </a:blip>
            <a:srcRect l="21038" t="10346" r="21508" b="6417"/>
            <a:stretch/>
          </p:blipFill>
          <p:spPr>
            <a:xfrm>
              <a:off x="2763150" y="2519925"/>
              <a:ext cx="494151" cy="375850"/>
            </a:xfrm>
            <a:prstGeom prst="rect">
              <a:avLst/>
            </a:prstGeom>
            <a:noFill/>
            <a:ln>
              <a:noFill/>
            </a:ln>
          </p:spPr>
        </p:pic>
        <p:pic>
          <p:nvPicPr>
            <p:cNvPr id="187" name="Google Shape;187;p22"/>
            <p:cNvPicPr preferRelativeResize="0"/>
            <p:nvPr/>
          </p:nvPicPr>
          <p:blipFill rotWithShape="1">
            <a:blip r:embed="rId3">
              <a:alphaModFix/>
            </a:blip>
            <a:srcRect l="21038" t="10346" r="21508" b="6417"/>
            <a:stretch/>
          </p:blipFill>
          <p:spPr>
            <a:xfrm>
              <a:off x="3257300" y="2519925"/>
              <a:ext cx="494151" cy="375850"/>
            </a:xfrm>
            <a:prstGeom prst="rect">
              <a:avLst/>
            </a:prstGeom>
            <a:noFill/>
            <a:ln>
              <a:noFill/>
            </a:ln>
          </p:spPr>
        </p:pic>
        <p:pic>
          <p:nvPicPr>
            <p:cNvPr id="188" name="Google Shape;188;p22"/>
            <p:cNvPicPr preferRelativeResize="0"/>
            <p:nvPr/>
          </p:nvPicPr>
          <p:blipFill rotWithShape="1">
            <a:blip r:embed="rId3">
              <a:alphaModFix/>
            </a:blip>
            <a:srcRect l="21038" t="10346" r="21508" b="6417"/>
            <a:stretch/>
          </p:blipFill>
          <p:spPr>
            <a:xfrm>
              <a:off x="3751450" y="2519925"/>
              <a:ext cx="494151" cy="375850"/>
            </a:xfrm>
            <a:prstGeom prst="rect">
              <a:avLst/>
            </a:prstGeom>
            <a:noFill/>
            <a:ln>
              <a:noFill/>
            </a:ln>
          </p:spPr>
        </p:pic>
      </p:grpSp>
      <p:grpSp>
        <p:nvGrpSpPr>
          <p:cNvPr id="189" name="Google Shape;189;p22"/>
          <p:cNvGrpSpPr/>
          <p:nvPr/>
        </p:nvGrpSpPr>
        <p:grpSpPr>
          <a:xfrm>
            <a:off x="4810450" y="2767675"/>
            <a:ext cx="4078800" cy="1252800"/>
            <a:chOff x="4734250" y="1148425"/>
            <a:chExt cx="4078800" cy="1252800"/>
          </a:xfrm>
        </p:grpSpPr>
        <p:sp>
          <p:nvSpPr>
            <p:cNvPr id="190" name="Google Shape;190;p22"/>
            <p:cNvSpPr/>
            <p:nvPr/>
          </p:nvSpPr>
          <p:spPr>
            <a:xfrm rot="5400000">
              <a:off x="6147250" y="-264575"/>
              <a:ext cx="1252800" cy="4078800"/>
            </a:xfrm>
            <a:prstGeom prst="rightArrowCallout">
              <a:avLst>
                <a:gd name="adj1" fmla="val 25319"/>
                <a:gd name="adj2" fmla="val 22102"/>
                <a:gd name="adj3" fmla="val 8820"/>
                <a:gd name="adj4" fmla="val 8544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91" name="Google Shape;191;p22"/>
            <p:cNvPicPr preferRelativeResize="0"/>
            <p:nvPr/>
          </p:nvPicPr>
          <p:blipFill rotWithShape="1">
            <a:blip r:embed="rId4">
              <a:alphaModFix/>
            </a:blip>
            <a:srcRect/>
            <a:stretch/>
          </p:blipFill>
          <p:spPr>
            <a:xfrm>
              <a:off x="4882875" y="1199300"/>
              <a:ext cx="3695700" cy="914400"/>
            </a:xfrm>
            <a:prstGeom prst="rect">
              <a:avLst/>
            </a:prstGeom>
            <a:noFill/>
            <a:ln>
              <a:noFill/>
            </a:ln>
          </p:spPr>
        </p:pic>
      </p:grpSp>
      <p:pic>
        <p:nvPicPr>
          <p:cNvPr id="192" name="Google Shape;192;p22"/>
          <p:cNvPicPr preferRelativeResize="0"/>
          <p:nvPr/>
        </p:nvPicPr>
        <p:blipFill rotWithShape="1">
          <a:blip r:embed="rId5">
            <a:alphaModFix/>
          </a:blip>
          <a:srcRect l="47061" b="30986"/>
          <a:stretch/>
        </p:blipFill>
        <p:spPr>
          <a:xfrm>
            <a:off x="5618151" y="4084850"/>
            <a:ext cx="2714501" cy="1623400"/>
          </a:xfrm>
          <a:prstGeom prst="rect">
            <a:avLst/>
          </a:prstGeom>
          <a:noFill/>
          <a:ln w="9525" cap="flat" cmpd="sng">
            <a:solidFill>
              <a:schemeClr val="dk2"/>
            </a:solidFill>
            <a:prstDash val="solid"/>
            <a:round/>
            <a:headEnd type="none" w="sm" len="sm"/>
            <a:tailEnd type="none" w="sm" len="sm"/>
          </a:ln>
        </p:spPr>
      </p:pic>
      <p:grpSp>
        <p:nvGrpSpPr>
          <p:cNvPr id="193" name="Google Shape;193;p22"/>
          <p:cNvGrpSpPr/>
          <p:nvPr/>
        </p:nvGrpSpPr>
        <p:grpSpPr>
          <a:xfrm>
            <a:off x="462625" y="1751475"/>
            <a:ext cx="2338500" cy="4078401"/>
            <a:chOff x="234025" y="132224"/>
            <a:chExt cx="2338500" cy="4078401"/>
          </a:xfrm>
        </p:grpSpPr>
        <p:sp>
          <p:nvSpPr>
            <p:cNvPr id="194" name="Google Shape;194;p22"/>
            <p:cNvSpPr/>
            <p:nvPr/>
          </p:nvSpPr>
          <p:spPr>
            <a:xfrm>
              <a:off x="234025" y="187925"/>
              <a:ext cx="2338500" cy="4022700"/>
            </a:xfrm>
            <a:prstGeom prst="rightArrowCallout">
              <a:avLst>
                <a:gd name="adj1" fmla="val 7354"/>
                <a:gd name="adj2" fmla="val 9349"/>
                <a:gd name="adj3" fmla="val 8820"/>
                <a:gd name="adj4" fmla="val 8544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95" name="Google Shape;195;p22"/>
            <p:cNvGrpSpPr/>
            <p:nvPr/>
          </p:nvGrpSpPr>
          <p:grpSpPr>
            <a:xfrm>
              <a:off x="305932" y="132224"/>
              <a:ext cx="1851308" cy="2352360"/>
              <a:chOff x="5275750" y="274325"/>
              <a:chExt cx="3458450" cy="4562374"/>
            </a:xfrm>
          </p:grpSpPr>
          <p:pic>
            <p:nvPicPr>
              <p:cNvPr id="196" name="Google Shape;196;p22"/>
              <p:cNvPicPr preferRelativeResize="0"/>
              <p:nvPr/>
            </p:nvPicPr>
            <p:blipFill rotWithShape="1">
              <a:blip r:embed="rId6">
                <a:alphaModFix/>
              </a:blip>
              <a:srcRect/>
              <a:stretch/>
            </p:blipFill>
            <p:spPr>
              <a:xfrm>
                <a:off x="5275750" y="274325"/>
                <a:ext cx="1552100" cy="1552100"/>
              </a:xfrm>
              <a:prstGeom prst="rect">
                <a:avLst/>
              </a:prstGeom>
              <a:noFill/>
              <a:ln>
                <a:noFill/>
              </a:ln>
            </p:spPr>
          </p:pic>
          <p:pic>
            <p:nvPicPr>
              <p:cNvPr id="197" name="Google Shape;197;p22"/>
              <p:cNvPicPr preferRelativeResize="0"/>
              <p:nvPr/>
            </p:nvPicPr>
            <p:blipFill rotWithShape="1">
              <a:blip r:embed="rId7">
                <a:alphaModFix/>
              </a:blip>
              <a:srcRect/>
              <a:stretch/>
            </p:blipFill>
            <p:spPr>
              <a:xfrm>
                <a:off x="7105900" y="1922425"/>
                <a:ext cx="1552100" cy="1552100"/>
              </a:xfrm>
              <a:prstGeom prst="rect">
                <a:avLst/>
              </a:prstGeom>
              <a:noFill/>
              <a:ln>
                <a:noFill/>
              </a:ln>
            </p:spPr>
          </p:pic>
          <p:pic>
            <p:nvPicPr>
              <p:cNvPr id="198" name="Google Shape;198;p22"/>
              <p:cNvPicPr preferRelativeResize="0"/>
              <p:nvPr/>
            </p:nvPicPr>
            <p:blipFill rotWithShape="1">
              <a:blip r:embed="rId8">
                <a:alphaModFix/>
              </a:blip>
              <a:srcRect/>
              <a:stretch/>
            </p:blipFill>
            <p:spPr>
              <a:xfrm>
                <a:off x="7182100" y="350525"/>
                <a:ext cx="1552100" cy="1552100"/>
              </a:xfrm>
              <a:prstGeom prst="rect">
                <a:avLst/>
              </a:prstGeom>
              <a:noFill/>
              <a:ln>
                <a:noFill/>
              </a:ln>
            </p:spPr>
          </p:pic>
          <p:pic>
            <p:nvPicPr>
              <p:cNvPr id="199" name="Google Shape;199;p22"/>
              <p:cNvPicPr preferRelativeResize="0"/>
              <p:nvPr/>
            </p:nvPicPr>
            <p:blipFill rotWithShape="1">
              <a:blip r:embed="rId8">
                <a:alphaModFix/>
              </a:blip>
              <a:srcRect/>
              <a:stretch/>
            </p:blipFill>
            <p:spPr>
              <a:xfrm>
                <a:off x="5371775" y="1922425"/>
                <a:ext cx="1552100" cy="1552100"/>
              </a:xfrm>
              <a:prstGeom prst="rect">
                <a:avLst/>
              </a:prstGeom>
              <a:noFill/>
              <a:ln>
                <a:noFill/>
              </a:ln>
            </p:spPr>
          </p:pic>
          <p:pic>
            <p:nvPicPr>
              <p:cNvPr id="200" name="Google Shape;200;p22"/>
              <p:cNvPicPr preferRelativeResize="0"/>
              <p:nvPr/>
            </p:nvPicPr>
            <p:blipFill rotWithShape="1">
              <a:blip r:embed="rId9">
                <a:alphaModFix/>
              </a:blip>
              <a:srcRect/>
              <a:stretch/>
            </p:blipFill>
            <p:spPr>
              <a:xfrm flipH="1">
                <a:off x="7225399" y="3398325"/>
                <a:ext cx="1450051" cy="1438374"/>
              </a:xfrm>
              <a:prstGeom prst="rect">
                <a:avLst/>
              </a:prstGeom>
              <a:noFill/>
              <a:ln>
                <a:noFill/>
              </a:ln>
            </p:spPr>
          </p:pic>
          <p:pic>
            <p:nvPicPr>
              <p:cNvPr id="201" name="Google Shape;201;p22"/>
              <p:cNvPicPr preferRelativeResize="0"/>
              <p:nvPr/>
            </p:nvPicPr>
            <p:blipFill rotWithShape="1">
              <a:blip r:embed="rId10">
                <a:alphaModFix/>
              </a:blip>
              <a:srcRect/>
              <a:stretch/>
            </p:blipFill>
            <p:spPr>
              <a:xfrm>
                <a:off x="5538288" y="3474525"/>
                <a:ext cx="1331825" cy="1331825"/>
              </a:xfrm>
              <a:prstGeom prst="rect">
                <a:avLst/>
              </a:prstGeom>
              <a:noFill/>
              <a:ln>
                <a:noFill/>
              </a:ln>
            </p:spPr>
          </p:pic>
        </p:grpSp>
        <p:grpSp>
          <p:nvGrpSpPr>
            <p:cNvPr id="202" name="Google Shape;202;p22"/>
            <p:cNvGrpSpPr/>
            <p:nvPr/>
          </p:nvGrpSpPr>
          <p:grpSpPr>
            <a:xfrm flipH="1">
              <a:off x="323839" y="2560575"/>
              <a:ext cx="1840933" cy="1650023"/>
              <a:chOff x="5275750" y="274325"/>
              <a:chExt cx="3458450" cy="3200200"/>
            </a:xfrm>
          </p:grpSpPr>
          <p:pic>
            <p:nvPicPr>
              <p:cNvPr id="203" name="Google Shape;203;p22"/>
              <p:cNvPicPr preferRelativeResize="0"/>
              <p:nvPr/>
            </p:nvPicPr>
            <p:blipFill rotWithShape="1">
              <a:blip r:embed="rId6">
                <a:alphaModFix/>
              </a:blip>
              <a:srcRect/>
              <a:stretch/>
            </p:blipFill>
            <p:spPr>
              <a:xfrm>
                <a:off x="5275750" y="274325"/>
                <a:ext cx="1552100" cy="1552100"/>
              </a:xfrm>
              <a:prstGeom prst="rect">
                <a:avLst/>
              </a:prstGeom>
              <a:noFill/>
              <a:ln>
                <a:noFill/>
              </a:ln>
            </p:spPr>
          </p:pic>
          <p:pic>
            <p:nvPicPr>
              <p:cNvPr id="204" name="Google Shape;204;p22"/>
              <p:cNvPicPr preferRelativeResize="0"/>
              <p:nvPr/>
            </p:nvPicPr>
            <p:blipFill rotWithShape="1">
              <a:blip r:embed="rId7">
                <a:alphaModFix/>
              </a:blip>
              <a:srcRect/>
              <a:stretch/>
            </p:blipFill>
            <p:spPr>
              <a:xfrm>
                <a:off x="7105900" y="1922425"/>
                <a:ext cx="1552100" cy="1552100"/>
              </a:xfrm>
              <a:prstGeom prst="rect">
                <a:avLst/>
              </a:prstGeom>
              <a:noFill/>
              <a:ln>
                <a:noFill/>
              </a:ln>
            </p:spPr>
          </p:pic>
          <p:pic>
            <p:nvPicPr>
              <p:cNvPr id="205" name="Google Shape;205;p22"/>
              <p:cNvPicPr preferRelativeResize="0"/>
              <p:nvPr/>
            </p:nvPicPr>
            <p:blipFill rotWithShape="1">
              <a:blip r:embed="rId8">
                <a:alphaModFix/>
              </a:blip>
              <a:srcRect/>
              <a:stretch/>
            </p:blipFill>
            <p:spPr>
              <a:xfrm>
                <a:off x="7182100" y="350525"/>
                <a:ext cx="1552100" cy="1552100"/>
              </a:xfrm>
              <a:prstGeom prst="rect">
                <a:avLst/>
              </a:prstGeom>
              <a:noFill/>
              <a:ln>
                <a:noFill/>
              </a:ln>
            </p:spPr>
          </p:pic>
          <p:pic>
            <p:nvPicPr>
              <p:cNvPr id="206" name="Google Shape;206;p22"/>
              <p:cNvPicPr preferRelativeResize="0"/>
              <p:nvPr/>
            </p:nvPicPr>
            <p:blipFill rotWithShape="1">
              <a:blip r:embed="rId8">
                <a:alphaModFix/>
              </a:blip>
              <a:srcRect/>
              <a:stretch/>
            </p:blipFill>
            <p:spPr>
              <a:xfrm>
                <a:off x="5371775" y="1922425"/>
                <a:ext cx="1552100" cy="1552100"/>
              </a:xfrm>
              <a:prstGeom prst="rect">
                <a:avLst/>
              </a:prstGeom>
              <a:noFill/>
              <a:ln>
                <a:noFill/>
              </a:ln>
            </p:spPr>
          </p:pic>
        </p:grpSp>
      </p:grpSp>
      <p:sp>
        <p:nvSpPr>
          <p:cNvPr id="207" name="Google Shape;207;p22"/>
          <p:cNvSpPr txBox="1">
            <a:spLocks noGrp="1"/>
          </p:cNvSpPr>
          <p:nvPr>
            <p:ph type="title" idx="4294967295"/>
          </p:nvPr>
        </p:nvSpPr>
        <p:spPr>
          <a:xfrm>
            <a:off x="294116" y="446882"/>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4000"/>
              <a:buFont typeface="Arial"/>
              <a:buNone/>
            </a:pPr>
            <a:r>
              <a:rPr lang="en-US">
                <a:latin typeface="Arial"/>
                <a:ea typeface="Arial"/>
                <a:cs typeface="Arial"/>
                <a:sym typeface="Arial"/>
              </a:rPr>
              <a:t>Integrate Enterprise/Services Systems</a:t>
            </a:r>
            <a:endParaRPr>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Clarity">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2322</Words>
  <Application>Microsoft Office PowerPoint</Application>
  <PresentationFormat>On-screen Show (4:3)</PresentationFormat>
  <Paragraphs>314</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Cambria Math</vt:lpstr>
      <vt:lpstr>Times</vt:lpstr>
      <vt:lpstr>Arial</vt:lpstr>
      <vt:lpstr>Calibri</vt:lpstr>
      <vt:lpstr>Times New Roman</vt:lpstr>
      <vt:lpstr>Clarity</vt:lpstr>
      <vt:lpstr>OUTCOMES: DRIVING EQUITY, IMPROVEMENT AND INNOVATION</vt:lpstr>
      <vt:lpstr>Breakout Description</vt:lpstr>
      <vt:lpstr>Outcomes: A History </vt:lpstr>
      <vt:lpstr>Outcomes: The Future </vt:lpstr>
      <vt:lpstr>Opportunities for Innovation </vt:lpstr>
      <vt:lpstr>Equity at the Core </vt:lpstr>
      <vt:lpstr>Standards  I B.5 &amp; I B.6</vt:lpstr>
      <vt:lpstr>PowerPoint Presentation</vt:lpstr>
      <vt:lpstr>Integrate Enterprise/Services Systems</vt:lpstr>
      <vt:lpstr>PowerPoint Presentation</vt:lpstr>
      <vt:lpstr>PowerPoint Presentation</vt:lpstr>
      <vt:lpstr>PowerPoint Presentation</vt:lpstr>
      <vt:lpstr>PowerPoint Presentation</vt:lpstr>
      <vt:lpstr>PowerPoint Presentation</vt:lpstr>
      <vt:lpstr>PowerPoint Presentation</vt:lpstr>
      <vt:lpstr>Guided Pathways and Outcomes </vt:lpstr>
      <vt:lpstr>THE 10+1 AND GUIDED PATHWAYS</vt:lpstr>
      <vt:lpstr>Faculty Role in Outcomes and Assessment </vt:lpstr>
      <vt:lpstr>Guided Pathways and Outcomes </vt:lpstr>
      <vt:lpstr>ISLO and The GP Framework</vt:lpstr>
      <vt:lpstr>Guided Pathways and Program Outcomes</vt:lpstr>
      <vt:lpstr>PowerPoint Presentation</vt:lpstr>
      <vt:lpstr>Course and Program Outcomes</vt:lpstr>
      <vt:lpstr>1. Review your outcomes</vt:lpstr>
      <vt:lpstr>2. Vet your outcomes</vt:lpstr>
      <vt:lpstr>3. Determine assessments</vt:lpstr>
      <vt:lpstr>PowerPoint Presentation</vt:lpstr>
      <vt:lpstr>Fundamental Questions</vt:lpstr>
      <vt:lpstr>Continuous Quality Improvement </vt:lpstr>
      <vt:lpstr>Reedley College </vt:lpstr>
      <vt:lpstr>Outcomes Across the Standards </vt:lpstr>
      <vt:lpstr>Competency Based Education  (CBE)</vt:lpstr>
      <vt:lpstr>Federally Recognized Approaches to Competency Based Education*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OUTCOMES: DRIVING EQUITY, IMPROVEMENT AND INNOVATION</dc:title>
  <dc:creator>Stephanie Curry</dc:creator>
  <cp:lastModifiedBy>Stephanie Curry</cp:lastModifiedBy>
  <cp:revision>1</cp:revision>
  <dcterms:modified xsi:type="dcterms:W3CDTF">2020-02-18T22:57:26Z</dcterms:modified>
</cp:coreProperties>
</file>