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56"/>
  </p:normalViewPr>
  <p:slideViewPr>
    <p:cSldViewPr snapToGrid="0">
      <p:cViewPr varScale="1">
        <p:scale>
          <a:sx n="89" d="100"/>
          <a:sy n="89" d="100"/>
        </p:scale>
        <p:origin x="880"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3" name="Google Shape;93;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3dbe2208e4_3_9: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g3dbe2208e4_3_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65" name="Google Shape;165;g3dbe2208e4_3_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dbe2208e4_0_38: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g3dbe2208e4_0_3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73" name="Google Shape;173;g3dbe2208e4_0_3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3dbe2208e4_0_45: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0" name="Google Shape;180;g3dbe2208e4_0_4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81" name="Google Shape;181;g3dbe2208e4_0_4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3dbe2208e4_0_31: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g3dbe2208e4_0_3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89" name="Google Shape;189;g3dbe2208e4_0_3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3dbe2208e4_3_0: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Google Shape;196;g3dbe2208e4_3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97" name="Google Shape;197;g3dbe2208e4_3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3dbe2208e4_0_5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g3dbe2208e4_0_5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05" name="Google Shape;205;g3dbe2208e4_0_5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3dbe2208e4_0_59: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2" name="Google Shape;212;g3dbe2208e4_0_5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13" name="Google Shape;213;g3dbe2208e4_0_5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21" name="Google Shape;221;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1" name="Google Shape;101;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dbe2208e4_3_40: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g3dbe2208e4_3_4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9" name="Google Shape;109;g3dbe2208e4_3_4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3dbe2208e4_0_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g3dbe2208e4_0_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7" name="Google Shape;117;g3dbe2208e4_0_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dbe2208e4_0_10: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 name="Google Shape;124;g3dbe2208e4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25" name="Google Shape;125;g3dbe2208e4_0_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3dbe2208e4_3_19: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g3dbe2208e4_3_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33" name="Google Shape;133;g3dbe2208e4_3_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3dbe2208e4_0_17: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g3dbe2208e4_0_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41" name="Google Shape;141;g3dbe2208e4_0_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3dbe2208e4_3_29: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g3dbe2208e4_3_2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49" name="Google Shape;149;g3dbe2208e4_3_2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3dbe2208e4_0_24: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g3dbe2208e4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57" name="Google Shape;157;g3dbe2208e4_0_2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
          <p:cNvSpPr txBox="1">
            <a:spLocks noGrp="1"/>
          </p:cNvSpPr>
          <p:nvPr>
            <p:ph type="ctrTitle"/>
          </p:nvPr>
        </p:nvSpPr>
        <p:spPr>
          <a:xfrm>
            <a:off x="685800" y="1371600"/>
            <a:ext cx="7848600" cy="1927225"/>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2"/>
              </a:buClr>
              <a:buSzPts val="5400"/>
              <a:buFont typeface="Arial"/>
              <a:buNone/>
              <a:defRPr sz="54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 name="Google Shape;19;p2"/>
          <p:cNvSpPr txBox="1">
            <a:spLocks noGrp="1"/>
          </p:cNvSpPr>
          <p:nvPr>
            <p:ph type="subTitle" idx="1"/>
          </p:nvPr>
        </p:nvSpPr>
        <p:spPr>
          <a:xfrm>
            <a:off x="685800" y="3505200"/>
            <a:ext cx="6400800" cy="1752600"/>
          </a:xfrm>
          <a:prstGeom prst="rect">
            <a:avLst/>
          </a:prstGeom>
          <a:noFill/>
          <a:ln>
            <a:noFill/>
          </a:ln>
        </p:spPr>
        <p:txBody>
          <a:bodyPr spcFirstLastPara="1" wrap="square" lIns="91425" tIns="45700" rIns="91425" bIns="45700" anchor="t" anchorCtr="0"/>
          <a:lstStyle>
            <a:lvl1pPr marR="0" lvl="0" algn="l" rtl="0">
              <a:spcBef>
                <a:spcPts val="480"/>
              </a:spcBef>
              <a:spcAft>
                <a:spcPts val="0"/>
              </a:spcAft>
              <a:buClr>
                <a:schemeClr val="accent1"/>
              </a:buClr>
              <a:buSzPts val="2040"/>
              <a:buFont typeface="Arial"/>
              <a:buNone/>
              <a:defRPr sz="2400" b="0" i="0" u="none" strike="noStrike" cap="none">
                <a:solidFill>
                  <a:srgbClr val="3F3F3F"/>
                </a:solidFill>
                <a:latin typeface="Arial"/>
                <a:ea typeface="Arial"/>
                <a:cs typeface="Arial"/>
                <a:sym typeface="Arial"/>
              </a:defRPr>
            </a:lvl1pPr>
            <a:lvl2pPr marR="0" lvl="1" algn="ctr" rtl="0">
              <a:spcBef>
                <a:spcPts val="400"/>
              </a:spcBef>
              <a:spcAft>
                <a:spcPts val="0"/>
              </a:spcAft>
              <a:buClr>
                <a:schemeClr val="accent1"/>
              </a:buClr>
              <a:buSzPts val="1700"/>
              <a:buFont typeface="Arial"/>
              <a:buNone/>
              <a:defRPr sz="2000" b="0" i="0" u="none" strike="noStrike" cap="none">
                <a:solidFill>
                  <a:srgbClr val="888888"/>
                </a:solidFill>
                <a:latin typeface="Arial"/>
                <a:ea typeface="Arial"/>
                <a:cs typeface="Arial"/>
                <a:sym typeface="Arial"/>
              </a:defRPr>
            </a:lvl2pPr>
            <a:lvl3pPr marR="0" lvl="2" algn="ctr" rtl="0">
              <a:spcBef>
                <a:spcPts val="360"/>
              </a:spcBef>
              <a:spcAft>
                <a:spcPts val="0"/>
              </a:spcAft>
              <a:buClr>
                <a:schemeClr val="accent1"/>
              </a:buClr>
              <a:buSzPts val="1620"/>
              <a:buFont typeface="Arial"/>
              <a:buNone/>
              <a:defRPr sz="1800" b="0" i="0" u="none" strike="noStrike" cap="none">
                <a:solidFill>
                  <a:srgbClr val="888888"/>
                </a:solidFill>
                <a:latin typeface="Arial"/>
                <a:ea typeface="Arial"/>
                <a:cs typeface="Arial"/>
                <a:sym typeface="Arial"/>
              </a:defRPr>
            </a:lvl3pPr>
            <a:lvl4pPr marR="0" lvl="3" algn="ctr" rtl="0">
              <a:spcBef>
                <a:spcPts val="320"/>
              </a:spcBef>
              <a:spcAft>
                <a:spcPts val="0"/>
              </a:spcAft>
              <a:buClr>
                <a:schemeClr val="accent1"/>
              </a:buClr>
              <a:buSzPts val="1600"/>
              <a:buFont typeface="Arial"/>
              <a:buNone/>
              <a:defRPr sz="1600" b="0" i="0" u="none" strike="noStrike" cap="none">
                <a:solidFill>
                  <a:srgbClr val="888888"/>
                </a:solidFill>
                <a:latin typeface="Arial"/>
                <a:ea typeface="Arial"/>
                <a:cs typeface="Arial"/>
                <a:sym typeface="Arial"/>
              </a:defRPr>
            </a:lvl4pPr>
            <a:lvl5pPr marR="0" lvl="4" algn="ctr" rtl="0">
              <a:spcBef>
                <a:spcPts val="280"/>
              </a:spcBef>
              <a:spcAft>
                <a:spcPts val="0"/>
              </a:spcAft>
              <a:buClr>
                <a:schemeClr val="accent1"/>
              </a:buClr>
              <a:buSzPts val="1400"/>
              <a:buFont typeface="Arial"/>
              <a:buNone/>
              <a:defRPr sz="1400" b="0" i="0" u="none" strike="noStrike" cap="none">
                <a:solidFill>
                  <a:srgbClr val="888888"/>
                </a:solidFill>
                <a:latin typeface="Arial"/>
                <a:ea typeface="Arial"/>
                <a:cs typeface="Arial"/>
                <a:sym typeface="Arial"/>
              </a:defRPr>
            </a:lvl5pPr>
            <a:lvl6pPr marR="0" lvl="5" algn="ctr" rtl="0">
              <a:spcBef>
                <a:spcPts val="260"/>
              </a:spcBef>
              <a:spcAft>
                <a:spcPts val="0"/>
              </a:spcAft>
              <a:buClr>
                <a:schemeClr val="accent1"/>
              </a:buClr>
              <a:buSzPts val="1300"/>
              <a:buFont typeface="Arial"/>
              <a:buNone/>
              <a:defRPr sz="1300" b="0" i="0" u="none" strike="noStrike" cap="none">
                <a:solidFill>
                  <a:srgbClr val="888888"/>
                </a:solidFill>
                <a:latin typeface="Arial"/>
                <a:ea typeface="Arial"/>
                <a:cs typeface="Arial"/>
                <a:sym typeface="Arial"/>
              </a:defRPr>
            </a:lvl6pPr>
            <a:lvl7pPr marR="0" lvl="6" algn="ctr" rtl="0">
              <a:spcBef>
                <a:spcPts val="260"/>
              </a:spcBef>
              <a:spcAft>
                <a:spcPts val="0"/>
              </a:spcAft>
              <a:buClr>
                <a:schemeClr val="accent1"/>
              </a:buClr>
              <a:buSzPts val="1300"/>
              <a:buFont typeface="Arial"/>
              <a:buNone/>
              <a:defRPr sz="1300" b="0" i="0" u="none" strike="noStrike" cap="none">
                <a:solidFill>
                  <a:srgbClr val="888888"/>
                </a:solidFill>
                <a:latin typeface="Arial"/>
                <a:ea typeface="Arial"/>
                <a:cs typeface="Arial"/>
                <a:sym typeface="Arial"/>
              </a:defRPr>
            </a:lvl7pPr>
            <a:lvl8pPr marR="0" lvl="7" algn="ctr" rtl="0">
              <a:spcBef>
                <a:spcPts val="260"/>
              </a:spcBef>
              <a:spcAft>
                <a:spcPts val="0"/>
              </a:spcAft>
              <a:buClr>
                <a:schemeClr val="accent1"/>
              </a:buClr>
              <a:buSzPts val="1300"/>
              <a:buFont typeface="Arial"/>
              <a:buNone/>
              <a:defRPr sz="1300" b="0" i="0" u="none" strike="noStrike" cap="none">
                <a:solidFill>
                  <a:srgbClr val="888888"/>
                </a:solidFill>
                <a:latin typeface="Arial"/>
                <a:ea typeface="Arial"/>
                <a:cs typeface="Arial"/>
                <a:sym typeface="Arial"/>
              </a:defRPr>
            </a:lvl8pPr>
            <a:lvl9pPr marR="0" lvl="8" algn="ctr" rtl="0">
              <a:spcBef>
                <a:spcPts val="260"/>
              </a:spcBef>
              <a:spcAft>
                <a:spcPts val="0"/>
              </a:spcAft>
              <a:buClr>
                <a:schemeClr val="accent1"/>
              </a:buClr>
              <a:buSzPts val="1300"/>
              <a:buFont typeface="Arial"/>
              <a:buNone/>
              <a:defRPr sz="1300" b="0" i="0" u="none" strike="noStrike" cap="none">
                <a:solidFill>
                  <a:srgbClr val="888888"/>
                </a:solidFill>
                <a:latin typeface="Arial"/>
                <a:ea typeface="Arial"/>
                <a:cs typeface="Arial"/>
                <a:sym typeface="Arial"/>
              </a:defRPr>
            </a:lvl9pPr>
          </a:lstStyle>
          <a:p>
            <a:endParaRPr/>
          </a:p>
        </p:txBody>
      </p:sp>
      <p:sp>
        <p:nvSpPr>
          <p:cNvPr id="20" name="Google Shape;20;p2"/>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1" name="Google Shape;21;p2"/>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 name="Google Shape;22;p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cxnSp>
        <p:nvCxnSpPr>
          <p:cNvPr id="23" name="Google Shape;23;p2"/>
          <p:cNvCxnSpPr/>
          <p:nvPr/>
        </p:nvCxnSpPr>
        <p:spPr>
          <a:xfrm>
            <a:off x="685800" y="3398520"/>
            <a:ext cx="784860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
        <p:cNvGrpSpPr/>
        <p:nvPr/>
      </p:nvGrpSpPr>
      <p:grpSpPr>
        <a:xfrm>
          <a:off x="0" y="0"/>
          <a:ext cx="0" cy="0"/>
          <a:chOff x="0" y="0"/>
          <a:chExt cx="0" cy="0"/>
        </a:xfrm>
      </p:grpSpPr>
      <p:sp>
        <p:nvSpPr>
          <p:cNvPr id="79" name="Google Shape;79;p11"/>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Google Shape;80;p11"/>
          <p:cNvSpPr txBox="1">
            <a:spLocks noGrp="1"/>
          </p:cNvSpPr>
          <p:nvPr>
            <p:ph type="body" idx="1"/>
          </p:nvPr>
        </p:nvSpPr>
        <p:spPr>
          <a:xfrm rot="5400000">
            <a:off x="2133600" y="-76200"/>
            <a:ext cx="4876800" cy="8229600"/>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81" name="Google Shape;81;p11"/>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3" name="Google Shape;83;p11"/>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4"/>
        <p:cNvGrpSpPr/>
        <p:nvPr/>
      </p:nvGrpSpPr>
      <p:grpSpPr>
        <a:xfrm>
          <a:off x="0" y="0"/>
          <a:ext cx="0" cy="0"/>
          <a:chOff x="0" y="0"/>
          <a:chExt cx="0" cy="0"/>
        </a:xfrm>
      </p:grpSpPr>
      <p:sp>
        <p:nvSpPr>
          <p:cNvPr id="85" name="Google Shape;85;p12"/>
          <p:cNvSpPr txBox="1">
            <a:spLocks noGrp="1"/>
          </p:cNvSpPr>
          <p:nvPr>
            <p:ph type="title"/>
          </p:nvPr>
        </p:nvSpPr>
        <p:spPr>
          <a:xfrm rot="5400000">
            <a:off x="4724400" y="2514600"/>
            <a:ext cx="5867400" cy="20574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Google Shape;86;p12"/>
          <p:cNvSpPr txBox="1">
            <a:spLocks noGrp="1"/>
          </p:cNvSpPr>
          <p:nvPr>
            <p:ph type="body" idx="1"/>
          </p:nvPr>
        </p:nvSpPr>
        <p:spPr>
          <a:xfrm rot="5400000">
            <a:off x="533400" y="533400"/>
            <a:ext cx="5867400" cy="6019800"/>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87" name="Google Shape;87;p12"/>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Google Shape;89;p1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4"/>
        <p:cNvGrpSpPr/>
        <p:nvPr/>
      </p:nvGrpSpPr>
      <p:grpSpPr>
        <a:xfrm>
          <a:off x="0" y="0"/>
          <a:ext cx="0" cy="0"/>
          <a:chOff x="0" y="0"/>
          <a:chExt cx="0" cy="0"/>
        </a:xfrm>
      </p:grpSpPr>
      <p:sp>
        <p:nvSpPr>
          <p:cNvPr id="25" name="Google Shape;25;p3"/>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6" name="Google Shape;26;p3"/>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 name="Google Shape;27;p3"/>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8" name="Google Shape;28;p3"/>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Google Shape;30;p4"/>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1" name="Google Shape;31;p4"/>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32" name="Google Shape;32;p4"/>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3" name="Google Shape;33;p4"/>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4" name="Google Shape;34;p4"/>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2"/>
        </a:solidFill>
        <a:effectLst/>
      </p:bgPr>
    </p:bg>
    <p:spTree>
      <p:nvGrpSpPr>
        <p:cNvPr id="1" name="Shape 35"/>
        <p:cNvGrpSpPr/>
        <p:nvPr/>
      </p:nvGrpSpPr>
      <p:grpSpPr>
        <a:xfrm>
          <a:off x="0" y="0"/>
          <a:ext cx="0" cy="0"/>
          <a:chOff x="0" y="0"/>
          <a:chExt cx="0" cy="0"/>
        </a:xfrm>
      </p:grpSpPr>
      <p:sp>
        <p:nvSpPr>
          <p:cNvPr id="36" name="Google Shape;36;p5"/>
          <p:cNvSpPr txBox="1">
            <a:spLocks noGrp="1"/>
          </p:cNvSpPr>
          <p:nvPr>
            <p:ph type="title"/>
          </p:nvPr>
        </p:nvSpPr>
        <p:spPr>
          <a:xfrm>
            <a:off x="722313" y="2362200"/>
            <a:ext cx="7772400" cy="2200275"/>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lt2"/>
              </a:buClr>
              <a:buSzPts val="4800"/>
              <a:buFont typeface="Arial"/>
              <a:buNone/>
              <a:defRPr sz="4800" b="0" i="0" u="none" strike="noStrike" cap="none">
                <a:solidFill>
                  <a:schemeClr val="lt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7" name="Google Shape;37;p5"/>
          <p:cNvSpPr txBox="1">
            <a:spLocks noGrp="1"/>
          </p:cNvSpPr>
          <p:nvPr>
            <p:ph type="body" idx="1"/>
          </p:nvPr>
        </p:nvSpPr>
        <p:spPr>
          <a:xfrm>
            <a:off x="722313" y="4626864"/>
            <a:ext cx="7772400" cy="1500187"/>
          </a:xfrm>
          <a:prstGeom prst="rect">
            <a:avLst/>
          </a:prstGeom>
          <a:noFill/>
          <a:ln>
            <a:noFill/>
          </a:ln>
        </p:spPr>
        <p:txBody>
          <a:bodyPr spcFirstLastPara="1" wrap="square" lIns="91425" tIns="45700" rIns="91425" bIns="45700" anchor="t" anchorCtr="0"/>
          <a:lstStyle>
            <a:lvl1pPr marL="457200" marR="0" lvl="0" indent="-228600" algn="l" rtl="0">
              <a:spcBef>
                <a:spcPts val="480"/>
              </a:spcBef>
              <a:spcAft>
                <a:spcPts val="0"/>
              </a:spcAft>
              <a:buClr>
                <a:schemeClr val="accent1"/>
              </a:buClr>
              <a:buSzPts val="2040"/>
              <a:buFont typeface="Arial"/>
              <a:buNone/>
              <a:defRPr sz="2400" b="0" i="0" u="none" strike="noStrike" cap="none">
                <a:solidFill>
                  <a:schemeClr val="lt2"/>
                </a:solidFill>
                <a:latin typeface="Arial"/>
                <a:ea typeface="Arial"/>
                <a:cs typeface="Arial"/>
                <a:sym typeface="Arial"/>
              </a:defRPr>
            </a:lvl1pPr>
            <a:lvl2pPr marL="914400" marR="0" lvl="1" indent="-228600" algn="l" rtl="0">
              <a:spcBef>
                <a:spcPts val="360"/>
              </a:spcBef>
              <a:spcAft>
                <a:spcPts val="0"/>
              </a:spcAft>
              <a:buClr>
                <a:schemeClr val="accent1"/>
              </a:buClr>
              <a:buSzPts val="1530"/>
              <a:buFont typeface="Arial"/>
              <a:buNone/>
              <a:defRPr sz="1800" b="0" i="0" u="none" strike="noStrike" cap="none">
                <a:solidFill>
                  <a:schemeClr val="lt1"/>
                </a:solidFill>
                <a:latin typeface="Arial"/>
                <a:ea typeface="Arial"/>
                <a:cs typeface="Arial"/>
                <a:sym typeface="Arial"/>
              </a:defRPr>
            </a:lvl2pPr>
            <a:lvl3pPr marL="1371600" marR="0" lvl="2" indent="-228600" algn="l" rtl="0">
              <a:spcBef>
                <a:spcPts val="320"/>
              </a:spcBef>
              <a:spcAft>
                <a:spcPts val="0"/>
              </a:spcAft>
              <a:buClr>
                <a:schemeClr val="accent1"/>
              </a:buClr>
              <a:buSzPts val="1440"/>
              <a:buFont typeface="Arial"/>
              <a:buNone/>
              <a:defRPr sz="1600" b="0" i="0" u="none" strike="noStrike" cap="none">
                <a:solidFill>
                  <a:schemeClr val="lt1"/>
                </a:solidFill>
                <a:latin typeface="Arial"/>
                <a:ea typeface="Arial"/>
                <a:cs typeface="Arial"/>
                <a:sym typeface="Arial"/>
              </a:defRPr>
            </a:lvl3pPr>
            <a:lvl4pPr marL="1828800" marR="0" lvl="3"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4pPr>
            <a:lvl5pPr marL="2286000" marR="0" lvl="4"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5pPr>
            <a:lvl6pPr marL="2743200" marR="0" lvl="5"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6pPr>
            <a:lvl7pPr marL="3200400" marR="0" lvl="6"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7pPr>
            <a:lvl8pPr marL="3657600" marR="0" lvl="7"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8pPr>
            <a:lvl9pPr marL="4114800" marR="0" lvl="8"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9pPr>
          </a:lstStyle>
          <a:p>
            <a:endParaRPr/>
          </a:p>
        </p:txBody>
      </p:sp>
      <p:sp>
        <p:nvSpPr>
          <p:cNvPr id="38" name="Google Shape;38;p5"/>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39" name="Google Shape;39;p5"/>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40" name="Google Shape;40;p5"/>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cxnSp>
        <p:nvCxnSpPr>
          <p:cNvPr id="41" name="Google Shape;41;p5"/>
          <p:cNvCxnSpPr/>
          <p:nvPr/>
        </p:nvCxnSpPr>
        <p:spPr>
          <a:xfrm>
            <a:off x="731520" y="4599432"/>
            <a:ext cx="7848600" cy="1588"/>
          </a:xfrm>
          <a:prstGeom prst="straightConnector1">
            <a:avLst/>
          </a:prstGeom>
          <a:noFill/>
          <a:ln w="19050" cap="flat" cmpd="sng">
            <a:solidFill>
              <a:schemeClr val="lt2"/>
            </a:solidFill>
            <a:prstDash val="solid"/>
            <a:round/>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4" name="Google Shape;44;p6"/>
          <p:cNvSpPr txBox="1">
            <a:spLocks noGrp="1"/>
          </p:cNvSpPr>
          <p:nvPr>
            <p:ph type="body" idx="1"/>
          </p:nvPr>
        </p:nvSpPr>
        <p:spPr>
          <a:xfrm>
            <a:off x="457200" y="1673352"/>
            <a:ext cx="4038600" cy="4718304"/>
          </a:xfrm>
          <a:prstGeom prst="rect">
            <a:avLst/>
          </a:prstGeom>
          <a:noFill/>
          <a:ln>
            <a:noFill/>
          </a:ln>
        </p:spPr>
        <p:txBody>
          <a:bodyPr spcFirstLastPara="1" wrap="square" lIns="91425" tIns="45700" rIns="91425" bIns="45700" anchor="t" anchorCtr="0"/>
          <a:lstStyle>
            <a:lvl1pPr marL="457200" marR="0" lvl="0" indent="-379730" algn="l" rtl="0">
              <a:spcBef>
                <a:spcPts val="560"/>
              </a:spcBef>
              <a:spcAft>
                <a:spcPts val="0"/>
              </a:spcAft>
              <a:buClr>
                <a:schemeClr val="accent1"/>
              </a:buClr>
              <a:buSzPts val="2380"/>
              <a:buFont typeface="Arial"/>
              <a:buChar char="•"/>
              <a:defRPr sz="2800" b="0" i="0" u="none" strike="noStrike" cap="none">
                <a:solidFill>
                  <a:schemeClr val="dk1"/>
                </a:solidFill>
                <a:latin typeface="Arial"/>
                <a:ea typeface="Arial"/>
                <a:cs typeface="Arial"/>
                <a:sym typeface="Arial"/>
              </a:defRPr>
            </a:lvl1pPr>
            <a:lvl2pPr marL="914400" marR="0" lvl="1"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2pPr>
            <a:lvl3pPr marL="1371600" marR="0" lvl="2" indent="-342900" algn="l" rtl="0">
              <a:spcBef>
                <a:spcPts val="400"/>
              </a:spcBef>
              <a:spcAft>
                <a:spcPts val="0"/>
              </a:spcAft>
              <a:buClr>
                <a:schemeClr val="accent1"/>
              </a:buClr>
              <a:buSzPts val="18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5" name="Google Shape;45;p6"/>
          <p:cNvSpPr txBox="1">
            <a:spLocks noGrp="1"/>
          </p:cNvSpPr>
          <p:nvPr>
            <p:ph type="body" idx="2"/>
          </p:nvPr>
        </p:nvSpPr>
        <p:spPr>
          <a:xfrm>
            <a:off x="4648200" y="1673352"/>
            <a:ext cx="4038600" cy="4718304"/>
          </a:xfrm>
          <a:prstGeom prst="rect">
            <a:avLst/>
          </a:prstGeom>
          <a:noFill/>
          <a:ln>
            <a:noFill/>
          </a:ln>
        </p:spPr>
        <p:txBody>
          <a:bodyPr spcFirstLastPara="1" wrap="square" lIns="91425" tIns="45700" rIns="91425" bIns="45700" anchor="t" anchorCtr="0"/>
          <a:lstStyle>
            <a:lvl1pPr marL="457200" marR="0" lvl="0" indent="-379730" algn="l" rtl="0">
              <a:spcBef>
                <a:spcPts val="560"/>
              </a:spcBef>
              <a:spcAft>
                <a:spcPts val="0"/>
              </a:spcAft>
              <a:buClr>
                <a:schemeClr val="accent1"/>
              </a:buClr>
              <a:buSzPts val="2380"/>
              <a:buFont typeface="Arial"/>
              <a:buChar char="•"/>
              <a:defRPr sz="2800" b="0" i="0" u="none" strike="noStrike" cap="none">
                <a:solidFill>
                  <a:schemeClr val="dk1"/>
                </a:solidFill>
                <a:latin typeface="Arial"/>
                <a:ea typeface="Arial"/>
                <a:cs typeface="Arial"/>
                <a:sym typeface="Arial"/>
              </a:defRPr>
            </a:lvl1pPr>
            <a:lvl2pPr marL="914400" marR="0" lvl="1"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2pPr>
            <a:lvl3pPr marL="1371600" marR="0" lvl="2" indent="-342900" algn="l" rtl="0">
              <a:spcBef>
                <a:spcPts val="400"/>
              </a:spcBef>
              <a:spcAft>
                <a:spcPts val="0"/>
              </a:spcAft>
              <a:buClr>
                <a:schemeClr val="accent1"/>
              </a:buClr>
              <a:buSzPts val="18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6" name="Google Shape;46;p6"/>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Google Shape;51;p7"/>
          <p:cNvSpPr txBox="1">
            <a:spLocks noGrp="1"/>
          </p:cNvSpPr>
          <p:nvPr>
            <p:ph type="body" idx="1"/>
          </p:nvPr>
        </p:nvSpPr>
        <p:spPr>
          <a:xfrm>
            <a:off x="457200" y="1676400"/>
            <a:ext cx="3931920" cy="639762"/>
          </a:xfrm>
          <a:prstGeom prst="rect">
            <a:avLst/>
          </a:prstGeom>
          <a:noFill/>
          <a:ln>
            <a:noFill/>
          </a:ln>
        </p:spPr>
        <p:txBody>
          <a:bodyPr spcFirstLastPara="1" wrap="square" lIns="91425" tIns="45700" rIns="91425" bIns="45700" anchor="ctr" anchorCtr="0"/>
          <a:lstStyle>
            <a:lvl1pPr marL="457200" marR="0" lvl="0" indent="-228600" algn="ctr" rtl="0">
              <a:spcBef>
                <a:spcPts val="400"/>
              </a:spcBef>
              <a:spcAft>
                <a:spcPts val="0"/>
              </a:spcAft>
              <a:buClr>
                <a:schemeClr val="accent1"/>
              </a:buClr>
              <a:buSzPts val="1700"/>
              <a:buFont typeface="Arial"/>
              <a:buNone/>
              <a:defRPr sz="2000" b="0" i="0" u="none" strike="noStrike" cap="none">
                <a:solidFill>
                  <a:schemeClr val="dk2"/>
                </a:solidFill>
                <a:latin typeface="Arial"/>
                <a:ea typeface="Arial"/>
                <a:cs typeface="Arial"/>
                <a:sym typeface="Arial"/>
              </a:defRPr>
            </a:lvl1pPr>
            <a:lvl2pPr marL="914400" marR="0" lvl="1" indent="-228600" algn="l" rtl="0">
              <a:spcBef>
                <a:spcPts val="400"/>
              </a:spcBef>
              <a:spcAft>
                <a:spcPts val="0"/>
              </a:spcAft>
              <a:buClr>
                <a:schemeClr val="accent1"/>
              </a:buClr>
              <a:buSzPts val="17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accent1"/>
              </a:buClr>
              <a:buSzPts val="162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52" name="Google Shape;52;p7"/>
          <p:cNvSpPr txBox="1">
            <a:spLocks noGrp="1"/>
          </p:cNvSpPr>
          <p:nvPr>
            <p:ph type="body" idx="2"/>
          </p:nvPr>
        </p:nvSpPr>
        <p:spPr>
          <a:xfrm>
            <a:off x="457200" y="2438400"/>
            <a:ext cx="3931920" cy="3951288"/>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3" name="Google Shape;53;p7"/>
          <p:cNvSpPr txBox="1">
            <a:spLocks noGrp="1"/>
          </p:cNvSpPr>
          <p:nvPr>
            <p:ph type="body" idx="3"/>
          </p:nvPr>
        </p:nvSpPr>
        <p:spPr>
          <a:xfrm>
            <a:off x="4754880" y="1676400"/>
            <a:ext cx="3931920" cy="639762"/>
          </a:xfrm>
          <a:prstGeom prst="rect">
            <a:avLst/>
          </a:prstGeom>
          <a:noFill/>
          <a:ln>
            <a:noFill/>
          </a:ln>
        </p:spPr>
        <p:txBody>
          <a:bodyPr spcFirstLastPara="1" wrap="square" lIns="91425" tIns="45700" rIns="91425" bIns="45700" anchor="ctr" anchorCtr="0"/>
          <a:lstStyle>
            <a:lvl1pPr marL="457200" marR="0" lvl="0" indent="-228600" algn="ctr" rtl="0">
              <a:spcBef>
                <a:spcPts val="400"/>
              </a:spcBef>
              <a:spcAft>
                <a:spcPts val="0"/>
              </a:spcAft>
              <a:buClr>
                <a:schemeClr val="accent1"/>
              </a:buClr>
              <a:buSzPts val="1700"/>
              <a:buFont typeface="Arial"/>
              <a:buNone/>
              <a:defRPr sz="2000" b="0" i="0" u="none" strike="noStrike" cap="none">
                <a:solidFill>
                  <a:schemeClr val="dk2"/>
                </a:solidFill>
                <a:latin typeface="Arial"/>
                <a:ea typeface="Arial"/>
                <a:cs typeface="Arial"/>
                <a:sym typeface="Arial"/>
              </a:defRPr>
            </a:lvl1pPr>
            <a:lvl2pPr marL="914400" marR="0" lvl="1" indent="-228600" algn="l" rtl="0">
              <a:spcBef>
                <a:spcPts val="400"/>
              </a:spcBef>
              <a:spcAft>
                <a:spcPts val="0"/>
              </a:spcAft>
              <a:buClr>
                <a:schemeClr val="accent1"/>
              </a:buClr>
              <a:buSzPts val="17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accent1"/>
              </a:buClr>
              <a:buSzPts val="162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4"/>
          </p:nvPr>
        </p:nvSpPr>
        <p:spPr>
          <a:xfrm>
            <a:off x="4754880" y="2438400"/>
            <a:ext cx="3931920" cy="3951288"/>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cxnSp>
        <p:nvCxnSpPr>
          <p:cNvPr id="58" name="Google Shape;58;p7"/>
          <p:cNvCxnSpPr/>
          <p:nvPr/>
        </p:nvCxnSpPr>
        <p:spPr>
          <a:xfrm rot="5400000">
            <a:off x="2217817" y="4045823"/>
            <a:ext cx="4709160" cy="794"/>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
        <p:nvSpPr>
          <p:cNvPr id="60" name="Google Shape;60;p8"/>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1" name="Google Shape;61;p8"/>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2" name="Google Shape;62;p8"/>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3"/>
        <p:cNvGrpSpPr/>
        <p:nvPr/>
      </p:nvGrpSpPr>
      <p:grpSpPr>
        <a:xfrm>
          <a:off x="0" y="0"/>
          <a:ext cx="0" cy="0"/>
          <a:chOff x="0" y="0"/>
          <a:chExt cx="0" cy="0"/>
        </a:xfrm>
      </p:grpSpPr>
      <p:sp>
        <p:nvSpPr>
          <p:cNvPr id="64" name="Google Shape;64;p9"/>
          <p:cNvSpPr txBox="1">
            <a:spLocks noGrp="1"/>
          </p:cNvSpPr>
          <p:nvPr>
            <p:ph type="title"/>
          </p:nvPr>
        </p:nvSpPr>
        <p:spPr>
          <a:xfrm>
            <a:off x="457200" y="792080"/>
            <a:ext cx="2139696" cy="1261872"/>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2"/>
              </a:buClr>
              <a:buSzPts val="2400"/>
              <a:buFont typeface="Arial"/>
              <a:buNone/>
              <a:defRPr sz="24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9"/>
          <p:cNvSpPr txBox="1">
            <a:spLocks noGrp="1"/>
          </p:cNvSpPr>
          <p:nvPr>
            <p:ph type="body" idx="1"/>
          </p:nvPr>
        </p:nvSpPr>
        <p:spPr>
          <a:xfrm>
            <a:off x="2971800" y="792080"/>
            <a:ext cx="5715000" cy="5577840"/>
          </a:xfrm>
          <a:prstGeom prst="rect">
            <a:avLst/>
          </a:prstGeom>
          <a:noFill/>
          <a:ln>
            <a:noFill/>
          </a:ln>
        </p:spPr>
        <p:txBody>
          <a:bodyPr spcFirstLastPara="1" wrap="square" lIns="91425" tIns="45700" rIns="91425" bIns="45700" anchor="t" anchorCtr="0"/>
          <a:lstStyle>
            <a:lvl1pPr marL="457200" marR="0" lvl="0" indent="-401320" algn="l" rtl="0">
              <a:spcBef>
                <a:spcPts val="640"/>
              </a:spcBef>
              <a:spcAft>
                <a:spcPts val="0"/>
              </a:spcAft>
              <a:buClr>
                <a:schemeClr val="accent1"/>
              </a:buClr>
              <a:buSzPts val="2720"/>
              <a:buFont typeface="Arial"/>
              <a:buChar char="•"/>
              <a:defRPr sz="3200" b="0" i="0" u="none" strike="noStrike" cap="none">
                <a:solidFill>
                  <a:schemeClr val="dk1"/>
                </a:solidFill>
                <a:latin typeface="Arial"/>
                <a:ea typeface="Arial"/>
                <a:cs typeface="Arial"/>
                <a:sym typeface="Arial"/>
              </a:defRPr>
            </a:lvl1pPr>
            <a:lvl2pPr marL="914400" marR="0" lvl="1" indent="-379730" algn="l" rtl="0">
              <a:spcBef>
                <a:spcPts val="560"/>
              </a:spcBef>
              <a:spcAft>
                <a:spcPts val="0"/>
              </a:spcAft>
              <a:buClr>
                <a:schemeClr val="accent1"/>
              </a:buClr>
              <a:buSzPts val="2380"/>
              <a:buFont typeface="Arial"/>
              <a:buChar char="•"/>
              <a:defRPr sz="2800" b="0" i="0" u="none" strike="noStrike" cap="none">
                <a:solidFill>
                  <a:schemeClr val="dk1"/>
                </a:solidFill>
                <a:latin typeface="Arial"/>
                <a:ea typeface="Arial"/>
                <a:cs typeface="Arial"/>
                <a:sym typeface="Arial"/>
              </a:defRPr>
            </a:lvl2pPr>
            <a:lvl3pPr marL="1371600" marR="0" lvl="2" indent="-365760" algn="l" rtl="0">
              <a:spcBef>
                <a:spcPts val="480"/>
              </a:spcBef>
              <a:spcAft>
                <a:spcPts val="0"/>
              </a:spcAft>
              <a:buClr>
                <a:schemeClr val="accent1"/>
              </a:buClr>
              <a:buSzPts val="216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6" name="Google Shape;66;p9"/>
          <p:cNvSpPr txBox="1">
            <a:spLocks noGrp="1"/>
          </p:cNvSpPr>
          <p:nvPr>
            <p:ph type="body" idx="2"/>
          </p:nvPr>
        </p:nvSpPr>
        <p:spPr>
          <a:xfrm>
            <a:off x="457201" y="2130552"/>
            <a:ext cx="2139696" cy="4243615"/>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accent1"/>
              </a:buClr>
              <a:buSzPts val="119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accent1"/>
              </a:buClr>
              <a:buSzPts val="102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accent1"/>
              </a:buClr>
              <a:buSzPts val="9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67" name="Google Shape;67;p9"/>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cxnSp>
        <p:nvCxnSpPr>
          <p:cNvPr id="70" name="Google Shape;70;p9"/>
          <p:cNvCxnSpPr/>
          <p:nvPr/>
        </p:nvCxnSpPr>
        <p:spPr>
          <a:xfrm rot="5400000">
            <a:off x="-13116" y="3580206"/>
            <a:ext cx="557784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Google Shape;72;p10"/>
          <p:cNvSpPr txBox="1">
            <a:spLocks noGrp="1"/>
          </p:cNvSpPr>
          <p:nvPr>
            <p:ph type="title"/>
          </p:nvPr>
        </p:nvSpPr>
        <p:spPr>
          <a:xfrm>
            <a:off x="457200" y="792480"/>
            <a:ext cx="2142680" cy="126492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2"/>
              </a:buClr>
              <a:buSzPts val="2400"/>
              <a:buFont typeface="Arial"/>
              <a:buNone/>
              <a:defRPr sz="24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3" name="Google Shape;73;p10"/>
          <p:cNvSpPr>
            <a:spLocks noGrp="1"/>
          </p:cNvSpPr>
          <p:nvPr>
            <p:ph type="pic" idx="2"/>
          </p:nvPr>
        </p:nvSpPr>
        <p:spPr>
          <a:xfrm>
            <a:off x="2858610" y="838201"/>
            <a:ext cx="5904390" cy="5500456"/>
          </a:xfrm>
          <a:prstGeom prst="rect">
            <a:avLst/>
          </a:prstGeom>
          <a:solidFill>
            <a:schemeClr val="lt2"/>
          </a:solidFill>
          <a:ln w="76200" cap="flat" cmpd="sng">
            <a:solidFill>
              <a:srgbClr val="FFFFFF"/>
            </a:solidFill>
            <a:prstDash val="solid"/>
            <a:miter lim="800000"/>
            <a:headEnd type="none" w="sm" len="sm"/>
            <a:tailEnd type="none" w="sm" len="sm"/>
          </a:ln>
          <a:effectLst>
            <a:outerShdw blurRad="50800" dist="12700" dir="5400000" algn="t" rotWithShape="0">
              <a:srgbClr val="000000">
                <a:alpha val="58823"/>
              </a:srgbClr>
            </a:outerShdw>
          </a:effectLst>
        </p:spPr>
        <p:txBody>
          <a:bodyPr spcFirstLastPara="1" wrap="square" lIns="91425" tIns="45700" rIns="91425" bIns="45700" anchor="t" anchorCtr="0"/>
          <a:lstStyle>
            <a:lvl1pPr marR="0" lvl="0" algn="l" rtl="0">
              <a:spcBef>
                <a:spcPts val="640"/>
              </a:spcBef>
              <a:spcAft>
                <a:spcPts val="0"/>
              </a:spcAft>
              <a:buClr>
                <a:schemeClr val="accent1"/>
              </a:buClr>
              <a:buSzPts val="272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accent1"/>
              </a:buClr>
              <a:buSzPts val="238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accent1"/>
              </a:buClr>
              <a:buSzPts val="216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74" name="Google Shape;74;p10"/>
          <p:cNvSpPr txBox="1">
            <a:spLocks noGrp="1"/>
          </p:cNvSpPr>
          <p:nvPr>
            <p:ph type="body" idx="1"/>
          </p:nvPr>
        </p:nvSpPr>
        <p:spPr>
          <a:xfrm>
            <a:off x="457200" y="2133600"/>
            <a:ext cx="2139696" cy="4242816"/>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accent1"/>
              </a:buClr>
              <a:buSzPts val="119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accent1"/>
              </a:buClr>
              <a:buSzPts val="102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accent1"/>
              </a:buClr>
              <a:buSzPts val="9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75" name="Google Shape;75;p10"/>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7" name="Google Shape;77;p10"/>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0" y="220786"/>
            <a:ext cx="9144000" cy="228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 name="Google Shape;11;p1"/>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13" name="Google Shape;13;p1"/>
          <p:cNvSpPr/>
          <p:nvPr/>
        </p:nvSpPr>
        <p:spPr>
          <a:xfrm>
            <a:off x="0" y="0"/>
            <a:ext cx="9144000" cy="36576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4" name="Google Shape;14;p1"/>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1"/>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ites.google.com/studentsenateccc.org/sscc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extranet.cccco.edu/Divisions/StudentServices/StudentSenate.asp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sccc.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asccc.org/content/senate-and-union-relationship-understanding-their-roles-and-working-together" TargetMode="External"/><Relationship Id="rId4" Type="http://schemas.openxmlformats.org/officeDocument/2006/relationships/hyperlink" Target="https://www.asccc.org/papers/developing-model-effective-senateunion-relation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davisondolores@fhda.edu"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hyperlink" Target="mailto:brillwynkoop@gmaill.com" TargetMode="External"/><Relationship Id="rId4" Type="http://schemas.openxmlformats.org/officeDocument/2006/relationships/hyperlink" Target="mailto:SFoster@fullcoll.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1.next.westlaw.com/Link/Document/FullText?findType=L&amp;originatingContext=document&amp;transitionType=DocumentItem&amp;pubNum=1000211&amp;refType=LQ&amp;originatingDoc=I9bdd4f60058d11e88670e77d497dbc01&amp;cite=CAGTS3544.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1.next.westlaw.com/Link/Document/FullText?findType=L&amp;originatingContext=document&amp;transitionType=DocumentItem&amp;pubNum=1000211&amp;refType=LQ&amp;originatingDoc=I9bdd4f61058d11e88670e77d497dbc01&amp;cite=CAGTS3544.7"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3"/>
          <p:cNvSpPr txBox="1">
            <a:spLocks noGrp="1"/>
          </p:cNvSpPr>
          <p:nvPr>
            <p:ph type="ctrTitle"/>
          </p:nvPr>
        </p:nvSpPr>
        <p:spPr>
          <a:xfrm>
            <a:off x="685800" y="1921565"/>
            <a:ext cx="7848600" cy="1377260"/>
          </a:xfrm>
          <a:prstGeom prst="rect">
            <a:avLst/>
          </a:prstGeom>
          <a:solidFill>
            <a:srgbClr val="EDE9E1"/>
          </a:solidFill>
          <a:ln>
            <a:noFill/>
          </a:ln>
        </p:spPr>
        <p:txBody>
          <a:bodyPr spcFirstLastPara="1" wrap="square" lIns="91425" tIns="45700" rIns="91425" bIns="45700" anchor="b" anchorCtr="0">
            <a:noAutofit/>
          </a:bodyPr>
          <a:lstStyle/>
          <a:p>
            <a:pPr marL="0" lvl="0" indent="0" algn="ctr" rtl="0">
              <a:lnSpc>
                <a:spcPct val="115000"/>
              </a:lnSpc>
              <a:spcBef>
                <a:spcPts val="0"/>
              </a:spcBef>
              <a:spcAft>
                <a:spcPts val="0"/>
              </a:spcAft>
              <a:buClr>
                <a:schemeClr val="dk1"/>
              </a:buClr>
              <a:buSzPts val="1100"/>
              <a:buFont typeface="Arial"/>
              <a:buNone/>
            </a:pPr>
            <a:r>
              <a:rPr lang="en-US" sz="3200" b="1">
                <a:solidFill>
                  <a:schemeClr val="dk1"/>
                </a:solidFill>
              </a:rPr>
              <a:t>10+1 Governance and Union Issues:  </a:t>
            </a:r>
            <a:endParaRPr sz="3200" b="1">
              <a:solidFill>
                <a:schemeClr val="dk1"/>
              </a:solidFill>
            </a:endParaRPr>
          </a:p>
          <a:p>
            <a:pPr marL="0" lvl="0" indent="0" algn="ctr" rtl="0">
              <a:lnSpc>
                <a:spcPct val="115000"/>
              </a:lnSpc>
              <a:spcBef>
                <a:spcPts val="0"/>
              </a:spcBef>
              <a:spcAft>
                <a:spcPts val="0"/>
              </a:spcAft>
              <a:buClr>
                <a:schemeClr val="dk1"/>
              </a:buClr>
              <a:buSzPts val="1100"/>
              <a:buFont typeface="Arial"/>
              <a:buNone/>
            </a:pPr>
            <a:r>
              <a:rPr lang="en-US" sz="3200" b="1">
                <a:solidFill>
                  <a:schemeClr val="dk1"/>
                </a:solidFill>
              </a:rPr>
              <a:t>Similarities and Differences</a:t>
            </a:r>
            <a:endParaRPr sz="3200" b="1"/>
          </a:p>
        </p:txBody>
      </p:sp>
      <p:sp>
        <p:nvSpPr>
          <p:cNvPr id="96" name="Google Shape;96;p13"/>
          <p:cNvSpPr txBox="1">
            <a:spLocks noGrp="1"/>
          </p:cNvSpPr>
          <p:nvPr>
            <p:ph type="subTitle" idx="1"/>
          </p:nvPr>
        </p:nvSpPr>
        <p:spPr>
          <a:xfrm>
            <a:off x="685800" y="3505200"/>
            <a:ext cx="8312426" cy="2788024"/>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0"/>
              </a:spcBef>
              <a:spcAft>
                <a:spcPts val="0"/>
              </a:spcAft>
              <a:buClr>
                <a:schemeClr val="dk1"/>
              </a:buClr>
              <a:buSzPts val="1100"/>
              <a:buFont typeface="Arial"/>
              <a:buNone/>
            </a:pPr>
            <a:endParaRPr sz="1800" b="1">
              <a:solidFill>
                <a:schemeClr val="dk1"/>
              </a:solidFill>
            </a:endParaRPr>
          </a:p>
          <a:p>
            <a:pPr marL="0" lvl="0" indent="0" rtl="0">
              <a:lnSpc>
                <a:spcPct val="115000"/>
              </a:lnSpc>
              <a:spcBef>
                <a:spcPts val="0"/>
              </a:spcBef>
              <a:spcAft>
                <a:spcPts val="0"/>
              </a:spcAft>
              <a:buClr>
                <a:schemeClr val="dk1"/>
              </a:buClr>
              <a:buSzPts val="1100"/>
              <a:buFont typeface="Arial"/>
              <a:buNone/>
            </a:pPr>
            <a:r>
              <a:rPr lang="en-US">
                <a:solidFill>
                  <a:schemeClr val="dk1"/>
                </a:solidFill>
              </a:rPr>
              <a:t>Dolores Davison, ASCCC Vice President</a:t>
            </a:r>
            <a:endParaRPr>
              <a:solidFill>
                <a:schemeClr val="dk1"/>
              </a:solidFill>
            </a:endParaRPr>
          </a:p>
          <a:p>
            <a:pPr marL="0" lvl="0" indent="0" rtl="0">
              <a:lnSpc>
                <a:spcPct val="115000"/>
              </a:lnSpc>
              <a:spcBef>
                <a:spcPts val="0"/>
              </a:spcBef>
              <a:spcAft>
                <a:spcPts val="0"/>
              </a:spcAft>
              <a:buClr>
                <a:schemeClr val="dk1"/>
              </a:buClr>
              <a:buSzPts val="1100"/>
              <a:buFont typeface="Arial"/>
              <a:buNone/>
            </a:pPr>
            <a:r>
              <a:rPr lang="en-US">
                <a:solidFill>
                  <a:schemeClr val="dk1"/>
                </a:solidFill>
              </a:rPr>
              <a:t>Sam Foster, ASCCC Area D Representative</a:t>
            </a:r>
            <a:endParaRPr>
              <a:solidFill>
                <a:schemeClr val="dk1"/>
              </a:solidFill>
            </a:endParaRPr>
          </a:p>
          <a:p>
            <a:pPr marL="0" lvl="0" indent="0" rtl="0">
              <a:lnSpc>
                <a:spcPct val="115000"/>
              </a:lnSpc>
              <a:spcBef>
                <a:spcPts val="0"/>
              </a:spcBef>
              <a:spcAft>
                <a:spcPts val="0"/>
              </a:spcAft>
              <a:buClr>
                <a:schemeClr val="dk1"/>
              </a:buClr>
              <a:buSzPts val="1100"/>
              <a:buFont typeface="Arial"/>
              <a:buNone/>
            </a:pPr>
            <a:r>
              <a:rPr lang="en-US">
                <a:solidFill>
                  <a:schemeClr val="dk1"/>
                </a:solidFill>
              </a:rPr>
              <a:t>Wendy Brill-Wynkoop, College of the Canyons</a:t>
            </a:r>
            <a:endParaRPr>
              <a:solidFill>
                <a:schemeClr val="dk1"/>
              </a:solidFill>
            </a:endParaRPr>
          </a:p>
          <a:p>
            <a:pPr marL="0" marR="0" lvl="0" indent="0" algn="l" rtl="0">
              <a:spcBef>
                <a:spcPts val="400"/>
              </a:spcBef>
              <a:spcAft>
                <a:spcPts val="0"/>
              </a:spcAft>
              <a:buClr>
                <a:schemeClr val="accent1"/>
              </a:buClr>
              <a:buSzPts val="1700"/>
              <a:buFont typeface="Arial"/>
              <a:buNone/>
            </a:pPr>
            <a:endParaRPr sz="2000" b="0" i="0" u="none" strike="noStrike" cap="none">
              <a:solidFill>
                <a:srgbClr val="3F3F3F"/>
              </a:solidFill>
              <a:latin typeface="Arial"/>
              <a:ea typeface="Arial"/>
              <a:cs typeface="Arial"/>
              <a:sym typeface="Arial"/>
            </a:endParaRPr>
          </a:p>
          <a:p>
            <a:pPr marL="0" marR="0" lvl="0" indent="0" algn="ctr" rtl="0">
              <a:spcBef>
                <a:spcPts val="400"/>
              </a:spcBef>
              <a:spcAft>
                <a:spcPts val="0"/>
              </a:spcAft>
              <a:buClr>
                <a:schemeClr val="accent1"/>
              </a:buClr>
              <a:buSzPts val="1700"/>
              <a:buFont typeface="Arial"/>
              <a:buNone/>
            </a:pPr>
            <a:r>
              <a:rPr lang="en-US" sz="2000" b="0" i="0" u="none" strike="noStrike" cap="none">
                <a:solidFill>
                  <a:srgbClr val="3F3F3F"/>
                </a:solidFill>
                <a:latin typeface="Arial"/>
                <a:ea typeface="Arial"/>
                <a:cs typeface="Arial"/>
                <a:sym typeface="Arial"/>
              </a:rPr>
              <a:t>ASCCC Part-Time Institute</a:t>
            </a:r>
            <a:endParaRPr sz="2000" b="0" i="0" u="none" strike="noStrike" cap="none">
              <a:solidFill>
                <a:srgbClr val="3F3F3F"/>
              </a:solidFill>
              <a:latin typeface="Arial"/>
              <a:ea typeface="Arial"/>
              <a:cs typeface="Arial"/>
              <a:sym typeface="Arial"/>
            </a:endParaRPr>
          </a:p>
          <a:p>
            <a:pPr marL="0" marR="0" lvl="0" indent="0" algn="ctr" rtl="0">
              <a:spcBef>
                <a:spcPts val="400"/>
              </a:spcBef>
              <a:spcAft>
                <a:spcPts val="0"/>
              </a:spcAft>
              <a:buClr>
                <a:schemeClr val="accent1"/>
              </a:buClr>
              <a:buSzPts val="1700"/>
              <a:buFont typeface="Arial"/>
              <a:buNone/>
            </a:pPr>
            <a:r>
              <a:rPr lang="en-US" sz="2000" b="0" i="0" u="none" strike="noStrike" cap="none">
                <a:solidFill>
                  <a:srgbClr val="3F3F3F"/>
                </a:solidFill>
                <a:latin typeface="Arial"/>
                <a:ea typeface="Arial"/>
                <a:cs typeface="Arial"/>
                <a:sym typeface="Arial"/>
              </a:rPr>
              <a:t>Westin San Francisco Airport Hotel</a:t>
            </a:r>
            <a:endParaRPr sz="2400" b="0" i="0" u="none" strike="noStrike" cap="none">
              <a:solidFill>
                <a:srgbClr val="3F3F3F"/>
              </a:solidFill>
              <a:latin typeface="Arial"/>
              <a:ea typeface="Arial"/>
              <a:cs typeface="Arial"/>
              <a:sym typeface="Arial"/>
            </a:endParaRPr>
          </a:p>
        </p:txBody>
      </p:sp>
      <p:pic>
        <p:nvPicPr>
          <p:cNvPr id="97" name="Google Shape;97;p13"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2"/>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Student Senate</a:t>
            </a:r>
            <a:endParaRPr sz="4000" b="0" i="0" u="none" strike="noStrike" cap="none">
              <a:solidFill>
                <a:schemeClr val="dk2"/>
              </a:solidFill>
              <a:latin typeface="Arial"/>
              <a:ea typeface="Arial"/>
              <a:cs typeface="Arial"/>
              <a:sym typeface="Arial"/>
            </a:endParaRPr>
          </a:p>
        </p:txBody>
      </p:sp>
      <p:sp>
        <p:nvSpPr>
          <p:cNvPr id="168" name="Google Shape;168;p22"/>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lvl="0" indent="0">
              <a:spcBef>
                <a:spcPts val="480"/>
              </a:spcBef>
              <a:spcAft>
                <a:spcPts val="0"/>
              </a:spcAft>
              <a:buNone/>
            </a:pPr>
            <a:r>
              <a:rPr lang="en-US" sz="2000"/>
              <a:t>The Senate is recognized by California Community Colleges Board of Governors and Chancellor’s Office as the official voice of students in system participatory governance in accordance with Title 5, §50002. The Senate shall maintain system participatory governance as one of its mission’s three pillars of engagement and act through System Affairs Directors from each Region to facilitate the involvement of students in the same.</a:t>
            </a:r>
            <a:endParaRPr sz="2000"/>
          </a:p>
          <a:p>
            <a:pPr marL="0" lvl="0" indent="0" rtl="0">
              <a:spcBef>
                <a:spcPts val="480"/>
              </a:spcBef>
              <a:spcAft>
                <a:spcPts val="0"/>
              </a:spcAft>
              <a:buClr>
                <a:schemeClr val="dk1"/>
              </a:buClr>
              <a:buSzPts val="1100"/>
              <a:buFont typeface="Arial"/>
              <a:buNone/>
            </a:pPr>
            <a:endParaRPr sz="2000"/>
          </a:p>
          <a:p>
            <a:pPr marL="0" lvl="0" indent="0">
              <a:spcBef>
                <a:spcPts val="480"/>
              </a:spcBef>
              <a:spcAft>
                <a:spcPts val="0"/>
              </a:spcAft>
              <a:buNone/>
            </a:pPr>
            <a:r>
              <a:rPr lang="en-US" sz="2000" u="sng">
                <a:solidFill>
                  <a:schemeClr val="hlink"/>
                </a:solidFill>
                <a:hlinkClick r:id="rId3"/>
              </a:rPr>
              <a:t>https://sites.google.com/studentsenateccc.org/ssccc</a:t>
            </a:r>
            <a:endParaRPr sz="2000"/>
          </a:p>
          <a:p>
            <a:pPr marL="0" lvl="0" indent="0">
              <a:spcBef>
                <a:spcPts val="480"/>
              </a:spcBef>
              <a:spcAft>
                <a:spcPts val="0"/>
              </a:spcAft>
              <a:buNone/>
            </a:pPr>
            <a:r>
              <a:rPr lang="en-US" sz="2000" u="sng">
                <a:solidFill>
                  <a:schemeClr val="hlink"/>
                </a:solidFill>
                <a:hlinkClick r:id="rId4"/>
              </a:rPr>
              <a:t>http://extranet.cccco.edu/Divisions/StudentServices/StudentSenate.aspx</a:t>
            </a:r>
            <a:endParaRPr sz="2000"/>
          </a:p>
          <a:p>
            <a:pPr marL="0" lvl="0" indent="0" rtl="0">
              <a:spcBef>
                <a:spcPts val="480"/>
              </a:spcBef>
              <a:spcAft>
                <a:spcPts val="0"/>
              </a:spcAft>
              <a:buNone/>
            </a:pPr>
            <a:endParaRPr sz="1800"/>
          </a:p>
        </p:txBody>
      </p:sp>
      <p:pic>
        <p:nvPicPr>
          <p:cNvPr id="169" name="Google Shape;169;p22" descr="ASCCC_Logo"/>
          <p:cNvPicPr preferRelativeResize="0"/>
          <p:nvPr/>
        </p:nvPicPr>
        <p:blipFill rotWithShape="1">
          <a:blip r:embed="rId5">
            <a:alphaModFix/>
          </a:blip>
          <a:srcRect/>
          <a:stretch/>
        </p:blipFill>
        <p:spPr>
          <a:xfrm>
            <a:off x="371465" y="400050"/>
            <a:ext cx="4231670" cy="78647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3"/>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Scenario</a:t>
            </a:r>
            <a:endParaRPr sz="4000" b="0" i="0" u="none" strike="noStrike" cap="none">
              <a:solidFill>
                <a:schemeClr val="dk2"/>
              </a:solidFill>
              <a:latin typeface="Arial"/>
              <a:ea typeface="Arial"/>
              <a:cs typeface="Arial"/>
              <a:sym typeface="Arial"/>
            </a:endParaRPr>
          </a:p>
        </p:txBody>
      </p:sp>
      <p:sp>
        <p:nvSpPr>
          <p:cNvPr id="176" name="Google Shape;176;p23"/>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2040"/>
              <a:buFont typeface="Arial"/>
              <a:buNone/>
            </a:pPr>
            <a:endParaRPr/>
          </a:p>
          <a:p>
            <a:pPr marL="0" marR="0" lvl="0" indent="0" algn="l" rtl="0">
              <a:spcBef>
                <a:spcPts val="0"/>
              </a:spcBef>
              <a:spcAft>
                <a:spcPts val="0"/>
              </a:spcAft>
              <a:buClr>
                <a:schemeClr val="accent1"/>
              </a:buClr>
              <a:buSzPts val="2040"/>
              <a:buFont typeface="Arial"/>
              <a:buNone/>
            </a:pPr>
            <a:r>
              <a:rPr lang="en-US"/>
              <a:t>The Nursing Department would like to implement the use of plus/minus grading campus wide. Which stakeholder(s) should be involved in the decision making process?</a:t>
            </a:r>
            <a:endParaRPr/>
          </a:p>
        </p:txBody>
      </p:sp>
      <p:pic>
        <p:nvPicPr>
          <p:cNvPr id="177" name="Google Shape;177;p23"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4"/>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Scenario</a:t>
            </a:r>
            <a:endParaRPr sz="4000" b="0" i="0" u="none" strike="noStrike" cap="none">
              <a:solidFill>
                <a:schemeClr val="dk2"/>
              </a:solidFill>
              <a:latin typeface="Arial"/>
              <a:ea typeface="Arial"/>
              <a:cs typeface="Arial"/>
              <a:sym typeface="Arial"/>
            </a:endParaRPr>
          </a:p>
        </p:txBody>
      </p:sp>
      <p:sp>
        <p:nvSpPr>
          <p:cNvPr id="184" name="Google Shape;184;p24"/>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2040"/>
              <a:buFont typeface="Arial"/>
              <a:buNone/>
            </a:pPr>
            <a:endParaRPr dirty="0"/>
          </a:p>
          <a:p>
            <a:pPr marL="0" marR="0" lvl="0" indent="0" algn="l" rtl="0">
              <a:spcBef>
                <a:spcPts val="0"/>
              </a:spcBef>
              <a:spcAft>
                <a:spcPts val="0"/>
              </a:spcAft>
              <a:buClr>
                <a:schemeClr val="accent1"/>
              </a:buClr>
              <a:buSzPts val="2040"/>
              <a:buFont typeface="Arial"/>
              <a:buNone/>
            </a:pPr>
            <a:r>
              <a:rPr lang="en-US" dirty="0"/>
              <a:t>As the term is about to begin a part time faculty member with seniority had her class cancelled due to low enrollment. Does she have the right to take another faculty member’s class who has less seniority?</a:t>
            </a:r>
            <a:endParaRPr dirty="0"/>
          </a:p>
        </p:txBody>
      </p:sp>
      <p:pic>
        <p:nvPicPr>
          <p:cNvPr id="185" name="Google Shape;185;p24"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5"/>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Scenario </a:t>
            </a:r>
            <a:endParaRPr sz="4000" b="0" i="0" u="none" strike="noStrike" cap="none">
              <a:solidFill>
                <a:schemeClr val="dk2"/>
              </a:solidFill>
              <a:latin typeface="Arial"/>
              <a:ea typeface="Arial"/>
              <a:cs typeface="Arial"/>
              <a:sym typeface="Arial"/>
            </a:endParaRPr>
          </a:p>
        </p:txBody>
      </p:sp>
      <p:sp>
        <p:nvSpPr>
          <p:cNvPr id="192" name="Google Shape;192;p25"/>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0"/>
              </a:spcBef>
              <a:spcAft>
                <a:spcPts val="0"/>
              </a:spcAft>
              <a:buClr>
                <a:schemeClr val="dk1"/>
              </a:buClr>
              <a:buSzPts val="1100"/>
              <a:buFont typeface="Arial"/>
              <a:buNone/>
            </a:pPr>
            <a:endParaRPr dirty="0"/>
          </a:p>
          <a:p>
            <a:pPr marL="0" lvl="0" indent="0" rtl="0">
              <a:lnSpc>
                <a:spcPct val="115000"/>
              </a:lnSpc>
              <a:spcBef>
                <a:spcPts val="0"/>
              </a:spcBef>
              <a:spcAft>
                <a:spcPts val="0"/>
              </a:spcAft>
              <a:buClr>
                <a:schemeClr val="dk1"/>
              </a:buClr>
              <a:buSzPts val="1100"/>
              <a:buFont typeface="Arial"/>
              <a:buNone/>
            </a:pPr>
            <a:r>
              <a:rPr lang="en-US" dirty="0"/>
              <a:t>The faculty was informed by the district that a decision was made to shorten the academic term and change finals week. Should the Senate or the Union be involved in this decision?</a:t>
            </a:r>
            <a:endParaRPr dirty="0"/>
          </a:p>
          <a:p>
            <a:pPr marL="0" marR="0" lvl="0" indent="0" algn="l" rtl="0">
              <a:spcBef>
                <a:spcPts val="0"/>
              </a:spcBef>
              <a:spcAft>
                <a:spcPts val="0"/>
              </a:spcAft>
              <a:buClr>
                <a:schemeClr val="accent1"/>
              </a:buClr>
              <a:buSzPts val="2040"/>
              <a:buFont typeface="Arial"/>
              <a:buNone/>
            </a:pPr>
            <a:endParaRPr dirty="0"/>
          </a:p>
        </p:txBody>
      </p:sp>
      <p:pic>
        <p:nvPicPr>
          <p:cNvPr id="193" name="Google Shape;193;p25"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6"/>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Scenario </a:t>
            </a:r>
            <a:endParaRPr sz="4000" b="0" i="0" u="none" strike="noStrike" cap="none">
              <a:solidFill>
                <a:schemeClr val="dk2"/>
              </a:solidFill>
              <a:latin typeface="Arial"/>
              <a:ea typeface="Arial"/>
              <a:cs typeface="Arial"/>
              <a:sym typeface="Arial"/>
            </a:endParaRPr>
          </a:p>
        </p:txBody>
      </p:sp>
      <p:sp>
        <p:nvSpPr>
          <p:cNvPr id="200" name="Google Shape;200;p26"/>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0"/>
              </a:spcBef>
              <a:spcAft>
                <a:spcPts val="0"/>
              </a:spcAft>
              <a:buClr>
                <a:schemeClr val="dk1"/>
              </a:buClr>
              <a:buSzPts val="1100"/>
              <a:buFont typeface="Arial"/>
              <a:buNone/>
            </a:pPr>
            <a:endParaRPr dirty="0"/>
          </a:p>
          <a:p>
            <a:pPr marL="0" lvl="0" indent="0" rtl="0">
              <a:lnSpc>
                <a:spcPct val="115000"/>
              </a:lnSpc>
              <a:spcBef>
                <a:spcPts val="0"/>
              </a:spcBef>
              <a:spcAft>
                <a:spcPts val="0"/>
              </a:spcAft>
              <a:buClr>
                <a:schemeClr val="dk1"/>
              </a:buClr>
              <a:buSzPts val="1100"/>
              <a:buFont typeface="Arial"/>
              <a:buNone/>
            </a:pPr>
            <a:r>
              <a:rPr lang="en-US" dirty="0"/>
              <a:t>A faculty member decides to implement the use of OER materials in place of the traditional textbook and he is told he cannot do so by his department chair.  Is this a union or a senate issue?</a:t>
            </a:r>
            <a:endParaRPr dirty="0"/>
          </a:p>
        </p:txBody>
      </p:sp>
      <p:pic>
        <p:nvPicPr>
          <p:cNvPr id="201" name="Google Shape;201;p26"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7"/>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endParaRPr sz="3600"/>
          </a:p>
          <a:p>
            <a:pPr marL="0" marR="0" lvl="0" indent="0" algn="l" rtl="0">
              <a:spcBef>
                <a:spcPts val="0"/>
              </a:spcBef>
              <a:spcAft>
                <a:spcPts val="0"/>
              </a:spcAft>
              <a:buClr>
                <a:schemeClr val="dk2"/>
              </a:buClr>
              <a:buSzPts val="4000"/>
              <a:buFont typeface="Arial"/>
              <a:buNone/>
            </a:pPr>
            <a:r>
              <a:rPr lang="en-US" sz="3600"/>
              <a:t>Best Practices:</a:t>
            </a:r>
            <a:endParaRPr sz="3600"/>
          </a:p>
          <a:p>
            <a:pPr marL="0" marR="0" lvl="0" indent="0" algn="l" rtl="0">
              <a:spcBef>
                <a:spcPts val="0"/>
              </a:spcBef>
              <a:spcAft>
                <a:spcPts val="0"/>
              </a:spcAft>
              <a:buClr>
                <a:schemeClr val="dk2"/>
              </a:buClr>
              <a:buSzPts val="4000"/>
              <a:buFont typeface="Arial"/>
              <a:buNone/>
            </a:pPr>
            <a:endParaRPr sz="3600" b="0" i="0" u="none" strike="noStrike" cap="none">
              <a:solidFill>
                <a:schemeClr val="dk2"/>
              </a:solidFill>
              <a:latin typeface="Arial"/>
              <a:ea typeface="Arial"/>
              <a:cs typeface="Arial"/>
              <a:sym typeface="Arial"/>
            </a:endParaRPr>
          </a:p>
        </p:txBody>
      </p:sp>
      <p:sp>
        <p:nvSpPr>
          <p:cNvPr id="208" name="Google Shape;208;p27"/>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457200" marR="0" lvl="0" indent="-419100" algn="l" rtl="0">
              <a:spcBef>
                <a:spcPts val="0"/>
              </a:spcBef>
              <a:spcAft>
                <a:spcPts val="0"/>
              </a:spcAft>
              <a:buSzPts val="3000"/>
              <a:buChar char="●"/>
            </a:pPr>
            <a:r>
              <a:rPr lang="en-US" sz="3000"/>
              <a:t>Mutual understanding and respect between Senate and Union</a:t>
            </a:r>
            <a:endParaRPr sz="3000"/>
          </a:p>
          <a:p>
            <a:pPr marL="914400" marR="0" lvl="1" indent="-381000" algn="l" rtl="0">
              <a:spcBef>
                <a:spcPts val="0"/>
              </a:spcBef>
              <a:spcAft>
                <a:spcPts val="0"/>
              </a:spcAft>
              <a:buSzPts val="2400"/>
              <a:buChar char="○"/>
            </a:pPr>
            <a:r>
              <a:rPr lang="en-US" sz="2400"/>
              <a:t>Draft when both bodies are not stressed by RIF or other major concerns</a:t>
            </a:r>
            <a:endParaRPr sz="2400"/>
          </a:p>
          <a:p>
            <a:pPr marL="457200" lvl="0" indent="-419100" rtl="0">
              <a:spcBef>
                <a:spcPts val="0"/>
              </a:spcBef>
              <a:spcAft>
                <a:spcPts val="0"/>
              </a:spcAft>
              <a:buClr>
                <a:schemeClr val="dk2"/>
              </a:buClr>
              <a:buSzPts val="3000"/>
              <a:buChar char="●"/>
            </a:pPr>
            <a:r>
              <a:rPr lang="en-US" sz="3000">
                <a:solidFill>
                  <a:schemeClr val="dk2"/>
                </a:solidFill>
              </a:rPr>
              <a:t>Participation of faculty (including part-time)</a:t>
            </a:r>
            <a:endParaRPr sz="3000">
              <a:solidFill>
                <a:schemeClr val="dk2"/>
              </a:solidFill>
            </a:endParaRPr>
          </a:p>
          <a:p>
            <a:pPr marL="457200" lvl="0" indent="-419100" rtl="0">
              <a:spcBef>
                <a:spcPts val="0"/>
              </a:spcBef>
              <a:spcAft>
                <a:spcPts val="0"/>
              </a:spcAft>
              <a:buClr>
                <a:schemeClr val="dk2"/>
              </a:buClr>
              <a:buSzPts val="3000"/>
              <a:buChar char="●"/>
            </a:pPr>
            <a:r>
              <a:rPr lang="en-US" sz="3000">
                <a:solidFill>
                  <a:schemeClr val="dk2"/>
                </a:solidFill>
              </a:rPr>
              <a:t>Local board policies and contract</a:t>
            </a:r>
            <a:endParaRPr sz="3000">
              <a:solidFill>
                <a:schemeClr val="dk2"/>
              </a:solidFill>
            </a:endParaRPr>
          </a:p>
          <a:p>
            <a:pPr marL="457200" lvl="0" indent="-419100" rtl="0">
              <a:spcBef>
                <a:spcPts val="0"/>
              </a:spcBef>
              <a:spcAft>
                <a:spcPts val="0"/>
              </a:spcAft>
              <a:buClr>
                <a:schemeClr val="dk2"/>
              </a:buClr>
              <a:buSzPts val="3000"/>
              <a:buChar char="●"/>
            </a:pPr>
            <a:r>
              <a:rPr lang="en-US" sz="3000">
                <a:solidFill>
                  <a:schemeClr val="dk2"/>
                </a:solidFill>
              </a:rPr>
              <a:t>Written agreement between Senate and Union</a:t>
            </a:r>
            <a:endParaRPr sz="3000">
              <a:solidFill>
                <a:schemeClr val="dk2"/>
              </a:solidFill>
            </a:endParaRPr>
          </a:p>
          <a:p>
            <a:pPr marL="0" lvl="0" indent="0" rtl="0">
              <a:spcBef>
                <a:spcPts val="0"/>
              </a:spcBef>
              <a:spcAft>
                <a:spcPts val="0"/>
              </a:spcAft>
              <a:buClr>
                <a:schemeClr val="dk2"/>
              </a:buClr>
              <a:buSzPts val="4000"/>
              <a:buFont typeface="Arial"/>
              <a:buNone/>
            </a:pPr>
            <a:endParaRPr sz="3600">
              <a:solidFill>
                <a:schemeClr val="dk2"/>
              </a:solidFill>
            </a:endParaRPr>
          </a:p>
        </p:txBody>
      </p:sp>
      <p:pic>
        <p:nvPicPr>
          <p:cNvPr id="209" name="Google Shape;209;p27"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8"/>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Resources </a:t>
            </a:r>
            <a:endParaRPr sz="4000" b="0" i="0" u="none" strike="noStrike" cap="none">
              <a:solidFill>
                <a:schemeClr val="dk2"/>
              </a:solidFill>
              <a:latin typeface="Arial"/>
              <a:ea typeface="Arial"/>
              <a:cs typeface="Arial"/>
              <a:sym typeface="Arial"/>
            </a:endParaRPr>
          </a:p>
        </p:txBody>
      </p:sp>
      <p:sp>
        <p:nvSpPr>
          <p:cNvPr id="216" name="Google Shape;216;p28"/>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0"/>
              </a:spcBef>
              <a:spcAft>
                <a:spcPts val="0"/>
              </a:spcAft>
              <a:buClr>
                <a:schemeClr val="dk1"/>
              </a:buClr>
              <a:buSzPts val="1100"/>
              <a:buFont typeface="Arial"/>
              <a:buNone/>
            </a:pPr>
            <a:r>
              <a:rPr lang="en-US" b="1"/>
              <a:t>Academic Senate Website</a:t>
            </a:r>
            <a:endParaRPr b="1"/>
          </a:p>
          <a:p>
            <a:pPr marL="0" marR="0" lvl="0" indent="0" algn="l" rtl="0">
              <a:spcBef>
                <a:spcPts val="0"/>
              </a:spcBef>
              <a:spcAft>
                <a:spcPts val="0"/>
              </a:spcAft>
              <a:buClr>
                <a:schemeClr val="accent1"/>
              </a:buClr>
              <a:buSzPts val="2040"/>
              <a:buFont typeface="Arial"/>
              <a:buNone/>
            </a:pPr>
            <a:r>
              <a:rPr lang="en-US" u="sng">
                <a:solidFill>
                  <a:schemeClr val="hlink"/>
                </a:solidFill>
                <a:hlinkClick r:id="rId3"/>
              </a:rPr>
              <a:t>www.asccc.org</a:t>
            </a:r>
            <a:endParaRPr/>
          </a:p>
          <a:p>
            <a:pPr marL="0" marR="0" lvl="0" indent="0" algn="l" rtl="0">
              <a:spcBef>
                <a:spcPts val="0"/>
              </a:spcBef>
              <a:spcAft>
                <a:spcPts val="0"/>
              </a:spcAft>
              <a:buClr>
                <a:schemeClr val="accent1"/>
              </a:buClr>
              <a:buSzPts val="2040"/>
              <a:buFont typeface="Arial"/>
              <a:buNone/>
            </a:pPr>
            <a:r>
              <a:rPr lang="en-US" b="1"/>
              <a:t>Senate Paper: Developing Model Effective Senate-Union Relationships</a:t>
            </a:r>
            <a:endParaRPr b="1"/>
          </a:p>
          <a:p>
            <a:pPr marL="0" marR="0" lvl="0" indent="0" algn="l" rtl="0">
              <a:spcBef>
                <a:spcPts val="0"/>
              </a:spcBef>
              <a:spcAft>
                <a:spcPts val="0"/>
              </a:spcAft>
              <a:buClr>
                <a:schemeClr val="accent1"/>
              </a:buClr>
              <a:buSzPts val="2040"/>
              <a:buFont typeface="Arial"/>
              <a:buNone/>
            </a:pPr>
            <a:r>
              <a:rPr lang="en-US" u="sng">
                <a:solidFill>
                  <a:schemeClr val="hlink"/>
                </a:solidFill>
                <a:hlinkClick r:id="rId4"/>
              </a:rPr>
              <a:t>https://www.asccc.org/papers/developing-model-effective-senateunion-relations</a:t>
            </a:r>
            <a:endParaRPr/>
          </a:p>
          <a:p>
            <a:pPr marL="0" marR="0" lvl="0" indent="0" algn="l" rtl="0">
              <a:spcBef>
                <a:spcPts val="0"/>
              </a:spcBef>
              <a:spcAft>
                <a:spcPts val="0"/>
              </a:spcAft>
              <a:buClr>
                <a:schemeClr val="accent1"/>
              </a:buClr>
              <a:buSzPts val="2040"/>
              <a:buFont typeface="Arial"/>
              <a:buNone/>
            </a:pPr>
            <a:r>
              <a:rPr lang="en-US" b="1"/>
              <a:t>Rostrum Article: Senate-Union Relationship</a:t>
            </a:r>
            <a:endParaRPr b="1"/>
          </a:p>
          <a:p>
            <a:pPr marL="0" marR="0" lvl="0" indent="0" algn="l" rtl="0">
              <a:spcBef>
                <a:spcPts val="0"/>
              </a:spcBef>
              <a:spcAft>
                <a:spcPts val="0"/>
              </a:spcAft>
              <a:buClr>
                <a:schemeClr val="accent1"/>
              </a:buClr>
              <a:buSzPts val="2040"/>
              <a:buFont typeface="Arial"/>
              <a:buNone/>
            </a:pPr>
            <a:r>
              <a:rPr lang="en-US" u="sng">
                <a:solidFill>
                  <a:schemeClr val="hlink"/>
                </a:solidFill>
                <a:hlinkClick r:id="rId5"/>
              </a:rPr>
              <a:t>https://www.asccc.org/content/senate-and-union-relationship-understanding-their-roles-and-working-together</a:t>
            </a:r>
            <a:endParaRPr/>
          </a:p>
          <a:p>
            <a:pPr marL="0" marR="0" lvl="0" indent="0" algn="l" rtl="0">
              <a:spcBef>
                <a:spcPts val="0"/>
              </a:spcBef>
              <a:spcAft>
                <a:spcPts val="0"/>
              </a:spcAft>
              <a:buClr>
                <a:schemeClr val="accent1"/>
              </a:buClr>
              <a:buSzPts val="2040"/>
              <a:buFont typeface="Arial"/>
              <a:buNone/>
            </a:pPr>
            <a:endParaRPr/>
          </a:p>
        </p:txBody>
      </p:sp>
      <p:pic>
        <p:nvPicPr>
          <p:cNvPr id="217" name="Google Shape;217;p28" descr="ASCCC_Logo"/>
          <p:cNvPicPr preferRelativeResize="0"/>
          <p:nvPr/>
        </p:nvPicPr>
        <p:blipFill rotWithShape="1">
          <a:blip r:embed="rId6">
            <a:alphaModFix/>
          </a:blip>
          <a:srcRect/>
          <a:stretch/>
        </p:blipFill>
        <p:spPr>
          <a:xfrm>
            <a:off x="371465" y="400050"/>
            <a:ext cx="4231670" cy="78647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9"/>
          <p:cNvSpPr txBox="1">
            <a:spLocks noGrp="1"/>
          </p:cNvSpPr>
          <p:nvPr>
            <p:ph type="body" idx="1"/>
          </p:nvPr>
        </p:nvSpPr>
        <p:spPr>
          <a:xfrm>
            <a:off x="457200" y="1657350"/>
            <a:ext cx="8387100" cy="4326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3060"/>
              <a:buFont typeface="Arial"/>
              <a:buNone/>
            </a:pPr>
            <a:r>
              <a:rPr lang="en-US" sz="3600" b="1" i="0" u="none" strike="noStrike" cap="none">
                <a:solidFill>
                  <a:schemeClr val="dk1"/>
                </a:solidFill>
              </a:rPr>
              <a:t>Questions?</a:t>
            </a:r>
            <a:endParaRPr sz="3600" b="1"/>
          </a:p>
          <a:p>
            <a:pPr marL="0" lvl="0" indent="0" rtl="0">
              <a:lnSpc>
                <a:spcPct val="115000"/>
              </a:lnSpc>
              <a:spcBef>
                <a:spcPts val="0"/>
              </a:spcBef>
              <a:spcAft>
                <a:spcPts val="0"/>
              </a:spcAft>
              <a:buClr>
                <a:srgbClr val="000000"/>
              </a:buClr>
              <a:buSzPts val="1100"/>
              <a:buFont typeface="Arial"/>
              <a:buNone/>
            </a:pPr>
            <a:endParaRPr sz="2000"/>
          </a:p>
          <a:p>
            <a:pPr marL="0" lvl="0" indent="0" rtl="0">
              <a:lnSpc>
                <a:spcPct val="115000"/>
              </a:lnSpc>
              <a:spcBef>
                <a:spcPts val="0"/>
              </a:spcBef>
              <a:spcAft>
                <a:spcPts val="0"/>
              </a:spcAft>
              <a:buClr>
                <a:srgbClr val="000000"/>
              </a:buClr>
              <a:buSzPts val="1100"/>
              <a:buFont typeface="Arial"/>
              <a:buNone/>
            </a:pPr>
            <a:r>
              <a:rPr lang="en-US" sz="2000"/>
              <a:t>Dolores Davison, ASCCC Vice President </a:t>
            </a:r>
            <a:r>
              <a:rPr lang="en-US" sz="2000" u="sng">
                <a:solidFill>
                  <a:schemeClr val="hlink"/>
                </a:solidFill>
                <a:hlinkClick r:id="rId3"/>
              </a:rPr>
              <a:t>davisondolores@fhda.edu</a:t>
            </a:r>
            <a:endParaRPr sz="2000"/>
          </a:p>
          <a:p>
            <a:pPr marL="0" lvl="0" indent="0" rtl="0">
              <a:lnSpc>
                <a:spcPct val="115000"/>
              </a:lnSpc>
              <a:spcBef>
                <a:spcPts val="0"/>
              </a:spcBef>
              <a:spcAft>
                <a:spcPts val="0"/>
              </a:spcAft>
              <a:buClr>
                <a:srgbClr val="000000"/>
              </a:buClr>
              <a:buSzPts val="1100"/>
              <a:buFont typeface="Arial"/>
              <a:buNone/>
            </a:pPr>
            <a:r>
              <a:rPr lang="en-US" sz="2000"/>
              <a:t>Sam Foster, ASCCC Area D Representative </a:t>
            </a:r>
            <a:r>
              <a:rPr lang="en-US" sz="2000" u="sng">
                <a:solidFill>
                  <a:schemeClr val="hlink"/>
                </a:solidFill>
                <a:hlinkClick r:id="rId4"/>
              </a:rPr>
              <a:t>SFoster@fullcoll.edu</a:t>
            </a:r>
            <a:endParaRPr sz="2000"/>
          </a:p>
          <a:p>
            <a:pPr marL="0" lvl="0" indent="0" rtl="0">
              <a:lnSpc>
                <a:spcPct val="115000"/>
              </a:lnSpc>
              <a:spcBef>
                <a:spcPts val="0"/>
              </a:spcBef>
              <a:spcAft>
                <a:spcPts val="0"/>
              </a:spcAft>
              <a:buClr>
                <a:srgbClr val="000000"/>
              </a:buClr>
              <a:buSzPts val="1100"/>
              <a:buFont typeface="Arial"/>
              <a:buNone/>
            </a:pPr>
            <a:r>
              <a:rPr lang="en-US" sz="2000"/>
              <a:t>Wendy Brill-Wynkoop, College of the Canyons </a:t>
            </a:r>
            <a:r>
              <a:rPr lang="en-US" sz="2000" u="sng">
                <a:solidFill>
                  <a:schemeClr val="hlink"/>
                </a:solidFill>
                <a:hlinkClick r:id="rId5"/>
              </a:rPr>
              <a:t>brillwynkoop@gmaill.com</a:t>
            </a:r>
            <a:endParaRPr sz="2000" b="0" i="0" u="none" strike="noStrike" cap="none">
              <a:solidFill>
                <a:schemeClr val="dk1"/>
              </a:solidFill>
              <a:latin typeface="Arial"/>
              <a:ea typeface="Arial"/>
              <a:cs typeface="Arial"/>
              <a:sym typeface="Arial"/>
            </a:endParaRPr>
          </a:p>
          <a:p>
            <a:pPr marL="182880" marR="0" lvl="0" indent="0" algn="ctr" rtl="0">
              <a:spcBef>
                <a:spcPts val="720"/>
              </a:spcBef>
              <a:spcAft>
                <a:spcPts val="0"/>
              </a:spcAft>
              <a:buClr>
                <a:schemeClr val="accent1"/>
              </a:buClr>
              <a:buSzPts val="3060"/>
              <a:buFont typeface="Arial"/>
              <a:buNone/>
            </a:pPr>
            <a:endParaRPr sz="3600" b="0" i="0" u="none" strike="noStrike" cap="none">
              <a:solidFill>
                <a:schemeClr val="dk1"/>
              </a:solidFill>
              <a:latin typeface="Arial"/>
              <a:ea typeface="Arial"/>
              <a:cs typeface="Arial"/>
              <a:sym typeface="Arial"/>
            </a:endParaRPr>
          </a:p>
          <a:p>
            <a:pPr marL="0" marR="0" lvl="0" indent="0" algn="ctr" rtl="0">
              <a:spcBef>
                <a:spcPts val="720"/>
              </a:spcBef>
              <a:spcAft>
                <a:spcPts val="0"/>
              </a:spcAft>
              <a:buClr>
                <a:schemeClr val="accent1"/>
              </a:buClr>
              <a:buSzPts val="3060"/>
              <a:buFont typeface="Arial"/>
              <a:buNone/>
            </a:pPr>
            <a:r>
              <a:rPr lang="en-US" sz="3600" b="0" i="0" u="none" strike="noStrike" cap="none">
                <a:solidFill>
                  <a:schemeClr val="dk1"/>
                </a:solidFill>
                <a:latin typeface="Arial"/>
                <a:ea typeface="Arial"/>
                <a:cs typeface="Arial"/>
                <a:sym typeface="Arial"/>
              </a:rPr>
              <a:t>Thank you for attending this session!</a:t>
            </a:r>
            <a:endParaRPr sz="3600" b="0" i="0" u="none" strike="noStrike" cap="none">
              <a:solidFill>
                <a:schemeClr val="dk1"/>
              </a:solidFill>
              <a:latin typeface="Arial"/>
              <a:ea typeface="Arial"/>
              <a:cs typeface="Arial"/>
              <a:sym typeface="Arial"/>
            </a:endParaRPr>
          </a:p>
        </p:txBody>
      </p:sp>
      <p:pic>
        <p:nvPicPr>
          <p:cNvPr id="224" name="Google Shape;224;p29" descr="ASCCC_Logo"/>
          <p:cNvPicPr preferRelativeResize="0"/>
          <p:nvPr/>
        </p:nvPicPr>
        <p:blipFill rotWithShape="1">
          <a:blip r:embed="rId6">
            <a:alphaModFix/>
          </a:blip>
          <a:srcRect/>
          <a:stretch/>
        </p:blipFill>
        <p:spPr>
          <a:xfrm>
            <a:off x="523865" y="454375"/>
            <a:ext cx="4231670" cy="78647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4"/>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sz="4000" b="0" i="0" u="none" strike="noStrike" cap="none">
                <a:solidFill>
                  <a:schemeClr val="dk2"/>
                </a:solidFill>
                <a:latin typeface="Arial"/>
                <a:ea typeface="Arial"/>
                <a:cs typeface="Arial"/>
                <a:sym typeface="Arial"/>
              </a:rPr>
              <a:t>Session Description</a:t>
            </a:r>
            <a:endParaRPr sz="4000" b="0" i="0" u="none" strike="noStrike" cap="none">
              <a:solidFill>
                <a:schemeClr val="dk2"/>
              </a:solidFill>
              <a:latin typeface="Arial"/>
              <a:ea typeface="Arial"/>
              <a:cs typeface="Arial"/>
              <a:sym typeface="Arial"/>
            </a:endParaRPr>
          </a:p>
        </p:txBody>
      </p:sp>
      <p:sp>
        <p:nvSpPr>
          <p:cNvPr id="104" name="Google Shape;104;p14"/>
          <p:cNvSpPr txBox="1">
            <a:spLocks noGrp="1"/>
          </p:cNvSpPr>
          <p:nvPr>
            <p:ph type="subTitle" idx="4294967295"/>
          </p:nvPr>
        </p:nvSpPr>
        <p:spPr>
          <a:xfrm>
            <a:off x="682487" y="2756069"/>
            <a:ext cx="8312150" cy="3445565"/>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0"/>
              </a:spcBef>
              <a:spcAft>
                <a:spcPts val="0"/>
              </a:spcAft>
              <a:buClr>
                <a:schemeClr val="dk1"/>
              </a:buClr>
              <a:buSzPts val="1100"/>
              <a:buFont typeface="Arial"/>
              <a:buNone/>
            </a:pPr>
            <a:r>
              <a:rPr lang="en-US"/>
              <a:t>Title 5 Regulations grant academic senates the right to be the primary voice in college decision-making regarding academic and professional matters, while unions deal with wages and working conditions. This session will examine the purview of academic senates compared to that of unions as well as the areas that overlap.  Come and learn how these two important bodies work for faculty.</a:t>
            </a:r>
            <a:endParaRPr/>
          </a:p>
          <a:p>
            <a:pPr marL="0" marR="0" lvl="0" indent="0" algn="l" rtl="0">
              <a:spcBef>
                <a:spcPts val="0"/>
              </a:spcBef>
              <a:spcAft>
                <a:spcPts val="0"/>
              </a:spcAft>
              <a:buClr>
                <a:schemeClr val="accent1"/>
              </a:buClr>
              <a:buSzPts val="2040"/>
              <a:buFont typeface="Arial"/>
              <a:buNone/>
            </a:pPr>
            <a:endParaRPr/>
          </a:p>
        </p:txBody>
      </p:sp>
      <p:pic>
        <p:nvPicPr>
          <p:cNvPr id="105" name="Google Shape;105;p14"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5"/>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Authority of 	Union</a:t>
            </a:r>
            <a:endParaRPr sz="4000" b="0" i="0" u="none" strike="noStrike" cap="none">
              <a:solidFill>
                <a:schemeClr val="dk2"/>
              </a:solidFill>
              <a:latin typeface="Arial"/>
              <a:ea typeface="Arial"/>
              <a:cs typeface="Arial"/>
              <a:sym typeface="Arial"/>
            </a:endParaRPr>
          </a:p>
        </p:txBody>
      </p:sp>
      <p:sp>
        <p:nvSpPr>
          <p:cNvPr id="112" name="Google Shape;112;p15"/>
          <p:cNvSpPr txBox="1">
            <a:spLocks noGrp="1"/>
          </p:cNvSpPr>
          <p:nvPr>
            <p:ph type="subTitle" idx="4294967295"/>
          </p:nvPr>
        </p:nvSpPr>
        <p:spPr>
          <a:xfrm>
            <a:off x="682475" y="2679876"/>
            <a:ext cx="8312100" cy="3889800"/>
          </a:xfrm>
          <a:prstGeom prst="rect">
            <a:avLst/>
          </a:prstGeom>
          <a:noFill/>
          <a:ln>
            <a:noFill/>
          </a:ln>
        </p:spPr>
        <p:txBody>
          <a:bodyPr spcFirstLastPara="1" wrap="square" lIns="91425" tIns="45700" rIns="91425" bIns="45700" anchor="t" anchorCtr="0">
            <a:noAutofit/>
          </a:bodyPr>
          <a:lstStyle/>
          <a:p>
            <a:pPr marL="0" lvl="0" indent="0" rtl="0">
              <a:lnSpc>
                <a:spcPct val="80000"/>
              </a:lnSpc>
              <a:spcBef>
                <a:spcPts val="600"/>
              </a:spcBef>
              <a:spcAft>
                <a:spcPts val="0"/>
              </a:spcAft>
              <a:buNone/>
            </a:pPr>
            <a:r>
              <a:rPr lang="en-US" sz="2800" b="1">
                <a:solidFill>
                  <a:srgbClr val="FF0000"/>
                </a:solidFill>
              </a:rPr>
              <a:t>Salary and Working Conditions</a:t>
            </a:r>
            <a:endParaRPr sz="2800" b="1">
              <a:solidFill>
                <a:srgbClr val="FF0000"/>
              </a:solidFill>
            </a:endParaRPr>
          </a:p>
          <a:p>
            <a:pPr marL="0" lvl="0" indent="0" rtl="0">
              <a:lnSpc>
                <a:spcPct val="80000"/>
              </a:lnSpc>
              <a:spcBef>
                <a:spcPts val="600"/>
              </a:spcBef>
              <a:spcAft>
                <a:spcPts val="0"/>
              </a:spcAft>
              <a:buNone/>
            </a:pPr>
            <a:r>
              <a:rPr lang="en-US" sz="1800" b="1"/>
              <a:t>California Government Code section 3543 (a)</a:t>
            </a:r>
            <a:endParaRPr sz="1800" b="1"/>
          </a:p>
          <a:p>
            <a:pPr marL="0" lvl="0" indent="0" rtl="0">
              <a:lnSpc>
                <a:spcPct val="80000"/>
              </a:lnSpc>
              <a:spcBef>
                <a:spcPts val="600"/>
              </a:spcBef>
              <a:spcAft>
                <a:spcPts val="0"/>
              </a:spcAft>
              <a:buNone/>
            </a:pPr>
            <a:r>
              <a:rPr lang="en-US" sz="1800">
                <a:highlight>
                  <a:srgbClr val="FFFFFF"/>
                </a:highlight>
              </a:rPr>
              <a:t>(a) Public school employees shall have the right to form, join, and participate in the activities of employee organizations of their own choosing for the purpose of representation on all matters of employer-employee relations.  Public school employees shall have the right to represent themselves individually in their employment relations with the public school employer, except that once the employees in an appropriate unit have selected an exclusive representative and it has been recognized pursuant to </a:t>
            </a:r>
            <a:r>
              <a:rPr lang="en-US" sz="1800" u="sng">
                <a:solidFill>
                  <a:srgbClr val="006699"/>
                </a:solidFill>
                <a:highlight>
                  <a:srgbClr val="FFFFFF"/>
                </a:highlight>
                <a:hlinkClick r:id="rId3"/>
              </a:rPr>
              <a:t>Section 3544.1</a:t>
            </a:r>
            <a:r>
              <a:rPr lang="en-US" sz="1800">
                <a:highlight>
                  <a:srgbClr val="FFFFFF"/>
                </a:highlight>
              </a:rPr>
              <a:t> or certified pursuant to </a:t>
            </a:r>
            <a:r>
              <a:rPr lang="en-US" sz="1800" u="sng">
                <a:solidFill>
                  <a:srgbClr val="006699"/>
                </a:solidFill>
                <a:highlight>
                  <a:srgbClr val="FFFFFF"/>
                </a:highlight>
                <a:hlinkClick r:id="rId4"/>
              </a:rPr>
              <a:t>Section 3544.7</a:t>
            </a:r>
            <a:r>
              <a:rPr lang="en-US" sz="1800">
                <a:highlight>
                  <a:srgbClr val="FFFFFF"/>
                </a:highlight>
              </a:rPr>
              <a:t> , an employee in that unit shall not meet and negotiate with the public school employer. </a:t>
            </a:r>
            <a:r>
              <a:rPr lang="en-US" sz="1800" b="1"/>
              <a:t> </a:t>
            </a:r>
            <a:endParaRPr sz="1800" b="1"/>
          </a:p>
          <a:p>
            <a:pPr marL="0" lvl="0" indent="0" rtl="0">
              <a:lnSpc>
                <a:spcPct val="80000"/>
              </a:lnSpc>
              <a:spcBef>
                <a:spcPts val="600"/>
              </a:spcBef>
              <a:spcAft>
                <a:spcPts val="0"/>
              </a:spcAft>
              <a:buNone/>
            </a:pPr>
            <a:endParaRPr sz="1800" b="1"/>
          </a:p>
        </p:txBody>
      </p:sp>
      <p:pic>
        <p:nvPicPr>
          <p:cNvPr id="113" name="Google Shape;113;p15" descr="ASCCC_Logo"/>
          <p:cNvPicPr preferRelativeResize="0"/>
          <p:nvPr/>
        </p:nvPicPr>
        <p:blipFill rotWithShape="1">
          <a:blip r:embed="rId5">
            <a:alphaModFix/>
          </a:blip>
          <a:srcRect/>
          <a:stretch/>
        </p:blipFill>
        <p:spPr>
          <a:xfrm>
            <a:off x="371465" y="400050"/>
            <a:ext cx="4231670" cy="78647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6"/>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Authority of Senate	</a:t>
            </a:r>
            <a:endParaRPr sz="4000" b="0" i="0" u="none" strike="noStrike" cap="none">
              <a:solidFill>
                <a:schemeClr val="dk2"/>
              </a:solidFill>
              <a:latin typeface="Arial"/>
              <a:ea typeface="Arial"/>
              <a:cs typeface="Arial"/>
              <a:sym typeface="Arial"/>
            </a:endParaRPr>
          </a:p>
        </p:txBody>
      </p:sp>
      <p:sp>
        <p:nvSpPr>
          <p:cNvPr id="120" name="Google Shape;120;p16"/>
          <p:cNvSpPr txBox="1">
            <a:spLocks noGrp="1"/>
          </p:cNvSpPr>
          <p:nvPr>
            <p:ph type="subTitle" idx="4294967295"/>
          </p:nvPr>
        </p:nvSpPr>
        <p:spPr>
          <a:xfrm>
            <a:off x="682475" y="2679875"/>
            <a:ext cx="8312100" cy="3649500"/>
          </a:xfrm>
          <a:prstGeom prst="rect">
            <a:avLst/>
          </a:prstGeom>
          <a:noFill/>
          <a:ln>
            <a:noFill/>
          </a:ln>
        </p:spPr>
        <p:txBody>
          <a:bodyPr spcFirstLastPara="1" wrap="square" lIns="91425" tIns="45700" rIns="91425" bIns="45700" anchor="t" anchorCtr="0">
            <a:noAutofit/>
          </a:bodyPr>
          <a:lstStyle/>
          <a:p>
            <a:pPr marL="0" lvl="0" indent="0" rtl="0">
              <a:lnSpc>
                <a:spcPct val="80000"/>
              </a:lnSpc>
              <a:spcBef>
                <a:spcPts val="600"/>
              </a:spcBef>
              <a:spcAft>
                <a:spcPts val="0"/>
              </a:spcAft>
              <a:buNone/>
            </a:pPr>
            <a:r>
              <a:rPr lang="en-US" sz="1800" b="1"/>
              <a:t>Ed Code 70901(b)(1)(E) </a:t>
            </a:r>
            <a:endParaRPr sz="1800" b="1"/>
          </a:p>
          <a:p>
            <a:pPr marL="0" lvl="0" indent="0" rtl="0">
              <a:lnSpc>
                <a:spcPct val="80000"/>
              </a:lnSpc>
              <a:spcBef>
                <a:spcPts val="600"/>
              </a:spcBef>
              <a:spcAft>
                <a:spcPts val="0"/>
              </a:spcAft>
              <a:buNone/>
            </a:pPr>
            <a:r>
              <a:rPr lang="en-US" sz="1200">
                <a:solidFill>
                  <a:srgbClr val="333333"/>
                </a:solidFill>
                <a:latin typeface="Verdana"/>
                <a:ea typeface="Verdana"/>
                <a:cs typeface="Verdana"/>
                <a:sym typeface="Verdana"/>
              </a:rPr>
              <a:t>Minimum standards governing procedures established by governing boards of community college districts to ensure faculty, staff, and students the right to participate effectively in district and college governance, and the opportunity to express their opinions at the campus level and to ensure that these opinions are given every reasonable consideration, and the right of academic senates to assume primary responsibility for making recommendations in the areas of curriculum and academic standards.</a:t>
            </a:r>
            <a:endParaRPr sz="1200">
              <a:solidFill>
                <a:srgbClr val="333333"/>
              </a:solidFill>
              <a:latin typeface="Verdana"/>
              <a:ea typeface="Verdana"/>
              <a:cs typeface="Verdana"/>
              <a:sym typeface="Verdana"/>
            </a:endParaRPr>
          </a:p>
          <a:p>
            <a:pPr marL="0" lvl="0" indent="0" rtl="0">
              <a:lnSpc>
                <a:spcPct val="80000"/>
              </a:lnSpc>
              <a:spcBef>
                <a:spcPts val="600"/>
              </a:spcBef>
              <a:spcAft>
                <a:spcPts val="0"/>
              </a:spcAft>
              <a:buNone/>
            </a:pPr>
            <a:r>
              <a:rPr lang="en-US" sz="800" b="1"/>
              <a:t> </a:t>
            </a:r>
            <a:endParaRPr sz="600" b="1"/>
          </a:p>
          <a:p>
            <a:pPr marL="0" lvl="0" indent="0" rtl="0">
              <a:lnSpc>
                <a:spcPct val="80000"/>
              </a:lnSpc>
              <a:spcBef>
                <a:spcPts val="600"/>
              </a:spcBef>
              <a:spcAft>
                <a:spcPts val="0"/>
              </a:spcAft>
              <a:buNone/>
            </a:pPr>
            <a:r>
              <a:rPr lang="en-US" sz="1800" b="1"/>
              <a:t>Ed Code 70902(b)(7)</a:t>
            </a:r>
            <a:endParaRPr sz="1800">
              <a:solidFill>
                <a:srgbClr val="333333"/>
              </a:solidFill>
              <a:latin typeface="Verdana"/>
              <a:ea typeface="Verdana"/>
              <a:cs typeface="Verdana"/>
              <a:sym typeface="Verdana"/>
            </a:endParaRPr>
          </a:p>
          <a:p>
            <a:pPr marL="0" lvl="0" indent="0" rtl="0">
              <a:lnSpc>
                <a:spcPct val="80000"/>
              </a:lnSpc>
              <a:spcBef>
                <a:spcPts val="600"/>
              </a:spcBef>
              <a:spcAft>
                <a:spcPts val="0"/>
              </a:spcAft>
              <a:buNone/>
            </a:pPr>
            <a:r>
              <a:rPr lang="en-US" sz="1200">
                <a:solidFill>
                  <a:srgbClr val="333333"/>
                </a:solidFill>
                <a:highlight>
                  <a:srgbClr val="FFFFFF"/>
                </a:highlight>
                <a:latin typeface="Verdana"/>
                <a:ea typeface="Verdana"/>
                <a:cs typeface="Verdana"/>
                <a:sym typeface="Verdana"/>
              </a:rPr>
              <a:t>Establish procedures that are consistent with minimum standards established by the board of governors to ensure faculty, staff, and students the opportunity to express their opinions at the campus level, to ensure that these opinions are given every reasonable consideration, to ensure the right to participate effectively in district and college governance, and to ensure the right of academic senates to assume primary responsibility for making recommendations in the areas of curriculum and academic standards.</a:t>
            </a:r>
            <a:endParaRPr sz="1200">
              <a:solidFill>
                <a:srgbClr val="333333"/>
              </a:solidFill>
              <a:highlight>
                <a:srgbClr val="FFFFFF"/>
              </a:highlight>
              <a:latin typeface="Verdana"/>
              <a:ea typeface="Verdana"/>
              <a:cs typeface="Verdana"/>
              <a:sym typeface="Verdana"/>
            </a:endParaRPr>
          </a:p>
          <a:p>
            <a:pPr marL="0" lvl="0" indent="0" rtl="0">
              <a:lnSpc>
                <a:spcPct val="80000"/>
              </a:lnSpc>
              <a:spcBef>
                <a:spcPts val="600"/>
              </a:spcBef>
              <a:spcAft>
                <a:spcPts val="0"/>
              </a:spcAft>
              <a:buNone/>
            </a:pPr>
            <a:r>
              <a:rPr lang="en-US" sz="600">
                <a:solidFill>
                  <a:srgbClr val="333333"/>
                </a:solidFill>
                <a:highlight>
                  <a:srgbClr val="FFFFFF"/>
                </a:highlight>
                <a:latin typeface="Verdana"/>
                <a:ea typeface="Verdana"/>
                <a:cs typeface="Verdana"/>
                <a:sym typeface="Verdana"/>
              </a:rPr>
              <a:t> </a:t>
            </a:r>
            <a:endParaRPr sz="600">
              <a:solidFill>
                <a:srgbClr val="333333"/>
              </a:solidFill>
              <a:highlight>
                <a:srgbClr val="FFFFFF"/>
              </a:highlight>
              <a:latin typeface="Verdana"/>
              <a:ea typeface="Verdana"/>
              <a:cs typeface="Verdana"/>
              <a:sym typeface="Verdana"/>
            </a:endParaRPr>
          </a:p>
          <a:p>
            <a:pPr marL="0" lvl="0" indent="0" rtl="0">
              <a:lnSpc>
                <a:spcPct val="80000"/>
              </a:lnSpc>
              <a:spcBef>
                <a:spcPts val="600"/>
              </a:spcBef>
              <a:spcAft>
                <a:spcPts val="0"/>
              </a:spcAft>
              <a:buClr>
                <a:schemeClr val="dk1"/>
              </a:buClr>
              <a:buSzPts val="1100"/>
              <a:buFont typeface="Arial"/>
              <a:buNone/>
            </a:pPr>
            <a:endParaRPr sz="1800">
              <a:solidFill>
                <a:srgbClr val="333333"/>
              </a:solidFill>
              <a:highlight>
                <a:srgbClr val="FFFFFF"/>
              </a:highlight>
              <a:latin typeface="Verdana"/>
              <a:ea typeface="Verdana"/>
              <a:cs typeface="Verdana"/>
              <a:sym typeface="Verdana"/>
            </a:endParaRPr>
          </a:p>
        </p:txBody>
      </p:sp>
      <p:pic>
        <p:nvPicPr>
          <p:cNvPr id="121" name="Google Shape;121;p16"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7"/>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Academic and Professional Matters</a:t>
            </a:r>
            <a:endParaRPr sz="4000" b="0" i="0" u="none" strike="noStrike" cap="none">
              <a:solidFill>
                <a:schemeClr val="dk2"/>
              </a:solidFill>
              <a:latin typeface="Arial"/>
              <a:ea typeface="Arial"/>
              <a:cs typeface="Arial"/>
              <a:sym typeface="Arial"/>
            </a:endParaRPr>
          </a:p>
        </p:txBody>
      </p:sp>
      <p:pic>
        <p:nvPicPr>
          <p:cNvPr id="128" name="Google Shape;128;p17"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
        <p:nvSpPr>
          <p:cNvPr id="129" name="Google Shape;129;p17"/>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lvl="0" indent="0" rtl="0">
              <a:lnSpc>
                <a:spcPct val="80000"/>
              </a:lnSpc>
              <a:spcBef>
                <a:spcPts val="600"/>
              </a:spcBef>
              <a:spcAft>
                <a:spcPts val="0"/>
              </a:spcAft>
              <a:buNone/>
            </a:pPr>
            <a:r>
              <a:rPr lang="en-US" sz="1800" b="1"/>
              <a:t>Title 5 §53200 (c) </a:t>
            </a:r>
            <a:endParaRPr sz="1800" b="1"/>
          </a:p>
          <a:p>
            <a:pPr marL="0" lvl="0" indent="0" rtl="0">
              <a:lnSpc>
                <a:spcPct val="80000"/>
              </a:lnSpc>
              <a:spcBef>
                <a:spcPts val="600"/>
              </a:spcBef>
              <a:spcAft>
                <a:spcPts val="0"/>
              </a:spcAft>
              <a:buNone/>
            </a:pPr>
            <a:r>
              <a:rPr lang="en-US" sz="1800">
                <a:solidFill>
                  <a:srgbClr val="FF0000"/>
                </a:solidFill>
              </a:rPr>
              <a:t>“Academic and professional matters”</a:t>
            </a:r>
            <a:r>
              <a:rPr lang="en-US" sz="1800"/>
              <a:t> means the following policy development and implementation matters</a:t>
            </a:r>
            <a:endParaRPr sz="1800" b="1"/>
          </a:p>
          <a:p>
            <a:pPr marL="457200" lvl="0" indent="-381000" rtl="0">
              <a:lnSpc>
                <a:spcPct val="100000"/>
              </a:lnSpc>
              <a:spcBef>
                <a:spcPts val="600"/>
              </a:spcBef>
              <a:spcAft>
                <a:spcPts val="0"/>
              </a:spcAft>
              <a:buSzPts val="2400"/>
              <a:buAutoNum type="arabicPeriod"/>
            </a:pPr>
            <a:r>
              <a:rPr lang="en-US"/>
              <a:t>Curriculum, including establishing prerequisites</a:t>
            </a:r>
            <a:endParaRPr/>
          </a:p>
          <a:p>
            <a:pPr marL="457200" lvl="0" indent="-381000" rtl="0">
              <a:lnSpc>
                <a:spcPct val="100000"/>
              </a:lnSpc>
              <a:spcBef>
                <a:spcPts val="1000"/>
              </a:spcBef>
              <a:spcAft>
                <a:spcPts val="0"/>
              </a:spcAft>
              <a:buSzPts val="2400"/>
              <a:buAutoNum type="arabicPeriod"/>
            </a:pPr>
            <a:r>
              <a:rPr lang="en-US"/>
              <a:t>Degree &amp; Certificate Requirements</a:t>
            </a:r>
            <a:endParaRPr/>
          </a:p>
          <a:p>
            <a:pPr marL="457200" lvl="0" indent="-381000" rtl="0">
              <a:lnSpc>
                <a:spcPct val="100000"/>
              </a:lnSpc>
              <a:spcBef>
                <a:spcPts val="1000"/>
              </a:spcBef>
              <a:spcAft>
                <a:spcPts val="0"/>
              </a:spcAft>
              <a:buSzPts val="2400"/>
              <a:buAutoNum type="arabicPeriod"/>
            </a:pPr>
            <a:r>
              <a:rPr lang="en-US"/>
              <a:t>Grading Policies</a:t>
            </a:r>
            <a:endParaRPr/>
          </a:p>
          <a:p>
            <a:pPr marL="457200" lvl="0" indent="-381000" rtl="0">
              <a:lnSpc>
                <a:spcPct val="100000"/>
              </a:lnSpc>
              <a:spcBef>
                <a:spcPts val="1000"/>
              </a:spcBef>
              <a:spcAft>
                <a:spcPts val="0"/>
              </a:spcAft>
              <a:buSzPts val="2400"/>
              <a:buAutoNum type="arabicPeriod"/>
            </a:pPr>
            <a:r>
              <a:rPr lang="en-US"/>
              <a:t>Educational Program Development</a:t>
            </a:r>
            <a:endParaRPr/>
          </a:p>
          <a:p>
            <a:pPr marL="457200" lvl="0" indent="-381000" rtl="0">
              <a:lnSpc>
                <a:spcPct val="100000"/>
              </a:lnSpc>
              <a:spcBef>
                <a:spcPts val="1000"/>
              </a:spcBef>
              <a:spcAft>
                <a:spcPts val="0"/>
              </a:spcAft>
              <a:buSzPts val="2400"/>
              <a:buAutoNum type="arabicPeriod"/>
            </a:pPr>
            <a:r>
              <a:rPr lang="en-US"/>
              <a:t>Standards &amp; Policies regarding Student Preparation and Success</a:t>
            </a:r>
            <a:endParaRPr/>
          </a:p>
          <a:p>
            <a:pPr marL="457200" lvl="0" indent="0" rtl="0">
              <a:lnSpc>
                <a:spcPct val="80000"/>
              </a:lnSpc>
              <a:spcBef>
                <a:spcPts val="100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8"/>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Academic and Professional Matters</a:t>
            </a:r>
            <a:endParaRPr sz="4000" b="0" i="0" u="none" strike="noStrike" cap="none">
              <a:solidFill>
                <a:schemeClr val="dk2"/>
              </a:solidFill>
              <a:latin typeface="Arial"/>
              <a:ea typeface="Arial"/>
              <a:cs typeface="Arial"/>
              <a:sym typeface="Arial"/>
            </a:endParaRPr>
          </a:p>
        </p:txBody>
      </p:sp>
      <p:pic>
        <p:nvPicPr>
          <p:cNvPr id="136" name="Google Shape;136;p18"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
        <p:nvSpPr>
          <p:cNvPr id="137" name="Google Shape;137;p18"/>
          <p:cNvSpPr txBox="1">
            <a:spLocks noGrp="1"/>
          </p:cNvSpPr>
          <p:nvPr>
            <p:ph type="subTitle" idx="4294967295"/>
          </p:nvPr>
        </p:nvSpPr>
        <p:spPr>
          <a:xfrm>
            <a:off x="682475" y="2756076"/>
            <a:ext cx="8312100" cy="3829200"/>
          </a:xfrm>
          <a:prstGeom prst="rect">
            <a:avLst/>
          </a:prstGeom>
          <a:noFill/>
          <a:ln>
            <a:noFill/>
          </a:ln>
        </p:spPr>
        <p:txBody>
          <a:bodyPr spcFirstLastPara="1" wrap="square" lIns="91425" tIns="45700" rIns="91425" bIns="45700" anchor="t" anchorCtr="0">
            <a:noAutofit/>
          </a:bodyPr>
          <a:lstStyle/>
          <a:p>
            <a:pPr marL="457200" lvl="0" indent="-381000" rtl="0">
              <a:lnSpc>
                <a:spcPct val="115000"/>
              </a:lnSpc>
              <a:spcBef>
                <a:spcPts val="0"/>
              </a:spcBef>
              <a:spcAft>
                <a:spcPts val="0"/>
              </a:spcAft>
              <a:buSzPts val="2400"/>
              <a:buAutoNum type="arabicPeriod" startAt="6"/>
            </a:pPr>
            <a:r>
              <a:rPr lang="en-US"/>
              <a:t>College governance structures, as related to faculty roles</a:t>
            </a:r>
            <a:endParaRPr/>
          </a:p>
          <a:p>
            <a:pPr marL="457200" lvl="0" indent="-381000" rtl="0">
              <a:lnSpc>
                <a:spcPct val="115000"/>
              </a:lnSpc>
              <a:spcBef>
                <a:spcPts val="0"/>
              </a:spcBef>
              <a:spcAft>
                <a:spcPts val="0"/>
              </a:spcAft>
              <a:buSzPts val="2400"/>
              <a:buAutoNum type="arabicPeriod" startAt="6"/>
            </a:pPr>
            <a:r>
              <a:rPr lang="en-US"/>
              <a:t>Faculty roles and involvement in accreditation process</a:t>
            </a:r>
            <a:endParaRPr/>
          </a:p>
          <a:p>
            <a:pPr marL="457200" lvl="0" indent="-381000" rtl="0">
              <a:lnSpc>
                <a:spcPct val="115000"/>
              </a:lnSpc>
              <a:spcBef>
                <a:spcPts val="0"/>
              </a:spcBef>
              <a:spcAft>
                <a:spcPts val="0"/>
              </a:spcAft>
              <a:buSzPts val="2400"/>
              <a:buAutoNum type="arabicPeriod" startAt="6"/>
            </a:pPr>
            <a:r>
              <a:rPr lang="en-US"/>
              <a:t>Policies for faculty professional development activities</a:t>
            </a:r>
            <a:endParaRPr/>
          </a:p>
          <a:p>
            <a:pPr marL="457200" lvl="0" indent="-381000" rtl="0">
              <a:lnSpc>
                <a:spcPct val="115000"/>
              </a:lnSpc>
              <a:spcBef>
                <a:spcPts val="0"/>
              </a:spcBef>
              <a:spcAft>
                <a:spcPts val="0"/>
              </a:spcAft>
              <a:buSzPts val="2400"/>
              <a:buFont typeface="Calibri"/>
              <a:buAutoNum type="arabicPeriod" startAt="6"/>
            </a:pPr>
            <a:r>
              <a:rPr lang="en-US" b="1"/>
              <a:t>Processes</a:t>
            </a:r>
            <a:r>
              <a:rPr lang="en-US"/>
              <a:t> for program review</a:t>
            </a:r>
            <a:endParaRPr/>
          </a:p>
          <a:p>
            <a:pPr marL="457200" lvl="0" indent="-381000" rtl="0">
              <a:lnSpc>
                <a:spcPct val="115000"/>
              </a:lnSpc>
              <a:spcBef>
                <a:spcPts val="0"/>
              </a:spcBef>
              <a:spcAft>
                <a:spcPts val="0"/>
              </a:spcAft>
              <a:buSzPts val="2400"/>
              <a:buFont typeface="Calibri"/>
              <a:buAutoNum type="arabicPeriod" startAt="6"/>
            </a:pPr>
            <a:r>
              <a:rPr lang="en-US" b="1"/>
              <a:t>Processes</a:t>
            </a:r>
            <a:r>
              <a:rPr lang="en-US"/>
              <a:t> for institutional planning and budget development</a:t>
            </a:r>
            <a:endParaRPr/>
          </a:p>
          <a:p>
            <a:pPr marL="0" lvl="0" indent="0" rtl="0">
              <a:lnSpc>
                <a:spcPct val="115000"/>
              </a:lnSpc>
              <a:spcBef>
                <a:spcPts val="0"/>
              </a:spcBef>
              <a:spcAft>
                <a:spcPts val="0"/>
              </a:spcAft>
              <a:buNone/>
            </a:pPr>
            <a:r>
              <a:rPr lang="en-US"/>
              <a:t>...Other academic and professional matters as mutually agreed upon.</a:t>
            </a:r>
            <a:endParaRPr/>
          </a:p>
          <a:p>
            <a:pPr marL="0" lvl="0" indent="0" rtl="0">
              <a:lnSpc>
                <a:spcPct val="80000"/>
              </a:lnSpc>
              <a:spcBef>
                <a:spcPts val="60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9"/>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Collective Bargaining</a:t>
            </a:r>
            <a:endParaRPr sz="4000" b="0" i="0" u="none" strike="noStrike" cap="none">
              <a:solidFill>
                <a:schemeClr val="dk2"/>
              </a:solidFill>
              <a:latin typeface="Arial"/>
              <a:ea typeface="Arial"/>
              <a:cs typeface="Arial"/>
              <a:sym typeface="Arial"/>
            </a:endParaRPr>
          </a:p>
        </p:txBody>
      </p:sp>
      <p:sp>
        <p:nvSpPr>
          <p:cNvPr id="144" name="Google Shape;144;p19"/>
          <p:cNvSpPr txBox="1">
            <a:spLocks noGrp="1"/>
          </p:cNvSpPr>
          <p:nvPr>
            <p:ph type="subTitle" idx="4294967295"/>
          </p:nvPr>
        </p:nvSpPr>
        <p:spPr>
          <a:xfrm>
            <a:off x="641237" y="2621894"/>
            <a:ext cx="8312100" cy="3445500"/>
          </a:xfrm>
          <a:prstGeom prst="rect">
            <a:avLst/>
          </a:prstGeom>
          <a:noFill/>
          <a:ln>
            <a:noFill/>
          </a:ln>
        </p:spPr>
        <p:txBody>
          <a:bodyPr spcFirstLastPara="1" wrap="square" lIns="91425" tIns="45700" rIns="91425" bIns="45700" anchor="t" anchorCtr="0">
            <a:noAutofit/>
          </a:bodyPr>
          <a:lstStyle/>
          <a:p>
            <a:pPr marL="0" lvl="0" indent="0">
              <a:spcBef>
                <a:spcPts val="480"/>
              </a:spcBef>
              <a:spcAft>
                <a:spcPts val="0"/>
              </a:spcAft>
              <a:buClr>
                <a:schemeClr val="dk1"/>
              </a:buClr>
              <a:buSzPts val="1100"/>
              <a:buFont typeface="Arial"/>
              <a:buNone/>
            </a:pPr>
            <a:r>
              <a:rPr lang="en-US" sz="2300"/>
              <a:t>a.     School calendar;</a:t>
            </a:r>
            <a:endParaRPr sz="2300"/>
          </a:p>
          <a:p>
            <a:pPr marL="0" lvl="0" indent="0">
              <a:spcBef>
                <a:spcPts val="480"/>
              </a:spcBef>
              <a:spcAft>
                <a:spcPts val="0"/>
              </a:spcAft>
              <a:buClr>
                <a:schemeClr val="dk1"/>
              </a:buClr>
              <a:buSzPts val="1100"/>
              <a:buFont typeface="Arial"/>
              <a:buNone/>
            </a:pPr>
            <a:r>
              <a:rPr lang="en-US" sz="2300"/>
              <a:t>b.     Compensation;</a:t>
            </a:r>
            <a:endParaRPr sz="2300"/>
          </a:p>
          <a:p>
            <a:pPr marL="0" lvl="0" indent="0">
              <a:spcBef>
                <a:spcPts val="480"/>
              </a:spcBef>
              <a:spcAft>
                <a:spcPts val="0"/>
              </a:spcAft>
              <a:buClr>
                <a:schemeClr val="dk1"/>
              </a:buClr>
              <a:buSzPts val="1100"/>
              <a:buFont typeface="Arial"/>
              <a:buNone/>
            </a:pPr>
            <a:r>
              <a:rPr lang="en-US" sz="2300"/>
              <a:t>c.     Wages;</a:t>
            </a:r>
            <a:endParaRPr sz="2300"/>
          </a:p>
          <a:p>
            <a:pPr marL="0" lvl="0" indent="0">
              <a:spcBef>
                <a:spcPts val="480"/>
              </a:spcBef>
              <a:spcAft>
                <a:spcPts val="0"/>
              </a:spcAft>
              <a:buClr>
                <a:schemeClr val="dk1"/>
              </a:buClr>
              <a:buSzPts val="1100"/>
              <a:buFont typeface="Arial"/>
              <a:buNone/>
            </a:pPr>
            <a:r>
              <a:rPr lang="en-US" sz="2300"/>
              <a:t>d.     Hours of employment;</a:t>
            </a:r>
            <a:endParaRPr sz="2300"/>
          </a:p>
          <a:p>
            <a:pPr marL="0" lvl="0" indent="0">
              <a:spcBef>
                <a:spcPts val="480"/>
              </a:spcBef>
              <a:spcAft>
                <a:spcPts val="0"/>
              </a:spcAft>
              <a:buClr>
                <a:schemeClr val="dk1"/>
              </a:buClr>
              <a:buSzPts val="1100"/>
              <a:buFont typeface="Arial"/>
              <a:buNone/>
            </a:pPr>
            <a:r>
              <a:rPr lang="en-US" sz="2300"/>
              <a:t>e.     Terms and conditions of employment - health and welfare benefits;</a:t>
            </a:r>
            <a:endParaRPr sz="2300"/>
          </a:p>
          <a:p>
            <a:pPr marL="0" lvl="0" indent="0">
              <a:spcBef>
                <a:spcPts val="480"/>
              </a:spcBef>
              <a:spcAft>
                <a:spcPts val="0"/>
              </a:spcAft>
              <a:buClr>
                <a:schemeClr val="dk1"/>
              </a:buClr>
              <a:buSzPts val="1100"/>
              <a:buFont typeface="Arial"/>
              <a:buNone/>
            </a:pPr>
            <a:r>
              <a:rPr lang="en-US" sz="2300"/>
              <a:t>f.      Leave;</a:t>
            </a:r>
            <a:endParaRPr sz="2300"/>
          </a:p>
          <a:p>
            <a:pPr marL="0" lvl="0" indent="0">
              <a:spcBef>
                <a:spcPts val="480"/>
              </a:spcBef>
              <a:spcAft>
                <a:spcPts val="0"/>
              </a:spcAft>
              <a:buNone/>
            </a:pPr>
            <a:r>
              <a:rPr lang="en-US" sz="2300"/>
              <a:t>g.     Transfer and reassignment policies;</a:t>
            </a:r>
            <a:endParaRPr sz="2300"/>
          </a:p>
          <a:p>
            <a:pPr marL="0" lvl="0" indent="0" rtl="0">
              <a:spcBef>
                <a:spcPts val="480"/>
              </a:spcBef>
              <a:spcAft>
                <a:spcPts val="0"/>
              </a:spcAft>
              <a:buClr>
                <a:schemeClr val="dk1"/>
              </a:buClr>
              <a:buSzPts val="1100"/>
              <a:buFont typeface="Arial"/>
              <a:buNone/>
            </a:pPr>
            <a:r>
              <a:rPr lang="en-US"/>
              <a:t>h</a:t>
            </a:r>
            <a:r>
              <a:rPr lang="en-US" sz="2200"/>
              <a:t>.     Safety conditions;</a:t>
            </a:r>
            <a:endParaRPr sz="2300"/>
          </a:p>
        </p:txBody>
      </p:sp>
      <p:pic>
        <p:nvPicPr>
          <p:cNvPr id="145" name="Google Shape;145;p19"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0"/>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Collective Bargaining</a:t>
            </a:r>
            <a:endParaRPr sz="4000" b="0" i="0" u="none" strike="noStrike" cap="none">
              <a:solidFill>
                <a:schemeClr val="dk2"/>
              </a:solidFill>
              <a:latin typeface="Arial"/>
              <a:ea typeface="Arial"/>
              <a:cs typeface="Arial"/>
              <a:sym typeface="Arial"/>
            </a:endParaRPr>
          </a:p>
        </p:txBody>
      </p:sp>
      <p:sp>
        <p:nvSpPr>
          <p:cNvPr id="152" name="Google Shape;152;p20"/>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0" lvl="0" indent="0" rtl="0">
              <a:spcBef>
                <a:spcPts val="480"/>
              </a:spcBef>
              <a:spcAft>
                <a:spcPts val="0"/>
              </a:spcAft>
              <a:buNone/>
            </a:pPr>
            <a:r>
              <a:rPr lang="en-US" sz="2200"/>
              <a:t>i.       Class size;</a:t>
            </a:r>
            <a:endParaRPr sz="2200"/>
          </a:p>
          <a:p>
            <a:pPr marL="0" lvl="0" indent="0" rtl="0">
              <a:spcBef>
                <a:spcPts val="480"/>
              </a:spcBef>
              <a:spcAft>
                <a:spcPts val="0"/>
              </a:spcAft>
              <a:buNone/>
            </a:pPr>
            <a:r>
              <a:rPr lang="en-US" sz="2200"/>
              <a:t>j.       Procedures for evaluation of employees;</a:t>
            </a:r>
            <a:endParaRPr sz="2200"/>
          </a:p>
          <a:p>
            <a:pPr marL="0" lvl="0" indent="0" rtl="0">
              <a:spcBef>
                <a:spcPts val="480"/>
              </a:spcBef>
              <a:spcAft>
                <a:spcPts val="0"/>
              </a:spcAft>
              <a:buNone/>
            </a:pPr>
            <a:r>
              <a:rPr lang="en-US" sz="2200"/>
              <a:t>k.     Organization security;</a:t>
            </a:r>
            <a:endParaRPr sz="2200"/>
          </a:p>
          <a:p>
            <a:pPr marL="0" lvl="0" indent="0" rtl="0">
              <a:spcBef>
                <a:spcPts val="480"/>
              </a:spcBef>
              <a:spcAft>
                <a:spcPts val="0"/>
              </a:spcAft>
              <a:buNone/>
            </a:pPr>
            <a:r>
              <a:rPr lang="en-US" sz="2200"/>
              <a:t>l.       Procedures for processing grievances;</a:t>
            </a:r>
            <a:endParaRPr sz="2200"/>
          </a:p>
          <a:p>
            <a:pPr marL="0" lvl="0" indent="0" rtl="0">
              <a:spcBef>
                <a:spcPts val="480"/>
              </a:spcBef>
              <a:spcAft>
                <a:spcPts val="0"/>
              </a:spcAft>
              <a:buNone/>
            </a:pPr>
            <a:r>
              <a:rPr lang="en-US" sz="2200"/>
              <a:t>m.    Layoff procedures;</a:t>
            </a:r>
            <a:endParaRPr sz="2200"/>
          </a:p>
          <a:p>
            <a:pPr marL="0" lvl="0" indent="0" rtl="0">
              <a:spcBef>
                <a:spcPts val="480"/>
              </a:spcBef>
              <a:spcAft>
                <a:spcPts val="0"/>
              </a:spcAft>
              <a:buNone/>
            </a:pPr>
            <a:r>
              <a:rPr lang="en-US" sz="2200"/>
              <a:t>n.     Alternative compensation or benefits for employees adversely affected by pension limitations;</a:t>
            </a:r>
            <a:endParaRPr sz="2200"/>
          </a:p>
          <a:p>
            <a:pPr marL="0" lvl="0" indent="0" rtl="0">
              <a:spcBef>
                <a:spcPts val="480"/>
              </a:spcBef>
              <a:spcAft>
                <a:spcPts val="0"/>
              </a:spcAft>
              <a:buNone/>
            </a:pPr>
            <a:r>
              <a:rPr lang="en-US" sz="2200"/>
              <a:t>o.     Additional compensation or salary schedule based on criteria other than years of training and experience.</a:t>
            </a:r>
            <a:endParaRPr sz="2200"/>
          </a:p>
        </p:txBody>
      </p:sp>
      <p:pic>
        <p:nvPicPr>
          <p:cNvPr id="153" name="Google Shape;153;p20"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1"/>
          <p:cNvSpPr txBox="1">
            <a:spLocks noGrp="1"/>
          </p:cNvSpPr>
          <p:nvPr>
            <p:ph type="title"/>
          </p:nvPr>
        </p:nvSpPr>
        <p:spPr>
          <a:xfrm>
            <a:off x="682487" y="1549368"/>
            <a:ext cx="8229600" cy="990600"/>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a:t>Possible Areas of Overlap</a:t>
            </a:r>
            <a:endParaRPr sz="4000" b="0" i="0" u="none" strike="noStrike" cap="none">
              <a:solidFill>
                <a:schemeClr val="dk2"/>
              </a:solidFill>
              <a:latin typeface="Arial"/>
              <a:ea typeface="Arial"/>
              <a:cs typeface="Arial"/>
              <a:sym typeface="Arial"/>
            </a:endParaRPr>
          </a:p>
        </p:txBody>
      </p:sp>
      <p:sp>
        <p:nvSpPr>
          <p:cNvPr id="160" name="Google Shape;160;p21"/>
          <p:cNvSpPr txBox="1">
            <a:spLocks noGrp="1"/>
          </p:cNvSpPr>
          <p:nvPr>
            <p:ph type="subTitle" idx="4294967295"/>
          </p:nvPr>
        </p:nvSpPr>
        <p:spPr>
          <a:xfrm>
            <a:off x="682487" y="2756069"/>
            <a:ext cx="8312100" cy="3445500"/>
          </a:xfrm>
          <a:prstGeom prst="rect">
            <a:avLst/>
          </a:prstGeom>
          <a:noFill/>
          <a:ln>
            <a:noFill/>
          </a:ln>
        </p:spPr>
        <p:txBody>
          <a:bodyPr spcFirstLastPara="1" wrap="square" lIns="91425" tIns="45700" rIns="91425" bIns="45700" anchor="t" anchorCtr="0">
            <a:noAutofit/>
          </a:bodyPr>
          <a:lstStyle/>
          <a:p>
            <a:pPr marL="457200" lvl="0" indent="-358140" rtl="0">
              <a:lnSpc>
                <a:spcPct val="115000"/>
              </a:lnSpc>
              <a:spcBef>
                <a:spcPts val="0"/>
              </a:spcBef>
              <a:spcAft>
                <a:spcPts val="0"/>
              </a:spcAft>
              <a:buSzPts val="2040"/>
              <a:buChar char="●"/>
            </a:pPr>
            <a:r>
              <a:rPr lang="en-US"/>
              <a:t>Academic Calendar</a:t>
            </a:r>
            <a:endParaRPr/>
          </a:p>
          <a:p>
            <a:pPr marL="457200" lvl="0" indent="-358140" rtl="0">
              <a:lnSpc>
                <a:spcPct val="115000"/>
              </a:lnSpc>
              <a:spcBef>
                <a:spcPts val="0"/>
              </a:spcBef>
              <a:spcAft>
                <a:spcPts val="0"/>
              </a:spcAft>
              <a:buSzPts val="2040"/>
              <a:buChar char="●"/>
            </a:pPr>
            <a:r>
              <a:rPr lang="en-US"/>
              <a:t>Faculty Evaluations</a:t>
            </a:r>
            <a:endParaRPr/>
          </a:p>
          <a:p>
            <a:pPr marL="457200" lvl="0" indent="-358140" rtl="0">
              <a:lnSpc>
                <a:spcPct val="115000"/>
              </a:lnSpc>
              <a:spcBef>
                <a:spcPts val="0"/>
              </a:spcBef>
              <a:spcAft>
                <a:spcPts val="0"/>
              </a:spcAft>
              <a:buSzPts val="2040"/>
              <a:buChar char="●"/>
            </a:pPr>
            <a:r>
              <a:rPr lang="en-US"/>
              <a:t>Tenure Review Process</a:t>
            </a:r>
            <a:endParaRPr/>
          </a:p>
          <a:p>
            <a:pPr marL="457200" lvl="0" indent="-358140" rtl="0">
              <a:lnSpc>
                <a:spcPct val="115000"/>
              </a:lnSpc>
              <a:spcBef>
                <a:spcPts val="0"/>
              </a:spcBef>
              <a:spcAft>
                <a:spcPts val="0"/>
              </a:spcAft>
              <a:buSzPts val="2040"/>
              <a:buChar char="●"/>
            </a:pPr>
            <a:r>
              <a:rPr lang="en-US"/>
              <a:t>Faculty Hiring Procedures</a:t>
            </a:r>
            <a:endParaRPr/>
          </a:p>
          <a:p>
            <a:pPr marL="457200" lvl="0" indent="-358140" rtl="0">
              <a:lnSpc>
                <a:spcPct val="115000"/>
              </a:lnSpc>
              <a:spcBef>
                <a:spcPts val="0"/>
              </a:spcBef>
              <a:spcAft>
                <a:spcPts val="0"/>
              </a:spcAft>
              <a:buSzPts val="2040"/>
              <a:buChar char="●"/>
            </a:pPr>
            <a:r>
              <a:rPr lang="en-US"/>
              <a:t>Enrollment Management</a:t>
            </a:r>
            <a:endParaRPr/>
          </a:p>
          <a:p>
            <a:pPr marL="457200" lvl="0" indent="-358140" rtl="0">
              <a:lnSpc>
                <a:spcPct val="115000"/>
              </a:lnSpc>
              <a:spcBef>
                <a:spcPts val="0"/>
              </a:spcBef>
              <a:spcAft>
                <a:spcPts val="0"/>
              </a:spcAft>
              <a:buSzPts val="2040"/>
              <a:buChar char="●"/>
            </a:pPr>
            <a:r>
              <a:rPr lang="en-US"/>
              <a:t>Program Viability/Discontinuance</a:t>
            </a:r>
            <a:endParaRPr/>
          </a:p>
          <a:p>
            <a:pPr marL="457200" lvl="0" indent="-358140" rtl="0">
              <a:lnSpc>
                <a:spcPct val="115000"/>
              </a:lnSpc>
              <a:spcBef>
                <a:spcPts val="0"/>
              </a:spcBef>
              <a:spcAft>
                <a:spcPts val="0"/>
              </a:spcAft>
              <a:buSzPts val="2040"/>
              <a:buChar char="●"/>
            </a:pPr>
            <a:r>
              <a:rPr lang="en-US"/>
              <a:t>Office Assignment</a:t>
            </a:r>
            <a:endParaRPr/>
          </a:p>
          <a:p>
            <a:pPr marL="457200" lvl="0" indent="-358140" rtl="0">
              <a:lnSpc>
                <a:spcPct val="115000"/>
              </a:lnSpc>
              <a:spcBef>
                <a:spcPts val="0"/>
              </a:spcBef>
              <a:spcAft>
                <a:spcPts val="0"/>
              </a:spcAft>
              <a:buSzPts val="2040"/>
              <a:buChar char="●"/>
            </a:pPr>
            <a:r>
              <a:rPr lang="en-US"/>
              <a:t>Textbooks</a:t>
            </a:r>
            <a:endParaRPr/>
          </a:p>
          <a:p>
            <a:pPr marL="457200" lvl="0" indent="-358140" rtl="0">
              <a:lnSpc>
                <a:spcPct val="115000"/>
              </a:lnSpc>
              <a:spcBef>
                <a:spcPts val="0"/>
              </a:spcBef>
              <a:spcAft>
                <a:spcPts val="0"/>
              </a:spcAft>
              <a:buSzPts val="2040"/>
              <a:buChar char="●"/>
            </a:pPr>
            <a:r>
              <a:rPr lang="en-US"/>
              <a:t>Professional Development</a:t>
            </a:r>
            <a:endParaRPr/>
          </a:p>
          <a:p>
            <a:pPr marL="0" marR="0" lvl="0" indent="0" algn="l" rtl="0">
              <a:spcBef>
                <a:spcPts val="0"/>
              </a:spcBef>
              <a:spcAft>
                <a:spcPts val="0"/>
              </a:spcAft>
              <a:buClr>
                <a:schemeClr val="accent1"/>
              </a:buClr>
              <a:buSzPts val="2040"/>
              <a:buFont typeface="Arial"/>
              <a:buNone/>
            </a:pPr>
            <a:endParaRPr/>
          </a:p>
        </p:txBody>
      </p:sp>
      <p:pic>
        <p:nvPicPr>
          <p:cNvPr id="161" name="Google Shape;161;p21" descr="ASCCC_Logo"/>
          <p:cNvPicPr preferRelativeResize="0"/>
          <p:nvPr/>
        </p:nvPicPr>
        <p:blipFill rotWithShape="1">
          <a:blip r:embed="rId3">
            <a:alphaModFix/>
          </a:blip>
          <a:srcRect/>
          <a:stretch/>
        </p:blipFill>
        <p:spPr>
          <a:xfrm>
            <a:off x="371465" y="400050"/>
            <a:ext cx="4231670" cy="786470"/>
          </a:xfrm>
          <a:prstGeom prst="rect">
            <a:avLst/>
          </a:prstGeom>
          <a:noFill/>
          <a:ln>
            <a:noFill/>
          </a:ln>
        </p:spPr>
      </p:pic>
    </p:spTree>
  </p:cSld>
  <p:clrMapOvr>
    <a:masterClrMapping/>
  </p:clrMapOvr>
</p:sld>
</file>

<file path=ppt/theme/theme1.xml><?xml version="1.0" encoding="utf-8"?>
<a:theme xmlns:a="http://schemas.openxmlformats.org/drawingml/2006/main" name="Clarity">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927</Words>
  <Application>Microsoft Macintosh PowerPoint</Application>
  <PresentationFormat>On-screen Show (4:3)</PresentationFormat>
  <Paragraphs>119</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Verdana</vt:lpstr>
      <vt:lpstr>Clarity</vt:lpstr>
      <vt:lpstr>10+1 Governance and Union Issues:   Similarities and Differences</vt:lpstr>
      <vt:lpstr>Session Description</vt:lpstr>
      <vt:lpstr>Authority of  Union</vt:lpstr>
      <vt:lpstr>Authority of Senate </vt:lpstr>
      <vt:lpstr>Academic and Professional Matters</vt:lpstr>
      <vt:lpstr>Academic and Professional Matters</vt:lpstr>
      <vt:lpstr>Collective Bargaining</vt:lpstr>
      <vt:lpstr>Collective Bargaining</vt:lpstr>
      <vt:lpstr>Possible Areas of Overlap</vt:lpstr>
      <vt:lpstr>Student Senate</vt:lpstr>
      <vt:lpstr>Scenario</vt:lpstr>
      <vt:lpstr>Scenario</vt:lpstr>
      <vt:lpstr>Scenario </vt:lpstr>
      <vt:lpstr>Scenario </vt:lpstr>
      <vt:lpstr> Best Practices: </vt:lpstr>
      <vt:lpstr>Resources </vt:lpstr>
      <vt:lpstr>PowerPoint Presentation</vt:lpstr>
    </vt:vector>
  </TitlesOfParts>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10+1 Governance and Union Issues:   Similarities and Differences</dc:title>
  <cp:lastModifiedBy>Dolores Davison</cp:lastModifiedBy>
  <cp:revision>2</cp:revision>
  <dcterms:modified xsi:type="dcterms:W3CDTF">2018-08-09T15:47:15Z</dcterms:modified>
</cp:coreProperties>
</file>