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sldIdLst>
    <p:sldId id="256" r:id="rId2"/>
    <p:sldId id="257" r:id="rId3"/>
    <p:sldId id="287" r:id="rId4"/>
    <p:sldId id="306" r:id="rId5"/>
    <p:sldId id="307" r:id="rId6"/>
    <p:sldId id="308" r:id="rId7"/>
    <p:sldId id="309" r:id="rId8"/>
    <p:sldId id="289" r:id="rId9"/>
    <p:sldId id="301" r:id="rId10"/>
    <p:sldId id="302" r:id="rId11"/>
    <p:sldId id="300" r:id="rId12"/>
    <p:sldId id="316" r:id="rId13"/>
    <p:sldId id="312" r:id="rId14"/>
    <p:sldId id="279" r:id="rId15"/>
    <p:sldId id="288" r:id="rId16"/>
    <p:sldId id="310" r:id="rId17"/>
    <p:sldId id="311" r:id="rId18"/>
    <p:sldId id="313" r:id="rId19"/>
    <p:sldId id="314" r:id="rId20"/>
    <p:sldId id="320" r:id="rId21"/>
    <p:sldId id="303" r:id="rId22"/>
    <p:sldId id="304" r:id="rId23"/>
    <p:sldId id="319" r:id="rId24"/>
    <p:sldId id="321" r:id="rId25"/>
    <p:sldId id="323" r:id="rId26"/>
    <p:sldId id="290" r:id="rId27"/>
    <p:sldId id="282" r:id="rId28"/>
    <p:sldId id="315" r:id="rId29"/>
    <p:sldId id="305" r:id="rId30"/>
    <p:sldId id="317"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0"/>
    <p:restoredTop sz="94671"/>
  </p:normalViewPr>
  <p:slideViewPr>
    <p:cSldViewPr>
      <p:cViewPr varScale="1">
        <p:scale>
          <a:sx n="73" d="100"/>
          <a:sy n="73" d="100"/>
        </p:scale>
        <p:origin x="-2032" y="-11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B39B8D-BE4C-431E-9F68-FC35D2DAE5AA}" type="datetimeFigureOut">
              <a:rPr lang="en-US" smtClean="0"/>
              <a:t>4/19/17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3BB34-7A27-4CAC-AA8A-5ABC1E416DA7}" type="slidenum">
              <a:rPr lang="en-US" smtClean="0"/>
              <a:t>‹#›</a:t>
            </a:fld>
            <a:endParaRPr lang="en-US" dirty="0"/>
          </a:p>
        </p:txBody>
      </p:sp>
    </p:spTree>
    <p:extLst>
      <p:ext uri="{BB962C8B-B14F-4D97-AF65-F5344CB8AC3E}">
        <p14:creationId xmlns:p14="http://schemas.microsoft.com/office/powerpoint/2010/main" val="2845226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83BB34-7A27-4CAC-AA8A-5ABC1E416DA7}" type="slidenum">
              <a:rPr lang="en-US" smtClean="0"/>
              <a:t>1</a:t>
            </a:fld>
            <a:endParaRPr lang="en-US" dirty="0"/>
          </a:p>
        </p:txBody>
      </p:sp>
    </p:spTree>
    <p:extLst>
      <p:ext uri="{BB962C8B-B14F-4D97-AF65-F5344CB8AC3E}">
        <p14:creationId xmlns:p14="http://schemas.microsoft.com/office/powerpoint/2010/main" val="696181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F5C029-5E50-4781-9B35-C454C2BED9F4}" type="datetimeFigureOut">
              <a:rPr lang="en-US" smtClean="0"/>
              <a:t>4/19/17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5C029-5E50-4781-9B35-C454C2BED9F4}" type="datetimeFigureOut">
              <a:rPr lang="en-US" smtClean="0"/>
              <a:t>4/19/17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F5C029-5E50-4781-9B35-C454C2BED9F4}" type="datetimeFigureOut">
              <a:rPr lang="en-US" smtClean="0"/>
              <a:t>4/19/17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5C029-5E50-4781-9B35-C454C2BED9F4}" type="datetimeFigureOut">
              <a:rPr lang="en-US" smtClean="0"/>
              <a:t>4/19/17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5C029-5E50-4781-9B35-C454C2BED9F4}" type="datetimeFigureOut">
              <a:rPr lang="en-US" smtClean="0"/>
              <a:t>4/19/17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F5C029-5E50-4781-9B35-C454C2BED9F4}" type="datetimeFigureOut">
              <a:rPr lang="en-US" smtClean="0"/>
              <a:t>4/19/17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F5C029-5E50-4781-9B35-C454C2BED9F4}" type="datetimeFigureOut">
              <a:rPr lang="en-US" smtClean="0"/>
              <a:t>4/19/17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2E0010-E065-4399-B15A-1EC00457C896}"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5C029-5E50-4781-9B35-C454C2BED9F4}" type="datetimeFigureOut">
              <a:rPr lang="en-US" smtClean="0"/>
              <a:t>4/19/17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5C029-5E50-4781-9B35-C454C2BED9F4}" type="datetimeFigureOut">
              <a:rPr lang="en-US" smtClean="0"/>
              <a:t>4/19/17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5C029-5E50-4781-9B35-C454C2BED9F4}" type="datetimeFigureOut">
              <a:rPr lang="en-US" smtClean="0"/>
              <a:t>4/19/17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E0010-E065-4399-B15A-1EC00457C896}"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5C029-5E50-4781-9B35-C454C2BED9F4}" type="datetimeFigureOut">
              <a:rPr lang="en-US" smtClean="0"/>
              <a:t>4/19/17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F5C029-5E50-4781-9B35-C454C2BED9F4}" type="datetimeFigureOut">
              <a:rPr lang="en-US" smtClean="0"/>
              <a:t>4/19/17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72E0010-E065-4399-B15A-1EC00457C89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guleffvi@butte.edu" TargetMode="External"/><Relationship Id="rId4" Type="http://schemas.openxmlformats.org/officeDocument/2006/relationships/hyperlink" Target="mailto:jescajeda@cccco.edu" TargetMode="External"/><Relationship Id="rId1" Type="http://schemas.openxmlformats.org/officeDocument/2006/relationships/slideLayout" Target="../slideLayouts/slideLayout2.xml"/><Relationship Id="rId2" Type="http://schemas.openxmlformats.org/officeDocument/2006/relationships/hyperlink" Target="mailto:davisondolores@foothill.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708" y="1295400"/>
            <a:ext cx="7848600" cy="1927225"/>
          </a:xfrm>
        </p:spPr>
        <p:txBody>
          <a:bodyPr/>
          <a:lstStyle/>
          <a:p>
            <a:r>
              <a:rPr lang="en-US" sz="4000" dirty="0" smtClean="0"/>
              <a:t>Dr. Pamela Strangelove Or  How I learned to stop Worrying and love Curriculum Streamlining</a:t>
            </a:r>
            <a:endParaRPr lang="en-US" sz="4000" dirty="0"/>
          </a:p>
        </p:txBody>
      </p:sp>
      <p:sp>
        <p:nvSpPr>
          <p:cNvPr id="3" name="Subtitle 2"/>
          <p:cNvSpPr>
            <a:spLocks noGrp="1"/>
          </p:cNvSpPr>
          <p:nvPr>
            <p:ph type="subTitle" idx="1"/>
          </p:nvPr>
        </p:nvSpPr>
        <p:spPr>
          <a:xfrm>
            <a:off x="381000" y="4038600"/>
            <a:ext cx="8001000" cy="2209800"/>
          </a:xfrm>
        </p:spPr>
        <p:txBody>
          <a:bodyPr>
            <a:normAutofit fontScale="92500" lnSpcReduction="10000"/>
          </a:bodyPr>
          <a:lstStyle/>
          <a:p>
            <a:r>
              <a:rPr lang="en-US" b="1" dirty="0" smtClean="0"/>
              <a:t>ASCCC Spring Plenary			April 2017</a:t>
            </a:r>
          </a:p>
          <a:p>
            <a:endParaRPr lang="en-US" b="1" dirty="0"/>
          </a:p>
          <a:p>
            <a:r>
              <a:rPr lang="en-US" b="1" dirty="0" smtClean="0"/>
              <a:t>Dolores Davison, ASCCC Secretary and 5C Co-chair</a:t>
            </a:r>
          </a:p>
          <a:p>
            <a:r>
              <a:rPr lang="en-US" b="1" dirty="0" smtClean="0"/>
              <a:t>Virginia Guleff, CIO, Butte College and 5C Co-chair</a:t>
            </a:r>
          </a:p>
          <a:p>
            <a:r>
              <a:rPr lang="en-US" b="1" dirty="0" smtClean="0"/>
              <a:t>Jackie </a:t>
            </a:r>
            <a:r>
              <a:rPr lang="en-US" b="1" dirty="0" err="1" smtClean="0"/>
              <a:t>Escajeda</a:t>
            </a:r>
            <a:r>
              <a:rPr lang="en-US" b="1" dirty="0" smtClean="0"/>
              <a:t>, Dean of Academic Affairs, CCCCO		</a:t>
            </a:r>
            <a:endParaRPr lang="en-US" b="1" dirty="0"/>
          </a:p>
        </p:txBody>
      </p:sp>
    </p:spTree>
    <p:extLst>
      <p:ext uri="{BB962C8B-B14F-4D97-AF65-F5344CB8AC3E}">
        <p14:creationId xmlns:p14="http://schemas.microsoft.com/office/powerpoint/2010/main" val="19498153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Far North Project</a:t>
            </a:r>
            <a:endParaRPr lang="en-US" dirty="0"/>
          </a:p>
        </p:txBody>
      </p:sp>
      <p:sp>
        <p:nvSpPr>
          <p:cNvPr id="3" name="Content Placeholder 2"/>
          <p:cNvSpPr>
            <a:spLocks noGrp="1"/>
          </p:cNvSpPr>
          <p:nvPr>
            <p:ph idx="1"/>
          </p:nvPr>
        </p:nvSpPr>
        <p:spPr/>
        <p:txBody>
          <a:bodyPr>
            <a:normAutofit/>
          </a:bodyPr>
          <a:lstStyle/>
          <a:p>
            <a:r>
              <a:rPr lang="en-US" sz="2800" dirty="0" smtClean="0"/>
              <a:t>Convened between June and October 2016</a:t>
            </a:r>
          </a:p>
          <a:p>
            <a:r>
              <a:rPr lang="en-US" sz="2800" dirty="0" smtClean="0"/>
              <a:t>Brought together members of 10 curriculum committees from the North Far North Region</a:t>
            </a:r>
          </a:p>
          <a:p>
            <a:r>
              <a:rPr lang="en-US" sz="2800" dirty="0" smtClean="0"/>
              <a:t>Looked at local approval processes (Board of Governors WFTF Recommendation 8)</a:t>
            </a:r>
          </a:p>
          <a:p>
            <a:r>
              <a:rPr lang="en-US" sz="2800" dirty="0" smtClean="0"/>
              <a:t>Determined that many of the issues could be either resolved locally or through changes with the process at the Chancellor’s Office </a:t>
            </a:r>
            <a:endParaRPr lang="en-US" sz="2800" dirty="0"/>
          </a:p>
        </p:txBody>
      </p:sp>
    </p:spTree>
    <p:extLst>
      <p:ext uri="{BB962C8B-B14F-4D97-AF65-F5344CB8AC3E}">
        <p14:creationId xmlns:p14="http://schemas.microsoft.com/office/powerpoint/2010/main" val="42746801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990600"/>
          </a:xfrm>
        </p:spPr>
        <p:txBody>
          <a:bodyPr>
            <a:noAutofit/>
          </a:bodyPr>
          <a:lstStyle/>
          <a:p>
            <a:r>
              <a:rPr lang="en-US" sz="3200" dirty="0" smtClean="0"/>
              <a:t>This Year’s Changes for the California Community Colleges Curriculum Committee</a:t>
            </a:r>
            <a:endParaRPr lang="en-US" sz="3200" dirty="0"/>
          </a:p>
        </p:txBody>
      </p:sp>
      <p:sp>
        <p:nvSpPr>
          <p:cNvPr id="3" name="Content Placeholder 2"/>
          <p:cNvSpPr>
            <a:spLocks noGrp="1"/>
          </p:cNvSpPr>
          <p:nvPr>
            <p:ph idx="1"/>
          </p:nvPr>
        </p:nvSpPr>
        <p:spPr>
          <a:xfrm>
            <a:off x="457200" y="1981200"/>
            <a:ext cx="8229600" cy="4876800"/>
          </a:xfrm>
        </p:spPr>
        <p:txBody>
          <a:bodyPr>
            <a:normAutofit/>
          </a:bodyPr>
          <a:lstStyle/>
          <a:p>
            <a:r>
              <a:rPr lang="en-US" sz="2800" dirty="0"/>
              <a:t>Name Change from SACC to </a:t>
            </a:r>
            <a:r>
              <a:rPr lang="en-US" sz="2800" dirty="0" smtClean="0"/>
              <a:t>5C to more accurate reflect the work of the group</a:t>
            </a:r>
          </a:p>
          <a:p>
            <a:r>
              <a:rPr lang="en-US" sz="2800" dirty="0" smtClean="0"/>
              <a:t>Change of Charter and Membership:</a:t>
            </a:r>
          </a:p>
          <a:p>
            <a:pPr lvl="1"/>
            <a:r>
              <a:rPr lang="en-US" sz="2400" dirty="0" smtClean="0"/>
              <a:t>Now a recommending body rather than advisory </a:t>
            </a:r>
          </a:p>
          <a:p>
            <a:pPr lvl="1"/>
            <a:r>
              <a:rPr lang="en-US" sz="2400" dirty="0" smtClean="0"/>
              <a:t>Membership:</a:t>
            </a:r>
          </a:p>
          <a:p>
            <a:pPr lvl="1"/>
            <a:r>
              <a:rPr lang="en-US" dirty="0" smtClean="0"/>
              <a:t>8 faculty appointed by the ASCCC, including a co-chair</a:t>
            </a:r>
          </a:p>
          <a:p>
            <a:pPr lvl="1"/>
            <a:r>
              <a:rPr lang="en-US" dirty="0" smtClean="0"/>
              <a:t>4 CIOs appointed by the CCCCIO Board, including a co-chair</a:t>
            </a:r>
          </a:p>
          <a:p>
            <a:pPr lvl="1"/>
            <a:r>
              <a:rPr lang="en-US" dirty="0" smtClean="0"/>
              <a:t>A curriculum specialist appointed by the CCCCO</a:t>
            </a:r>
          </a:p>
          <a:p>
            <a:pPr lvl="1"/>
            <a:r>
              <a:rPr lang="en-US" dirty="0" smtClean="0"/>
              <a:t>Vice Chancellor of Academic Affairs</a:t>
            </a:r>
          </a:p>
          <a:p>
            <a:pPr lvl="1"/>
            <a:r>
              <a:rPr lang="en-US" dirty="0" smtClean="0"/>
              <a:t>Dean of Academic Affairs</a:t>
            </a:r>
          </a:p>
          <a:p>
            <a:pPr lvl="1"/>
            <a:r>
              <a:rPr lang="en-US" dirty="0" smtClean="0"/>
              <a:t>Liaison from ACCE and CTE deans</a:t>
            </a:r>
          </a:p>
        </p:txBody>
      </p:sp>
    </p:spTree>
    <p:extLst>
      <p:ext uri="{BB962C8B-B14F-4D97-AF65-F5344CB8AC3E}">
        <p14:creationId xmlns:p14="http://schemas.microsoft.com/office/powerpoint/2010/main" val="36263960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5C’s Work This Year (So Far)</a:t>
            </a:r>
            <a:endParaRPr lang="en-US" dirty="0"/>
          </a:p>
        </p:txBody>
      </p:sp>
      <p:sp>
        <p:nvSpPr>
          <p:cNvPr id="3" name="Content Placeholder 2"/>
          <p:cNvSpPr>
            <a:spLocks noGrp="1"/>
          </p:cNvSpPr>
          <p:nvPr>
            <p:ph idx="1"/>
          </p:nvPr>
        </p:nvSpPr>
        <p:spPr/>
        <p:txBody>
          <a:bodyPr/>
          <a:lstStyle/>
          <a:p>
            <a:r>
              <a:rPr lang="en-US" sz="2800" dirty="0" smtClean="0"/>
              <a:t>Current </a:t>
            </a:r>
            <a:r>
              <a:rPr lang="en-US" sz="2800" dirty="0"/>
              <a:t>Projects:</a:t>
            </a:r>
          </a:p>
          <a:p>
            <a:pPr lvl="1"/>
            <a:r>
              <a:rPr lang="en-US" sz="2400" dirty="0"/>
              <a:t>Definitions of Basic Skills and ESL Coding Issues</a:t>
            </a:r>
          </a:p>
          <a:p>
            <a:pPr lvl="1"/>
            <a:r>
              <a:rPr lang="en-US" sz="2400" dirty="0"/>
              <a:t>TOP Code Alignment (with </a:t>
            </a:r>
            <a:r>
              <a:rPr lang="en-US" sz="2400" dirty="0" err="1"/>
              <a:t>WestEd</a:t>
            </a:r>
            <a:r>
              <a:rPr lang="en-US" sz="2400" dirty="0"/>
              <a:t>)</a:t>
            </a:r>
          </a:p>
          <a:p>
            <a:pPr lvl="1"/>
            <a:r>
              <a:rPr lang="en-US" sz="2400" dirty="0"/>
              <a:t>Credit Hour Regulations</a:t>
            </a:r>
          </a:p>
          <a:p>
            <a:pPr lvl="1"/>
            <a:r>
              <a:rPr lang="en-US" sz="2400" dirty="0"/>
              <a:t>Catalog Rights and Definitions</a:t>
            </a:r>
          </a:p>
          <a:p>
            <a:pPr lvl="1"/>
            <a:r>
              <a:rPr lang="en-US" sz="2400" dirty="0"/>
              <a:t>Program and Course Approval </a:t>
            </a:r>
            <a:r>
              <a:rPr lang="en-US" sz="2400" dirty="0" smtClean="0"/>
              <a:t>Handbook, 6</a:t>
            </a:r>
            <a:r>
              <a:rPr lang="en-US" sz="2400" baseline="30000" dirty="0" smtClean="0"/>
              <a:t>th</a:t>
            </a:r>
            <a:r>
              <a:rPr lang="en-US" sz="2400" dirty="0" smtClean="0"/>
              <a:t> edition</a:t>
            </a:r>
          </a:p>
          <a:p>
            <a:pPr lvl="1"/>
            <a:r>
              <a:rPr lang="en-US" sz="2400" dirty="0" smtClean="0"/>
              <a:t>High School Articulation </a:t>
            </a:r>
          </a:p>
          <a:p>
            <a:pPr lvl="1"/>
            <a:r>
              <a:rPr lang="en-US" sz="2400" dirty="0" smtClean="0"/>
              <a:t>Reworking of Title 5 to support streamlining project</a:t>
            </a:r>
          </a:p>
          <a:p>
            <a:pPr lvl="1"/>
            <a:r>
              <a:rPr lang="en-US" sz="2400" dirty="0" smtClean="0"/>
              <a:t>COCI</a:t>
            </a:r>
          </a:p>
          <a:p>
            <a:pPr lvl="1"/>
            <a:r>
              <a:rPr lang="en-US" sz="2400" dirty="0" smtClean="0"/>
              <a:t>Presentation to the </a:t>
            </a:r>
            <a:r>
              <a:rPr lang="en-US" sz="2400" dirty="0" err="1" smtClean="0"/>
              <a:t>BoG</a:t>
            </a:r>
            <a:r>
              <a:rPr lang="en-US" sz="2400" dirty="0" smtClean="0"/>
              <a:t> in January regarding streamlining project</a:t>
            </a:r>
          </a:p>
          <a:p>
            <a:pPr lvl="1"/>
            <a:endParaRPr lang="en-US" sz="2400" dirty="0" smtClean="0"/>
          </a:p>
          <a:p>
            <a:pPr lvl="1"/>
            <a:endParaRPr lang="en-US" dirty="0"/>
          </a:p>
          <a:p>
            <a:endParaRPr lang="en-US" dirty="0"/>
          </a:p>
        </p:txBody>
      </p:sp>
    </p:spTree>
    <p:extLst>
      <p:ext uri="{BB962C8B-B14F-4D97-AF65-F5344CB8AC3E}">
        <p14:creationId xmlns:p14="http://schemas.microsoft.com/office/powerpoint/2010/main" val="361998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Discoveries in 5C and NFN Projects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Concerns regarding local approval processes include:</a:t>
            </a:r>
          </a:p>
          <a:p>
            <a:pPr lvl="1"/>
            <a:r>
              <a:rPr lang="en-US" sz="2200" dirty="0"/>
              <a:t>Lack of training for curriculum chairs, as well as turnover of curriculum chairs and lack of release time </a:t>
            </a:r>
          </a:p>
          <a:p>
            <a:pPr lvl="1"/>
            <a:r>
              <a:rPr lang="en-US" sz="2200" dirty="0" smtClean="0"/>
              <a:t>Turn over of CIOs, and lack of familiarity with local processes</a:t>
            </a:r>
          </a:p>
          <a:p>
            <a:pPr lvl="1"/>
            <a:r>
              <a:rPr lang="en-US" sz="2200" dirty="0" smtClean="0"/>
              <a:t>Lack </a:t>
            </a:r>
            <a:r>
              <a:rPr lang="en-US" sz="2200" dirty="0"/>
              <a:t>of training at the local level for </a:t>
            </a:r>
            <a:r>
              <a:rPr lang="en-US" sz="2200" dirty="0" smtClean="0"/>
              <a:t>curriculum </a:t>
            </a:r>
            <a:r>
              <a:rPr lang="en-US" sz="2200" dirty="0"/>
              <a:t>specialists (and sometimes the lack of a curriculum specialist at </a:t>
            </a:r>
            <a:r>
              <a:rPr lang="en-US" sz="2200" dirty="0" smtClean="0"/>
              <a:t>the college)</a:t>
            </a:r>
            <a:endParaRPr lang="en-US" sz="2200" dirty="0"/>
          </a:p>
          <a:p>
            <a:pPr lvl="1"/>
            <a:r>
              <a:rPr lang="en-US" sz="2200" dirty="0" smtClean="0"/>
              <a:t>Variations in in curriculum timelines (first readings, second readings, frequency of curriculum meetings)</a:t>
            </a:r>
          </a:p>
          <a:p>
            <a:pPr lvl="1"/>
            <a:r>
              <a:rPr lang="en-US" sz="2200" dirty="0" smtClean="0"/>
              <a:t>Variations in submission of curriculum to the Board of Trustees</a:t>
            </a:r>
            <a:endParaRPr lang="en-US" sz="2200" dirty="0"/>
          </a:p>
          <a:p>
            <a:pPr lvl="1"/>
            <a:r>
              <a:rPr lang="en-US" sz="2200" dirty="0" smtClean="0"/>
              <a:t>Overall length of approval process does not allow for necessary changes to curriculum due to industry demands </a:t>
            </a:r>
          </a:p>
          <a:p>
            <a:pPr lvl="1"/>
            <a:endParaRPr lang="en-US" dirty="0"/>
          </a:p>
          <a:p>
            <a:endParaRPr lang="en-US" dirty="0"/>
          </a:p>
          <a:p>
            <a:endParaRPr lang="en-US" dirty="0"/>
          </a:p>
        </p:txBody>
      </p:sp>
    </p:spTree>
    <p:extLst>
      <p:ext uri="{BB962C8B-B14F-4D97-AF65-F5344CB8AC3E}">
        <p14:creationId xmlns:p14="http://schemas.microsoft.com/office/powerpoint/2010/main" val="1223894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0"/>
            <a:ext cx="9144000" cy="6553200"/>
          </a:xfrm>
          <a:prstGeom prst="rect">
            <a:avLst/>
          </a:prstGeom>
        </p:spPr>
      </p:pic>
    </p:spTree>
    <p:extLst>
      <p:ext uri="{BB962C8B-B14F-4D97-AF65-F5344CB8AC3E}">
        <p14:creationId xmlns:p14="http://schemas.microsoft.com/office/powerpoint/2010/main" val="9517009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Curriculum workgroup</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229717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Membershi</a:t>
            </a:r>
            <a:r>
              <a:rPr lang="en-US" dirty="0"/>
              <a:t>p</a:t>
            </a:r>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smtClean="0"/>
              <a:t>Examine local and state curriculum processes and identify strategies for streamlining and making more efficient</a:t>
            </a:r>
          </a:p>
          <a:p>
            <a:pPr marL="0" indent="0">
              <a:buNone/>
            </a:pPr>
            <a:r>
              <a:rPr lang="en-US" sz="2800" dirty="0" smtClean="0"/>
              <a:t>Met in October, November, December, and will be convened next month</a:t>
            </a:r>
          </a:p>
          <a:p>
            <a:pPr marL="0" indent="0">
              <a:buNone/>
            </a:pPr>
            <a:endParaRPr lang="en-US" sz="2800" dirty="0" smtClean="0"/>
          </a:p>
          <a:p>
            <a:pPr marL="0" indent="0">
              <a:buNone/>
              <a:tabLst>
                <a:tab pos="1430338" algn="l"/>
              </a:tabLst>
            </a:pPr>
            <a:r>
              <a:rPr lang="en-US" dirty="0" smtClean="0"/>
              <a:t>Membership:</a:t>
            </a:r>
          </a:p>
          <a:p>
            <a:pPr marL="0" indent="0">
              <a:buNone/>
              <a:tabLst>
                <a:tab pos="1430338" algn="l"/>
              </a:tabLst>
            </a:pPr>
            <a:endParaRPr lang="en-US" dirty="0" smtClean="0"/>
          </a:p>
          <a:p>
            <a:pPr marL="0" indent="0">
              <a:buNone/>
              <a:tabLst>
                <a:tab pos="1430338" algn="l"/>
              </a:tabLst>
            </a:pPr>
            <a:r>
              <a:rPr lang="en-US" dirty="0" smtClean="0"/>
              <a:t>CEO</a:t>
            </a:r>
            <a:r>
              <a:rPr lang="en-US" dirty="0"/>
              <a:t>	Lori Bennet and Doug Houston</a:t>
            </a:r>
          </a:p>
          <a:p>
            <a:pPr marL="0" indent="0">
              <a:buNone/>
              <a:tabLst>
                <a:tab pos="1430338" algn="l"/>
              </a:tabLst>
            </a:pPr>
            <a:endParaRPr lang="en-US" sz="1200" dirty="0"/>
          </a:p>
          <a:p>
            <a:pPr marL="0" indent="0">
              <a:buNone/>
              <a:tabLst>
                <a:tab pos="1430338" algn="l"/>
              </a:tabLst>
            </a:pPr>
            <a:r>
              <a:rPr lang="en-US" dirty="0"/>
              <a:t>CIO	Virginia Guleff and Terri Long	</a:t>
            </a:r>
          </a:p>
          <a:p>
            <a:pPr marL="0" indent="0">
              <a:buNone/>
              <a:tabLst>
                <a:tab pos="1430338" algn="l"/>
              </a:tabLst>
            </a:pPr>
            <a:endParaRPr lang="en-US" sz="1200" dirty="0"/>
          </a:p>
          <a:p>
            <a:pPr marL="0" indent="0">
              <a:buNone/>
              <a:tabLst>
                <a:tab pos="1430338" algn="l"/>
              </a:tabLst>
            </a:pPr>
            <a:r>
              <a:rPr lang="en-US" dirty="0"/>
              <a:t>ASCCC	Cheryl Aschenbach, Marie Boyd, </a:t>
            </a:r>
            <a:endParaRPr lang="en-US" dirty="0" smtClean="0"/>
          </a:p>
          <a:p>
            <a:pPr marL="0" indent="0">
              <a:buNone/>
              <a:tabLst>
                <a:tab pos="1430338" algn="l"/>
              </a:tabLst>
            </a:pPr>
            <a:r>
              <a:rPr lang="en-US" dirty="0"/>
              <a:t>	</a:t>
            </a:r>
            <a:r>
              <a:rPr lang="en-US" dirty="0" smtClean="0"/>
              <a:t>Dolores Davison</a:t>
            </a:r>
            <a:r>
              <a:rPr lang="en-US" dirty="0"/>
              <a:t>, and Craig Rutan</a:t>
            </a:r>
          </a:p>
          <a:p>
            <a:pPr marL="0" indent="0">
              <a:buNone/>
              <a:tabLst>
                <a:tab pos="1430338" algn="l"/>
              </a:tabLst>
            </a:pPr>
            <a:endParaRPr lang="en-US" sz="1200" dirty="0"/>
          </a:p>
          <a:p>
            <a:pPr marL="0" indent="0">
              <a:buNone/>
              <a:tabLst>
                <a:tab pos="1430338" algn="l"/>
              </a:tabLst>
            </a:pPr>
            <a:r>
              <a:rPr lang="en-US" dirty="0"/>
              <a:t>CO	Pam Walker, Van Ton-Quilivan, Kirsten Corbin</a:t>
            </a:r>
            <a:r>
              <a:rPr lang="en-US" dirty="0" smtClean="0"/>
              <a:t>, </a:t>
            </a:r>
          </a:p>
          <a:p>
            <a:pPr marL="0" indent="0">
              <a:buNone/>
              <a:tabLst>
                <a:tab pos="1430338" algn="l"/>
              </a:tabLst>
            </a:pPr>
            <a:r>
              <a:rPr lang="en-US" dirty="0"/>
              <a:t>	</a:t>
            </a:r>
            <a:r>
              <a:rPr lang="en-US" dirty="0" smtClean="0"/>
              <a:t>Jackie Escajeda</a:t>
            </a:r>
            <a:r>
              <a:rPr lang="en-US" dirty="0"/>
              <a:t>, and LeBaron Woodyard</a:t>
            </a:r>
          </a:p>
          <a:p>
            <a:pPr marL="0" indent="0">
              <a:buNone/>
              <a:tabLst>
                <a:tab pos="1430338" algn="l"/>
              </a:tabLst>
            </a:pPr>
            <a:endParaRPr lang="en-US" sz="1200" dirty="0"/>
          </a:p>
          <a:p>
            <a:pPr marL="0" indent="0">
              <a:buNone/>
              <a:tabLst>
                <a:tab pos="1430338" algn="l"/>
              </a:tabLst>
            </a:pPr>
            <a:r>
              <a:rPr lang="en-US" dirty="0"/>
              <a:t>5C	Marilyn Perry</a:t>
            </a:r>
          </a:p>
          <a:p>
            <a:endParaRPr lang="en-US" dirty="0"/>
          </a:p>
        </p:txBody>
      </p:sp>
    </p:spTree>
    <p:extLst>
      <p:ext uri="{BB962C8B-B14F-4D97-AF65-F5344CB8AC3E}">
        <p14:creationId xmlns:p14="http://schemas.microsoft.com/office/powerpoint/2010/main" val="3280963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of the 5C Workgroup</a:t>
            </a:r>
            <a:endParaRPr lang="en-US" dirty="0"/>
          </a:p>
        </p:txBody>
      </p:sp>
      <p:sp>
        <p:nvSpPr>
          <p:cNvPr id="3" name="Content Placeholder 2"/>
          <p:cNvSpPr>
            <a:spLocks noGrp="1"/>
          </p:cNvSpPr>
          <p:nvPr>
            <p:ph idx="1"/>
          </p:nvPr>
        </p:nvSpPr>
        <p:spPr/>
        <p:txBody>
          <a:bodyPr>
            <a:normAutofit/>
          </a:bodyPr>
          <a:lstStyle/>
          <a:p>
            <a:r>
              <a:rPr lang="en-US" sz="2800" dirty="0" smtClean="0"/>
              <a:t>Examine CCCCO </a:t>
            </a:r>
            <a:r>
              <a:rPr lang="en-US" sz="2800" dirty="0"/>
              <a:t>Processes</a:t>
            </a:r>
          </a:p>
          <a:p>
            <a:pPr lvl="1"/>
            <a:r>
              <a:rPr lang="en-US" sz="2800" dirty="0"/>
              <a:t>What are the legal obligations?</a:t>
            </a:r>
          </a:p>
          <a:p>
            <a:pPr lvl="1"/>
            <a:r>
              <a:rPr lang="en-US" sz="2800" dirty="0" smtClean="0"/>
              <a:t>What changes could be made in the approval of standalone courses and new and modified courses and programs?</a:t>
            </a:r>
            <a:endParaRPr lang="en-US" sz="2800" dirty="0"/>
          </a:p>
          <a:p>
            <a:pPr lvl="1"/>
            <a:r>
              <a:rPr lang="en-US" sz="2800" dirty="0" smtClean="0"/>
              <a:t>Outside entities – what can be done regarding these?</a:t>
            </a:r>
          </a:p>
          <a:p>
            <a:pPr lvl="1"/>
            <a:r>
              <a:rPr lang="en-US" sz="2800" dirty="0" smtClean="0"/>
              <a:t>What are the unintended consequences of returning control to the colleges?  </a:t>
            </a:r>
          </a:p>
          <a:p>
            <a:pPr lvl="1"/>
            <a:r>
              <a:rPr lang="en-US" sz="2800" dirty="0" smtClean="0"/>
              <a:t>What are the benefits/costs/concerns?</a:t>
            </a:r>
            <a:endParaRPr lang="en-US" sz="2800" dirty="0"/>
          </a:p>
          <a:p>
            <a:endParaRPr lang="en-US" dirty="0"/>
          </a:p>
        </p:txBody>
      </p:sp>
    </p:spTree>
    <p:extLst>
      <p:ext uri="{BB962C8B-B14F-4D97-AF65-F5344CB8AC3E}">
        <p14:creationId xmlns:p14="http://schemas.microsoft.com/office/powerpoint/2010/main" val="17316670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Discoveries from the 5C Workgroup</a:t>
            </a:r>
            <a:endParaRPr lang="en-US" dirty="0"/>
          </a:p>
        </p:txBody>
      </p:sp>
      <p:sp>
        <p:nvSpPr>
          <p:cNvPr id="3" name="Content Placeholder 2"/>
          <p:cNvSpPr>
            <a:spLocks noGrp="1"/>
          </p:cNvSpPr>
          <p:nvPr>
            <p:ph idx="1"/>
          </p:nvPr>
        </p:nvSpPr>
        <p:spPr/>
        <p:txBody>
          <a:bodyPr>
            <a:normAutofit fontScale="92500" lnSpcReduction="10000"/>
          </a:bodyPr>
          <a:lstStyle/>
          <a:p>
            <a:pPr marL="274320" lvl="1" indent="0">
              <a:buNone/>
            </a:pPr>
            <a:r>
              <a:rPr lang="en-US" sz="2400" dirty="0" smtClean="0"/>
              <a:t>Concerns regarding Chancellor’s Office approval processes include:</a:t>
            </a:r>
          </a:p>
          <a:p>
            <a:pPr marL="274320" lvl="1" indent="0">
              <a:buNone/>
            </a:pPr>
            <a:endParaRPr lang="en-US" sz="2400" dirty="0"/>
          </a:p>
          <a:p>
            <a:pPr lvl="1"/>
            <a:r>
              <a:rPr lang="en-US" dirty="0"/>
              <a:t>S</a:t>
            </a:r>
            <a:r>
              <a:rPr lang="en-US" dirty="0" smtClean="0"/>
              <a:t>ignificant increases in the number of Associate </a:t>
            </a:r>
            <a:r>
              <a:rPr lang="en-US" dirty="0"/>
              <a:t>Degree for Transfer (ADTs) </a:t>
            </a:r>
            <a:r>
              <a:rPr lang="en-US" dirty="0" smtClean="0"/>
              <a:t>submissions</a:t>
            </a:r>
          </a:p>
          <a:p>
            <a:pPr marL="274320" lvl="1" indent="0">
              <a:buNone/>
            </a:pPr>
            <a:endParaRPr lang="en-US" dirty="0"/>
          </a:p>
          <a:p>
            <a:pPr lvl="1"/>
            <a:r>
              <a:rPr lang="en-US" dirty="0"/>
              <a:t>Shift in staff priorities in response to several new initiatives that did not include additional staffing or other resources to support these new initiatives</a:t>
            </a:r>
            <a:r>
              <a:rPr lang="en-US" dirty="0" smtClean="0"/>
              <a:t>.</a:t>
            </a:r>
          </a:p>
          <a:p>
            <a:pPr marL="274320" lvl="1" indent="0">
              <a:buNone/>
            </a:pPr>
            <a:endParaRPr lang="en-US" dirty="0"/>
          </a:p>
          <a:p>
            <a:pPr lvl="1"/>
            <a:r>
              <a:rPr lang="en-US" dirty="0" smtClean="0"/>
              <a:t>Lack </a:t>
            </a:r>
            <a:r>
              <a:rPr lang="en-US" dirty="0"/>
              <a:t>of funding for additional </a:t>
            </a:r>
            <a:r>
              <a:rPr lang="en-US" dirty="0" smtClean="0"/>
              <a:t>Academic Affairs staffing, meaning fewer people to work on the queue, do training, </a:t>
            </a:r>
            <a:r>
              <a:rPr lang="en-US" dirty="0" err="1" smtClean="0"/>
              <a:t>etc</a:t>
            </a:r>
            <a:endParaRPr lang="en-US" dirty="0" smtClean="0"/>
          </a:p>
          <a:p>
            <a:pPr marL="274320" lvl="1" indent="0">
              <a:buNone/>
            </a:pPr>
            <a:endParaRPr lang="en-US" dirty="0"/>
          </a:p>
          <a:p>
            <a:pPr lvl="1"/>
            <a:r>
              <a:rPr lang="en-US" dirty="0" smtClean="0"/>
              <a:t>Lack </a:t>
            </a:r>
            <a:r>
              <a:rPr lang="en-US" dirty="0"/>
              <a:t>of software bridging between the Chancellor’s Office curriculum Inventory and local </a:t>
            </a:r>
            <a:r>
              <a:rPr lang="en-US" dirty="0" smtClean="0"/>
              <a:t>curriculum </a:t>
            </a:r>
            <a:r>
              <a:rPr lang="en-US" dirty="0"/>
              <a:t>management </a:t>
            </a:r>
            <a:r>
              <a:rPr lang="en-US" dirty="0" smtClean="0"/>
              <a:t>system</a:t>
            </a:r>
          </a:p>
          <a:p>
            <a:endParaRPr lang="en-US" dirty="0"/>
          </a:p>
        </p:txBody>
      </p:sp>
    </p:spTree>
    <p:extLst>
      <p:ext uri="{BB962C8B-B14F-4D97-AF65-F5344CB8AC3E}">
        <p14:creationId xmlns:p14="http://schemas.microsoft.com/office/powerpoint/2010/main" val="13507912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from 5C Workgroup</a:t>
            </a:r>
            <a:endParaRPr lang="en-US" dirty="0"/>
          </a:p>
        </p:txBody>
      </p:sp>
      <p:sp>
        <p:nvSpPr>
          <p:cNvPr id="3" name="Content Placeholder 2"/>
          <p:cNvSpPr>
            <a:spLocks noGrp="1"/>
          </p:cNvSpPr>
          <p:nvPr>
            <p:ph idx="1"/>
          </p:nvPr>
        </p:nvSpPr>
        <p:spPr/>
        <p:txBody>
          <a:bodyPr/>
          <a:lstStyle/>
          <a:p>
            <a:pPr marL="0" indent="0">
              <a:buNone/>
            </a:pPr>
            <a:r>
              <a:rPr lang="en-US" dirty="0" smtClean="0"/>
              <a:t>The streamlining effort is a system wide collaboration that will take significant time, energy, and patience to appropriately facilitate the lifecycle of curriculum. Currently, the recommendations are the following:</a:t>
            </a:r>
          </a:p>
          <a:p>
            <a:pPr marL="0" indent="0">
              <a:buNone/>
            </a:pPr>
            <a:endParaRPr lang="en-US" dirty="0" smtClean="0"/>
          </a:p>
          <a:p>
            <a:r>
              <a:rPr lang="en-US" dirty="0"/>
              <a:t>Develop a process </a:t>
            </a:r>
            <a:r>
              <a:rPr lang="en-US" dirty="0" smtClean="0"/>
              <a:t>to allow for local approval beyond standalone courses</a:t>
            </a:r>
            <a:endParaRPr lang="en-US" dirty="0"/>
          </a:p>
          <a:p>
            <a:r>
              <a:rPr lang="en-US" dirty="0" smtClean="0"/>
              <a:t>Work with the regional consortia regarding streamlining the recommendation process</a:t>
            </a:r>
          </a:p>
          <a:p>
            <a:r>
              <a:rPr lang="en-US" dirty="0"/>
              <a:t>Develop a new process for state </a:t>
            </a:r>
            <a:r>
              <a:rPr lang="en-US" dirty="0" smtClean="0"/>
              <a:t>chaptering at the CCCCO</a:t>
            </a:r>
            <a:endParaRPr lang="en-US" dirty="0"/>
          </a:p>
          <a:p>
            <a:endParaRPr lang="en-US" dirty="0"/>
          </a:p>
        </p:txBody>
      </p:sp>
    </p:spTree>
    <p:extLst>
      <p:ext uri="{BB962C8B-B14F-4D97-AF65-F5344CB8AC3E}">
        <p14:creationId xmlns:p14="http://schemas.microsoft.com/office/powerpoint/2010/main" val="4183439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3200" dirty="0" smtClean="0"/>
              <a:t>Background</a:t>
            </a:r>
            <a:endParaRPr lang="en-US" sz="2800" dirty="0"/>
          </a:p>
          <a:p>
            <a:r>
              <a:rPr lang="en-US" sz="3200" dirty="0" smtClean="0"/>
              <a:t>Progress to date</a:t>
            </a:r>
          </a:p>
          <a:p>
            <a:pPr lvl="1"/>
            <a:r>
              <a:rPr lang="en-US" sz="2800" dirty="0" smtClean="0"/>
              <a:t>From SACC to 5C</a:t>
            </a:r>
          </a:p>
          <a:p>
            <a:pPr lvl="1"/>
            <a:r>
              <a:rPr lang="en-US" sz="2800" dirty="0" smtClean="0"/>
              <a:t>Far North Project</a:t>
            </a:r>
          </a:p>
          <a:p>
            <a:pPr lvl="1"/>
            <a:r>
              <a:rPr lang="en-US" sz="2800" dirty="0" smtClean="0"/>
              <a:t>Roles of CIOs and Curriculum Chairs</a:t>
            </a:r>
          </a:p>
          <a:p>
            <a:r>
              <a:rPr lang="en-US" sz="3200" dirty="0" smtClean="0"/>
              <a:t>Curriculum Workgroup</a:t>
            </a:r>
          </a:p>
          <a:p>
            <a:r>
              <a:rPr lang="en-US" sz="3200" dirty="0" smtClean="0"/>
              <a:t>Next Steps</a:t>
            </a:r>
            <a:endParaRPr lang="en-US" sz="3200" dirty="0"/>
          </a:p>
        </p:txBody>
      </p:sp>
    </p:spTree>
    <p:extLst>
      <p:ext uri="{BB962C8B-B14F-4D97-AF65-F5344CB8AC3E}">
        <p14:creationId xmlns:p14="http://schemas.microsoft.com/office/powerpoint/2010/main" val="264465103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0" cy="6781800"/>
          </a:xfrm>
          <a:prstGeom prst="rect">
            <a:avLst/>
          </a:prstGeom>
        </p:spPr>
      </p:pic>
    </p:spTree>
    <p:extLst>
      <p:ext uri="{BB962C8B-B14F-4D97-AF65-F5344CB8AC3E}">
        <p14:creationId xmlns:p14="http://schemas.microsoft.com/office/powerpoint/2010/main" val="1140002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Actions:  Credit Course Certification</a:t>
            </a:r>
            <a:endParaRPr lang="en-US" dirty="0"/>
          </a:p>
        </p:txBody>
      </p:sp>
      <p:sp>
        <p:nvSpPr>
          <p:cNvPr id="3" name="Content Placeholder 2"/>
          <p:cNvSpPr>
            <a:spLocks noGrp="1"/>
          </p:cNvSpPr>
          <p:nvPr>
            <p:ph idx="1"/>
          </p:nvPr>
        </p:nvSpPr>
        <p:spPr/>
        <p:txBody>
          <a:bodyPr>
            <a:normAutofit lnSpcReduction="10000"/>
          </a:bodyPr>
          <a:lstStyle/>
          <a:p>
            <a:r>
              <a:rPr lang="en-US" sz="3000" dirty="0" smtClean="0"/>
              <a:t>Annual Credit Courses Certification</a:t>
            </a:r>
          </a:p>
          <a:p>
            <a:pPr lvl="1"/>
            <a:r>
              <a:rPr lang="en-US" sz="2400" dirty="0" smtClean="0"/>
              <a:t>Initial document was due December 16, 2016</a:t>
            </a:r>
          </a:p>
          <a:p>
            <a:pPr lvl="2"/>
            <a:r>
              <a:rPr lang="en-US" sz="2200" dirty="0" smtClean="0"/>
              <a:t>112 of 113 colleges have now signed the certification </a:t>
            </a:r>
          </a:p>
          <a:p>
            <a:pPr lvl="1"/>
            <a:r>
              <a:rPr lang="en-US" sz="2400" dirty="0" smtClean="0"/>
              <a:t>CIO and Curriculum Chair signature </a:t>
            </a:r>
            <a:endParaRPr lang="en-US" sz="2400" dirty="0" smtClean="0"/>
          </a:p>
          <a:p>
            <a:pPr lvl="1"/>
            <a:r>
              <a:rPr lang="en-US" sz="2400" dirty="0" smtClean="0"/>
              <a:t>Will be due annually on 1 October beginning in 2017 </a:t>
            </a:r>
            <a:endParaRPr lang="en-US" sz="2400" dirty="0" smtClean="0"/>
          </a:p>
          <a:p>
            <a:pPr lvl="1"/>
            <a:endParaRPr lang="en-US" sz="1000" dirty="0"/>
          </a:p>
          <a:p>
            <a:r>
              <a:rPr lang="en-US" sz="3000" dirty="0"/>
              <a:t>This certification applies to the </a:t>
            </a:r>
            <a:r>
              <a:rPr lang="en-US" sz="3000" dirty="0" smtClean="0"/>
              <a:t>following: </a:t>
            </a:r>
            <a:endParaRPr lang="en-US" sz="3000" dirty="0"/>
          </a:p>
          <a:p>
            <a:pPr lvl="1"/>
            <a:r>
              <a:rPr lang="en-US" dirty="0"/>
              <a:t>1. </a:t>
            </a:r>
            <a:r>
              <a:rPr lang="en-US" sz="2400" dirty="0"/>
              <a:t>New </a:t>
            </a:r>
            <a:r>
              <a:rPr lang="en-US" sz="2400" dirty="0" smtClean="0"/>
              <a:t>course proposals </a:t>
            </a:r>
            <a:r>
              <a:rPr lang="en-US" sz="2400" dirty="0"/>
              <a:t>to existing approved credit programs </a:t>
            </a:r>
          </a:p>
          <a:p>
            <a:pPr lvl="1"/>
            <a:r>
              <a:rPr lang="en-US" sz="2400" dirty="0"/>
              <a:t>2. Substantial change proposals </a:t>
            </a:r>
            <a:r>
              <a:rPr lang="en-US" sz="2400" dirty="0" smtClean="0"/>
              <a:t>for credit courses</a:t>
            </a:r>
            <a:endParaRPr lang="en-US" sz="2400" dirty="0"/>
          </a:p>
          <a:p>
            <a:pPr lvl="1"/>
            <a:r>
              <a:rPr lang="en-US" sz="2400" dirty="0"/>
              <a:t>3. Stand-alone proposals </a:t>
            </a:r>
          </a:p>
          <a:p>
            <a:pPr lvl="1"/>
            <a:r>
              <a:rPr lang="en-US" sz="2400" dirty="0"/>
              <a:t>4. Nonsubstantial change proposals</a:t>
            </a:r>
            <a:r>
              <a:rPr lang="en-US" dirty="0"/>
              <a:t> </a:t>
            </a:r>
            <a:r>
              <a:rPr lang="en-US" sz="2400" dirty="0" smtClean="0"/>
              <a:t>for credit courses </a:t>
            </a:r>
            <a:endParaRPr lang="en-US" sz="2400" dirty="0"/>
          </a:p>
          <a:p>
            <a:pPr marL="236538" lvl="1" indent="-182563"/>
            <a:endParaRPr lang="en-US" dirty="0" smtClean="0"/>
          </a:p>
          <a:p>
            <a:pPr lvl="1"/>
            <a:endParaRPr lang="en-US" dirty="0"/>
          </a:p>
        </p:txBody>
      </p:sp>
    </p:spTree>
    <p:extLst>
      <p:ext uri="{BB962C8B-B14F-4D97-AF65-F5344CB8AC3E}">
        <p14:creationId xmlns:p14="http://schemas.microsoft.com/office/powerpoint/2010/main" val="183224771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Credit </a:t>
            </a:r>
            <a:r>
              <a:rPr lang="en-US" dirty="0" smtClean="0"/>
              <a:t>Courses Need to Demonstrate that Both of the Documents Below Were Used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6231" y="1676070"/>
            <a:ext cx="7611538" cy="4725060"/>
          </a:xfrm>
          <a:prstGeom prst="rect">
            <a:avLst/>
          </a:prstGeom>
        </p:spPr>
      </p:pic>
    </p:spTree>
    <p:extLst>
      <p:ext uri="{BB962C8B-B14F-4D97-AF65-F5344CB8AC3E}">
        <p14:creationId xmlns:p14="http://schemas.microsoft.com/office/powerpoint/2010/main" val="408566170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0"/>
            <a:ext cx="9144000" cy="6553200"/>
          </a:xfrm>
          <a:prstGeom prst="rect">
            <a:avLst/>
          </a:prstGeom>
        </p:spPr>
      </p:pic>
    </p:spTree>
    <p:extLst>
      <p:ext uri="{BB962C8B-B14F-4D97-AF65-F5344CB8AC3E}">
        <p14:creationId xmlns:p14="http://schemas.microsoft.com/office/powerpoint/2010/main" val="569178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Quick Reminder</a:t>
            </a:r>
            <a:endParaRPr lang="en-US" dirty="0"/>
          </a:p>
        </p:txBody>
      </p:sp>
      <p:sp>
        <p:nvSpPr>
          <p:cNvPr id="5" name="Content Placeholder 4"/>
          <p:cNvSpPr>
            <a:spLocks noGrp="1"/>
          </p:cNvSpPr>
          <p:nvPr>
            <p:ph idx="1"/>
          </p:nvPr>
        </p:nvSpPr>
        <p:spPr/>
        <p:txBody>
          <a:bodyPr>
            <a:normAutofit fontScale="92500" lnSpcReduction="10000"/>
          </a:bodyPr>
          <a:lstStyle/>
          <a:p>
            <a:r>
              <a:rPr lang="en-US" sz="3200" dirty="0" smtClean="0"/>
              <a:t>All curriculum (courses and programs, credit and non credit, standalone, </a:t>
            </a:r>
            <a:r>
              <a:rPr lang="en-US" sz="3200" dirty="0" err="1" smtClean="0"/>
              <a:t>etc</a:t>
            </a:r>
            <a:r>
              <a:rPr lang="en-US" sz="3200" dirty="0" smtClean="0"/>
              <a:t>) must still be submitted to the Chancellor’s Office Curriculum Inventory for chaptering!!!</a:t>
            </a:r>
          </a:p>
          <a:p>
            <a:r>
              <a:rPr lang="en-US" sz="3200" dirty="0" smtClean="0"/>
              <a:t>For colleges that have signed the certification, credit courses will be automatically approved; for those colleges that don’t sign, their courses will go into the queue.</a:t>
            </a:r>
          </a:p>
          <a:p>
            <a:r>
              <a:rPr lang="en-US" sz="3200" dirty="0" smtClean="0"/>
              <a:t>All other curriculum pieces (for the moment) will go into the queue for approval by the Chancellor’s Office.</a:t>
            </a:r>
          </a:p>
          <a:p>
            <a:endParaRPr lang="en-US" dirty="0"/>
          </a:p>
          <a:p>
            <a:endParaRPr lang="en-US" dirty="0" smtClean="0"/>
          </a:p>
        </p:txBody>
      </p:sp>
    </p:spTree>
    <p:extLst>
      <p:ext uri="{BB962C8B-B14F-4D97-AF65-F5344CB8AC3E}">
        <p14:creationId xmlns:p14="http://schemas.microsoft.com/office/powerpoint/2010/main" val="1099028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Chancellor's Office Curriculum </a:t>
            </a:r>
            <a:r>
              <a:rPr lang="en-US" b="1" dirty="0" smtClean="0"/>
              <a:t>Queue</a:t>
            </a:r>
            <a:r>
              <a:rPr lang="en-US" b="1" dirty="0">
                <a:latin typeface="Arial" panose="020B0604020202020204" pitchFamily="34" charset="0"/>
              </a:rPr>
              <a:t/>
            </a:r>
            <a:br>
              <a:rPr lang="en-US" b="1" dirty="0">
                <a:latin typeface="Arial" panose="020B0604020202020204" pitchFamily="34" charset="0"/>
              </a:rPr>
            </a:br>
            <a:r>
              <a:rPr lang="en-US" b="1" dirty="0" smtClean="0">
                <a:latin typeface="Arial" panose="020B0604020202020204" pitchFamily="34" charset="0"/>
              </a:rPr>
              <a:t>(as of 18 April 2017)</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61806210"/>
              </p:ext>
            </p:extLst>
          </p:nvPr>
        </p:nvGraphicFramePr>
        <p:xfrm>
          <a:off x="457200" y="1600200"/>
          <a:ext cx="8229599" cy="5089171"/>
        </p:xfrm>
        <a:graphic>
          <a:graphicData uri="http://schemas.openxmlformats.org/drawingml/2006/table">
            <a:tbl>
              <a:tblPr>
                <a:tableStyleId>{5C22544A-7EE6-4342-B048-85BDC9FD1C3A}</a:tableStyleId>
              </a:tblPr>
              <a:tblGrid>
                <a:gridCol w="2526534">
                  <a:extLst>
                    <a:ext uri="{9D8B030D-6E8A-4147-A177-3AD203B41FA5}">
                      <a16:colId xmlns:a16="http://schemas.microsoft.com/office/drawing/2014/main" xmlns="" val="1227369652"/>
                    </a:ext>
                  </a:extLst>
                </a:gridCol>
                <a:gridCol w="1086999">
                  <a:extLst>
                    <a:ext uri="{9D8B030D-6E8A-4147-A177-3AD203B41FA5}">
                      <a16:colId xmlns:a16="http://schemas.microsoft.com/office/drawing/2014/main" xmlns="" val="2853243068"/>
                    </a:ext>
                  </a:extLst>
                </a:gridCol>
                <a:gridCol w="1850833">
                  <a:extLst>
                    <a:ext uri="{9D8B030D-6E8A-4147-A177-3AD203B41FA5}">
                      <a16:colId xmlns:a16="http://schemas.microsoft.com/office/drawing/2014/main" xmlns="" val="1541853046"/>
                    </a:ext>
                  </a:extLst>
                </a:gridCol>
                <a:gridCol w="1134737">
                  <a:extLst>
                    <a:ext uri="{9D8B030D-6E8A-4147-A177-3AD203B41FA5}">
                      <a16:colId xmlns:a16="http://schemas.microsoft.com/office/drawing/2014/main" xmlns="" val="2720670441"/>
                    </a:ext>
                  </a:extLst>
                </a:gridCol>
                <a:gridCol w="1630496">
                  <a:extLst>
                    <a:ext uri="{9D8B030D-6E8A-4147-A177-3AD203B41FA5}">
                      <a16:colId xmlns:a16="http://schemas.microsoft.com/office/drawing/2014/main" xmlns="" val="505880596"/>
                    </a:ext>
                  </a:extLst>
                </a:gridCol>
              </a:tblGrid>
              <a:tr h="262393">
                <a:tc gridSpan="5">
                  <a:txBody>
                    <a:bodyPr/>
                    <a:lstStyle/>
                    <a:p>
                      <a:pPr algn="ctr" fontAlgn="b"/>
                      <a:endParaRPr lang="en-US" sz="1800" b="1" i="0" u="none" strike="noStrike" dirty="0">
                        <a:solidFill>
                          <a:srgbClr val="000000"/>
                        </a:solidFill>
                        <a:effectLst/>
                        <a:latin typeface="Arial" panose="020B0604020202020204" pitchFamily="34" charset="0"/>
                      </a:endParaRPr>
                    </a:p>
                  </a:txBody>
                  <a:tcPr marL="8432" marR="8432"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09235354"/>
                  </a:ext>
                </a:extLst>
              </a:tr>
              <a:tr h="295192">
                <a:tc>
                  <a:txBody>
                    <a:bodyPr/>
                    <a:lstStyle/>
                    <a:p>
                      <a:pPr algn="l"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8432" marR="8432" marT="9525" marB="0" anchor="b"/>
                </a:tc>
                <a:tc gridSpan="2">
                  <a:txBody>
                    <a:bodyPr/>
                    <a:lstStyle/>
                    <a:p>
                      <a:pPr algn="ctr" fontAlgn="b"/>
                      <a:r>
                        <a:rPr lang="en-US" sz="1600" u="none" strike="noStrike" dirty="0">
                          <a:effectLst/>
                        </a:rPr>
                        <a:t> </a:t>
                      </a:r>
                      <a:endParaRPr lang="en-US" sz="1600" b="1" i="0" u="none" strike="noStrike" dirty="0">
                        <a:solidFill>
                          <a:srgbClr val="000000"/>
                        </a:solidFill>
                        <a:effectLst/>
                        <a:latin typeface="Arial" panose="020B0604020202020204" pitchFamily="34" charset="0"/>
                      </a:endParaRPr>
                    </a:p>
                  </a:txBody>
                  <a:tcPr marL="8432" marR="8432" marT="9525" marB="0" anchor="b"/>
                </a:tc>
                <a:tc hMerge="1">
                  <a:txBody>
                    <a:bodyPr/>
                    <a:lstStyle/>
                    <a:p>
                      <a:endParaRPr lang="en-US"/>
                    </a:p>
                  </a:txBody>
                  <a:tcPr/>
                </a:tc>
                <a:tc gridSpan="2">
                  <a:txBody>
                    <a:bodyPr/>
                    <a:lstStyle/>
                    <a:p>
                      <a:pPr algn="ctr" fontAlgn="b"/>
                      <a:r>
                        <a:rPr lang="en-US" sz="1600" u="none" strike="noStrike" dirty="0">
                          <a:effectLst/>
                        </a:rPr>
                        <a:t> </a:t>
                      </a:r>
                      <a:endParaRPr lang="en-US" sz="1600" b="1" i="0" u="none" strike="noStrike" dirty="0">
                        <a:solidFill>
                          <a:srgbClr val="000000"/>
                        </a:solidFill>
                        <a:effectLst/>
                        <a:latin typeface="Arial" panose="020B0604020202020204" pitchFamily="34" charset="0"/>
                      </a:endParaRPr>
                    </a:p>
                  </a:txBody>
                  <a:tcPr marL="8432" marR="8432" marT="9525" marB="0" anchor="b"/>
                </a:tc>
                <a:tc hMerge="1">
                  <a:txBody>
                    <a:bodyPr/>
                    <a:lstStyle/>
                    <a:p>
                      <a:endParaRPr lang="en-US"/>
                    </a:p>
                  </a:txBody>
                  <a:tcPr/>
                </a:tc>
                <a:extLst>
                  <a:ext uri="{0D108BD9-81ED-4DB2-BD59-A6C34878D82A}">
                    <a16:rowId xmlns:a16="http://schemas.microsoft.com/office/drawing/2014/main" xmlns="" val="1981591568"/>
                  </a:ext>
                </a:extLst>
              </a:tr>
              <a:tr h="524786">
                <a:tc>
                  <a:txBody>
                    <a:bodyPr/>
                    <a:lstStyle/>
                    <a:p>
                      <a:pPr algn="ctr" fontAlgn="b"/>
                      <a:r>
                        <a:rPr lang="en-US" sz="1600" b="1" u="none" strike="noStrike" dirty="0">
                          <a:effectLst/>
                        </a:rPr>
                        <a:t>Programs</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a:effectLst/>
                        </a:rPr>
                        <a:t>New</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smtClean="0">
                          <a:effectLst/>
                        </a:rPr>
                        <a:t>Non-substantial</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a:effectLst/>
                        </a:rPr>
                        <a:t>Substantial</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a:effectLst/>
                        </a:rPr>
                        <a:t>Oldest Date</a:t>
                      </a:r>
                      <a:endParaRPr lang="en-US" sz="1600" b="1" i="0" u="none" strike="noStrike" dirty="0">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1604823924"/>
                  </a:ext>
                </a:extLst>
              </a:tr>
              <a:tr h="220848">
                <a:tc>
                  <a:txBody>
                    <a:bodyPr/>
                    <a:lstStyle/>
                    <a:p>
                      <a:pPr algn="l" fontAlgn="b"/>
                      <a:r>
                        <a:rPr lang="en-US" sz="1200" u="none" strike="noStrike">
                          <a:effectLst/>
                        </a:rPr>
                        <a:t>ADTs</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dirty="0">
                          <a:effectLst/>
                        </a:rPr>
                        <a:t>March-17</a:t>
                      </a:r>
                      <a:endParaRPr lang="en-US" sz="1200" b="0" i="0" u="none" strike="noStrike" dirty="0">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2892122085"/>
                  </a:ext>
                </a:extLst>
              </a:tr>
              <a:tr h="220848">
                <a:tc>
                  <a:txBody>
                    <a:bodyPr/>
                    <a:lstStyle/>
                    <a:p>
                      <a:pPr algn="l" fontAlgn="b"/>
                      <a:r>
                        <a:rPr lang="en-US" sz="1200" u="none" strike="noStrike">
                          <a:effectLst/>
                        </a:rPr>
                        <a:t>Traditional Degrees</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118</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February-17</a:t>
                      </a:r>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1278420452"/>
                  </a:ext>
                </a:extLst>
              </a:tr>
              <a:tr h="220848">
                <a:tc>
                  <a:txBody>
                    <a:bodyPr/>
                    <a:lstStyle/>
                    <a:p>
                      <a:pPr algn="l" fontAlgn="b"/>
                      <a:r>
                        <a:rPr lang="en-US" sz="1200" u="none" strike="noStrike">
                          <a:effectLst/>
                        </a:rPr>
                        <a:t>Credit Certificates</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78</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February-17</a:t>
                      </a:r>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569267454"/>
                  </a:ext>
                </a:extLst>
              </a:tr>
              <a:tr h="220848">
                <a:tc>
                  <a:txBody>
                    <a:bodyPr/>
                    <a:lstStyle/>
                    <a:p>
                      <a:pPr algn="l" fontAlgn="b"/>
                      <a:r>
                        <a:rPr lang="en-US" sz="1200" u="none" strike="noStrike">
                          <a:effectLst/>
                        </a:rPr>
                        <a:t>Noncredit Programs</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dirty="0">
                          <a:effectLst/>
                        </a:rPr>
                        <a:t>73</a:t>
                      </a:r>
                      <a:endParaRPr lang="en-US" sz="1200" b="0"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29</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January-17</a:t>
                      </a:r>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1154459632"/>
                  </a:ext>
                </a:extLst>
              </a:tr>
              <a:tr h="240527">
                <a:tc>
                  <a:txBody>
                    <a:bodyPr/>
                    <a:lstStyle/>
                    <a:p>
                      <a:pPr algn="r" fontAlgn="b"/>
                      <a:r>
                        <a:rPr lang="en-US" sz="1300" u="none" strike="noStrike">
                          <a:effectLst/>
                        </a:rPr>
                        <a:t>Total No. of Programs:</a:t>
                      </a:r>
                      <a:endParaRPr lang="en-US" sz="1300" b="1"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113</a:t>
                      </a:r>
                      <a:endParaRPr lang="en-US" sz="1200" b="1"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230</a:t>
                      </a:r>
                      <a:endParaRPr lang="en-US" sz="1200" b="1"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6</a:t>
                      </a:r>
                      <a:endParaRPr lang="en-US" sz="1200" b="1" i="0" u="none" strike="noStrike">
                        <a:solidFill>
                          <a:srgbClr val="000000"/>
                        </a:solidFill>
                        <a:effectLst/>
                        <a:latin typeface="Arial" panose="020B0604020202020204" pitchFamily="34" charset="0"/>
                      </a:endParaRPr>
                    </a:p>
                  </a:txBody>
                  <a:tcPr marL="8432" marR="8432" marT="9525"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1707843645"/>
                  </a:ext>
                </a:extLst>
              </a:tr>
              <a:tr h="220848">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1357426752"/>
                  </a:ext>
                </a:extLst>
              </a:tr>
              <a:tr h="240527">
                <a:tc>
                  <a:txBody>
                    <a:bodyPr/>
                    <a:lstStyle/>
                    <a:p>
                      <a:pPr algn="r" fontAlgn="b"/>
                      <a:r>
                        <a:rPr lang="en-US" sz="1600" b="1" u="none" strike="noStrike" dirty="0">
                          <a:effectLst/>
                        </a:rPr>
                        <a:t>Grand Total:</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a:effectLst/>
                        </a:rPr>
                        <a:t>349</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2824580262"/>
                  </a:ext>
                </a:extLst>
              </a:tr>
              <a:tr h="240527">
                <a:tc>
                  <a:txBody>
                    <a:bodyPr/>
                    <a:lstStyle/>
                    <a:p>
                      <a:pPr algn="r" fontAlgn="b"/>
                      <a:endParaRPr lang="en-US" sz="1300" b="1"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4053241545"/>
                  </a:ext>
                </a:extLst>
              </a:tr>
              <a:tr h="295192">
                <a:tc>
                  <a:txBody>
                    <a:bodyPr/>
                    <a:lstStyle/>
                    <a:p>
                      <a:pPr algn="l"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8432" marR="8432" marT="9525" marB="0" anchor="b"/>
                </a:tc>
                <a:tc gridSpan="2">
                  <a:txBody>
                    <a:bodyPr/>
                    <a:lstStyle/>
                    <a:p>
                      <a:pPr algn="ctr" fontAlgn="b"/>
                      <a:r>
                        <a:rPr lang="en-US" sz="1600" u="none" strike="noStrike" dirty="0">
                          <a:effectLst/>
                        </a:rPr>
                        <a:t> </a:t>
                      </a:r>
                      <a:endParaRPr lang="en-US" sz="1600" b="1" i="0" u="none" strike="noStrike" dirty="0">
                        <a:solidFill>
                          <a:srgbClr val="000000"/>
                        </a:solidFill>
                        <a:effectLst/>
                        <a:latin typeface="Arial" panose="020B0604020202020204" pitchFamily="34" charset="0"/>
                      </a:endParaRPr>
                    </a:p>
                  </a:txBody>
                  <a:tcPr marL="8432" marR="8432" marT="9525" marB="0" anchor="b"/>
                </a:tc>
                <a:tc hMerge="1">
                  <a:txBody>
                    <a:bodyPr/>
                    <a:lstStyle/>
                    <a:p>
                      <a:endParaRPr lang="en-US"/>
                    </a:p>
                  </a:txBody>
                  <a:tcPr/>
                </a:tc>
                <a:tc gridSpan="2">
                  <a:txBody>
                    <a:bodyPr/>
                    <a:lstStyle/>
                    <a:p>
                      <a:pPr algn="ctr" fontAlgn="b"/>
                      <a:r>
                        <a:rPr lang="en-US" sz="1600" u="none" strike="noStrike">
                          <a:effectLst/>
                        </a:rPr>
                        <a:t> </a:t>
                      </a:r>
                      <a:endParaRPr lang="en-US" sz="1600" b="1" i="0" u="none" strike="noStrike">
                        <a:solidFill>
                          <a:srgbClr val="000000"/>
                        </a:solidFill>
                        <a:effectLst/>
                        <a:latin typeface="Arial" panose="020B0604020202020204" pitchFamily="34" charset="0"/>
                      </a:endParaRPr>
                    </a:p>
                  </a:txBody>
                  <a:tcPr marL="8432" marR="8432" marT="9525" marB="0" anchor="b"/>
                </a:tc>
                <a:tc hMerge="1">
                  <a:txBody>
                    <a:bodyPr/>
                    <a:lstStyle/>
                    <a:p>
                      <a:endParaRPr lang="en-US"/>
                    </a:p>
                  </a:txBody>
                  <a:tcPr/>
                </a:tc>
                <a:extLst>
                  <a:ext uri="{0D108BD9-81ED-4DB2-BD59-A6C34878D82A}">
                    <a16:rowId xmlns:a16="http://schemas.microsoft.com/office/drawing/2014/main" xmlns="" val="2444022668"/>
                  </a:ext>
                </a:extLst>
              </a:tr>
              <a:tr h="240527">
                <a:tc>
                  <a:txBody>
                    <a:bodyPr/>
                    <a:lstStyle/>
                    <a:p>
                      <a:pPr algn="ctr" fontAlgn="b"/>
                      <a:r>
                        <a:rPr lang="en-US" sz="1600" b="1" u="none" strike="noStrike" dirty="0">
                          <a:effectLst/>
                        </a:rPr>
                        <a:t>Courses</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a:effectLst/>
                        </a:rPr>
                        <a:t>New</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smtClean="0">
                          <a:effectLst/>
                        </a:rPr>
                        <a:t>Non-substantial</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a:effectLst/>
                        </a:rPr>
                        <a:t>Substantial</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a:effectLst/>
                        </a:rPr>
                        <a:t>Oldest Date</a:t>
                      </a:r>
                      <a:endParaRPr lang="en-US" sz="1600" b="1" i="0" u="none" strike="noStrike" dirty="0">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1329399142"/>
                  </a:ext>
                </a:extLst>
              </a:tr>
              <a:tr h="220848">
                <a:tc>
                  <a:txBody>
                    <a:bodyPr/>
                    <a:lstStyle/>
                    <a:p>
                      <a:pPr algn="l" fontAlgn="b"/>
                      <a:r>
                        <a:rPr lang="en-US" sz="1200" u="none" strike="noStrike">
                          <a:effectLst/>
                        </a:rPr>
                        <a:t>Credit-Program Applicable</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dirty="0">
                          <a:effectLst/>
                        </a:rPr>
                        <a:t>19</a:t>
                      </a:r>
                      <a:endParaRPr lang="en-US" sz="1200" b="0"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23</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February-17</a:t>
                      </a:r>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20909374"/>
                  </a:ext>
                </a:extLst>
              </a:tr>
              <a:tr h="220848">
                <a:tc>
                  <a:txBody>
                    <a:bodyPr/>
                    <a:lstStyle/>
                    <a:p>
                      <a:pPr algn="l" fontAlgn="b"/>
                      <a:r>
                        <a:rPr lang="en-US" sz="1200" u="none" strike="noStrike">
                          <a:effectLst/>
                        </a:rPr>
                        <a:t>Credit-Standalone</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January-17</a:t>
                      </a:r>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3757677619"/>
                  </a:ext>
                </a:extLst>
              </a:tr>
              <a:tr h="220848">
                <a:tc>
                  <a:txBody>
                    <a:bodyPr/>
                    <a:lstStyle/>
                    <a:p>
                      <a:pPr algn="l" fontAlgn="b"/>
                      <a:r>
                        <a:rPr lang="en-US" sz="1200" u="none" strike="noStrike">
                          <a:effectLst/>
                        </a:rPr>
                        <a:t>Noncredit-Program Applicable</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47</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23</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February-17</a:t>
                      </a:r>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1448016869"/>
                  </a:ext>
                </a:extLst>
              </a:tr>
              <a:tr h="220848">
                <a:tc>
                  <a:txBody>
                    <a:bodyPr/>
                    <a:lstStyle/>
                    <a:p>
                      <a:pPr algn="l" fontAlgn="b"/>
                      <a:r>
                        <a:rPr lang="en-US" sz="1200" u="none" strike="noStrike">
                          <a:effectLst/>
                        </a:rPr>
                        <a:t>Noncredit-Standalone</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dirty="0">
                          <a:effectLst/>
                        </a:rPr>
                        <a:t>28</a:t>
                      </a:r>
                      <a:endParaRPr lang="en-US" sz="1200" b="0"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March-17</a:t>
                      </a:r>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1017337267"/>
                  </a:ext>
                </a:extLst>
              </a:tr>
              <a:tr h="240527">
                <a:tc>
                  <a:txBody>
                    <a:bodyPr/>
                    <a:lstStyle/>
                    <a:p>
                      <a:pPr algn="r" fontAlgn="b"/>
                      <a:r>
                        <a:rPr lang="en-US" sz="1300" u="none" strike="noStrike">
                          <a:effectLst/>
                        </a:rPr>
                        <a:t>Total No. of Programs:</a:t>
                      </a:r>
                      <a:endParaRPr lang="en-US" sz="1300" b="1"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121</a:t>
                      </a:r>
                      <a:endParaRPr lang="en-US" sz="1200" b="1"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51</a:t>
                      </a:r>
                      <a:endParaRPr lang="en-US" sz="1200" b="1" i="0" u="none" strike="noStrike">
                        <a:solidFill>
                          <a:srgbClr val="000000"/>
                        </a:solidFill>
                        <a:effectLst/>
                        <a:latin typeface="Arial" panose="020B0604020202020204" pitchFamily="34" charset="0"/>
                      </a:endParaRPr>
                    </a:p>
                  </a:txBody>
                  <a:tcPr marL="8432" marR="8432" marT="9525" marB="0" anchor="b"/>
                </a:tc>
                <a:tc>
                  <a:txBody>
                    <a:bodyPr/>
                    <a:lstStyle/>
                    <a:p>
                      <a:pPr algn="ctr" fontAlgn="b"/>
                      <a:r>
                        <a:rPr lang="en-US" sz="1200" u="none" strike="noStrike">
                          <a:effectLst/>
                        </a:rPr>
                        <a:t>60</a:t>
                      </a:r>
                      <a:endParaRPr lang="en-US" sz="1200" b="1" i="0" u="none" strike="noStrike">
                        <a:solidFill>
                          <a:srgbClr val="000000"/>
                        </a:solidFill>
                        <a:effectLst/>
                        <a:latin typeface="Arial" panose="020B0604020202020204" pitchFamily="34" charset="0"/>
                      </a:endParaRPr>
                    </a:p>
                  </a:txBody>
                  <a:tcPr marL="8432" marR="8432" marT="9525"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1188806951"/>
                  </a:ext>
                </a:extLst>
              </a:tr>
              <a:tr h="220848">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tc>
                  <a:txBody>
                    <a:bodyPr/>
                    <a:lstStyle/>
                    <a:p>
                      <a:pPr algn="l" fontAlgn="b"/>
                      <a:endParaRPr lang="en-US" sz="1200" b="0" i="0" u="none" strike="noStrike">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2765061932"/>
                  </a:ext>
                </a:extLst>
              </a:tr>
              <a:tr h="240527">
                <a:tc>
                  <a:txBody>
                    <a:bodyPr/>
                    <a:lstStyle/>
                    <a:p>
                      <a:pPr algn="r" fontAlgn="b"/>
                      <a:r>
                        <a:rPr lang="en-US" sz="1600" b="1" u="none" strike="noStrike" dirty="0">
                          <a:effectLst/>
                        </a:rPr>
                        <a:t>Grand Total:</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r>
                        <a:rPr lang="en-US" sz="1600" b="1" u="none" strike="noStrike" dirty="0">
                          <a:effectLst/>
                        </a:rPr>
                        <a:t>232</a:t>
                      </a:r>
                      <a:endParaRPr lang="en-US" sz="1600" b="1"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endParaRPr lang="en-US" sz="1300" b="0" i="0" u="none" strike="noStrike" dirty="0">
                        <a:solidFill>
                          <a:srgbClr val="000000"/>
                        </a:solidFill>
                        <a:effectLst/>
                        <a:latin typeface="Arial" panose="020B0604020202020204" pitchFamily="34" charset="0"/>
                      </a:endParaRPr>
                    </a:p>
                  </a:txBody>
                  <a:tcPr marL="8432" marR="8432" marT="9525" marB="0" anchor="b"/>
                </a:tc>
                <a:tc>
                  <a:txBody>
                    <a:bodyPr/>
                    <a:lstStyle/>
                    <a:p>
                      <a:pPr algn="ctr" fontAlgn="b"/>
                      <a:endParaRPr lang="en-US" sz="1300" b="0" i="0" u="none" strike="noStrike">
                        <a:solidFill>
                          <a:srgbClr val="000000"/>
                        </a:solidFill>
                        <a:effectLst/>
                        <a:latin typeface="Arial" panose="020B0604020202020204" pitchFamily="34" charset="0"/>
                      </a:endParaRPr>
                    </a:p>
                  </a:txBody>
                  <a:tcPr marL="8432" marR="8432" marT="9525" marB="0" anchor="b"/>
                </a:tc>
                <a:tc>
                  <a:txBody>
                    <a:bodyPr/>
                    <a:lstStyle/>
                    <a:p>
                      <a:pPr algn="ctr" fontAlgn="b"/>
                      <a:endParaRPr lang="en-US" sz="1300" b="0" i="0" u="none" strike="noStrike" dirty="0">
                        <a:solidFill>
                          <a:srgbClr val="000000"/>
                        </a:solidFill>
                        <a:effectLst/>
                        <a:latin typeface="Arial" panose="020B0604020202020204" pitchFamily="34" charset="0"/>
                      </a:endParaRPr>
                    </a:p>
                  </a:txBody>
                  <a:tcPr marL="8432" marR="8432" marT="9525" marB="0" anchor="b"/>
                </a:tc>
                <a:extLst>
                  <a:ext uri="{0D108BD9-81ED-4DB2-BD59-A6C34878D82A}">
                    <a16:rowId xmlns:a16="http://schemas.microsoft.com/office/drawing/2014/main" xmlns="" val="4025854634"/>
                  </a:ext>
                </a:extLst>
              </a:tr>
            </a:tbl>
          </a:graphicData>
        </a:graphic>
      </p:graphicFrame>
      <p:sp>
        <p:nvSpPr>
          <p:cNvPr id="4" name="Slide Number Placeholder 3"/>
          <p:cNvSpPr>
            <a:spLocks noGrp="1"/>
          </p:cNvSpPr>
          <p:nvPr>
            <p:ph type="sldNum" sz="quarter" idx="12"/>
          </p:nvPr>
        </p:nvSpPr>
        <p:spPr/>
        <p:txBody>
          <a:bodyPr/>
          <a:lstStyle/>
          <a:p>
            <a:fld id="{E5E507D8-6DC6-4D2C-8233-08C18F3EF4D6}" type="slidenum">
              <a:rPr lang="en-US" smtClean="0"/>
              <a:t>25</a:t>
            </a:fld>
            <a:endParaRPr lang="en-US"/>
          </a:p>
        </p:txBody>
      </p:sp>
    </p:spTree>
    <p:extLst>
      <p:ext uri="{BB962C8B-B14F-4D97-AF65-F5344CB8AC3E}">
        <p14:creationId xmlns:p14="http://schemas.microsoft.com/office/powerpoint/2010/main" val="59388130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Next steps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173524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the Chancellor’s Office</a:t>
            </a:r>
            <a:endParaRPr lang="en-US" dirty="0"/>
          </a:p>
        </p:txBody>
      </p:sp>
      <p:sp>
        <p:nvSpPr>
          <p:cNvPr id="3" name="Content Placeholder 2"/>
          <p:cNvSpPr>
            <a:spLocks noGrp="1"/>
          </p:cNvSpPr>
          <p:nvPr>
            <p:ph idx="1"/>
          </p:nvPr>
        </p:nvSpPr>
        <p:spPr/>
        <p:txBody>
          <a:bodyPr/>
          <a:lstStyle/>
          <a:p>
            <a:r>
              <a:rPr lang="en-US" sz="2800" dirty="0" smtClean="0"/>
              <a:t>Curriculum Streamlining White Paper </a:t>
            </a:r>
          </a:p>
          <a:p>
            <a:r>
              <a:rPr lang="en-US" sz="2800" dirty="0" smtClean="0"/>
              <a:t>Title </a:t>
            </a:r>
            <a:r>
              <a:rPr lang="en-US" sz="2800" dirty="0" smtClean="0"/>
              <a:t>5 changes to support streamlining</a:t>
            </a:r>
            <a:endParaRPr lang="en-US" sz="2800" dirty="0"/>
          </a:p>
          <a:p>
            <a:r>
              <a:rPr lang="en-US" sz="2800" dirty="0" smtClean="0"/>
              <a:t>Chancellor’s Office Curriculum Inventory</a:t>
            </a:r>
          </a:p>
          <a:p>
            <a:r>
              <a:rPr lang="en-US" sz="2800" dirty="0" smtClean="0"/>
              <a:t>Substantial and Nonsubstantial Changes to Credit Programs</a:t>
            </a:r>
          </a:p>
          <a:p>
            <a:r>
              <a:rPr lang="en-US" sz="2800" dirty="0" smtClean="0"/>
              <a:t>Publish the 6</a:t>
            </a:r>
            <a:r>
              <a:rPr lang="en-US" sz="2800" baseline="30000" dirty="0" smtClean="0"/>
              <a:t>th</a:t>
            </a:r>
            <a:r>
              <a:rPr lang="en-US" sz="2800" dirty="0" smtClean="0"/>
              <a:t> edition of the PCAH to reflect the changes being undertaken</a:t>
            </a:r>
          </a:p>
          <a:p>
            <a:r>
              <a:rPr lang="en-US" sz="2800" dirty="0" smtClean="0"/>
              <a:t>Examine potential local approval of new </a:t>
            </a:r>
            <a:r>
              <a:rPr lang="en-US" sz="2800" dirty="0"/>
              <a:t>c</a:t>
            </a:r>
            <a:r>
              <a:rPr lang="en-US" sz="2800" dirty="0" smtClean="0"/>
              <a:t>redit programs</a:t>
            </a:r>
            <a:endParaRPr lang="en-US" sz="2800" dirty="0"/>
          </a:p>
          <a:p>
            <a:r>
              <a:rPr lang="en-US" sz="2800" dirty="0" smtClean="0"/>
              <a:t>ADTs and Noncredit</a:t>
            </a:r>
            <a:endParaRPr lang="en-US" sz="2800" dirty="0"/>
          </a:p>
          <a:p>
            <a:endParaRPr lang="en-US" dirty="0"/>
          </a:p>
        </p:txBody>
      </p:sp>
    </p:spTree>
    <p:extLst>
      <p:ext uri="{BB962C8B-B14F-4D97-AF65-F5344CB8AC3E}">
        <p14:creationId xmlns:p14="http://schemas.microsoft.com/office/powerpoint/2010/main" val="103070872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Steps with the Regional Consortia</a:t>
            </a:r>
            <a:endParaRPr lang="en-US" dirty="0"/>
          </a:p>
        </p:txBody>
      </p:sp>
      <p:sp>
        <p:nvSpPr>
          <p:cNvPr id="3" name="Content Placeholder 2"/>
          <p:cNvSpPr>
            <a:spLocks noGrp="1"/>
          </p:cNvSpPr>
          <p:nvPr>
            <p:ph idx="1"/>
          </p:nvPr>
        </p:nvSpPr>
        <p:spPr/>
        <p:txBody>
          <a:bodyPr>
            <a:normAutofit/>
          </a:bodyPr>
          <a:lstStyle/>
          <a:p>
            <a:r>
              <a:rPr lang="en-US" sz="3200" dirty="0" smtClean="0"/>
              <a:t>Reduce time on task to 30 days or less (electronic first readings, etc.)</a:t>
            </a:r>
          </a:p>
          <a:p>
            <a:r>
              <a:rPr lang="en-US" sz="3200" dirty="0" smtClean="0"/>
              <a:t>Standardized forms and processes among the consortia</a:t>
            </a:r>
          </a:p>
          <a:p>
            <a:r>
              <a:rPr lang="en-US" sz="3200" dirty="0" smtClean="0"/>
              <a:t>No “unpacking” curriculum</a:t>
            </a:r>
          </a:p>
          <a:p>
            <a:r>
              <a:rPr lang="en-US" sz="3200" dirty="0" smtClean="0"/>
              <a:t>Consortia provide recommendations, NOT approval (per Title 5 §55130 (b)(8)(E), of programs only (not courses))</a:t>
            </a:r>
            <a:endParaRPr lang="en-US" sz="3200" dirty="0"/>
          </a:p>
        </p:txBody>
      </p:sp>
    </p:spTree>
    <p:extLst>
      <p:ext uri="{BB962C8B-B14F-4D97-AF65-F5344CB8AC3E}">
        <p14:creationId xmlns:p14="http://schemas.microsoft.com/office/powerpoint/2010/main" val="3399821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Regional Workshops</a:t>
            </a:r>
            <a:br>
              <a:rPr lang="en-US" dirty="0" smtClean="0"/>
            </a:br>
            <a:endParaRPr lang="en-US" dirty="0"/>
          </a:p>
        </p:txBody>
      </p:sp>
      <p:sp>
        <p:nvSpPr>
          <p:cNvPr id="3" name="Content Placeholder 2"/>
          <p:cNvSpPr>
            <a:spLocks noGrp="1"/>
          </p:cNvSpPr>
          <p:nvPr>
            <p:ph idx="1"/>
          </p:nvPr>
        </p:nvSpPr>
        <p:spPr/>
        <p:txBody>
          <a:bodyPr/>
          <a:lstStyle/>
          <a:p>
            <a:r>
              <a:rPr lang="en-US" dirty="0" smtClean="0"/>
              <a:t>Create local workshops involving multiple colleges, led by the ASCCC, CIOs, and 5C membership</a:t>
            </a:r>
          </a:p>
          <a:p>
            <a:r>
              <a:rPr lang="en-US" dirty="0" smtClean="0"/>
              <a:t>Bring together teams of curriculum chairs, CIOs, articulation officers, curriculum specialists, and interested faculty and staff/administrators whenever possible</a:t>
            </a:r>
          </a:p>
          <a:p>
            <a:r>
              <a:rPr lang="en-US" dirty="0" smtClean="0"/>
              <a:t>Discuss local processes and look for ways to streamline those processes </a:t>
            </a:r>
          </a:p>
          <a:p>
            <a:r>
              <a:rPr lang="en-US" dirty="0" smtClean="0"/>
              <a:t>Meetings taking place throughout the state during spring 2017</a:t>
            </a:r>
            <a:endParaRPr lang="en-US" dirty="0"/>
          </a:p>
        </p:txBody>
      </p:sp>
    </p:spTree>
    <p:extLst>
      <p:ext uri="{BB962C8B-B14F-4D97-AF65-F5344CB8AC3E}">
        <p14:creationId xmlns:p14="http://schemas.microsoft.com/office/powerpoint/2010/main" val="6255438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01051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Workshops for 2017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10 March at LACCD (involving all LACCD curriculum chairs)</a:t>
            </a:r>
          </a:p>
          <a:p>
            <a:r>
              <a:rPr lang="en-US" dirty="0" smtClean="0"/>
              <a:t>17 March at Merritt College (Peralta District colleges, Contra Costa College, Solano College)</a:t>
            </a:r>
          </a:p>
          <a:p>
            <a:r>
              <a:rPr lang="en-US" dirty="0" smtClean="0"/>
              <a:t>17 April at Marin College (College of Marin, CCSF, Mendocino, Santa Rosa, Napa Valley)</a:t>
            </a:r>
          </a:p>
          <a:p>
            <a:r>
              <a:rPr lang="en-US" dirty="0" smtClean="0"/>
              <a:t>26 April at Long Beach (Long Beach, Cerritos, Coastline, Cypress, Fullerton, Golden West, Orange Coast and </a:t>
            </a:r>
            <a:r>
              <a:rPr lang="en-US" dirty="0" smtClean="0"/>
              <a:t>others</a:t>
            </a:r>
            <a:r>
              <a:rPr lang="en-US" dirty="0" smtClean="0"/>
              <a:t>)</a:t>
            </a:r>
          </a:p>
          <a:p>
            <a:r>
              <a:rPr lang="en-US" dirty="0" smtClean="0"/>
              <a:t>28 April at Cabrillo (Allan Hancock, Cabrillo, Cuesta, </a:t>
            </a:r>
            <a:r>
              <a:rPr lang="en-US" dirty="0" err="1" smtClean="0"/>
              <a:t>Gavilan</a:t>
            </a:r>
            <a:r>
              <a:rPr lang="en-US" dirty="0" smtClean="0"/>
              <a:t>, </a:t>
            </a:r>
            <a:r>
              <a:rPr lang="en-US" dirty="0" err="1" smtClean="0"/>
              <a:t>Hartnell</a:t>
            </a:r>
            <a:r>
              <a:rPr lang="en-US" dirty="0" smtClean="0"/>
              <a:t>, Monterey Peninsula)</a:t>
            </a:r>
          </a:p>
          <a:p>
            <a:r>
              <a:rPr lang="en-US" dirty="0" smtClean="0"/>
              <a:t>3 May at Clovis (State Center, Sequoias, Modesto)</a:t>
            </a:r>
          </a:p>
          <a:p>
            <a:r>
              <a:rPr lang="en-US" dirty="0" smtClean="0"/>
              <a:t>12 May at Butte (All North Far North Colleges)</a:t>
            </a:r>
          </a:p>
          <a:p>
            <a:r>
              <a:rPr lang="en-US" dirty="0" smtClean="0"/>
              <a:t>15 May at Irvine Valley College (SoCal colleges</a:t>
            </a:r>
            <a:r>
              <a:rPr lang="en-US" dirty="0" smtClean="0"/>
              <a:t>)</a:t>
            </a:r>
          </a:p>
          <a:p>
            <a:r>
              <a:rPr lang="en-US" dirty="0" smtClean="0"/>
              <a:t>23 May at Las </a:t>
            </a:r>
            <a:r>
              <a:rPr lang="en-US" dirty="0" err="1" smtClean="0"/>
              <a:t>Positas</a:t>
            </a:r>
            <a:r>
              <a:rPr lang="en-US" dirty="0" smtClean="0"/>
              <a:t> (Chabot, Las </a:t>
            </a:r>
            <a:r>
              <a:rPr lang="en-US" dirty="0" err="1" smtClean="0"/>
              <a:t>Positas</a:t>
            </a:r>
            <a:r>
              <a:rPr lang="en-US" dirty="0" smtClean="0"/>
              <a:t>, </a:t>
            </a:r>
            <a:r>
              <a:rPr lang="en-US" dirty="0" err="1" smtClean="0"/>
              <a:t>Ohlone</a:t>
            </a:r>
            <a:r>
              <a:rPr lang="en-US" dirty="0" smtClean="0"/>
              <a:t>, San Joaquin Delta)</a:t>
            </a:r>
            <a:endParaRPr lang="en-US" dirty="0"/>
          </a:p>
        </p:txBody>
      </p:sp>
    </p:spTree>
    <p:extLst>
      <p:ext uri="{BB962C8B-B14F-4D97-AF65-F5344CB8AC3E}">
        <p14:creationId xmlns:p14="http://schemas.microsoft.com/office/powerpoint/2010/main" val="1175508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r>
              <a:rPr lang="en-US" dirty="0"/>
              <a:t>Dolores Davison (</a:t>
            </a:r>
            <a:r>
              <a:rPr lang="en-US" dirty="0">
                <a:hlinkClick r:id="rId2"/>
              </a:rPr>
              <a:t>davisondolores@foothill.edu</a:t>
            </a:r>
            <a:r>
              <a:rPr lang="en-US" dirty="0" smtClean="0"/>
              <a:t>)</a:t>
            </a:r>
          </a:p>
          <a:p>
            <a:r>
              <a:rPr lang="en-US" dirty="0" smtClean="0"/>
              <a:t>Virginia </a:t>
            </a:r>
            <a:r>
              <a:rPr lang="en-US" dirty="0" err="1" smtClean="0"/>
              <a:t>Guleff</a:t>
            </a:r>
            <a:r>
              <a:rPr lang="en-US" dirty="0" smtClean="0"/>
              <a:t> (</a:t>
            </a:r>
            <a:r>
              <a:rPr lang="en-US" dirty="0" smtClean="0">
                <a:hlinkClick r:id="rId3"/>
              </a:rPr>
              <a:t>guleffvi@butte.edu</a:t>
            </a:r>
            <a:r>
              <a:rPr lang="en-US" dirty="0" smtClean="0"/>
              <a:t>)</a:t>
            </a:r>
          </a:p>
          <a:p>
            <a:r>
              <a:rPr lang="en-US" dirty="0" smtClean="0"/>
              <a:t>Jackie </a:t>
            </a:r>
            <a:r>
              <a:rPr lang="en-US" dirty="0" err="1" smtClean="0"/>
              <a:t>Escajeda</a:t>
            </a:r>
            <a:r>
              <a:rPr lang="en-US" dirty="0"/>
              <a:t> </a:t>
            </a:r>
            <a:r>
              <a:rPr lang="en-US" dirty="0" smtClean="0"/>
              <a:t>(</a:t>
            </a:r>
            <a:r>
              <a:rPr lang="en-US" dirty="0" smtClean="0">
                <a:hlinkClick r:id="rId4"/>
              </a:rPr>
              <a:t>jescajeda@cccco.edu</a:t>
            </a:r>
            <a:r>
              <a:rPr lang="en-US" dirty="0" smtClean="0"/>
              <a:t>)</a:t>
            </a:r>
          </a:p>
          <a:p>
            <a:endParaRPr lang="en-US" dirty="0" smtClean="0"/>
          </a:p>
          <a:p>
            <a:endParaRPr lang="en-US" dirty="0"/>
          </a:p>
        </p:txBody>
      </p:sp>
    </p:spTree>
    <p:extLst>
      <p:ext uri="{BB962C8B-B14F-4D97-AF65-F5344CB8AC3E}">
        <p14:creationId xmlns:p14="http://schemas.microsoft.com/office/powerpoint/2010/main" val="19102617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smtClean="0"/>
              <a:t/>
            </a:r>
            <a:br>
              <a:rPr lang="en-US" dirty="0" smtClean="0"/>
            </a:br>
            <a:r>
              <a:rPr lang="en-US" dirty="0" smtClean="0"/>
              <a:t>History </a:t>
            </a:r>
            <a:r>
              <a:rPr lang="en-US" dirty="0"/>
              <a:t>of Curriculum Review and Legislation</a:t>
            </a:r>
            <a:r>
              <a:rPr lang="en-US" b="1" dirty="0"/>
              <a:t/>
            </a:r>
            <a:br>
              <a:rPr lang="en-US" b="1" dirty="0"/>
            </a:br>
            <a:endParaRPr lang="en-US" dirty="0"/>
          </a:p>
        </p:txBody>
      </p:sp>
      <p:sp>
        <p:nvSpPr>
          <p:cNvPr id="3" name="Content Placeholder 2"/>
          <p:cNvSpPr>
            <a:spLocks noGrp="1"/>
          </p:cNvSpPr>
          <p:nvPr>
            <p:ph idx="1"/>
          </p:nvPr>
        </p:nvSpPr>
        <p:spPr/>
        <p:txBody>
          <a:bodyPr/>
          <a:lstStyle/>
          <a:p>
            <a:endParaRPr lang="en-US" dirty="0" smtClean="0"/>
          </a:p>
          <a:p>
            <a:r>
              <a:rPr lang="en-US" dirty="0" smtClean="0"/>
              <a:t>Pursuant </a:t>
            </a:r>
            <a:r>
              <a:rPr lang="en-US" dirty="0"/>
              <a:t>to Education Code, </a:t>
            </a:r>
            <a:r>
              <a:rPr lang="en-US" dirty="0" smtClean="0"/>
              <a:t>§70901</a:t>
            </a:r>
            <a:r>
              <a:rPr lang="en-US" dirty="0"/>
              <a:t>, the Board of Governors has the general authority to review and approve all educational programs offered by community college districts and all courses that are not offered as part of an educational program approved by the Board of Governors. </a:t>
            </a:r>
            <a:endParaRPr lang="en-US" dirty="0" smtClean="0"/>
          </a:p>
          <a:p>
            <a:r>
              <a:rPr lang="en-US" dirty="0" smtClean="0"/>
              <a:t>Additionally</a:t>
            </a:r>
            <a:r>
              <a:rPr lang="en-US" dirty="0"/>
              <a:t>, the Board has the ability to transfer such approval authority to the governing board of each community college district.</a:t>
            </a:r>
            <a:endParaRPr lang="en-US" b="1" dirty="0"/>
          </a:p>
          <a:p>
            <a:endParaRPr lang="en-US" dirty="0"/>
          </a:p>
        </p:txBody>
      </p:sp>
    </p:spTree>
    <p:extLst>
      <p:ext uri="{BB962C8B-B14F-4D97-AF65-F5344CB8AC3E}">
        <p14:creationId xmlns:p14="http://schemas.microsoft.com/office/powerpoint/2010/main" val="30475789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History </a:t>
            </a:r>
            <a:r>
              <a:rPr lang="en-US" dirty="0"/>
              <a:t>of Curriculum Review and Legislation</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accordance </a:t>
            </a:r>
            <a:r>
              <a:rPr lang="en-US" dirty="0" smtClean="0"/>
              <a:t>with </a:t>
            </a:r>
            <a:r>
              <a:rPr lang="en-US" dirty="0"/>
              <a:t>California Education Code, </a:t>
            </a:r>
            <a:r>
              <a:rPr lang="en-US" dirty="0" smtClean="0"/>
              <a:t> §70902</a:t>
            </a:r>
            <a:r>
              <a:rPr lang="en-US" dirty="0"/>
              <a:t>, the governing board of each community college district shall establish policies for and approve courses and educational programs. </a:t>
            </a:r>
            <a:endParaRPr lang="en-US" dirty="0" smtClean="0"/>
          </a:p>
          <a:p>
            <a:r>
              <a:rPr lang="en-US" dirty="0" smtClean="0"/>
              <a:t>The </a:t>
            </a:r>
            <a:r>
              <a:rPr lang="en-US" dirty="0"/>
              <a:t>educational programs shall be submitted to the </a:t>
            </a:r>
            <a:r>
              <a:rPr lang="en-US" dirty="0" smtClean="0"/>
              <a:t>Board </a:t>
            </a:r>
            <a:r>
              <a:rPr lang="en-US" dirty="0"/>
              <a:t>of </a:t>
            </a:r>
            <a:r>
              <a:rPr lang="en-US" dirty="0" smtClean="0"/>
              <a:t>Governors </a:t>
            </a:r>
            <a:r>
              <a:rPr lang="en-US" dirty="0"/>
              <a:t>for approval. </a:t>
            </a:r>
            <a:endParaRPr lang="en-US" dirty="0" smtClean="0"/>
          </a:p>
          <a:p>
            <a:r>
              <a:rPr lang="en-US" dirty="0" smtClean="0"/>
              <a:t>The </a:t>
            </a:r>
            <a:r>
              <a:rPr lang="en-US" dirty="0"/>
              <a:t>governing board shall establish policies for, and approve, individual courses that are offered in approved educational programs, without referral to the </a:t>
            </a:r>
            <a:r>
              <a:rPr lang="en-US" dirty="0" smtClean="0"/>
              <a:t>Board </a:t>
            </a:r>
            <a:r>
              <a:rPr lang="en-US" dirty="0"/>
              <a:t>of </a:t>
            </a:r>
            <a:r>
              <a:rPr lang="en-US" dirty="0" smtClean="0"/>
              <a:t>Governors</a:t>
            </a:r>
            <a:r>
              <a:rPr lang="en-US" dirty="0"/>
              <a:t>.</a:t>
            </a:r>
            <a:endParaRPr lang="en-US" b="1" dirty="0"/>
          </a:p>
          <a:p>
            <a:endParaRPr lang="en-US" dirty="0"/>
          </a:p>
        </p:txBody>
      </p:sp>
    </p:spTree>
    <p:extLst>
      <p:ext uri="{BB962C8B-B14F-4D97-AF65-F5344CB8AC3E}">
        <p14:creationId xmlns:p14="http://schemas.microsoft.com/office/powerpoint/2010/main" val="36573250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Legal </a:t>
            </a:r>
            <a:r>
              <a:rPr lang="en-US" dirty="0"/>
              <a:t>Authority Involving Local Curriculum Approval</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With the passage of AB 1725 (Vasconcellos, 1988), oversight of local curriculum rests with the local academic senate and, by extension, with faculty. </a:t>
            </a:r>
            <a:endParaRPr lang="en-US" dirty="0" smtClean="0"/>
          </a:p>
          <a:p>
            <a:r>
              <a:rPr lang="en-US" dirty="0" smtClean="0"/>
              <a:t>It </a:t>
            </a:r>
            <a:r>
              <a:rPr lang="en-US" dirty="0"/>
              <a:t>is faculty’s responsibility to ensure that curriculum is timely, pedagogically sound, and responsive to the needs of students, the colleges, and the workforce.  </a:t>
            </a:r>
            <a:endParaRPr lang="en-US" dirty="0" smtClean="0"/>
          </a:p>
          <a:p>
            <a:r>
              <a:rPr lang="en-US" dirty="0" smtClean="0"/>
              <a:t>At </a:t>
            </a:r>
            <a:r>
              <a:rPr lang="en-US" dirty="0"/>
              <a:t>the local level, approval of curriculum is the responsibility of the Academic Senate or a subcommittee of the Academic Senate, which would include the curriculum committee or other group comprised primarily of faculty, which has been designated as the approving body</a:t>
            </a:r>
            <a:r>
              <a:rPr lang="en-US" b="1" dirty="0"/>
              <a:t>.</a:t>
            </a:r>
          </a:p>
          <a:p>
            <a:endParaRPr lang="en-US" dirty="0"/>
          </a:p>
        </p:txBody>
      </p:sp>
    </p:spTree>
    <p:extLst>
      <p:ext uri="{BB962C8B-B14F-4D97-AF65-F5344CB8AC3E}">
        <p14:creationId xmlns:p14="http://schemas.microsoft.com/office/powerpoint/2010/main" val="36384938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normAutofit/>
          </a:bodyPr>
          <a:lstStyle/>
          <a:p>
            <a:pPr marL="0" indent="0">
              <a:spcBef>
                <a:spcPts val="0"/>
              </a:spcBef>
              <a:spcAft>
                <a:spcPts val="800"/>
              </a:spcAft>
              <a:buNone/>
            </a:pPr>
            <a:r>
              <a:rPr lang="en-US" b="1" u="sng" dirty="0" smtClean="0"/>
              <a:t>Chancellor’s Office Review</a:t>
            </a:r>
            <a:r>
              <a:rPr lang="en-US" b="1" dirty="0" smtClean="0"/>
              <a:t>:</a:t>
            </a:r>
            <a:endParaRPr lang="en-US" b="1" dirty="0"/>
          </a:p>
          <a:p>
            <a:pPr marL="457200" indent="-457200">
              <a:spcBef>
                <a:spcPts val="0"/>
              </a:spcBef>
              <a:spcAft>
                <a:spcPts val="800"/>
              </a:spcAft>
              <a:buFont typeface="+mj-lt"/>
              <a:buAutoNum type="arabicPeriod"/>
            </a:pPr>
            <a:r>
              <a:rPr lang="en-US" dirty="0" smtClean="0"/>
              <a:t>Review </a:t>
            </a:r>
            <a:r>
              <a:rPr lang="en-US" dirty="0"/>
              <a:t>and approve all educational programs </a:t>
            </a:r>
            <a:r>
              <a:rPr lang="en-US" dirty="0" smtClean="0"/>
              <a:t>(CEC §70901(b</a:t>
            </a:r>
            <a:r>
              <a:rPr lang="en-US" dirty="0"/>
              <a:t>)(10))</a:t>
            </a:r>
          </a:p>
          <a:p>
            <a:pPr marL="457200" indent="-457200">
              <a:spcBef>
                <a:spcPts val="0"/>
              </a:spcBef>
              <a:spcAft>
                <a:spcPts val="800"/>
              </a:spcAft>
              <a:buFont typeface="+mj-lt"/>
              <a:buAutoNum type="arabicPeriod"/>
            </a:pPr>
            <a:r>
              <a:rPr lang="en-US" dirty="0"/>
              <a:t>Review and approve all courses that are not program-related </a:t>
            </a:r>
            <a:r>
              <a:rPr lang="en-US" dirty="0" smtClean="0"/>
              <a:t>(CEC §70902(b</a:t>
            </a:r>
            <a:r>
              <a:rPr lang="en-US" dirty="0"/>
              <a:t>)(2))</a:t>
            </a:r>
          </a:p>
          <a:p>
            <a:pPr marL="457200" indent="-457200">
              <a:spcBef>
                <a:spcPts val="0"/>
              </a:spcBef>
              <a:spcAft>
                <a:spcPts val="800"/>
              </a:spcAft>
              <a:buFont typeface="+mj-lt"/>
              <a:buAutoNum type="arabicPeriod"/>
            </a:pPr>
            <a:r>
              <a:rPr lang="en-US" dirty="0"/>
              <a:t>Establish policies for courses of instruction and educational programs   (CEC </a:t>
            </a:r>
            <a:r>
              <a:rPr lang="en-US" dirty="0" smtClean="0"/>
              <a:t>§70902(b</a:t>
            </a:r>
            <a:r>
              <a:rPr lang="en-US" dirty="0"/>
              <a:t>)(2))</a:t>
            </a:r>
          </a:p>
          <a:p>
            <a:pPr marL="457200" indent="-457200">
              <a:spcBef>
                <a:spcPts val="0"/>
              </a:spcBef>
              <a:spcAft>
                <a:spcPts val="800"/>
              </a:spcAft>
              <a:buFont typeface="+mj-lt"/>
              <a:buAutoNum type="arabicPeriod"/>
            </a:pPr>
            <a:r>
              <a:rPr lang="en-US" dirty="0"/>
              <a:t>Review and approve courses of instruction and educational programs (CEC </a:t>
            </a:r>
            <a:r>
              <a:rPr lang="en-US" dirty="0" smtClean="0"/>
              <a:t>§70902(b</a:t>
            </a:r>
            <a:r>
              <a:rPr lang="en-US" dirty="0"/>
              <a:t>)(2))</a:t>
            </a:r>
          </a:p>
          <a:p>
            <a:pPr marL="457200" indent="-457200">
              <a:spcBef>
                <a:spcPts val="0"/>
              </a:spcBef>
              <a:spcAft>
                <a:spcPts val="800"/>
              </a:spcAft>
              <a:buFont typeface="+mj-lt"/>
              <a:buAutoNum type="arabicPeriod"/>
            </a:pPr>
            <a:r>
              <a:rPr lang="en-US" dirty="0" smtClean="0"/>
              <a:t>Review </a:t>
            </a:r>
            <a:r>
              <a:rPr lang="en-US" dirty="0"/>
              <a:t>and approve program courses (CEC </a:t>
            </a:r>
            <a:r>
              <a:rPr lang="en-US" dirty="0" smtClean="0"/>
              <a:t>§70902(b</a:t>
            </a:r>
            <a:r>
              <a:rPr lang="en-US" dirty="0"/>
              <a:t>)(2))</a:t>
            </a:r>
          </a:p>
          <a:p>
            <a:endParaRPr lang="en-US" dirty="0"/>
          </a:p>
        </p:txBody>
      </p:sp>
    </p:spTree>
    <p:extLst>
      <p:ext uri="{BB962C8B-B14F-4D97-AF65-F5344CB8AC3E}">
        <p14:creationId xmlns:p14="http://schemas.microsoft.com/office/powerpoint/2010/main" val="7998843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Progress to date</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639774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229600" cy="990600"/>
          </a:xfrm>
        </p:spPr>
        <p:txBody>
          <a:bodyPr>
            <a:noAutofit/>
          </a:bodyPr>
          <a:lstStyle/>
          <a:p>
            <a:r>
              <a:rPr lang="en-US" sz="3200" dirty="0" smtClean="0"/>
              <a:t>SACC Effective </a:t>
            </a:r>
            <a:r>
              <a:rPr lang="en-US" sz="3200" dirty="0"/>
              <a:t>P</a:t>
            </a:r>
            <a:r>
              <a:rPr lang="en-US" sz="3200" dirty="0" smtClean="0"/>
              <a:t>ractices and Accomplishments over </a:t>
            </a:r>
            <a:r>
              <a:rPr lang="en-US" sz="3200" dirty="0"/>
              <a:t>the P</a:t>
            </a:r>
            <a:r>
              <a:rPr lang="en-US" sz="3200" dirty="0" smtClean="0"/>
              <a:t>revious 2 </a:t>
            </a:r>
            <a:r>
              <a:rPr lang="en-US" sz="3200" dirty="0"/>
              <a:t>Y</a:t>
            </a:r>
            <a:r>
              <a:rPr lang="en-US" sz="3200" dirty="0" smtClean="0"/>
              <a:t>ears</a:t>
            </a:r>
            <a:r>
              <a:rPr lang="en-US" sz="3200" dirty="0"/>
              <a:t>:</a:t>
            </a:r>
            <a:br>
              <a:rPr lang="en-US" sz="3200" dirty="0"/>
            </a:br>
            <a:endParaRPr lang="en-US" sz="3200" dirty="0"/>
          </a:p>
        </p:txBody>
      </p:sp>
      <p:sp>
        <p:nvSpPr>
          <p:cNvPr id="3" name="Content Placeholder 2"/>
          <p:cNvSpPr>
            <a:spLocks noGrp="1"/>
          </p:cNvSpPr>
          <p:nvPr>
            <p:ph idx="1"/>
          </p:nvPr>
        </p:nvSpPr>
        <p:spPr/>
        <p:txBody>
          <a:bodyPr/>
          <a:lstStyle/>
          <a:p>
            <a:pPr lvl="1"/>
            <a:r>
              <a:rPr lang="en-US" sz="3200" dirty="0" smtClean="0"/>
              <a:t>Established </a:t>
            </a:r>
            <a:r>
              <a:rPr lang="en-US" sz="3200" dirty="0"/>
              <a:t>hours and units calculations</a:t>
            </a:r>
          </a:p>
          <a:p>
            <a:pPr lvl="1"/>
            <a:r>
              <a:rPr lang="en-US" sz="3200" dirty="0"/>
              <a:t>Auto approval of nonsubstantial </a:t>
            </a:r>
            <a:r>
              <a:rPr lang="en-US" sz="3200" dirty="0" smtClean="0"/>
              <a:t>credit </a:t>
            </a:r>
            <a:r>
              <a:rPr lang="en-US" sz="3200" dirty="0"/>
              <a:t>courses</a:t>
            </a:r>
          </a:p>
          <a:p>
            <a:pPr lvl="1"/>
            <a:r>
              <a:rPr lang="en-US" sz="3200" dirty="0" smtClean="0"/>
              <a:t>Modify Title </a:t>
            </a:r>
            <a:r>
              <a:rPr lang="en-US" sz="3200" dirty="0"/>
              <a:t>5 </a:t>
            </a:r>
            <a:r>
              <a:rPr lang="en-US" sz="3200" dirty="0" smtClean="0"/>
              <a:t>to </a:t>
            </a:r>
            <a:r>
              <a:rPr lang="en-US" sz="3200" dirty="0"/>
              <a:t>delegate local authority for stand-alone credit courses</a:t>
            </a:r>
          </a:p>
          <a:p>
            <a:pPr lvl="1"/>
            <a:r>
              <a:rPr lang="en-US" sz="3200" dirty="0"/>
              <a:t>Increase </a:t>
            </a:r>
            <a:r>
              <a:rPr lang="en-US" sz="3200" dirty="0" smtClean="0"/>
              <a:t>availability of </a:t>
            </a:r>
            <a:r>
              <a:rPr lang="en-US" sz="3200" dirty="0"/>
              <a:t>curriculum training</a:t>
            </a:r>
          </a:p>
          <a:p>
            <a:pPr lvl="1"/>
            <a:r>
              <a:rPr lang="en-US" sz="3200" dirty="0"/>
              <a:t>Peer review workshops</a:t>
            </a:r>
          </a:p>
          <a:p>
            <a:pPr lvl="1"/>
            <a:r>
              <a:rPr lang="en-US" sz="3200" dirty="0"/>
              <a:t>Improved </a:t>
            </a:r>
            <a:r>
              <a:rPr lang="en-US" sz="3200" dirty="0" smtClean="0"/>
              <a:t>communications </a:t>
            </a:r>
            <a:endParaRPr lang="en-US" sz="3200" dirty="0"/>
          </a:p>
          <a:p>
            <a:endParaRPr lang="en-US" dirty="0"/>
          </a:p>
        </p:txBody>
      </p:sp>
    </p:spTree>
    <p:extLst>
      <p:ext uri="{BB962C8B-B14F-4D97-AF65-F5344CB8AC3E}">
        <p14:creationId xmlns:p14="http://schemas.microsoft.com/office/powerpoint/2010/main" val="130110911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2258</TotalTime>
  <Words>1662</Words>
  <Application>Microsoft Macintosh PowerPoint</Application>
  <PresentationFormat>On-screen Show (4:3)</PresentationFormat>
  <Paragraphs>241</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Clarity</vt:lpstr>
      <vt:lpstr>Dr. Pamela Strangelove Or  How I learned to stop Worrying and love Curriculum Streamlining</vt:lpstr>
      <vt:lpstr>Overview</vt:lpstr>
      <vt:lpstr>background</vt:lpstr>
      <vt:lpstr> History of Curriculum Review and Legislation </vt:lpstr>
      <vt:lpstr> History of Curriculum Review and Legislation </vt:lpstr>
      <vt:lpstr> Legal Authority Involving Local Curriculum Approval </vt:lpstr>
      <vt:lpstr>Curriculum Review: Legislation &amp; History</vt:lpstr>
      <vt:lpstr>Progress to date</vt:lpstr>
      <vt:lpstr>SACC Effective Practices and Accomplishments over the Previous 2 Years: </vt:lpstr>
      <vt:lpstr>North Far North Project</vt:lpstr>
      <vt:lpstr>This Year’s Changes for the California Community Colleges Curriculum Committee</vt:lpstr>
      <vt:lpstr>5C’s Work This Year (So Far)</vt:lpstr>
      <vt:lpstr>Discoveries in 5C and NFN Projects</vt:lpstr>
      <vt:lpstr>PowerPoint Presentation</vt:lpstr>
      <vt:lpstr>Curriculum workgroup</vt:lpstr>
      <vt:lpstr>Purpose and Membership</vt:lpstr>
      <vt:lpstr>Charge of the 5C Workgroup</vt:lpstr>
      <vt:lpstr>Discoveries from the 5C Workgroup</vt:lpstr>
      <vt:lpstr>Recommendations from 5C Workgroup</vt:lpstr>
      <vt:lpstr>PowerPoint Presentation</vt:lpstr>
      <vt:lpstr>First Actions:  Credit Course Certification</vt:lpstr>
      <vt:lpstr>Credit Courses Need to Demonstrate that Both of the Documents Below Were Used</vt:lpstr>
      <vt:lpstr>PowerPoint Presentation</vt:lpstr>
      <vt:lpstr>A Quick Reminder</vt:lpstr>
      <vt:lpstr>Chancellor's Office Curriculum Queue (as of 18 April 2017)</vt:lpstr>
      <vt:lpstr>Next steps</vt:lpstr>
      <vt:lpstr>Next Steps at the Chancellor’s Office</vt:lpstr>
      <vt:lpstr>Next Steps with the Regional Consortia</vt:lpstr>
      <vt:lpstr>Regional Workshops </vt:lpstr>
      <vt:lpstr>Regional Workshops for 2017</vt:lpstr>
      <vt:lpstr>Questions</vt:lpstr>
    </vt:vector>
  </TitlesOfParts>
  <Company>Chancellor's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Great Power comes great responsibility: New Ideas in Curriculum</dc:title>
  <dc:creator>Escajeda, Jacqueline</dc:creator>
  <cp:lastModifiedBy>Dolores Davison</cp:lastModifiedBy>
  <cp:revision>74</cp:revision>
  <dcterms:created xsi:type="dcterms:W3CDTF">2016-11-02T23:48:05Z</dcterms:created>
  <dcterms:modified xsi:type="dcterms:W3CDTF">2017-04-19T22:34:31Z</dcterms:modified>
</cp:coreProperties>
</file>