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0" r:id="rId6"/>
    <p:sldId id="262" r:id="rId7"/>
    <p:sldId id="265" r:id="rId8"/>
    <p:sldId id="257" r:id="rId9"/>
    <p:sldId id="263" r:id="rId10"/>
    <p:sldId id="259" r:id="rId11"/>
    <p:sldId id="266" r:id="rId12"/>
    <p:sldId id="258" r:id="rId13"/>
    <p:sldId id="264"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4660"/>
  </p:normalViewPr>
  <p:slideViewPr>
    <p:cSldViewPr snapToGrid="0">
      <p:cViewPr varScale="1">
        <p:scale>
          <a:sx n="68" d="100"/>
          <a:sy n="68" d="100"/>
        </p:scale>
        <p:origin x="7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1" Type="http://schemas.openxmlformats.org/officeDocument/2006/relationships/hyperlink" Target="about:blank"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1" Type="http://schemas.openxmlformats.org/officeDocument/2006/relationships/hyperlink" Target="about:blank"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F490B-A828-4B6F-ACC1-5F21FB6FAD4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64CEB74-ADBF-4AA7-944D-1D319B3C0979}">
      <dgm:prSet/>
      <dgm:spPr/>
      <dgm:t>
        <a:bodyPr/>
        <a:lstStyle/>
        <a:p>
          <a:r>
            <a:rPr lang="en-US"/>
            <a:t>As the laws change and inclusion becomes the norm, students with disabilities desire to meet the same goals as their peers.</a:t>
          </a:r>
        </a:p>
      </dgm:t>
    </dgm:pt>
    <dgm:pt modelId="{0017E23B-FA76-41F9-8D38-4FB1DB7EBE78}" type="parTrans" cxnId="{E4F8FEDD-FCAC-41FD-985E-0F4F860D5EB8}">
      <dgm:prSet/>
      <dgm:spPr/>
      <dgm:t>
        <a:bodyPr/>
        <a:lstStyle/>
        <a:p>
          <a:endParaRPr lang="en-US"/>
        </a:p>
      </dgm:t>
    </dgm:pt>
    <dgm:pt modelId="{9EE8E0DA-9D62-4481-AF90-44182B1D83A1}" type="sibTrans" cxnId="{E4F8FEDD-FCAC-41FD-985E-0F4F860D5EB8}">
      <dgm:prSet/>
      <dgm:spPr/>
      <dgm:t>
        <a:bodyPr/>
        <a:lstStyle/>
        <a:p>
          <a:endParaRPr lang="en-US"/>
        </a:p>
      </dgm:t>
    </dgm:pt>
    <dgm:pt modelId="{1873AC09-8E81-4FC8-A0D0-E2AA49CE2552}">
      <dgm:prSet/>
      <dgm:spPr/>
      <dgm:t>
        <a:bodyPr/>
        <a:lstStyle/>
        <a:p>
          <a:r>
            <a:rPr lang="en-US" dirty="0"/>
            <a:t>Use universal design methods of instruction and access </a:t>
          </a:r>
          <a:r>
            <a:rPr lang="en-US" dirty="0">
              <a:hlinkClick xmlns:r="http://schemas.openxmlformats.org/officeDocument/2006/relationships" r:id="rId1"/>
            </a:rPr>
            <a:t>https://</a:t>
          </a:r>
          <a:r>
            <a:rPr lang="en-US" dirty="0" err="1">
              <a:hlinkClick xmlns:r="http://schemas.openxmlformats.org/officeDocument/2006/relationships" r:id="rId1"/>
            </a:rPr>
            <a:t>www.youtube.com</a:t>
          </a:r>
          <a:r>
            <a:rPr lang="en-US" dirty="0">
              <a:hlinkClick xmlns:r="http://schemas.openxmlformats.org/officeDocument/2006/relationships" r:id="rId1"/>
            </a:rPr>
            <a:t>/</a:t>
          </a:r>
          <a:r>
            <a:rPr lang="en-US" dirty="0" err="1">
              <a:hlinkClick xmlns:r="http://schemas.openxmlformats.org/officeDocument/2006/relationships" r:id="rId1"/>
            </a:rPr>
            <a:t>watch?v</a:t>
          </a:r>
          <a:r>
            <a:rPr lang="en-US" dirty="0">
              <a:hlinkClick xmlns:r="http://schemas.openxmlformats.org/officeDocument/2006/relationships" r:id="rId1"/>
            </a:rPr>
            <a:t>=AGQ_7K35ysA</a:t>
          </a:r>
          <a:endParaRPr lang="en-US" dirty="0"/>
        </a:p>
      </dgm:t>
    </dgm:pt>
    <dgm:pt modelId="{4EA86C91-7156-4D68-8B6D-DC0500FFC312}" type="parTrans" cxnId="{97BFAD26-B7AD-453C-B95B-D24FD6F3C83C}">
      <dgm:prSet/>
      <dgm:spPr/>
      <dgm:t>
        <a:bodyPr/>
        <a:lstStyle/>
        <a:p>
          <a:endParaRPr lang="en-US"/>
        </a:p>
      </dgm:t>
    </dgm:pt>
    <dgm:pt modelId="{F0E9B4D3-BEFB-4594-9BF6-CF36593910B1}" type="sibTrans" cxnId="{97BFAD26-B7AD-453C-B95B-D24FD6F3C83C}">
      <dgm:prSet/>
      <dgm:spPr/>
      <dgm:t>
        <a:bodyPr/>
        <a:lstStyle/>
        <a:p>
          <a:endParaRPr lang="en-US"/>
        </a:p>
      </dgm:t>
    </dgm:pt>
    <dgm:pt modelId="{5E86C55A-E759-4A0A-9696-BBA6709DBD50}">
      <dgm:prSet/>
      <dgm:spPr/>
      <dgm:t>
        <a:bodyPr/>
        <a:lstStyle/>
        <a:p>
          <a:r>
            <a:rPr lang="en-US" dirty="0"/>
            <a:t>Students with disabilities process information differently, so they need more explicit instruction to develop and use these skills than general education students do.</a:t>
          </a:r>
        </a:p>
      </dgm:t>
    </dgm:pt>
    <dgm:pt modelId="{32D9E07D-29CC-47B1-8690-DD3A72450B9A}" type="parTrans" cxnId="{F8FA190B-63D1-46CA-ABB6-D6C7B29F1AF4}">
      <dgm:prSet/>
      <dgm:spPr/>
      <dgm:t>
        <a:bodyPr/>
        <a:lstStyle/>
        <a:p>
          <a:endParaRPr lang="en-US"/>
        </a:p>
      </dgm:t>
    </dgm:pt>
    <dgm:pt modelId="{7017FA39-E9DB-463B-B85A-F6974283E710}" type="sibTrans" cxnId="{F8FA190B-63D1-46CA-ABB6-D6C7B29F1AF4}">
      <dgm:prSet/>
      <dgm:spPr/>
      <dgm:t>
        <a:bodyPr/>
        <a:lstStyle/>
        <a:p>
          <a:endParaRPr lang="en-US"/>
        </a:p>
      </dgm:t>
    </dgm:pt>
    <dgm:pt modelId="{BE6A704B-EE24-4F76-9D1C-22E1D52CA1F9}">
      <dgm:prSet/>
      <dgm:spPr/>
      <dgm:t>
        <a:bodyPr/>
        <a:lstStyle/>
        <a:p>
          <a:r>
            <a:rPr lang="en-US" dirty="0"/>
            <a:t> They may also need supports that are not academic in nature. We must rely on collaborative partners for some of these supports.</a:t>
          </a:r>
        </a:p>
      </dgm:t>
    </dgm:pt>
    <dgm:pt modelId="{DC1C9890-EA0A-43C4-AEC1-81AE022D4B0A}" type="parTrans" cxnId="{BF5EF601-73FB-4811-982E-68D8DB35369E}">
      <dgm:prSet/>
      <dgm:spPr/>
    </dgm:pt>
    <dgm:pt modelId="{0E013A17-4AC4-4AE6-AF3D-7173DA2434FC}" type="sibTrans" cxnId="{BF5EF601-73FB-4811-982E-68D8DB35369E}">
      <dgm:prSet/>
      <dgm:spPr/>
    </dgm:pt>
    <dgm:pt modelId="{3E25173B-B0B4-41F5-83D0-23F5CFCAA8AB}" type="pres">
      <dgm:prSet presAssocID="{966F490B-A828-4B6F-ACC1-5F21FB6FAD46}" presName="linear" presStyleCnt="0">
        <dgm:presLayoutVars>
          <dgm:animLvl val="lvl"/>
          <dgm:resizeHandles val="exact"/>
        </dgm:presLayoutVars>
      </dgm:prSet>
      <dgm:spPr/>
    </dgm:pt>
    <dgm:pt modelId="{C81076C0-3952-41DF-B90E-CAD315A71175}" type="pres">
      <dgm:prSet presAssocID="{D64CEB74-ADBF-4AA7-944D-1D319B3C0979}" presName="parentText" presStyleLbl="node1" presStyleIdx="0" presStyleCnt="4">
        <dgm:presLayoutVars>
          <dgm:chMax val="0"/>
          <dgm:bulletEnabled val="1"/>
        </dgm:presLayoutVars>
      </dgm:prSet>
      <dgm:spPr/>
    </dgm:pt>
    <dgm:pt modelId="{687102B7-D174-49E9-B194-D66930A3D0E4}" type="pres">
      <dgm:prSet presAssocID="{9EE8E0DA-9D62-4481-AF90-44182B1D83A1}" presName="spacer" presStyleCnt="0"/>
      <dgm:spPr/>
    </dgm:pt>
    <dgm:pt modelId="{9AD8ABF7-FBEF-4DFA-BBAF-CC2F2B777376}" type="pres">
      <dgm:prSet presAssocID="{1873AC09-8E81-4FC8-A0D0-E2AA49CE2552}" presName="parentText" presStyleLbl="node1" presStyleIdx="1" presStyleCnt="4">
        <dgm:presLayoutVars>
          <dgm:chMax val="0"/>
          <dgm:bulletEnabled val="1"/>
        </dgm:presLayoutVars>
      </dgm:prSet>
      <dgm:spPr/>
    </dgm:pt>
    <dgm:pt modelId="{358D67FE-7C60-4876-94B1-755F352E290F}" type="pres">
      <dgm:prSet presAssocID="{F0E9B4D3-BEFB-4594-9BF6-CF36593910B1}" presName="spacer" presStyleCnt="0"/>
      <dgm:spPr/>
    </dgm:pt>
    <dgm:pt modelId="{8A68D0D8-4536-435B-BB05-DDA633FEEFFA}" type="pres">
      <dgm:prSet presAssocID="{5E86C55A-E759-4A0A-9696-BBA6709DBD50}" presName="parentText" presStyleLbl="node1" presStyleIdx="2" presStyleCnt="4">
        <dgm:presLayoutVars>
          <dgm:chMax val="0"/>
          <dgm:bulletEnabled val="1"/>
        </dgm:presLayoutVars>
      </dgm:prSet>
      <dgm:spPr/>
    </dgm:pt>
    <dgm:pt modelId="{30C73FA8-29C7-48EC-B1AB-8E1D6C6DD855}" type="pres">
      <dgm:prSet presAssocID="{7017FA39-E9DB-463B-B85A-F6974283E710}" presName="spacer" presStyleCnt="0"/>
      <dgm:spPr/>
    </dgm:pt>
    <dgm:pt modelId="{3C4B2A06-2791-4F41-BFEC-E6DBF8467C2D}" type="pres">
      <dgm:prSet presAssocID="{BE6A704B-EE24-4F76-9D1C-22E1D52CA1F9}" presName="parentText" presStyleLbl="node1" presStyleIdx="3" presStyleCnt="4">
        <dgm:presLayoutVars>
          <dgm:chMax val="0"/>
          <dgm:bulletEnabled val="1"/>
        </dgm:presLayoutVars>
      </dgm:prSet>
      <dgm:spPr/>
    </dgm:pt>
  </dgm:ptLst>
  <dgm:cxnLst>
    <dgm:cxn modelId="{7B409365-93BF-474A-BEE5-E7B5440D3B22}" type="presOf" srcId="{BE6A704B-EE24-4F76-9D1C-22E1D52CA1F9}" destId="{3C4B2A06-2791-4F41-BFEC-E6DBF8467C2D}" srcOrd="0" destOrd="0" presId="urn:microsoft.com/office/officeart/2005/8/layout/vList2"/>
    <dgm:cxn modelId="{8B644987-CAFB-48C5-B3D5-4FDAD2C171AF}" type="presOf" srcId="{5E86C55A-E759-4A0A-9696-BBA6709DBD50}" destId="{8A68D0D8-4536-435B-BB05-DDA633FEEFFA}" srcOrd="0" destOrd="0" presId="urn:microsoft.com/office/officeart/2005/8/layout/vList2"/>
    <dgm:cxn modelId="{9DCBBF1B-6EB6-4992-AFC1-71E01125E2B7}" type="presOf" srcId="{1873AC09-8E81-4FC8-A0D0-E2AA49CE2552}" destId="{9AD8ABF7-FBEF-4DFA-BBAF-CC2F2B777376}" srcOrd="0" destOrd="0" presId="urn:microsoft.com/office/officeart/2005/8/layout/vList2"/>
    <dgm:cxn modelId="{97BFAD26-B7AD-453C-B95B-D24FD6F3C83C}" srcId="{966F490B-A828-4B6F-ACC1-5F21FB6FAD46}" destId="{1873AC09-8E81-4FC8-A0D0-E2AA49CE2552}" srcOrd="1" destOrd="0" parTransId="{4EA86C91-7156-4D68-8B6D-DC0500FFC312}" sibTransId="{F0E9B4D3-BEFB-4594-9BF6-CF36593910B1}"/>
    <dgm:cxn modelId="{BF5EF601-73FB-4811-982E-68D8DB35369E}" srcId="{966F490B-A828-4B6F-ACC1-5F21FB6FAD46}" destId="{BE6A704B-EE24-4F76-9D1C-22E1D52CA1F9}" srcOrd="3" destOrd="0" parTransId="{DC1C9890-EA0A-43C4-AEC1-81AE022D4B0A}" sibTransId="{0E013A17-4AC4-4AE6-AF3D-7173DA2434FC}"/>
    <dgm:cxn modelId="{9E87BA9A-631F-4C3C-9F46-B0EA985A584F}" type="presOf" srcId="{966F490B-A828-4B6F-ACC1-5F21FB6FAD46}" destId="{3E25173B-B0B4-41F5-83D0-23F5CFCAA8AB}" srcOrd="0" destOrd="0" presId="urn:microsoft.com/office/officeart/2005/8/layout/vList2"/>
    <dgm:cxn modelId="{611F8058-C65D-4D59-9E64-0DBBA4C100CC}" type="presOf" srcId="{D64CEB74-ADBF-4AA7-944D-1D319B3C0979}" destId="{C81076C0-3952-41DF-B90E-CAD315A71175}" srcOrd="0" destOrd="0" presId="urn:microsoft.com/office/officeart/2005/8/layout/vList2"/>
    <dgm:cxn modelId="{F8FA190B-63D1-46CA-ABB6-D6C7B29F1AF4}" srcId="{966F490B-A828-4B6F-ACC1-5F21FB6FAD46}" destId="{5E86C55A-E759-4A0A-9696-BBA6709DBD50}" srcOrd="2" destOrd="0" parTransId="{32D9E07D-29CC-47B1-8690-DD3A72450B9A}" sibTransId="{7017FA39-E9DB-463B-B85A-F6974283E710}"/>
    <dgm:cxn modelId="{E4F8FEDD-FCAC-41FD-985E-0F4F860D5EB8}" srcId="{966F490B-A828-4B6F-ACC1-5F21FB6FAD46}" destId="{D64CEB74-ADBF-4AA7-944D-1D319B3C0979}" srcOrd="0" destOrd="0" parTransId="{0017E23B-FA76-41F9-8D38-4FB1DB7EBE78}" sibTransId="{9EE8E0DA-9D62-4481-AF90-44182B1D83A1}"/>
    <dgm:cxn modelId="{501A43E0-BB78-4BCF-9DD9-4C530B19F2C9}" type="presParOf" srcId="{3E25173B-B0B4-41F5-83D0-23F5CFCAA8AB}" destId="{C81076C0-3952-41DF-B90E-CAD315A71175}" srcOrd="0" destOrd="0" presId="urn:microsoft.com/office/officeart/2005/8/layout/vList2"/>
    <dgm:cxn modelId="{98EEB845-5444-4E53-BFFD-25F066B31AF4}" type="presParOf" srcId="{3E25173B-B0B4-41F5-83D0-23F5CFCAA8AB}" destId="{687102B7-D174-49E9-B194-D66930A3D0E4}" srcOrd="1" destOrd="0" presId="urn:microsoft.com/office/officeart/2005/8/layout/vList2"/>
    <dgm:cxn modelId="{063FA8A9-173E-495F-BADA-3A6FBB83D982}" type="presParOf" srcId="{3E25173B-B0B4-41F5-83D0-23F5CFCAA8AB}" destId="{9AD8ABF7-FBEF-4DFA-BBAF-CC2F2B777376}" srcOrd="2" destOrd="0" presId="urn:microsoft.com/office/officeart/2005/8/layout/vList2"/>
    <dgm:cxn modelId="{C80E0432-AA17-4DC9-892D-F6F07C4271C3}" type="presParOf" srcId="{3E25173B-B0B4-41F5-83D0-23F5CFCAA8AB}" destId="{358D67FE-7C60-4876-94B1-755F352E290F}" srcOrd="3" destOrd="0" presId="urn:microsoft.com/office/officeart/2005/8/layout/vList2"/>
    <dgm:cxn modelId="{3C54922F-0F99-4563-9FD2-9BC6B44BAB0B}" type="presParOf" srcId="{3E25173B-B0B4-41F5-83D0-23F5CFCAA8AB}" destId="{8A68D0D8-4536-435B-BB05-DDA633FEEFFA}" srcOrd="4" destOrd="0" presId="urn:microsoft.com/office/officeart/2005/8/layout/vList2"/>
    <dgm:cxn modelId="{8BCC5545-5966-418C-9F53-475707799E50}" type="presParOf" srcId="{3E25173B-B0B4-41F5-83D0-23F5CFCAA8AB}" destId="{30C73FA8-29C7-48EC-B1AB-8E1D6C6DD855}" srcOrd="5" destOrd="0" presId="urn:microsoft.com/office/officeart/2005/8/layout/vList2"/>
    <dgm:cxn modelId="{BBD29DBC-959D-45CD-9892-CFA0AE5C9C4C}" type="presParOf" srcId="{3E25173B-B0B4-41F5-83D0-23F5CFCAA8AB}" destId="{3C4B2A06-2791-4F41-BFEC-E6DBF8467C2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AE7120-01FC-4FA3-ABDA-FCA748589BF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9D7FD14-F5F8-4499-87A5-163F8A3D131D}">
      <dgm:prSet/>
      <dgm:spPr/>
      <dgm:t>
        <a:bodyPr/>
        <a:lstStyle/>
        <a:p>
          <a:r>
            <a:rPr lang="en-US" baseline="0"/>
            <a:t>Students gain skills</a:t>
          </a:r>
          <a:endParaRPr lang="en-US"/>
        </a:p>
      </dgm:t>
    </dgm:pt>
    <dgm:pt modelId="{0BE8496F-FDF2-4518-8146-FC66B8E259BD}" type="parTrans" cxnId="{428AFC20-EDDC-4C1F-8DFF-CEB3DAFD1CC9}">
      <dgm:prSet/>
      <dgm:spPr/>
      <dgm:t>
        <a:bodyPr/>
        <a:lstStyle/>
        <a:p>
          <a:endParaRPr lang="en-US"/>
        </a:p>
      </dgm:t>
    </dgm:pt>
    <dgm:pt modelId="{57A32968-FA07-432E-8D7F-549CC6894B86}" type="sibTrans" cxnId="{428AFC20-EDDC-4C1F-8DFF-CEB3DAFD1CC9}">
      <dgm:prSet/>
      <dgm:spPr/>
      <dgm:t>
        <a:bodyPr/>
        <a:lstStyle/>
        <a:p>
          <a:endParaRPr lang="en-US"/>
        </a:p>
      </dgm:t>
    </dgm:pt>
    <dgm:pt modelId="{B6B2D5A0-CFC8-4B9C-94C5-D04465D54C23}">
      <dgm:prSet/>
      <dgm:spPr/>
      <dgm:t>
        <a:bodyPr/>
        <a:lstStyle/>
        <a:p>
          <a:r>
            <a:rPr lang="en-US" baseline="0"/>
            <a:t>Skills are generalized </a:t>
          </a:r>
          <a:endParaRPr lang="en-US"/>
        </a:p>
      </dgm:t>
    </dgm:pt>
    <dgm:pt modelId="{14439EB5-E851-41D7-8166-082F522FAF2D}" type="parTrans" cxnId="{D069CB6E-96E1-4A38-9882-EBC6FDC924D3}">
      <dgm:prSet/>
      <dgm:spPr/>
      <dgm:t>
        <a:bodyPr/>
        <a:lstStyle/>
        <a:p>
          <a:endParaRPr lang="en-US"/>
        </a:p>
      </dgm:t>
    </dgm:pt>
    <dgm:pt modelId="{2E512080-B868-4EFF-B999-9F697EC0279F}" type="sibTrans" cxnId="{D069CB6E-96E1-4A38-9882-EBC6FDC924D3}">
      <dgm:prSet/>
      <dgm:spPr/>
      <dgm:t>
        <a:bodyPr/>
        <a:lstStyle/>
        <a:p>
          <a:endParaRPr lang="en-US"/>
        </a:p>
      </dgm:t>
    </dgm:pt>
    <dgm:pt modelId="{A7DF8536-2F01-403C-83DA-570097FBB6EC}">
      <dgm:prSet/>
      <dgm:spPr/>
      <dgm:t>
        <a:bodyPr/>
        <a:lstStyle/>
        <a:p>
          <a:r>
            <a:rPr lang="en-US" baseline="0"/>
            <a:t>Same age peer role models </a:t>
          </a:r>
          <a:endParaRPr lang="en-US"/>
        </a:p>
      </dgm:t>
    </dgm:pt>
    <dgm:pt modelId="{DD6CDC0E-86B8-4236-81C2-1D236AF5D708}" type="parTrans" cxnId="{7ACF813A-BDCE-4B0B-B9DB-22FE63E1586A}">
      <dgm:prSet/>
      <dgm:spPr/>
      <dgm:t>
        <a:bodyPr/>
        <a:lstStyle/>
        <a:p>
          <a:endParaRPr lang="en-US"/>
        </a:p>
      </dgm:t>
    </dgm:pt>
    <dgm:pt modelId="{AAE815A4-7420-43EE-9C65-1EA3E964149D}" type="sibTrans" cxnId="{7ACF813A-BDCE-4B0B-B9DB-22FE63E1586A}">
      <dgm:prSet/>
      <dgm:spPr/>
      <dgm:t>
        <a:bodyPr/>
        <a:lstStyle/>
        <a:p>
          <a:endParaRPr lang="en-US"/>
        </a:p>
      </dgm:t>
    </dgm:pt>
    <dgm:pt modelId="{BF0FAC94-F02C-433C-99F4-813F12D77E00}">
      <dgm:prSet/>
      <dgm:spPr/>
      <dgm:t>
        <a:bodyPr/>
        <a:lstStyle/>
        <a:p>
          <a:r>
            <a:rPr lang="en-US" baseline="0"/>
            <a:t>Advancing knowledge that leads to lifelong learning</a:t>
          </a:r>
          <a:endParaRPr lang="en-US"/>
        </a:p>
      </dgm:t>
    </dgm:pt>
    <dgm:pt modelId="{35E0CD92-1D57-4DC1-BD45-A471ED95C3CA}" type="parTrans" cxnId="{AA6C6900-1B69-44FA-8794-9438BCBB97AD}">
      <dgm:prSet/>
      <dgm:spPr/>
      <dgm:t>
        <a:bodyPr/>
        <a:lstStyle/>
        <a:p>
          <a:endParaRPr lang="en-US"/>
        </a:p>
      </dgm:t>
    </dgm:pt>
    <dgm:pt modelId="{CA0C3833-9799-4A97-8C20-FD744FB1651D}" type="sibTrans" cxnId="{AA6C6900-1B69-44FA-8794-9438BCBB97AD}">
      <dgm:prSet/>
      <dgm:spPr/>
      <dgm:t>
        <a:bodyPr/>
        <a:lstStyle/>
        <a:p>
          <a:endParaRPr lang="en-US"/>
        </a:p>
      </dgm:t>
    </dgm:pt>
    <dgm:pt modelId="{DB86853B-79B6-4FFE-ADED-BFE087A7B8BA}">
      <dgm:prSet/>
      <dgm:spPr/>
      <dgm:t>
        <a:bodyPr/>
        <a:lstStyle/>
        <a:p>
          <a:r>
            <a:rPr lang="en-US" baseline="0"/>
            <a:t>Continue social and emotional growth </a:t>
          </a:r>
          <a:endParaRPr lang="en-US"/>
        </a:p>
      </dgm:t>
    </dgm:pt>
    <dgm:pt modelId="{902BC298-C6A0-4D99-A4EA-4CA19C20E2E1}" type="parTrans" cxnId="{8A08EC1D-16D9-4B81-9EC6-6A7D5624C1CF}">
      <dgm:prSet/>
      <dgm:spPr/>
      <dgm:t>
        <a:bodyPr/>
        <a:lstStyle/>
        <a:p>
          <a:endParaRPr lang="en-US"/>
        </a:p>
      </dgm:t>
    </dgm:pt>
    <dgm:pt modelId="{B1552450-4FF3-4FA9-8DD6-4C807B1036A4}" type="sibTrans" cxnId="{8A08EC1D-16D9-4B81-9EC6-6A7D5624C1CF}">
      <dgm:prSet/>
      <dgm:spPr/>
      <dgm:t>
        <a:bodyPr/>
        <a:lstStyle/>
        <a:p>
          <a:endParaRPr lang="en-US"/>
        </a:p>
      </dgm:t>
    </dgm:pt>
    <dgm:pt modelId="{BB8918BC-5C92-41B6-9B95-BEE8C58F17D8}" type="pres">
      <dgm:prSet presAssocID="{11AE7120-01FC-4FA3-ABDA-FCA748589BF9}" presName="root" presStyleCnt="0">
        <dgm:presLayoutVars>
          <dgm:dir/>
          <dgm:resizeHandles val="exact"/>
        </dgm:presLayoutVars>
      </dgm:prSet>
      <dgm:spPr/>
    </dgm:pt>
    <dgm:pt modelId="{6279A5C4-4185-419E-B726-1162400760AF}" type="pres">
      <dgm:prSet presAssocID="{39D7FD14-F5F8-4499-87A5-163F8A3D131D}" presName="compNode" presStyleCnt="0"/>
      <dgm:spPr/>
    </dgm:pt>
    <dgm:pt modelId="{7BD55A2D-72D8-4D97-BE81-F2C229115BEB}" type="pres">
      <dgm:prSet presAssocID="{39D7FD14-F5F8-4499-87A5-163F8A3D131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A00C8FB-4D13-4646-9451-95CD3AB918EF}" type="pres">
      <dgm:prSet presAssocID="{39D7FD14-F5F8-4499-87A5-163F8A3D131D}" presName="spaceRect" presStyleCnt="0"/>
      <dgm:spPr/>
    </dgm:pt>
    <dgm:pt modelId="{FC1DBB48-DECA-47C6-9816-49BD2A53BA70}" type="pres">
      <dgm:prSet presAssocID="{39D7FD14-F5F8-4499-87A5-163F8A3D131D}" presName="textRect" presStyleLbl="revTx" presStyleIdx="0" presStyleCnt="5">
        <dgm:presLayoutVars>
          <dgm:chMax val="1"/>
          <dgm:chPref val="1"/>
        </dgm:presLayoutVars>
      </dgm:prSet>
      <dgm:spPr/>
    </dgm:pt>
    <dgm:pt modelId="{346D717D-A393-464B-86E4-59E04116EEEC}" type="pres">
      <dgm:prSet presAssocID="{57A32968-FA07-432E-8D7F-549CC6894B86}" presName="sibTrans" presStyleCnt="0"/>
      <dgm:spPr/>
    </dgm:pt>
    <dgm:pt modelId="{27C506A2-9962-4259-B257-98785694A59A}" type="pres">
      <dgm:prSet presAssocID="{B6B2D5A0-CFC8-4B9C-94C5-D04465D54C23}" presName="compNode" presStyleCnt="0"/>
      <dgm:spPr/>
    </dgm:pt>
    <dgm:pt modelId="{A3D3317D-1A02-4CF4-ADF0-5D2822188CF8}" type="pres">
      <dgm:prSet presAssocID="{B6B2D5A0-CFC8-4B9C-94C5-D04465D54C2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7864626A-9D2D-4092-A5E6-4668FE1B303A}" type="pres">
      <dgm:prSet presAssocID="{B6B2D5A0-CFC8-4B9C-94C5-D04465D54C23}" presName="spaceRect" presStyleCnt="0"/>
      <dgm:spPr/>
    </dgm:pt>
    <dgm:pt modelId="{6089C39D-8C99-4B38-A7E1-DA242CC9CC3F}" type="pres">
      <dgm:prSet presAssocID="{B6B2D5A0-CFC8-4B9C-94C5-D04465D54C23}" presName="textRect" presStyleLbl="revTx" presStyleIdx="1" presStyleCnt="5">
        <dgm:presLayoutVars>
          <dgm:chMax val="1"/>
          <dgm:chPref val="1"/>
        </dgm:presLayoutVars>
      </dgm:prSet>
      <dgm:spPr/>
    </dgm:pt>
    <dgm:pt modelId="{C55978E4-1373-4B48-B512-64BA48293B93}" type="pres">
      <dgm:prSet presAssocID="{2E512080-B868-4EFF-B999-9F697EC0279F}" presName="sibTrans" presStyleCnt="0"/>
      <dgm:spPr/>
    </dgm:pt>
    <dgm:pt modelId="{5EAF986A-53A7-4097-90D8-15C5E45A631A}" type="pres">
      <dgm:prSet presAssocID="{A7DF8536-2F01-403C-83DA-570097FBB6EC}" presName="compNode" presStyleCnt="0"/>
      <dgm:spPr/>
    </dgm:pt>
    <dgm:pt modelId="{11DA0FAE-D311-4710-90A8-6938A0F69BA1}" type="pres">
      <dgm:prSet presAssocID="{A7DF8536-2F01-403C-83DA-570097FBB6E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3BCB129D-C6F8-4BF1-816F-35B80A73F87F}" type="pres">
      <dgm:prSet presAssocID="{A7DF8536-2F01-403C-83DA-570097FBB6EC}" presName="spaceRect" presStyleCnt="0"/>
      <dgm:spPr/>
    </dgm:pt>
    <dgm:pt modelId="{5ED07DF3-425E-4A76-8C43-14ECBF8A5776}" type="pres">
      <dgm:prSet presAssocID="{A7DF8536-2F01-403C-83DA-570097FBB6EC}" presName="textRect" presStyleLbl="revTx" presStyleIdx="2" presStyleCnt="5">
        <dgm:presLayoutVars>
          <dgm:chMax val="1"/>
          <dgm:chPref val="1"/>
        </dgm:presLayoutVars>
      </dgm:prSet>
      <dgm:spPr/>
    </dgm:pt>
    <dgm:pt modelId="{2113E029-7F26-44DE-8342-1021D7D3E1F4}" type="pres">
      <dgm:prSet presAssocID="{AAE815A4-7420-43EE-9C65-1EA3E964149D}" presName="sibTrans" presStyleCnt="0"/>
      <dgm:spPr/>
    </dgm:pt>
    <dgm:pt modelId="{3A3FCFCF-953B-4CDE-8CE6-F81EC9E93D00}" type="pres">
      <dgm:prSet presAssocID="{BF0FAC94-F02C-433C-99F4-813F12D77E00}" presName="compNode" presStyleCnt="0"/>
      <dgm:spPr/>
    </dgm:pt>
    <dgm:pt modelId="{67FAC6E9-8EE0-4172-A558-B61882A0974C}" type="pres">
      <dgm:prSet presAssocID="{BF0FAC94-F02C-433C-99F4-813F12D77E0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0A147733-29FA-4AE6-BEC4-8D3A7F84D84B}" type="pres">
      <dgm:prSet presAssocID="{BF0FAC94-F02C-433C-99F4-813F12D77E00}" presName="spaceRect" presStyleCnt="0"/>
      <dgm:spPr/>
    </dgm:pt>
    <dgm:pt modelId="{39B09760-D930-48DB-AE9D-9995FD90D884}" type="pres">
      <dgm:prSet presAssocID="{BF0FAC94-F02C-433C-99F4-813F12D77E00}" presName="textRect" presStyleLbl="revTx" presStyleIdx="3" presStyleCnt="5">
        <dgm:presLayoutVars>
          <dgm:chMax val="1"/>
          <dgm:chPref val="1"/>
        </dgm:presLayoutVars>
      </dgm:prSet>
      <dgm:spPr/>
    </dgm:pt>
    <dgm:pt modelId="{8524DDE8-1D91-416B-8914-ED677FCDCBBE}" type="pres">
      <dgm:prSet presAssocID="{CA0C3833-9799-4A97-8C20-FD744FB1651D}" presName="sibTrans" presStyleCnt="0"/>
      <dgm:spPr/>
    </dgm:pt>
    <dgm:pt modelId="{D82B8D74-C5D1-4F80-8714-EBD3DE7A78EC}" type="pres">
      <dgm:prSet presAssocID="{DB86853B-79B6-4FFE-ADED-BFE087A7B8BA}" presName="compNode" presStyleCnt="0"/>
      <dgm:spPr/>
    </dgm:pt>
    <dgm:pt modelId="{4213D7D2-3C49-4819-9AF9-8CE708415805}" type="pres">
      <dgm:prSet presAssocID="{DB86853B-79B6-4FFE-ADED-BFE087A7B8B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rt"/>
        </a:ext>
      </dgm:extLst>
    </dgm:pt>
    <dgm:pt modelId="{A13FBFDA-A459-418C-AFC2-46971EB385B6}" type="pres">
      <dgm:prSet presAssocID="{DB86853B-79B6-4FFE-ADED-BFE087A7B8BA}" presName="spaceRect" presStyleCnt="0"/>
      <dgm:spPr/>
    </dgm:pt>
    <dgm:pt modelId="{59481597-05D1-47F8-81FC-A15CC35BB5DD}" type="pres">
      <dgm:prSet presAssocID="{DB86853B-79B6-4FFE-ADED-BFE087A7B8BA}" presName="textRect" presStyleLbl="revTx" presStyleIdx="4" presStyleCnt="5">
        <dgm:presLayoutVars>
          <dgm:chMax val="1"/>
          <dgm:chPref val="1"/>
        </dgm:presLayoutVars>
      </dgm:prSet>
      <dgm:spPr/>
    </dgm:pt>
  </dgm:ptLst>
  <dgm:cxnLst>
    <dgm:cxn modelId="{D069CB6E-96E1-4A38-9882-EBC6FDC924D3}" srcId="{11AE7120-01FC-4FA3-ABDA-FCA748589BF9}" destId="{B6B2D5A0-CFC8-4B9C-94C5-D04465D54C23}" srcOrd="1" destOrd="0" parTransId="{14439EB5-E851-41D7-8166-082F522FAF2D}" sibTransId="{2E512080-B868-4EFF-B999-9F697EC0279F}"/>
    <dgm:cxn modelId="{AA6C6900-1B69-44FA-8794-9438BCBB97AD}" srcId="{11AE7120-01FC-4FA3-ABDA-FCA748589BF9}" destId="{BF0FAC94-F02C-433C-99F4-813F12D77E00}" srcOrd="3" destOrd="0" parTransId="{35E0CD92-1D57-4DC1-BD45-A471ED95C3CA}" sibTransId="{CA0C3833-9799-4A97-8C20-FD744FB1651D}"/>
    <dgm:cxn modelId="{C4F36530-A244-4D33-A1AE-AB3909E9DDC0}" type="presOf" srcId="{A7DF8536-2F01-403C-83DA-570097FBB6EC}" destId="{5ED07DF3-425E-4A76-8C43-14ECBF8A5776}" srcOrd="0" destOrd="0" presId="urn:microsoft.com/office/officeart/2018/2/layout/IconLabelList"/>
    <dgm:cxn modelId="{428AFC20-EDDC-4C1F-8DFF-CEB3DAFD1CC9}" srcId="{11AE7120-01FC-4FA3-ABDA-FCA748589BF9}" destId="{39D7FD14-F5F8-4499-87A5-163F8A3D131D}" srcOrd="0" destOrd="0" parTransId="{0BE8496F-FDF2-4518-8146-FC66B8E259BD}" sibTransId="{57A32968-FA07-432E-8D7F-549CC6894B86}"/>
    <dgm:cxn modelId="{469B7FB2-F856-4E24-870E-C8B7DC4BF015}" type="presOf" srcId="{BF0FAC94-F02C-433C-99F4-813F12D77E00}" destId="{39B09760-D930-48DB-AE9D-9995FD90D884}" srcOrd="0" destOrd="0" presId="urn:microsoft.com/office/officeart/2018/2/layout/IconLabelList"/>
    <dgm:cxn modelId="{D5957525-18CE-42BB-8AB5-250455464056}" type="presOf" srcId="{11AE7120-01FC-4FA3-ABDA-FCA748589BF9}" destId="{BB8918BC-5C92-41B6-9B95-BEE8C58F17D8}" srcOrd="0" destOrd="0" presId="urn:microsoft.com/office/officeart/2018/2/layout/IconLabelList"/>
    <dgm:cxn modelId="{B6B91894-963B-435E-AB5C-8E9B2F60F64F}" type="presOf" srcId="{DB86853B-79B6-4FFE-ADED-BFE087A7B8BA}" destId="{59481597-05D1-47F8-81FC-A15CC35BB5DD}" srcOrd="0" destOrd="0" presId="urn:microsoft.com/office/officeart/2018/2/layout/IconLabelList"/>
    <dgm:cxn modelId="{C6977E65-A69C-48C8-8958-AAA7AC420643}" type="presOf" srcId="{39D7FD14-F5F8-4499-87A5-163F8A3D131D}" destId="{FC1DBB48-DECA-47C6-9816-49BD2A53BA70}" srcOrd="0" destOrd="0" presId="urn:microsoft.com/office/officeart/2018/2/layout/IconLabelList"/>
    <dgm:cxn modelId="{24EF8D75-5002-40AF-BE11-D7F217B4F957}" type="presOf" srcId="{B6B2D5A0-CFC8-4B9C-94C5-D04465D54C23}" destId="{6089C39D-8C99-4B38-A7E1-DA242CC9CC3F}" srcOrd="0" destOrd="0" presId="urn:microsoft.com/office/officeart/2018/2/layout/IconLabelList"/>
    <dgm:cxn modelId="{8A08EC1D-16D9-4B81-9EC6-6A7D5624C1CF}" srcId="{11AE7120-01FC-4FA3-ABDA-FCA748589BF9}" destId="{DB86853B-79B6-4FFE-ADED-BFE087A7B8BA}" srcOrd="4" destOrd="0" parTransId="{902BC298-C6A0-4D99-A4EA-4CA19C20E2E1}" sibTransId="{B1552450-4FF3-4FA9-8DD6-4C807B1036A4}"/>
    <dgm:cxn modelId="{7ACF813A-BDCE-4B0B-B9DB-22FE63E1586A}" srcId="{11AE7120-01FC-4FA3-ABDA-FCA748589BF9}" destId="{A7DF8536-2F01-403C-83DA-570097FBB6EC}" srcOrd="2" destOrd="0" parTransId="{DD6CDC0E-86B8-4236-81C2-1D236AF5D708}" sibTransId="{AAE815A4-7420-43EE-9C65-1EA3E964149D}"/>
    <dgm:cxn modelId="{4DD6854C-EC62-48CB-8AC7-E76C0C8F4C0E}" type="presParOf" srcId="{BB8918BC-5C92-41B6-9B95-BEE8C58F17D8}" destId="{6279A5C4-4185-419E-B726-1162400760AF}" srcOrd="0" destOrd="0" presId="urn:microsoft.com/office/officeart/2018/2/layout/IconLabelList"/>
    <dgm:cxn modelId="{324BDE12-9699-4311-BF8F-C936B5CB5244}" type="presParOf" srcId="{6279A5C4-4185-419E-B726-1162400760AF}" destId="{7BD55A2D-72D8-4D97-BE81-F2C229115BEB}" srcOrd="0" destOrd="0" presId="urn:microsoft.com/office/officeart/2018/2/layout/IconLabelList"/>
    <dgm:cxn modelId="{11F23669-B6C5-4495-98BA-6B15DBF5B05C}" type="presParOf" srcId="{6279A5C4-4185-419E-B726-1162400760AF}" destId="{BA00C8FB-4D13-4646-9451-95CD3AB918EF}" srcOrd="1" destOrd="0" presId="urn:microsoft.com/office/officeart/2018/2/layout/IconLabelList"/>
    <dgm:cxn modelId="{258FEB92-4494-40B6-A61F-3E09C67E3A4E}" type="presParOf" srcId="{6279A5C4-4185-419E-B726-1162400760AF}" destId="{FC1DBB48-DECA-47C6-9816-49BD2A53BA70}" srcOrd="2" destOrd="0" presId="urn:microsoft.com/office/officeart/2018/2/layout/IconLabelList"/>
    <dgm:cxn modelId="{5AD7D5CD-38D6-4F11-A6AC-4E0A47A11337}" type="presParOf" srcId="{BB8918BC-5C92-41B6-9B95-BEE8C58F17D8}" destId="{346D717D-A393-464B-86E4-59E04116EEEC}" srcOrd="1" destOrd="0" presId="urn:microsoft.com/office/officeart/2018/2/layout/IconLabelList"/>
    <dgm:cxn modelId="{6B79F85D-CB10-4504-9981-A3B41A129F8C}" type="presParOf" srcId="{BB8918BC-5C92-41B6-9B95-BEE8C58F17D8}" destId="{27C506A2-9962-4259-B257-98785694A59A}" srcOrd="2" destOrd="0" presId="urn:microsoft.com/office/officeart/2018/2/layout/IconLabelList"/>
    <dgm:cxn modelId="{66D5514F-089E-4A88-845C-E43DF802E593}" type="presParOf" srcId="{27C506A2-9962-4259-B257-98785694A59A}" destId="{A3D3317D-1A02-4CF4-ADF0-5D2822188CF8}" srcOrd="0" destOrd="0" presId="urn:microsoft.com/office/officeart/2018/2/layout/IconLabelList"/>
    <dgm:cxn modelId="{8EF55ACB-4D69-4EE5-BD9E-E987BE438898}" type="presParOf" srcId="{27C506A2-9962-4259-B257-98785694A59A}" destId="{7864626A-9D2D-4092-A5E6-4668FE1B303A}" srcOrd="1" destOrd="0" presId="urn:microsoft.com/office/officeart/2018/2/layout/IconLabelList"/>
    <dgm:cxn modelId="{0ED9B6A2-EE3A-4040-AE7A-DC4756F2E997}" type="presParOf" srcId="{27C506A2-9962-4259-B257-98785694A59A}" destId="{6089C39D-8C99-4B38-A7E1-DA242CC9CC3F}" srcOrd="2" destOrd="0" presId="urn:microsoft.com/office/officeart/2018/2/layout/IconLabelList"/>
    <dgm:cxn modelId="{428820A0-D59E-48B3-B798-156B59EDB6D3}" type="presParOf" srcId="{BB8918BC-5C92-41B6-9B95-BEE8C58F17D8}" destId="{C55978E4-1373-4B48-B512-64BA48293B93}" srcOrd="3" destOrd="0" presId="urn:microsoft.com/office/officeart/2018/2/layout/IconLabelList"/>
    <dgm:cxn modelId="{8F5CB0F1-0E95-4BE0-B2B6-789BAFD720E5}" type="presParOf" srcId="{BB8918BC-5C92-41B6-9B95-BEE8C58F17D8}" destId="{5EAF986A-53A7-4097-90D8-15C5E45A631A}" srcOrd="4" destOrd="0" presId="urn:microsoft.com/office/officeart/2018/2/layout/IconLabelList"/>
    <dgm:cxn modelId="{096F260E-2E20-42D7-9502-AE53519D2A8A}" type="presParOf" srcId="{5EAF986A-53A7-4097-90D8-15C5E45A631A}" destId="{11DA0FAE-D311-4710-90A8-6938A0F69BA1}" srcOrd="0" destOrd="0" presId="urn:microsoft.com/office/officeart/2018/2/layout/IconLabelList"/>
    <dgm:cxn modelId="{0C43E118-5843-4621-BD9F-D36366F3EE9B}" type="presParOf" srcId="{5EAF986A-53A7-4097-90D8-15C5E45A631A}" destId="{3BCB129D-C6F8-4BF1-816F-35B80A73F87F}" srcOrd="1" destOrd="0" presId="urn:microsoft.com/office/officeart/2018/2/layout/IconLabelList"/>
    <dgm:cxn modelId="{031D8E2D-3D8B-4B29-8685-DE8AC128A40E}" type="presParOf" srcId="{5EAF986A-53A7-4097-90D8-15C5E45A631A}" destId="{5ED07DF3-425E-4A76-8C43-14ECBF8A5776}" srcOrd="2" destOrd="0" presId="urn:microsoft.com/office/officeart/2018/2/layout/IconLabelList"/>
    <dgm:cxn modelId="{F29138A2-9A6F-4B95-AE58-CA778ED04C84}" type="presParOf" srcId="{BB8918BC-5C92-41B6-9B95-BEE8C58F17D8}" destId="{2113E029-7F26-44DE-8342-1021D7D3E1F4}" srcOrd="5" destOrd="0" presId="urn:microsoft.com/office/officeart/2018/2/layout/IconLabelList"/>
    <dgm:cxn modelId="{8150CCD0-58A9-4A3B-B6CF-263349C282BB}" type="presParOf" srcId="{BB8918BC-5C92-41B6-9B95-BEE8C58F17D8}" destId="{3A3FCFCF-953B-4CDE-8CE6-F81EC9E93D00}" srcOrd="6" destOrd="0" presId="urn:microsoft.com/office/officeart/2018/2/layout/IconLabelList"/>
    <dgm:cxn modelId="{7A375399-C9D0-4B9F-A1DA-F9EE2506A0D2}" type="presParOf" srcId="{3A3FCFCF-953B-4CDE-8CE6-F81EC9E93D00}" destId="{67FAC6E9-8EE0-4172-A558-B61882A0974C}" srcOrd="0" destOrd="0" presId="urn:microsoft.com/office/officeart/2018/2/layout/IconLabelList"/>
    <dgm:cxn modelId="{50F6A339-CB12-4595-8306-9F64D6447793}" type="presParOf" srcId="{3A3FCFCF-953B-4CDE-8CE6-F81EC9E93D00}" destId="{0A147733-29FA-4AE6-BEC4-8D3A7F84D84B}" srcOrd="1" destOrd="0" presId="urn:microsoft.com/office/officeart/2018/2/layout/IconLabelList"/>
    <dgm:cxn modelId="{C7DABDB9-A82E-4BD2-854E-A403DFE5C11A}" type="presParOf" srcId="{3A3FCFCF-953B-4CDE-8CE6-F81EC9E93D00}" destId="{39B09760-D930-48DB-AE9D-9995FD90D884}" srcOrd="2" destOrd="0" presId="urn:microsoft.com/office/officeart/2018/2/layout/IconLabelList"/>
    <dgm:cxn modelId="{53176C91-2E48-4FC0-BD33-2911472A0C36}" type="presParOf" srcId="{BB8918BC-5C92-41B6-9B95-BEE8C58F17D8}" destId="{8524DDE8-1D91-416B-8914-ED677FCDCBBE}" srcOrd="7" destOrd="0" presId="urn:microsoft.com/office/officeart/2018/2/layout/IconLabelList"/>
    <dgm:cxn modelId="{27CAB5E2-39E7-4319-93AF-8023B1F660D3}" type="presParOf" srcId="{BB8918BC-5C92-41B6-9B95-BEE8C58F17D8}" destId="{D82B8D74-C5D1-4F80-8714-EBD3DE7A78EC}" srcOrd="8" destOrd="0" presId="urn:microsoft.com/office/officeart/2018/2/layout/IconLabelList"/>
    <dgm:cxn modelId="{25EC25A7-D02A-43A9-B230-D081D72848EB}" type="presParOf" srcId="{D82B8D74-C5D1-4F80-8714-EBD3DE7A78EC}" destId="{4213D7D2-3C49-4819-9AF9-8CE708415805}" srcOrd="0" destOrd="0" presId="urn:microsoft.com/office/officeart/2018/2/layout/IconLabelList"/>
    <dgm:cxn modelId="{93463593-4A34-4CF8-A0E7-9A5DF14AA29E}" type="presParOf" srcId="{D82B8D74-C5D1-4F80-8714-EBD3DE7A78EC}" destId="{A13FBFDA-A459-418C-AFC2-46971EB385B6}" srcOrd="1" destOrd="0" presId="urn:microsoft.com/office/officeart/2018/2/layout/IconLabelList"/>
    <dgm:cxn modelId="{B4210E26-C8D8-4BF3-BD35-DDE127E144BA}" type="presParOf" srcId="{D82B8D74-C5D1-4F80-8714-EBD3DE7A78EC}" destId="{59481597-05D1-47F8-81FC-A15CC35BB5D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076C0-3952-41DF-B90E-CAD315A71175}">
      <dsp:nvSpPr>
        <dsp:cNvPr id="0" name=""/>
        <dsp:cNvSpPr/>
      </dsp:nvSpPr>
      <dsp:spPr>
        <a:xfrm>
          <a:off x="0" y="99722"/>
          <a:ext cx="6683374" cy="105651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As the laws change and inclusion becomes the norm, students with disabilities desire to meet the same goals as their peers.</a:t>
          </a:r>
        </a:p>
      </dsp:txBody>
      <dsp:txXfrm>
        <a:off x="51575" y="151297"/>
        <a:ext cx="6580224" cy="953360"/>
      </dsp:txXfrm>
    </dsp:sp>
    <dsp:sp modelId="{9AD8ABF7-FBEF-4DFA-BBAF-CC2F2B777376}">
      <dsp:nvSpPr>
        <dsp:cNvPr id="0" name=""/>
        <dsp:cNvSpPr/>
      </dsp:nvSpPr>
      <dsp:spPr>
        <a:xfrm>
          <a:off x="0" y="1216712"/>
          <a:ext cx="6683374" cy="1056510"/>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Use universal design methods of instruction and access </a:t>
          </a:r>
          <a:r>
            <a:rPr lang="en-US" sz="2100" kern="1200" dirty="0">
              <a:hlinkClick xmlns:r="http://schemas.openxmlformats.org/officeDocument/2006/relationships" r:id="rId1"/>
            </a:rPr>
            <a:t>https://</a:t>
          </a:r>
          <a:r>
            <a:rPr lang="en-US" sz="2100" kern="1200" dirty="0" err="1">
              <a:hlinkClick xmlns:r="http://schemas.openxmlformats.org/officeDocument/2006/relationships" r:id="rId1"/>
            </a:rPr>
            <a:t>www.youtube.com</a:t>
          </a:r>
          <a:r>
            <a:rPr lang="en-US" sz="2100" kern="1200" dirty="0">
              <a:hlinkClick xmlns:r="http://schemas.openxmlformats.org/officeDocument/2006/relationships" r:id="rId1"/>
            </a:rPr>
            <a:t>/</a:t>
          </a:r>
          <a:r>
            <a:rPr lang="en-US" sz="2100" kern="1200" dirty="0" err="1">
              <a:hlinkClick xmlns:r="http://schemas.openxmlformats.org/officeDocument/2006/relationships" r:id="rId1"/>
            </a:rPr>
            <a:t>watch?v</a:t>
          </a:r>
          <a:r>
            <a:rPr lang="en-US" sz="2100" kern="1200" dirty="0">
              <a:hlinkClick xmlns:r="http://schemas.openxmlformats.org/officeDocument/2006/relationships" r:id="rId1"/>
            </a:rPr>
            <a:t>=AGQ_7K35ysA</a:t>
          </a:r>
          <a:endParaRPr lang="en-US" sz="2100" kern="1200" dirty="0"/>
        </a:p>
      </dsp:txBody>
      <dsp:txXfrm>
        <a:off x="51575" y="1268287"/>
        <a:ext cx="6580224" cy="953360"/>
      </dsp:txXfrm>
    </dsp:sp>
    <dsp:sp modelId="{8A68D0D8-4536-435B-BB05-DDA633FEEFFA}">
      <dsp:nvSpPr>
        <dsp:cNvPr id="0" name=""/>
        <dsp:cNvSpPr/>
      </dsp:nvSpPr>
      <dsp:spPr>
        <a:xfrm>
          <a:off x="0" y="2333702"/>
          <a:ext cx="6683374" cy="1056510"/>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Students with disabilities process information differently, so they need more explicit instruction to develop and use these skills than general education students do.</a:t>
          </a:r>
        </a:p>
      </dsp:txBody>
      <dsp:txXfrm>
        <a:off x="51575" y="2385277"/>
        <a:ext cx="6580224" cy="953360"/>
      </dsp:txXfrm>
    </dsp:sp>
    <dsp:sp modelId="{3C4B2A06-2791-4F41-BFEC-E6DBF8467C2D}">
      <dsp:nvSpPr>
        <dsp:cNvPr id="0" name=""/>
        <dsp:cNvSpPr/>
      </dsp:nvSpPr>
      <dsp:spPr>
        <a:xfrm>
          <a:off x="0" y="3450692"/>
          <a:ext cx="6683374" cy="105651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 They may also need supports that are not academic in nature. We must rely on collaborative partners for some of these supports.</a:t>
          </a:r>
        </a:p>
      </dsp:txBody>
      <dsp:txXfrm>
        <a:off x="51575" y="3502267"/>
        <a:ext cx="6580224" cy="953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55A2D-72D8-4D97-BE81-F2C229115BEB}">
      <dsp:nvSpPr>
        <dsp:cNvPr id="0" name=""/>
        <dsp:cNvSpPr/>
      </dsp:nvSpPr>
      <dsp:spPr>
        <a:xfrm>
          <a:off x="546600" y="61446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1DBB48-DECA-47C6-9816-49BD2A53BA70}">
      <dsp:nvSpPr>
        <dsp:cNvPr id="0" name=""/>
        <dsp:cNvSpPr/>
      </dsp:nvSpPr>
      <dsp:spPr>
        <a:xfrm>
          <a:off x="51600" y="169459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baseline="0"/>
            <a:t>Students gain skills</a:t>
          </a:r>
          <a:endParaRPr lang="en-US" sz="1600" kern="1200"/>
        </a:p>
      </dsp:txBody>
      <dsp:txXfrm>
        <a:off x="51600" y="1694599"/>
        <a:ext cx="1800000" cy="720000"/>
      </dsp:txXfrm>
    </dsp:sp>
    <dsp:sp modelId="{A3D3317D-1A02-4CF4-ADF0-5D2822188CF8}">
      <dsp:nvSpPr>
        <dsp:cNvPr id="0" name=""/>
        <dsp:cNvSpPr/>
      </dsp:nvSpPr>
      <dsp:spPr>
        <a:xfrm>
          <a:off x="2661600" y="61446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89C39D-8C99-4B38-A7E1-DA242CC9CC3F}">
      <dsp:nvSpPr>
        <dsp:cNvPr id="0" name=""/>
        <dsp:cNvSpPr/>
      </dsp:nvSpPr>
      <dsp:spPr>
        <a:xfrm>
          <a:off x="2166600" y="169459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baseline="0"/>
            <a:t>Skills are generalized </a:t>
          </a:r>
          <a:endParaRPr lang="en-US" sz="1600" kern="1200"/>
        </a:p>
      </dsp:txBody>
      <dsp:txXfrm>
        <a:off x="2166600" y="1694599"/>
        <a:ext cx="1800000" cy="720000"/>
      </dsp:txXfrm>
    </dsp:sp>
    <dsp:sp modelId="{11DA0FAE-D311-4710-90A8-6938A0F69BA1}">
      <dsp:nvSpPr>
        <dsp:cNvPr id="0" name=""/>
        <dsp:cNvSpPr/>
      </dsp:nvSpPr>
      <dsp:spPr>
        <a:xfrm>
          <a:off x="4776600" y="61446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D07DF3-425E-4A76-8C43-14ECBF8A5776}">
      <dsp:nvSpPr>
        <dsp:cNvPr id="0" name=""/>
        <dsp:cNvSpPr/>
      </dsp:nvSpPr>
      <dsp:spPr>
        <a:xfrm>
          <a:off x="4281600" y="169459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baseline="0"/>
            <a:t>Same age peer role models </a:t>
          </a:r>
          <a:endParaRPr lang="en-US" sz="1600" kern="1200"/>
        </a:p>
      </dsp:txBody>
      <dsp:txXfrm>
        <a:off x="4281600" y="1694599"/>
        <a:ext cx="1800000" cy="720000"/>
      </dsp:txXfrm>
    </dsp:sp>
    <dsp:sp modelId="{67FAC6E9-8EE0-4172-A558-B61882A0974C}">
      <dsp:nvSpPr>
        <dsp:cNvPr id="0" name=""/>
        <dsp:cNvSpPr/>
      </dsp:nvSpPr>
      <dsp:spPr>
        <a:xfrm>
          <a:off x="6891600" y="61446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B09760-D930-48DB-AE9D-9995FD90D884}">
      <dsp:nvSpPr>
        <dsp:cNvPr id="0" name=""/>
        <dsp:cNvSpPr/>
      </dsp:nvSpPr>
      <dsp:spPr>
        <a:xfrm>
          <a:off x="6396600" y="169459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baseline="0"/>
            <a:t>Advancing knowledge that leads to lifelong learning</a:t>
          </a:r>
          <a:endParaRPr lang="en-US" sz="1600" kern="1200"/>
        </a:p>
      </dsp:txBody>
      <dsp:txXfrm>
        <a:off x="6396600" y="1694599"/>
        <a:ext cx="1800000" cy="720000"/>
      </dsp:txXfrm>
    </dsp:sp>
    <dsp:sp modelId="{4213D7D2-3C49-4819-9AF9-8CE708415805}">
      <dsp:nvSpPr>
        <dsp:cNvPr id="0" name=""/>
        <dsp:cNvSpPr/>
      </dsp:nvSpPr>
      <dsp:spPr>
        <a:xfrm>
          <a:off x="9006600" y="61446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481597-05D1-47F8-81FC-A15CC35BB5DD}">
      <dsp:nvSpPr>
        <dsp:cNvPr id="0" name=""/>
        <dsp:cNvSpPr/>
      </dsp:nvSpPr>
      <dsp:spPr>
        <a:xfrm>
          <a:off x="8511600" y="169459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baseline="0"/>
            <a:t>Continue social and emotional growth </a:t>
          </a:r>
          <a:endParaRPr lang="en-US" sz="1600" kern="1200"/>
        </a:p>
      </dsp:txBody>
      <dsp:txXfrm>
        <a:off x="8511600" y="1694599"/>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1/16/2020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A5FEE9-72A9-4E21-9963-B669E10D2A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5211" y="3764129"/>
            <a:ext cx="10916365" cy="1637306"/>
          </a:xfrm>
        </p:spPr>
        <p:txBody>
          <a:bodyPr>
            <a:normAutofit/>
          </a:bodyPr>
          <a:lstStyle/>
          <a:p>
            <a:r>
              <a:rPr lang="en-US"/>
              <a:t>Post-Secondary Education and disabilities </a:t>
            </a:r>
            <a:endParaRPr lang="en-US" dirty="0"/>
          </a:p>
        </p:txBody>
      </p:sp>
      <p:sp>
        <p:nvSpPr>
          <p:cNvPr id="3" name="Subtitle 2"/>
          <p:cNvSpPr>
            <a:spLocks noGrp="1"/>
          </p:cNvSpPr>
          <p:nvPr>
            <p:ph type="subTitle" idx="1"/>
          </p:nvPr>
        </p:nvSpPr>
        <p:spPr>
          <a:xfrm>
            <a:off x="1267688" y="5401435"/>
            <a:ext cx="9653792" cy="814809"/>
          </a:xfrm>
        </p:spPr>
        <p:txBody>
          <a:bodyPr>
            <a:normAutofit/>
          </a:bodyPr>
          <a:lstStyle/>
          <a:p>
            <a:pPr>
              <a:lnSpc>
                <a:spcPct val="110000"/>
              </a:lnSpc>
            </a:pPr>
            <a:r>
              <a:rPr lang="en-US" sz="900" dirty="0">
                <a:solidFill>
                  <a:schemeClr val="tx1">
                    <a:lumMod val="65000"/>
                    <a:lumOff val="35000"/>
                  </a:schemeClr>
                </a:solidFill>
              </a:rPr>
              <a:t>Briseida Ramirez, Mt. san Antonio college</a:t>
            </a:r>
          </a:p>
          <a:p>
            <a:pPr>
              <a:lnSpc>
                <a:spcPct val="110000"/>
              </a:lnSpc>
            </a:pPr>
            <a:r>
              <a:rPr lang="en-US" sz="900" dirty="0">
                <a:solidFill>
                  <a:schemeClr val="tx1">
                    <a:lumMod val="65000"/>
                    <a:lumOff val="35000"/>
                  </a:schemeClr>
                </a:solidFill>
              </a:rPr>
              <a:t>Susan Stroebel, mt. san Antonio college</a:t>
            </a:r>
          </a:p>
          <a:p>
            <a:pPr>
              <a:lnSpc>
                <a:spcPct val="110000"/>
              </a:lnSpc>
            </a:pPr>
            <a:r>
              <a:rPr lang="en-US" sz="900" dirty="0">
                <a:solidFill>
                  <a:schemeClr val="tx1">
                    <a:lumMod val="65000"/>
                    <a:lumOff val="35000"/>
                  </a:schemeClr>
                </a:solidFill>
              </a:rPr>
              <a:t>Carrie Roberson, ASCCC North Representative</a:t>
            </a:r>
          </a:p>
        </p:txBody>
      </p:sp>
      <p:pic>
        <p:nvPicPr>
          <p:cNvPr id="4" name="Picture 3"/>
          <p:cNvPicPr>
            <a:picLocks noChangeAspect="1"/>
          </p:cNvPicPr>
          <p:nvPr/>
        </p:nvPicPr>
        <p:blipFill>
          <a:blip r:embed="rId2"/>
          <a:stretch>
            <a:fillRect/>
          </a:stretch>
        </p:blipFill>
        <p:spPr>
          <a:xfrm>
            <a:off x="947650" y="989752"/>
            <a:ext cx="10284036" cy="239103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 name="Picture 10">
            <a:extLst>
              <a:ext uri="{FF2B5EF4-FFF2-40B4-BE49-F238E27FC236}">
                <a16:creationId xmlns:a16="http://schemas.microsoft.com/office/drawing/2014/main" id="{2610389F-048F-4C12-B2B9-F77BFF41939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3750" b="72983"/>
          <a:stretch/>
        </p:blipFill>
        <p:spPr>
          <a:xfrm>
            <a:off x="0" y="0"/>
            <a:ext cx="3200400" cy="1852821"/>
          </a:xfrm>
          <a:prstGeom prst="rect">
            <a:avLst/>
          </a:prstGeom>
        </p:spPr>
      </p:pic>
      <p:pic>
        <p:nvPicPr>
          <p:cNvPr id="13" name="Picture 12">
            <a:extLst>
              <a:ext uri="{FF2B5EF4-FFF2-40B4-BE49-F238E27FC236}">
                <a16:creationId xmlns:a16="http://schemas.microsoft.com/office/drawing/2014/main" id="{69B87235-C7E3-4CFA-AD55-B9EA4D58072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61810" r="21258"/>
          <a:stretch/>
        </p:blipFill>
        <p:spPr>
          <a:xfrm>
            <a:off x="0" y="4238951"/>
            <a:ext cx="9600237" cy="2619049"/>
          </a:xfrm>
          <a:prstGeom prst="rect">
            <a:avLst/>
          </a:prstGeom>
        </p:spPr>
      </p:pic>
    </p:spTree>
    <p:extLst>
      <p:ext uri="{BB962C8B-B14F-4D97-AF65-F5344CB8AC3E}">
        <p14:creationId xmlns:p14="http://schemas.microsoft.com/office/powerpoint/2010/main" val="185473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B2E8-E359-448E-8859-5AA8840B7F57}"/>
              </a:ext>
            </a:extLst>
          </p:cNvPr>
          <p:cNvSpPr>
            <a:spLocks noGrp="1"/>
          </p:cNvSpPr>
          <p:nvPr>
            <p:ph type="title"/>
          </p:nvPr>
        </p:nvSpPr>
        <p:spPr/>
        <p:txBody>
          <a:bodyPr/>
          <a:lstStyle/>
          <a:p>
            <a:r>
              <a:rPr lang="en-US" dirty="0"/>
              <a:t>Resources to support diverse students and Instructors</a:t>
            </a:r>
          </a:p>
        </p:txBody>
      </p:sp>
      <p:sp>
        <p:nvSpPr>
          <p:cNvPr id="3" name="Content Placeholder 2">
            <a:extLst>
              <a:ext uri="{FF2B5EF4-FFF2-40B4-BE49-F238E27FC236}">
                <a16:creationId xmlns:a16="http://schemas.microsoft.com/office/drawing/2014/main" id="{B362F00C-1D0E-4862-97EE-C55815554EA2}"/>
              </a:ext>
            </a:extLst>
          </p:cNvPr>
          <p:cNvSpPr>
            <a:spLocks noGrp="1"/>
          </p:cNvSpPr>
          <p:nvPr>
            <p:ph sz="quarter" idx="13"/>
          </p:nvPr>
        </p:nvSpPr>
        <p:spPr/>
        <p:txBody>
          <a:bodyPr/>
          <a:lstStyle/>
          <a:p>
            <a:r>
              <a:rPr lang="en-US" dirty="0"/>
              <a:t>Universal design: </a:t>
            </a:r>
            <a:r>
              <a:rPr lang="en-US" dirty="0" err="1">
                <a:hlinkClick r:id="rId2"/>
              </a:rPr>
              <a:t>www.cast.org</a:t>
            </a:r>
            <a:endParaRPr lang="en-US" dirty="0"/>
          </a:p>
          <a:p>
            <a:r>
              <a:rPr lang="en-US" dirty="0"/>
              <a:t>National technical assistance center on transition: </a:t>
            </a:r>
            <a:r>
              <a:rPr lang="en-US" dirty="0" err="1">
                <a:hlinkClick r:id="rId2"/>
              </a:rPr>
              <a:t>www.transitionta.org</a:t>
            </a:r>
            <a:endParaRPr lang="en-US" dirty="0"/>
          </a:p>
          <a:p>
            <a:r>
              <a:rPr lang="en-US" dirty="0"/>
              <a:t>Supporting college students with disabilities: </a:t>
            </a:r>
            <a:r>
              <a:rPr lang="en-US" dirty="0" err="1">
                <a:hlinkClick r:id="rId2"/>
              </a:rPr>
              <a:t>www.Thinkcollege.org</a:t>
            </a:r>
            <a:endParaRPr lang="en-US" dirty="0"/>
          </a:p>
          <a:p>
            <a:r>
              <a:rPr lang="en-US" dirty="0"/>
              <a:t>More details about HEOA:</a:t>
            </a:r>
          </a:p>
          <a:p>
            <a:r>
              <a:rPr lang="en-US" dirty="0"/>
              <a:t>More info about inclusion of students with DD/ID: </a:t>
            </a:r>
            <a:r>
              <a:rPr lang="en-US" dirty="0">
                <a:hlinkClick r:id="rId2"/>
              </a:rPr>
              <a:t>https://</a:t>
            </a:r>
            <a:r>
              <a:rPr lang="en-US" dirty="0" err="1">
                <a:hlinkClick r:id="rId2"/>
              </a:rPr>
              <a:t>ici.umn.edu</a:t>
            </a:r>
            <a:r>
              <a:rPr lang="en-US" dirty="0">
                <a:hlinkClick r:id="rId2"/>
              </a:rPr>
              <a:t>/</a:t>
            </a:r>
            <a:endParaRPr lang="en-US" dirty="0"/>
          </a:p>
          <a:p>
            <a:endParaRPr lang="en-US" dirty="0"/>
          </a:p>
        </p:txBody>
      </p:sp>
    </p:spTree>
    <p:extLst>
      <p:ext uri="{BB962C8B-B14F-4D97-AF65-F5344CB8AC3E}">
        <p14:creationId xmlns:p14="http://schemas.microsoft.com/office/powerpoint/2010/main" val="346986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41074" y="1588878"/>
            <a:ext cx="2844002" cy="3680244"/>
          </a:xfrm>
        </p:spPr>
        <p:txBody>
          <a:bodyPr>
            <a:normAutofit/>
          </a:bodyPr>
          <a:lstStyle/>
          <a:p>
            <a:pPr algn="l"/>
            <a:r>
              <a:rPr lang="en-US" sz="4400">
                <a:solidFill>
                  <a:srgbClr val="FFFFFF"/>
                </a:solidFill>
              </a:rPr>
              <a:t>Thank you!</a:t>
            </a:r>
          </a:p>
        </p:txBody>
      </p:sp>
      <p:pic>
        <p:nvPicPr>
          <p:cNvPr id="21"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5" name="Content Placeholder 4"/>
          <p:cNvSpPr>
            <a:spLocks noGrp="1"/>
          </p:cNvSpPr>
          <p:nvPr>
            <p:ph sz="quarter" idx="13"/>
          </p:nvPr>
        </p:nvSpPr>
        <p:spPr>
          <a:xfrm>
            <a:off x="4634794" y="1049695"/>
            <a:ext cx="6642806" cy="4758611"/>
          </a:xfrm>
        </p:spPr>
        <p:txBody>
          <a:bodyPr anchor="ctr">
            <a:normAutofit/>
          </a:bodyPr>
          <a:lstStyle/>
          <a:p>
            <a:r>
              <a:rPr lang="en-US" dirty="0"/>
              <a:t>Briseida Ramirez, </a:t>
            </a:r>
            <a:r>
              <a:rPr lang="en-US" dirty="0">
                <a:hlinkClick r:id="rId3"/>
              </a:rPr>
              <a:t>bramirezcatalan@mtsac.edu</a:t>
            </a:r>
            <a:endParaRPr lang="en-US" dirty="0"/>
          </a:p>
          <a:p>
            <a:r>
              <a:rPr lang="en-US" dirty="0"/>
              <a:t>Susan Stroebel, </a:t>
            </a:r>
            <a:r>
              <a:rPr lang="en-US" dirty="0">
                <a:hlinkClick r:id="rId3"/>
              </a:rPr>
              <a:t>sstroebel@mtsac.edu</a:t>
            </a:r>
            <a:endParaRPr lang="en-US" dirty="0"/>
          </a:p>
          <a:p>
            <a:r>
              <a:rPr lang="en-US" dirty="0"/>
              <a:t>Carrie Roberson, </a:t>
            </a:r>
            <a:r>
              <a:rPr lang="en-US" dirty="0">
                <a:hlinkClick r:id="rId3"/>
              </a:rPr>
              <a:t>robersonca@butte.edu</a:t>
            </a:r>
            <a:endParaRPr lang="en-US" dirty="0"/>
          </a:p>
          <a:p>
            <a:endParaRPr lang="en-US" dirty="0"/>
          </a:p>
          <a:p>
            <a:endParaRPr lang="en-US" dirty="0"/>
          </a:p>
        </p:txBody>
      </p:sp>
      <p:pic>
        <p:nvPicPr>
          <p:cNvPr id="22"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72493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E3254AE-C4CD-426D-A6E8-7FA13B0F8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newspaper&#10;&#10;Description automatically generated">
            <a:extLst>
              <a:ext uri="{FF2B5EF4-FFF2-40B4-BE49-F238E27FC236}">
                <a16:creationId xmlns:a16="http://schemas.microsoft.com/office/drawing/2014/main" id="{FD802CD0-D4DD-4ABE-AF74-33B3448A89BB}"/>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417734" y="2707707"/>
            <a:ext cx="4770219" cy="27428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3" name="Picture 12">
            <a:extLst>
              <a:ext uri="{FF2B5EF4-FFF2-40B4-BE49-F238E27FC236}">
                <a16:creationId xmlns:a16="http://schemas.microsoft.com/office/drawing/2014/main" id="{F5C53434-A0C7-4A81-8EB0-D460DAD9BB6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18517"/>
            <a:ext cx="10364451" cy="1596177"/>
          </a:xfrm>
        </p:spPr>
        <p:txBody>
          <a:bodyPr>
            <a:normAutofit/>
          </a:bodyPr>
          <a:lstStyle/>
          <a:p>
            <a:r>
              <a:rPr lang="en-US"/>
              <a:t>Separate is not equal </a:t>
            </a:r>
            <a:endParaRPr lang="en-US" dirty="0"/>
          </a:p>
        </p:txBody>
      </p:sp>
      <p:sp>
        <p:nvSpPr>
          <p:cNvPr id="3" name="Content Placeholder 2"/>
          <p:cNvSpPr>
            <a:spLocks noGrp="1"/>
          </p:cNvSpPr>
          <p:nvPr>
            <p:ph sz="quarter" idx="13"/>
          </p:nvPr>
        </p:nvSpPr>
        <p:spPr>
          <a:xfrm>
            <a:off x="913774" y="2367092"/>
            <a:ext cx="4860493" cy="3424107"/>
          </a:xfrm>
        </p:spPr>
        <p:txBody>
          <a:bodyPr>
            <a:normAutofit fontScale="85000" lnSpcReduction="20000"/>
          </a:bodyPr>
          <a:lstStyle/>
          <a:p>
            <a:r>
              <a:rPr lang="en-US" dirty="0"/>
              <a:t>In Brown vs. the board of education, Brown claimed that schools for black children were not equal to the white schools, and that segregation violated the so-called “equal protection clause” of the </a:t>
            </a:r>
            <a:r>
              <a:rPr lang="en-US" u="sng" dirty="0">
                <a:hlinkClick r:id="rId3"/>
              </a:rPr>
              <a:t>14th Amendment</a:t>
            </a:r>
            <a:r>
              <a:rPr lang="en-US" dirty="0"/>
              <a:t>, which holds that no state can “deny to any person within its jurisdiction the equal protection of the laws.” The supreme court stated that segregation by it’s very nature made those segregated feel “less than” and had a negative impact on self worth.</a:t>
            </a:r>
          </a:p>
          <a:p>
            <a:endParaRPr lang="en-US" dirty="0"/>
          </a:p>
          <a:p>
            <a:endParaRPr lang="en-US" dirty="0"/>
          </a:p>
        </p:txBody>
      </p:sp>
      <p:sp>
        <p:nvSpPr>
          <p:cNvPr id="6" name="TextBox 5">
            <a:extLst>
              <a:ext uri="{FF2B5EF4-FFF2-40B4-BE49-F238E27FC236}">
                <a16:creationId xmlns:a16="http://schemas.microsoft.com/office/drawing/2014/main" id="{D02565F6-5CAB-45BD-9B56-EEAE440BB060}"/>
              </a:ext>
            </a:extLst>
          </p:cNvPr>
          <p:cNvSpPr txBox="1"/>
          <p:nvPr/>
        </p:nvSpPr>
        <p:spPr>
          <a:xfrm>
            <a:off x="9068463" y="5250527"/>
            <a:ext cx="211949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bellemeadebooks.blogspot.com/2014_05_11_archive.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3" tooltip="https://creativecommons.org/licenses/by/3.0/">
                  <a:extLst>
                    <a:ext uri="{A12FA001-AC4F-418D-AE19-62706E023703}">
                      <ahyp:hlinkClr xmlns:ahyp="http://schemas.microsoft.com/office/drawing/2018/hyperlinkcolor" xmlns="" val="tx"/>
                    </a:ext>
                  </a:extLst>
                </a:hlinkClick>
              </a:rPr>
              <a:t>CC BY</a:t>
            </a:r>
            <a:endParaRPr lang="en-US" sz="700">
              <a:solidFill>
                <a:srgbClr val="FFFFFF"/>
              </a:solidFill>
            </a:endParaRPr>
          </a:p>
        </p:txBody>
      </p:sp>
    </p:spTree>
    <p:extLst>
      <p:ext uri="{BB962C8B-B14F-4D97-AF65-F5344CB8AC3E}">
        <p14:creationId xmlns:p14="http://schemas.microsoft.com/office/powerpoint/2010/main" val="222151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EEBB-21CD-4578-AD4B-A9179D8096B3}"/>
              </a:ext>
            </a:extLst>
          </p:cNvPr>
          <p:cNvSpPr>
            <a:spLocks noGrp="1"/>
          </p:cNvSpPr>
          <p:nvPr>
            <p:ph type="title"/>
          </p:nvPr>
        </p:nvSpPr>
        <p:spPr>
          <a:xfrm>
            <a:off x="913775" y="618517"/>
            <a:ext cx="10364451" cy="1596177"/>
          </a:xfrm>
        </p:spPr>
        <p:txBody>
          <a:bodyPr>
            <a:normAutofit/>
          </a:bodyPr>
          <a:lstStyle/>
          <a:p>
            <a:r>
              <a:rPr lang="en-US" dirty="0"/>
              <a:t>LAWS</a:t>
            </a:r>
          </a:p>
        </p:txBody>
      </p:sp>
      <p:pic>
        <p:nvPicPr>
          <p:cNvPr id="5" name="Picture 4" descr="A drawing of a face&#10;&#10;Description automatically generated">
            <a:extLst>
              <a:ext uri="{FF2B5EF4-FFF2-40B4-BE49-F238E27FC236}">
                <a16:creationId xmlns:a16="http://schemas.microsoft.com/office/drawing/2014/main" id="{28384AB9-FAFE-44C8-8559-CE98F88F491F}"/>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2880" r="-2" b="13122"/>
          <a:stretch/>
        </p:blipFill>
        <p:spPr>
          <a:xfrm>
            <a:off x="913774" y="2505456"/>
            <a:ext cx="3494466" cy="293522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Content Placeholder 2">
            <a:extLst>
              <a:ext uri="{FF2B5EF4-FFF2-40B4-BE49-F238E27FC236}">
                <a16:creationId xmlns:a16="http://schemas.microsoft.com/office/drawing/2014/main" id="{EA44C814-DB98-4F94-B73F-8EEDB8232F12}"/>
              </a:ext>
            </a:extLst>
          </p:cNvPr>
          <p:cNvSpPr>
            <a:spLocks noGrp="1"/>
          </p:cNvSpPr>
          <p:nvPr>
            <p:ph sz="quarter" idx="13"/>
          </p:nvPr>
        </p:nvSpPr>
        <p:spPr>
          <a:xfrm>
            <a:off x="4837814" y="2367092"/>
            <a:ext cx="6439786" cy="3424107"/>
          </a:xfrm>
        </p:spPr>
        <p:txBody>
          <a:bodyPr>
            <a:normAutofit fontScale="92500" lnSpcReduction="20000"/>
          </a:bodyPr>
          <a:lstStyle/>
          <a:p>
            <a:r>
              <a:rPr lang="en-US" b="1" dirty="0"/>
              <a:t>The Americans with Disabilities Act (ADA)</a:t>
            </a:r>
            <a:r>
              <a:rPr lang="en-US" dirty="0"/>
              <a:t> became law in 1990. The ADA is a civil rights law that prohibits discrimination against individuals with disabilities in all areas of public life, including jobs, schools, transportation, and all public and private places that are open to the general public.  The federal government through HEOA now funds certificate programs from community colleges and universities specifically for students with DD/ID validating the importance of an inclusive college experience for students with DD/ID</a:t>
            </a:r>
          </a:p>
          <a:p>
            <a:endParaRPr lang="en-US" dirty="0"/>
          </a:p>
        </p:txBody>
      </p:sp>
      <p:sp>
        <p:nvSpPr>
          <p:cNvPr id="6" name="TextBox 5">
            <a:extLst>
              <a:ext uri="{FF2B5EF4-FFF2-40B4-BE49-F238E27FC236}">
                <a16:creationId xmlns:a16="http://schemas.microsoft.com/office/drawing/2014/main" id="{E7DA03CA-642A-4B87-B97B-C30D90E47E32}"/>
              </a:ext>
            </a:extLst>
          </p:cNvPr>
          <p:cNvSpPr txBox="1"/>
          <p:nvPr/>
        </p:nvSpPr>
        <p:spPr>
          <a:xfrm>
            <a:off x="2158906" y="5240625"/>
            <a:ext cx="224933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Wikipedia:Wikipedia_Signpost/2015-07-01/WikiProject_report">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3"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Tree>
    <p:extLst>
      <p:ext uri="{BB962C8B-B14F-4D97-AF65-F5344CB8AC3E}">
        <p14:creationId xmlns:p14="http://schemas.microsoft.com/office/powerpoint/2010/main" val="420045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CC2F-8F1F-433E-9FD7-53047CED201C}"/>
              </a:ext>
            </a:extLst>
          </p:cNvPr>
          <p:cNvSpPr>
            <a:spLocks noGrp="1"/>
          </p:cNvSpPr>
          <p:nvPr>
            <p:ph type="title"/>
          </p:nvPr>
        </p:nvSpPr>
        <p:spPr/>
        <p:txBody>
          <a:bodyPr/>
          <a:lstStyle/>
          <a:p>
            <a:r>
              <a:rPr lang="en-US" dirty="0"/>
              <a:t>Higher education is about developing an appreciation for lifelong learning as well as learning about yourself</a:t>
            </a:r>
          </a:p>
        </p:txBody>
      </p:sp>
      <p:sp>
        <p:nvSpPr>
          <p:cNvPr id="3" name="Content Placeholder 2">
            <a:extLst>
              <a:ext uri="{FF2B5EF4-FFF2-40B4-BE49-F238E27FC236}">
                <a16:creationId xmlns:a16="http://schemas.microsoft.com/office/drawing/2014/main" id="{90B96BC8-7AF3-4BED-9857-E7BBF308329C}"/>
              </a:ext>
            </a:extLst>
          </p:cNvPr>
          <p:cNvSpPr>
            <a:spLocks noGrp="1"/>
          </p:cNvSpPr>
          <p:nvPr>
            <p:ph sz="quarter" idx="13"/>
          </p:nvPr>
        </p:nvSpPr>
        <p:spPr/>
        <p:txBody>
          <a:bodyPr>
            <a:normAutofit lnSpcReduction="10000"/>
          </a:bodyPr>
          <a:lstStyle/>
          <a:p>
            <a:r>
              <a:rPr lang="en-US" dirty="0"/>
              <a:t>. For many people, learning about self-determination (who you are) and self-advocacy (how do you think?) begins at college. However, the need for students with disabilities to learn about their disability and how to be their own advocate is critical towards their success within the college environment and their daily lives. </a:t>
            </a:r>
          </a:p>
          <a:p>
            <a:r>
              <a:rPr lang="en-US" dirty="0"/>
              <a:t>Research studies suggest that students with disabilities that are more aware of their strengths and weaknesses in the college environment and able to discuss them are more likely to finish college than those that are not as self-aware (</a:t>
            </a:r>
            <a:r>
              <a:rPr lang="en-US" dirty="0" err="1"/>
              <a:t>Thoma</a:t>
            </a:r>
            <a:r>
              <a:rPr lang="en-US" dirty="0"/>
              <a:t> and </a:t>
            </a:r>
            <a:r>
              <a:rPr lang="en-US" dirty="0" err="1"/>
              <a:t>Wehmeyer</a:t>
            </a:r>
            <a:r>
              <a:rPr lang="en-US" dirty="0"/>
              <a:t>, 2005)</a:t>
            </a:r>
          </a:p>
        </p:txBody>
      </p:sp>
    </p:spTree>
    <p:extLst>
      <p:ext uri="{BB962C8B-B14F-4D97-AF65-F5344CB8AC3E}">
        <p14:creationId xmlns:p14="http://schemas.microsoft.com/office/powerpoint/2010/main" val="245470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and intellectual disabilities </a:t>
            </a:r>
          </a:p>
        </p:txBody>
      </p:sp>
      <p:sp>
        <p:nvSpPr>
          <p:cNvPr id="4" name="Text Placeholder 3"/>
          <p:cNvSpPr>
            <a:spLocks noGrp="1"/>
          </p:cNvSpPr>
          <p:nvPr>
            <p:ph type="body" idx="1"/>
          </p:nvPr>
        </p:nvSpPr>
        <p:spPr/>
        <p:txBody>
          <a:bodyPr/>
          <a:lstStyle/>
          <a:p>
            <a:r>
              <a:rPr lang="en-US" dirty="0"/>
              <a:t>Visible disabilities</a:t>
            </a:r>
          </a:p>
        </p:txBody>
      </p:sp>
      <p:sp>
        <p:nvSpPr>
          <p:cNvPr id="6" name="Content Placeholder 5"/>
          <p:cNvSpPr>
            <a:spLocks noGrp="1"/>
          </p:cNvSpPr>
          <p:nvPr>
            <p:ph sz="quarter" idx="13"/>
          </p:nvPr>
        </p:nvSpPr>
        <p:spPr/>
        <p:txBody>
          <a:bodyPr/>
          <a:lstStyle/>
          <a:p>
            <a:r>
              <a:rPr lang="en-US" dirty="0"/>
              <a:t>Physical disabilities are easier to spot and accommodate. There are strong standards to accommodate physical disabilities. Some severe developmental disabilities are accompanied by physical challenges that are easily recognized.</a:t>
            </a:r>
          </a:p>
        </p:txBody>
      </p:sp>
      <p:sp>
        <p:nvSpPr>
          <p:cNvPr id="5" name="Text Placeholder 4"/>
          <p:cNvSpPr>
            <a:spLocks noGrp="1"/>
          </p:cNvSpPr>
          <p:nvPr>
            <p:ph type="body" sz="quarter" idx="3"/>
          </p:nvPr>
        </p:nvSpPr>
        <p:spPr/>
        <p:txBody>
          <a:bodyPr/>
          <a:lstStyle/>
          <a:p>
            <a:r>
              <a:rPr lang="en-US" dirty="0"/>
              <a:t>Less visible disabilities </a:t>
            </a:r>
          </a:p>
        </p:txBody>
      </p:sp>
      <p:sp>
        <p:nvSpPr>
          <p:cNvPr id="7" name="Content Placeholder 6"/>
          <p:cNvSpPr>
            <a:spLocks noGrp="1"/>
          </p:cNvSpPr>
          <p:nvPr>
            <p:ph sz="quarter" idx="14"/>
          </p:nvPr>
        </p:nvSpPr>
        <p:spPr/>
        <p:txBody>
          <a:bodyPr/>
          <a:lstStyle/>
          <a:p>
            <a:r>
              <a:rPr lang="en-US" dirty="0"/>
              <a:t>The majority of disabilities are developmental including specific learning disabilities, Autism and Intellectual disabilities. Most of these students do not test well, so standardized tests tell us little about their abilities</a:t>
            </a:r>
          </a:p>
        </p:txBody>
      </p:sp>
    </p:spTree>
    <p:extLst>
      <p:ext uri="{BB962C8B-B14F-4D97-AF65-F5344CB8AC3E}">
        <p14:creationId xmlns:p14="http://schemas.microsoft.com/office/powerpoint/2010/main" val="377153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38BC420-7BAE-448B-85CC-1253C0118CA6}"/>
              </a:ext>
            </a:extLst>
          </p:cNvPr>
          <p:cNvSpPr>
            <a:spLocks noGrp="1"/>
          </p:cNvSpPr>
          <p:nvPr>
            <p:ph type="title"/>
          </p:nvPr>
        </p:nvSpPr>
        <p:spPr/>
        <p:txBody>
          <a:bodyPr/>
          <a:lstStyle/>
          <a:p>
            <a:r>
              <a:rPr lang="en-US" dirty="0"/>
              <a:t>Sneak Peak</a:t>
            </a:r>
          </a:p>
        </p:txBody>
      </p:sp>
      <p:sp>
        <p:nvSpPr>
          <p:cNvPr id="11" name="Content Placeholder 10">
            <a:extLst>
              <a:ext uri="{FF2B5EF4-FFF2-40B4-BE49-F238E27FC236}">
                <a16:creationId xmlns:a16="http://schemas.microsoft.com/office/drawing/2014/main" id="{EFBA7A78-F502-4AE2-A873-41F3EFA761E4}"/>
              </a:ext>
            </a:extLst>
          </p:cNvPr>
          <p:cNvSpPr>
            <a:spLocks noGrp="1"/>
          </p:cNvSpPr>
          <p:nvPr>
            <p:ph sz="quarter" idx="13"/>
          </p:nvPr>
        </p:nvSpPr>
        <p:spPr/>
        <p:txBody>
          <a:bodyPr/>
          <a:lstStyle/>
          <a:p>
            <a:r>
              <a:rPr lang="en-US" dirty="0">
                <a:hlinkClick r:id="rId2"/>
              </a:rPr>
              <a:t>https://youtu.be/7k2KLl0IL_k</a:t>
            </a:r>
            <a:endParaRPr lang="en-US" dirty="0"/>
          </a:p>
          <a:p>
            <a:endParaRPr lang="en-US" dirty="0"/>
          </a:p>
        </p:txBody>
      </p:sp>
    </p:spTree>
    <p:extLst>
      <p:ext uri="{BB962C8B-B14F-4D97-AF65-F5344CB8AC3E}">
        <p14:creationId xmlns:p14="http://schemas.microsoft.com/office/powerpoint/2010/main" val="221056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074" y="1314450"/>
            <a:ext cx="2844002" cy="3680244"/>
          </a:xfrm>
        </p:spPr>
        <p:txBody>
          <a:bodyPr>
            <a:normAutofit/>
          </a:bodyPr>
          <a:lstStyle/>
          <a:p>
            <a:pPr algn="l"/>
            <a:r>
              <a:rPr lang="en-US" sz="3700"/>
              <a:t>Welcoming neuro-diverse students</a:t>
            </a:r>
          </a:p>
        </p:txBody>
      </p:sp>
      <p:pic>
        <p:nvPicPr>
          <p:cNvPr id="14"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7" name="Content Placeholder 2">
            <a:extLst>
              <a:ext uri="{FF2B5EF4-FFF2-40B4-BE49-F238E27FC236}">
                <a16:creationId xmlns:a16="http://schemas.microsoft.com/office/drawing/2014/main" id="{8786D826-C738-40BF-9B39-A251ACF55CAC}"/>
              </a:ext>
            </a:extLst>
          </p:cNvPr>
          <p:cNvGraphicFramePr>
            <a:graphicFrameLocks noGrp="1"/>
          </p:cNvGraphicFramePr>
          <p:nvPr>
            <p:ph sz="quarter" idx="13"/>
            <p:extLst>
              <p:ext uri="{D42A27DB-BD31-4B8C-83A1-F6EECF244321}">
                <p14:modId xmlns:p14="http://schemas.microsoft.com/office/powerpoint/2010/main" val="1273468478"/>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778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3A3A-F864-44C1-ACB2-7DC638216C3D}"/>
              </a:ext>
            </a:extLst>
          </p:cNvPr>
          <p:cNvSpPr>
            <a:spLocks noGrp="1"/>
          </p:cNvSpPr>
          <p:nvPr>
            <p:ph type="title"/>
          </p:nvPr>
        </p:nvSpPr>
        <p:spPr/>
        <p:txBody>
          <a:bodyPr/>
          <a:lstStyle/>
          <a:p>
            <a:r>
              <a:rPr lang="en-US" dirty="0"/>
              <a:t>What we have learned from our journey so far…..</a:t>
            </a:r>
          </a:p>
        </p:txBody>
      </p:sp>
      <p:sp>
        <p:nvSpPr>
          <p:cNvPr id="3" name="Content Placeholder 2">
            <a:extLst>
              <a:ext uri="{FF2B5EF4-FFF2-40B4-BE49-F238E27FC236}">
                <a16:creationId xmlns:a16="http://schemas.microsoft.com/office/drawing/2014/main" id="{332C4343-E7D9-4064-A5B3-D5955B055220}"/>
              </a:ext>
            </a:extLst>
          </p:cNvPr>
          <p:cNvSpPr>
            <a:spLocks noGrp="1"/>
          </p:cNvSpPr>
          <p:nvPr>
            <p:ph sz="quarter" idx="13"/>
          </p:nvPr>
        </p:nvSpPr>
        <p:spPr/>
        <p:txBody>
          <a:bodyPr/>
          <a:lstStyle/>
          <a:p>
            <a:r>
              <a:rPr lang="en-US" dirty="0"/>
              <a:t>Mario:</a:t>
            </a:r>
          </a:p>
          <a:p>
            <a:r>
              <a:rPr lang="en-US" dirty="0"/>
              <a:t>Mike:</a:t>
            </a:r>
          </a:p>
          <a:p>
            <a:r>
              <a:rPr lang="en-US" dirty="0"/>
              <a:t>Eddie:</a:t>
            </a:r>
          </a:p>
          <a:p>
            <a:r>
              <a:rPr lang="en-US" dirty="0"/>
              <a:t>Becoming “home room”</a:t>
            </a:r>
          </a:p>
        </p:txBody>
      </p:sp>
    </p:spTree>
    <p:extLst>
      <p:ext uri="{BB962C8B-B14F-4D97-AF65-F5344CB8AC3E}">
        <p14:creationId xmlns:p14="http://schemas.microsoft.com/office/powerpoint/2010/main" val="107150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596177"/>
          </a:xfrm>
        </p:spPr>
        <p:txBody>
          <a:bodyPr>
            <a:normAutofit/>
          </a:bodyPr>
          <a:lstStyle/>
          <a:p>
            <a:r>
              <a:rPr lang="en-US" dirty="0"/>
              <a:t>Benefits for all students </a:t>
            </a:r>
          </a:p>
        </p:txBody>
      </p:sp>
      <p:graphicFrame>
        <p:nvGraphicFramePr>
          <p:cNvPr id="5" name="Content Placeholder 2">
            <a:extLst>
              <a:ext uri="{FF2B5EF4-FFF2-40B4-BE49-F238E27FC236}">
                <a16:creationId xmlns:a16="http://schemas.microsoft.com/office/drawing/2014/main" id="{38DC6B73-DC5D-4E65-B510-F18493B4E2F0}"/>
              </a:ext>
            </a:extLst>
          </p:cNvPr>
          <p:cNvGraphicFramePr>
            <a:graphicFrameLocks noGrp="1"/>
          </p:cNvGraphicFramePr>
          <p:nvPr>
            <p:ph sz="quarter" idx="13"/>
            <p:extLst>
              <p:ext uri="{D42A27DB-BD31-4B8C-83A1-F6EECF244321}">
                <p14:modId xmlns:p14="http://schemas.microsoft.com/office/powerpoint/2010/main" val="3628993960"/>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02130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Teachers xmlns="ab473ce3-bbdb-490b-bf9f-407ba23df631" xsi:nil="true"/>
    <TeamsChannelId xmlns="ab473ce3-bbdb-490b-bf9f-407ba23df631" xsi:nil="true"/>
    <DefaultSectionNames xmlns="ab473ce3-bbdb-490b-bf9f-407ba23df631" xsi:nil="true"/>
    <Templates xmlns="ab473ce3-bbdb-490b-bf9f-407ba23df631" xsi:nil="true"/>
    <Self_Registration_Enabled xmlns="ab473ce3-bbdb-490b-bf9f-407ba23df631" xsi:nil="true"/>
    <Teachers xmlns="ab473ce3-bbdb-490b-bf9f-407ba23df631">
      <UserInfo>
        <DisplayName/>
        <AccountId xsi:nil="true"/>
        <AccountType/>
      </UserInfo>
    </Teachers>
    <Is_Collaboration_Space_Locked xmlns="ab473ce3-bbdb-490b-bf9f-407ba23df631" xsi:nil="true"/>
    <Has_Teacher_Only_SectionGroup xmlns="ab473ce3-bbdb-490b-bf9f-407ba23df631" xsi:nil="true"/>
    <Math_Settings xmlns="ab473ce3-bbdb-490b-bf9f-407ba23df631" xsi:nil="true"/>
    <NotebookType xmlns="ab473ce3-bbdb-490b-bf9f-407ba23df631" xsi:nil="true"/>
    <Students xmlns="ab473ce3-bbdb-490b-bf9f-407ba23df631">
      <UserInfo>
        <DisplayName/>
        <AccountId xsi:nil="true"/>
        <AccountType/>
      </UserInfo>
    </Students>
    <AppVersion xmlns="ab473ce3-bbdb-490b-bf9f-407ba23df631" xsi:nil="true"/>
    <Invited_Students xmlns="ab473ce3-bbdb-490b-bf9f-407ba23df631" xsi:nil="true"/>
    <IsNotebookLocked xmlns="ab473ce3-bbdb-490b-bf9f-407ba23df631" xsi:nil="true"/>
    <Owner xmlns="ab473ce3-bbdb-490b-bf9f-407ba23df631">
      <UserInfo>
        <DisplayName/>
        <AccountId xsi:nil="true"/>
        <AccountType/>
      </UserInfo>
    </Owner>
    <FolderType xmlns="ab473ce3-bbdb-490b-bf9f-407ba23df631" xsi:nil="true"/>
    <CultureName xmlns="ab473ce3-bbdb-490b-bf9f-407ba23df631" xsi:nil="true"/>
    <Student_Groups xmlns="ab473ce3-bbdb-490b-bf9f-407ba23df631">
      <UserInfo>
        <DisplayName/>
        <AccountId xsi:nil="true"/>
        <AccountType/>
      </UserInfo>
    </Student_Group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7B8F1340CE15469876C1ACE8558BC9" ma:contentTypeVersion="29" ma:contentTypeDescription="Create a new document." ma:contentTypeScope="" ma:versionID="5f120374df49b595f275c45962743075">
  <xsd:schema xmlns:xsd="http://www.w3.org/2001/XMLSchema" xmlns:xs="http://www.w3.org/2001/XMLSchema" xmlns:p="http://schemas.microsoft.com/office/2006/metadata/properties" xmlns:ns3="ab473ce3-bbdb-490b-bf9f-407ba23df631" xmlns:ns4="7caac9a5-e9f0-4948-ba2b-9b40c951027f" targetNamespace="http://schemas.microsoft.com/office/2006/metadata/properties" ma:root="true" ma:fieldsID="8ba8763c40c161a97572bc46257ff6f4" ns3:_="" ns4:_="">
    <xsd:import namespace="ab473ce3-bbdb-490b-bf9f-407ba23df631"/>
    <xsd:import namespace="7caac9a5-e9f0-4948-ba2b-9b40c951027f"/>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TeamsChannelId" minOccurs="0"/>
                <xsd:element ref="ns3:Math_Settings" minOccurs="0"/>
                <xsd:element ref="ns3:IsNotebookLocked"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73ce3-bbdb-490b-bf9f-407ba23df631"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TeamsChannelId" ma:index="28" nillable="true" ma:displayName="Teams Channel Id" ma:internalName="TeamsChannelId">
      <xsd:simpleType>
        <xsd:restriction base="dms:Text"/>
      </xsd:simpleType>
    </xsd:element>
    <xsd:element name="Math_Settings" ma:index="29" nillable="true" ma:displayName="Math Settings" ma:internalName="Math_Settings">
      <xsd:simpleType>
        <xsd:restriction base="dms:Text"/>
      </xsd:simpleType>
    </xsd:element>
    <xsd:element name="IsNotebookLocked" ma:index="30" nillable="true" ma:displayName="Is Notebook Locked" ma:internalName="IsNotebookLocked">
      <xsd:simpleType>
        <xsd:restriction base="dms:Boolean"/>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aac9a5-e9f0-4948-ba2b-9b40c951027f"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975823-491F-4524-A9D0-C7F32E89FFB9}">
  <ds:schemaRef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dcmitype/"/>
    <ds:schemaRef ds:uri="7caac9a5-e9f0-4948-ba2b-9b40c951027f"/>
    <ds:schemaRef ds:uri="ab473ce3-bbdb-490b-bf9f-407ba23df631"/>
    <ds:schemaRef ds:uri="http://purl.org/dc/elements/1.1/"/>
  </ds:schemaRefs>
</ds:datastoreItem>
</file>

<file path=customXml/itemProps2.xml><?xml version="1.0" encoding="utf-8"?>
<ds:datastoreItem xmlns:ds="http://schemas.openxmlformats.org/officeDocument/2006/customXml" ds:itemID="{365D2E90-1394-476F-A2A4-8061EFB87A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73ce3-bbdb-490b-bf9f-407ba23df631"/>
    <ds:schemaRef ds:uri="7caac9a5-e9f0-4948-ba2b-9b40c9510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BE02A0-904E-4063-8A70-1A0D60A8F6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TotalTime>
  <Words>490</Words>
  <Application>Microsoft Office PowerPoint</Application>
  <PresentationFormat>Widescreen</PresentationFormat>
  <Paragraphs>46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Tw Cen MT</vt:lpstr>
      <vt:lpstr>Droplet</vt:lpstr>
      <vt:lpstr>Post-Secondary Education and disabilities </vt:lpstr>
      <vt:lpstr>Separate is not equal </vt:lpstr>
      <vt:lpstr>LAWS</vt:lpstr>
      <vt:lpstr>Higher education is about developing an appreciation for lifelong learning as well as learning about yourself</vt:lpstr>
      <vt:lpstr>Physical and intellectual disabilities </vt:lpstr>
      <vt:lpstr>Sneak Peak</vt:lpstr>
      <vt:lpstr>Welcoming neuro-diverse students</vt:lpstr>
      <vt:lpstr>What we have learned from our journey so far…..</vt:lpstr>
      <vt:lpstr>Benefits for all students </vt:lpstr>
      <vt:lpstr>Resources to support diverse students and Instructors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Post-Secondary Education and disabilities</dc:title>
  <dc:creator>briseida ramirez</dc:creator>
  <cp:lastModifiedBy>Silvester Henderson</cp:lastModifiedBy>
  <cp:revision>9</cp:revision>
  <dcterms:created xsi:type="dcterms:W3CDTF">2020-01-13T23:43:52Z</dcterms:created>
  <dcterms:modified xsi:type="dcterms:W3CDTF">2020-01-17T01:00:54Z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0x010100137B8F1340CE15469876C1ACE8558BC9</vt:lpwstr>
  </property>
</Properties>
</file>