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385" r:id="rId3"/>
    <p:sldId id="383" r:id="rId4"/>
    <p:sldId id="366" r:id="rId5"/>
    <p:sldId id="372" r:id="rId6"/>
    <p:sldId id="373" r:id="rId7"/>
    <p:sldId id="369" r:id="rId8"/>
    <p:sldId id="370" r:id="rId9"/>
    <p:sldId id="384" r:id="rId10"/>
    <p:sldId id="386" r:id="rId11"/>
    <p:sldId id="365" r:id="rId12"/>
    <p:sldId id="375" r:id="rId13"/>
    <p:sldId id="367" r:id="rId14"/>
    <p:sldId id="368" r:id="rId15"/>
    <p:sldId id="3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1640A1-B556-438B-8458-58E2B0D6F6B2}">
          <p14:sldIdLst>
            <p14:sldId id="256"/>
            <p14:sldId id="385"/>
            <p14:sldId id="383"/>
            <p14:sldId id="366"/>
            <p14:sldId id="372"/>
            <p14:sldId id="373"/>
            <p14:sldId id="369"/>
            <p14:sldId id="370"/>
            <p14:sldId id="384"/>
            <p14:sldId id="386"/>
            <p14:sldId id="365"/>
          </p14:sldIdLst>
        </p14:section>
        <p14:section name="Reference Slides" id="{215E147E-6236-4995-AC23-F95E876CBC6B}">
          <p14:sldIdLst>
            <p14:sldId id="375"/>
            <p14:sldId id="367"/>
            <p14:sldId id="368"/>
            <p14:sldId id="37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8F18"/>
    <a:srgbClr val="F7CC6D"/>
    <a:srgbClr val="159EDB"/>
    <a:srgbClr val="0A5E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8" autoAdjust="0"/>
    <p:restoredTop sz="84728" autoAdjust="0"/>
  </p:normalViewPr>
  <p:slideViewPr>
    <p:cSldViewPr snapToGrid="0" snapToObjects="1">
      <p:cViewPr varScale="1">
        <p:scale>
          <a:sx n="55" d="100"/>
          <a:sy n="55" d="100"/>
        </p:scale>
        <p:origin x="1089" y="33"/>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D8BA41-6CDB-4CC9-85E3-7F9987D55E4E}" type="doc">
      <dgm:prSet loTypeId="urn:microsoft.com/office/officeart/2005/8/layout/hProcess3" loCatId="process" qsTypeId="urn:microsoft.com/office/officeart/2005/8/quickstyle/simple1" qsCatId="simple" csTypeId="urn:microsoft.com/office/officeart/2005/8/colors/accent1_2" csCatId="accent1" phldr="1"/>
      <dgm:spPr/>
    </dgm:pt>
    <dgm:pt modelId="{385BAC04-B823-430E-86A4-F5D354ABF080}">
      <dgm:prSet phldrT="[Text]"/>
      <dgm:spPr/>
      <dgm:t>
        <a:bodyPr/>
        <a:lstStyle/>
        <a:p>
          <a:r>
            <a:rPr lang="en-US" dirty="0" smtClean="0"/>
            <a:t>Values</a:t>
          </a:r>
          <a:endParaRPr lang="en-US" dirty="0"/>
        </a:p>
      </dgm:t>
    </dgm:pt>
    <dgm:pt modelId="{C8B567D5-AA66-4FAB-B78D-DCB07BEE0804}" type="parTrans" cxnId="{EB13C340-90AD-4F1F-BC7D-60D7000ABC84}">
      <dgm:prSet/>
      <dgm:spPr/>
      <dgm:t>
        <a:bodyPr/>
        <a:lstStyle/>
        <a:p>
          <a:endParaRPr lang="en-US"/>
        </a:p>
      </dgm:t>
    </dgm:pt>
    <dgm:pt modelId="{BC4422C2-F633-488E-B27D-4FA006ABE9A0}" type="sibTrans" cxnId="{EB13C340-90AD-4F1F-BC7D-60D7000ABC84}">
      <dgm:prSet/>
      <dgm:spPr/>
      <dgm:t>
        <a:bodyPr/>
        <a:lstStyle/>
        <a:p>
          <a:endParaRPr lang="en-US"/>
        </a:p>
      </dgm:t>
    </dgm:pt>
    <dgm:pt modelId="{4EF9D376-9CB9-4A2D-863A-CFF06E4C44DF}">
      <dgm:prSet phldrT="[Text]"/>
      <dgm:spPr/>
      <dgm:t>
        <a:bodyPr/>
        <a:lstStyle/>
        <a:p>
          <a:r>
            <a:rPr lang="en-US" dirty="0" smtClean="0"/>
            <a:t>Mission Statement</a:t>
          </a:r>
          <a:endParaRPr lang="en-US" dirty="0"/>
        </a:p>
      </dgm:t>
    </dgm:pt>
    <dgm:pt modelId="{5BAD0589-27BE-4CA0-9ADC-31FEE67DC739}" type="parTrans" cxnId="{826B52EE-DDAA-4502-9072-F950D75B757C}">
      <dgm:prSet/>
      <dgm:spPr/>
      <dgm:t>
        <a:bodyPr/>
        <a:lstStyle/>
        <a:p>
          <a:endParaRPr lang="en-US"/>
        </a:p>
      </dgm:t>
    </dgm:pt>
    <dgm:pt modelId="{6C4D98A5-A43E-4086-A79C-BC01AF59D053}" type="sibTrans" cxnId="{826B52EE-DDAA-4502-9072-F950D75B757C}">
      <dgm:prSet/>
      <dgm:spPr/>
      <dgm:t>
        <a:bodyPr/>
        <a:lstStyle/>
        <a:p>
          <a:endParaRPr lang="en-US"/>
        </a:p>
      </dgm:t>
    </dgm:pt>
    <dgm:pt modelId="{719D8712-E5C6-4BCE-B9E4-B35709B79354}">
      <dgm:prSet phldrT="[Text]"/>
      <dgm:spPr/>
      <dgm:t>
        <a:bodyPr/>
        <a:lstStyle/>
        <a:p>
          <a:r>
            <a:rPr lang="en-US" dirty="0" smtClean="0"/>
            <a:t>Vision</a:t>
          </a:r>
          <a:endParaRPr lang="en-US" dirty="0"/>
        </a:p>
      </dgm:t>
    </dgm:pt>
    <dgm:pt modelId="{419CEDF8-B7C6-4C1B-A378-DAE41BEC3761}" type="parTrans" cxnId="{999F106D-90DB-480D-B7FA-A82E5565D6D0}">
      <dgm:prSet/>
      <dgm:spPr/>
      <dgm:t>
        <a:bodyPr/>
        <a:lstStyle/>
        <a:p>
          <a:endParaRPr lang="en-US"/>
        </a:p>
      </dgm:t>
    </dgm:pt>
    <dgm:pt modelId="{F45CFBC0-2DA3-43A5-B09A-FC50FD559DBB}" type="sibTrans" cxnId="{999F106D-90DB-480D-B7FA-A82E5565D6D0}">
      <dgm:prSet/>
      <dgm:spPr/>
      <dgm:t>
        <a:bodyPr/>
        <a:lstStyle/>
        <a:p>
          <a:endParaRPr lang="en-US"/>
        </a:p>
      </dgm:t>
    </dgm:pt>
    <dgm:pt modelId="{1DFFE272-93C3-4E55-9181-20C5ACC5CDFD}">
      <dgm:prSet/>
      <dgm:spPr/>
      <dgm:t>
        <a:bodyPr/>
        <a:lstStyle/>
        <a:p>
          <a:r>
            <a:rPr lang="en-US" dirty="0" smtClean="0"/>
            <a:t>Strategic Goals</a:t>
          </a:r>
          <a:endParaRPr lang="en-US" dirty="0"/>
        </a:p>
      </dgm:t>
    </dgm:pt>
    <dgm:pt modelId="{A4EC61DF-28F6-4515-ACD1-062A67C17E61}" type="parTrans" cxnId="{FB4270D8-0C92-411F-8A74-AD1D003AA04A}">
      <dgm:prSet/>
      <dgm:spPr/>
      <dgm:t>
        <a:bodyPr/>
        <a:lstStyle/>
        <a:p>
          <a:endParaRPr lang="en-US"/>
        </a:p>
      </dgm:t>
    </dgm:pt>
    <dgm:pt modelId="{3E18996C-B375-43ED-983C-749727A72377}" type="sibTrans" cxnId="{FB4270D8-0C92-411F-8A74-AD1D003AA04A}">
      <dgm:prSet/>
      <dgm:spPr/>
      <dgm:t>
        <a:bodyPr/>
        <a:lstStyle/>
        <a:p>
          <a:endParaRPr lang="en-US"/>
        </a:p>
      </dgm:t>
    </dgm:pt>
    <dgm:pt modelId="{C4C5D9B7-123D-43D5-8236-28E9D83BC557}">
      <dgm:prSet/>
      <dgm:spPr/>
      <dgm:t>
        <a:bodyPr/>
        <a:lstStyle/>
        <a:p>
          <a:r>
            <a:rPr lang="en-US" dirty="0" smtClean="0"/>
            <a:t>Goals &amp; Objectives</a:t>
          </a:r>
          <a:endParaRPr lang="en-US" dirty="0"/>
        </a:p>
      </dgm:t>
    </dgm:pt>
    <dgm:pt modelId="{E8A6778E-C57D-4E26-A728-E6569E8BFEFC}" type="parTrans" cxnId="{2E76AE01-426A-4150-8D1E-B7DB04561ED2}">
      <dgm:prSet/>
      <dgm:spPr/>
      <dgm:t>
        <a:bodyPr/>
        <a:lstStyle/>
        <a:p>
          <a:endParaRPr lang="en-US"/>
        </a:p>
      </dgm:t>
    </dgm:pt>
    <dgm:pt modelId="{58AAA207-8015-406B-BE59-8B4F558BA0CD}" type="sibTrans" cxnId="{2E76AE01-426A-4150-8D1E-B7DB04561ED2}">
      <dgm:prSet/>
      <dgm:spPr/>
      <dgm:t>
        <a:bodyPr/>
        <a:lstStyle/>
        <a:p>
          <a:endParaRPr lang="en-US"/>
        </a:p>
      </dgm:t>
    </dgm:pt>
    <dgm:pt modelId="{80EB8C3D-F42D-43CF-AEEB-CC9609A7852C}" type="pres">
      <dgm:prSet presAssocID="{33D8BA41-6CDB-4CC9-85E3-7F9987D55E4E}" presName="Name0" presStyleCnt="0">
        <dgm:presLayoutVars>
          <dgm:dir/>
          <dgm:animLvl val="lvl"/>
          <dgm:resizeHandles val="exact"/>
        </dgm:presLayoutVars>
      </dgm:prSet>
      <dgm:spPr/>
    </dgm:pt>
    <dgm:pt modelId="{CB5593AC-041F-44EB-BF96-BAAFCEFD0D7F}" type="pres">
      <dgm:prSet presAssocID="{33D8BA41-6CDB-4CC9-85E3-7F9987D55E4E}" presName="dummy" presStyleCnt="0"/>
      <dgm:spPr/>
    </dgm:pt>
    <dgm:pt modelId="{5045E1AF-E9D2-4DF3-8BC0-57BFFC50FB4E}" type="pres">
      <dgm:prSet presAssocID="{33D8BA41-6CDB-4CC9-85E3-7F9987D55E4E}" presName="linH" presStyleCnt="0"/>
      <dgm:spPr/>
    </dgm:pt>
    <dgm:pt modelId="{73523A2C-C1CA-44FB-872D-D350BE3FD90A}" type="pres">
      <dgm:prSet presAssocID="{33D8BA41-6CDB-4CC9-85E3-7F9987D55E4E}" presName="padding1" presStyleCnt="0"/>
      <dgm:spPr/>
    </dgm:pt>
    <dgm:pt modelId="{5483FE06-C771-4515-AF78-9E44B4519BF7}" type="pres">
      <dgm:prSet presAssocID="{385BAC04-B823-430E-86A4-F5D354ABF080}" presName="linV" presStyleCnt="0"/>
      <dgm:spPr/>
    </dgm:pt>
    <dgm:pt modelId="{1DE69D15-043F-4103-AB89-3CB33333C03E}" type="pres">
      <dgm:prSet presAssocID="{385BAC04-B823-430E-86A4-F5D354ABF080}" presName="spVertical1" presStyleCnt="0"/>
      <dgm:spPr/>
    </dgm:pt>
    <dgm:pt modelId="{007A6D65-55EE-4E95-AF9A-BAF275981318}" type="pres">
      <dgm:prSet presAssocID="{385BAC04-B823-430E-86A4-F5D354ABF080}" presName="parTx" presStyleLbl="revTx" presStyleIdx="0" presStyleCnt="5">
        <dgm:presLayoutVars>
          <dgm:chMax val="0"/>
          <dgm:chPref val="0"/>
          <dgm:bulletEnabled val="1"/>
        </dgm:presLayoutVars>
      </dgm:prSet>
      <dgm:spPr/>
      <dgm:t>
        <a:bodyPr/>
        <a:lstStyle/>
        <a:p>
          <a:endParaRPr lang="en-US"/>
        </a:p>
      </dgm:t>
    </dgm:pt>
    <dgm:pt modelId="{86971FD2-6DA5-4429-A90C-61198D8021B4}" type="pres">
      <dgm:prSet presAssocID="{385BAC04-B823-430E-86A4-F5D354ABF080}" presName="spVertical2" presStyleCnt="0"/>
      <dgm:spPr/>
    </dgm:pt>
    <dgm:pt modelId="{1C4709B7-6789-4D87-8175-111D1E10F2CA}" type="pres">
      <dgm:prSet presAssocID="{385BAC04-B823-430E-86A4-F5D354ABF080}" presName="spVertical3" presStyleCnt="0"/>
      <dgm:spPr/>
    </dgm:pt>
    <dgm:pt modelId="{305FDEA3-C21E-4EA1-B61F-D3A32AFE97F4}" type="pres">
      <dgm:prSet presAssocID="{BC4422C2-F633-488E-B27D-4FA006ABE9A0}" presName="space" presStyleCnt="0"/>
      <dgm:spPr/>
    </dgm:pt>
    <dgm:pt modelId="{C1059E4D-E4B3-419F-8306-C3F98E5AC3F9}" type="pres">
      <dgm:prSet presAssocID="{4EF9D376-9CB9-4A2D-863A-CFF06E4C44DF}" presName="linV" presStyleCnt="0"/>
      <dgm:spPr/>
    </dgm:pt>
    <dgm:pt modelId="{DA31F439-CF9E-46DF-BF48-F6545059D643}" type="pres">
      <dgm:prSet presAssocID="{4EF9D376-9CB9-4A2D-863A-CFF06E4C44DF}" presName="spVertical1" presStyleCnt="0"/>
      <dgm:spPr/>
    </dgm:pt>
    <dgm:pt modelId="{47E131A2-A409-4E8A-8B4A-3FED44884040}" type="pres">
      <dgm:prSet presAssocID="{4EF9D376-9CB9-4A2D-863A-CFF06E4C44DF}" presName="parTx" presStyleLbl="revTx" presStyleIdx="1" presStyleCnt="5">
        <dgm:presLayoutVars>
          <dgm:chMax val="0"/>
          <dgm:chPref val="0"/>
          <dgm:bulletEnabled val="1"/>
        </dgm:presLayoutVars>
      </dgm:prSet>
      <dgm:spPr/>
      <dgm:t>
        <a:bodyPr/>
        <a:lstStyle/>
        <a:p>
          <a:endParaRPr lang="en-US"/>
        </a:p>
      </dgm:t>
    </dgm:pt>
    <dgm:pt modelId="{D145894B-5D5C-4339-844A-420097441BDC}" type="pres">
      <dgm:prSet presAssocID="{4EF9D376-9CB9-4A2D-863A-CFF06E4C44DF}" presName="spVertical2" presStyleCnt="0"/>
      <dgm:spPr/>
    </dgm:pt>
    <dgm:pt modelId="{CE8AF907-9C80-4ACF-9DB6-8F2851B6C9CB}" type="pres">
      <dgm:prSet presAssocID="{4EF9D376-9CB9-4A2D-863A-CFF06E4C44DF}" presName="spVertical3" presStyleCnt="0"/>
      <dgm:spPr/>
    </dgm:pt>
    <dgm:pt modelId="{999E44CE-01E2-43FA-8E02-6347F38033D7}" type="pres">
      <dgm:prSet presAssocID="{6C4D98A5-A43E-4086-A79C-BC01AF59D053}" presName="space" presStyleCnt="0"/>
      <dgm:spPr/>
    </dgm:pt>
    <dgm:pt modelId="{ABDE70D3-C643-4B7A-A2AD-D5D670D3AB11}" type="pres">
      <dgm:prSet presAssocID="{719D8712-E5C6-4BCE-B9E4-B35709B79354}" presName="linV" presStyleCnt="0"/>
      <dgm:spPr/>
    </dgm:pt>
    <dgm:pt modelId="{7A5D6554-CD1D-4AE4-9BBA-19C1C95A51D9}" type="pres">
      <dgm:prSet presAssocID="{719D8712-E5C6-4BCE-B9E4-B35709B79354}" presName="spVertical1" presStyleCnt="0"/>
      <dgm:spPr/>
    </dgm:pt>
    <dgm:pt modelId="{7BCF7958-0551-4FC9-8DA8-884216661EE1}" type="pres">
      <dgm:prSet presAssocID="{719D8712-E5C6-4BCE-B9E4-B35709B79354}" presName="parTx" presStyleLbl="revTx" presStyleIdx="2" presStyleCnt="5">
        <dgm:presLayoutVars>
          <dgm:chMax val="0"/>
          <dgm:chPref val="0"/>
          <dgm:bulletEnabled val="1"/>
        </dgm:presLayoutVars>
      </dgm:prSet>
      <dgm:spPr/>
      <dgm:t>
        <a:bodyPr/>
        <a:lstStyle/>
        <a:p>
          <a:endParaRPr lang="en-US"/>
        </a:p>
      </dgm:t>
    </dgm:pt>
    <dgm:pt modelId="{A9A0C520-85B7-454F-8DCC-8969AC1F3F9E}" type="pres">
      <dgm:prSet presAssocID="{719D8712-E5C6-4BCE-B9E4-B35709B79354}" presName="spVertical2" presStyleCnt="0"/>
      <dgm:spPr/>
    </dgm:pt>
    <dgm:pt modelId="{EBB1749D-4983-4C5B-8554-98241873F3D8}" type="pres">
      <dgm:prSet presAssocID="{719D8712-E5C6-4BCE-B9E4-B35709B79354}" presName="spVertical3" presStyleCnt="0"/>
      <dgm:spPr/>
    </dgm:pt>
    <dgm:pt modelId="{FD937DF2-A648-4190-AAA7-6B0245A010A9}" type="pres">
      <dgm:prSet presAssocID="{F45CFBC0-2DA3-43A5-B09A-FC50FD559DBB}" presName="space" presStyleCnt="0"/>
      <dgm:spPr/>
    </dgm:pt>
    <dgm:pt modelId="{47B746AF-7100-415A-9588-6A340C6535C6}" type="pres">
      <dgm:prSet presAssocID="{1DFFE272-93C3-4E55-9181-20C5ACC5CDFD}" presName="linV" presStyleCnt="0"/>
      <dgm:spPr/>
    </dgm:pt>
    <dgm:pt modelId="{C4DDEA68-93D7-428E-BDEC-0949F924205B}" type="pres">
      <dgm:prSet presAssocID="{1DFFE272-93C3-4E55-9181-20C5ACC5CDFD}" presName="spVertical1" presStyleCnt="0"/>
      <dgm:spPr/>
    </dgm:pt>
    <dgm:pt modelId="{4C1025BA-5C08-450E-BDFA-D61C394F4723}" type="pres">
      <dgm:prSet presAssocID="{1DFFE272-93C3-4E55-9181-20C5ACC5CDFD}" presName="parTx" presStyleLbl="revTx" presStyleIdx="3" presStyleCnt="5">
        <dgm:presLayoutVars>
          <dgm:chMax val="0"/>
          <dgm:chPref val="0"/>
          <dgm:bulletEnabled val="1"/>
        </dgm:presLayoutVars>
      </dgm:prSet>
      <dgm:spPr/>
      <dgm:t>
        <a:bodyPr/>
        <a:lstStyle/>
        <a:p>
          <a:endParaRPr lang="en-US"/>
        </a:p>
      </dgm:t>
    </dgm:pt>
    <dgm:pt modelId="{23C5B78C-8809-4AC1-AB45-EE61B1CAE64E}" type="pres">
      <dgm:prSet presAssocID="{1DFFE272-93C3-4E55-9181-20C5ACC5CDFD}" presName="spVertical2" presStyleCnt="0"/>
      <dgm:spPr/>
    </dgm:pt>
    <dgm:pt modelId="{2329B85A-9557-4482-BBDF-3AD611A904B2}" type="pres">
      <dgm:prSet presAssocID="{1DFFE272-93C3-4E55-9181-20C5ACC5CDFD}" presName="spVertical3" presStyleCnt="0"/>
      <dgm:spPr/>
    </dgm:pt>
    <dgm:pt modelId="{79C2CDD4-0230-488F-92E5-304ADFCD8EC2}" type="pres">
      <dgm:prSet presAssocID="{3E18996C-B375-43ED-983C-749727A72377}" presName="space" presStyleCnt="0"/>
      <dgm:spPr/>
    </dgm:pt>
    <dgm:pt modelId="{F314628D-53FF-4E3F-8E4A-5217B372C709}" type="pres">
      <dgm:prSet presAssocID="{C4C5D9B7-123D-43D5-8236-28E9D83BC557}" presName="linV" presStyleCnt="0"/>
      <dgm:spPr/>
    </dgm:pt>
    <dgm:pt modelId="{7BEDF65E-7E1B-4908-9DAB-E9125AC91805}" type="pres">
      <dgm:prSet presAssocID="{C4C5D9B7-123D-43D5-8236-28E9D83BC557}" presName="spVertical1" presStyleCnt="0"/>
      <dgm:spPr/>
    </dgm:pt>
    <dgm:pt modelId="{7958A29E-1004-4857-AD53-8AF2303E8548}" type="pres">
      <dgm:prSet presAssocID="{C4C5D9B7-123D-43D5-8236-28E9D83BC557}" presName="parTx" presStyleLbl="revTx" presStyleIdx="4" presStyleCnt="5">
        <dgm:presLayoutVars>
          <dgm:chMax val="0"/>
          <dgm:chPref val="0"/>
          <dgm:bulletEnabled val="1"/>
        </dgm:presLayoutVars>
      </dgm:prSet>
      <dgm:spPr/>
      <dgm:t>
        <a:bodyPr/>
        <a:lstStyle/>
        <a:p>
          <a:endParaRPr lang="en-US"/>
        </a:p>
      </dgm:t>
    </dgm:pt>
    <dgm:pt modelId="{6D3B0F9E-05C4-4800-AA01-FDE19A2B0F5B}" type="pres">
      <dgm:prSet presAssocID="{C4C5D9B7-123D-43D5-8236-28E9D83BC557}" presName="spVertical2" presStyleCnt="0"/>
      <dgm:spPr/>
    </dgm:pt>
    <dgm:pt modelId="{BD17C8A8-ECB0-4D9F-A1A6-1DA123EBABE2}" type="pres">
      <dgm:prSet presAssocID="{C4C5D9B7-123D-43D5-8236-28E9D83BC557}" presName="spVertical3" presStyleCnt="0"/>
      <dgm:spPr/>
    </dgm:pt>
    <dgm:pt modelId="{59C896B1-33B0-471A-88D1-3B54F73A0259}" type="pres">
      <dgm:prSet presAssocID="{33D8BA41-6CDB-4CC9-85E3-7F9987D55E4E}" presName="padding2" presStyleCnt="0"/>
      <dgm:spPr/>
    </dgm:pt>
    <dgm:pt modelId="{3CA1EE17-37A9-451D-AB68-BEEF3CA5694E}" type="pres">
      <dgm:prSet presAssocID="{33D8BA41-6CDB-4CC9-85E3-7F9987D55E4E}" presName="negArrow" presStyleCnt="0"/>
      <dgm:spPr/>
    </dgm:pt>
    <dgm:pt modelId="{B9DC0180-75F7-4327-B1B0-39F1B88013AF}" type="pres">
      <dgm:prSet presAssocID="{33D8BA41-6CDB-4CC9-85E3-7F9987D55E4E}" presName="backgroundArrow" presStyleLbl="node1" presStyleIdx="0" presStyleCnt="1"/>
      <dgm:spPr/>
      <dgm:t>
        <a:bodyPr/>
        <a:lstStyle/>
        <a:p>
          <a:endParaRPr lang="en-US"/>
        </a:p>
      </dgm:t>
    </dgm:pt>
  </dgm:ptLst>
  <dgm:cxnLst>
    <dgm:cxn modelId="{93F73049-C103-49F9-81B3-9D8E56D7ED63}" type="presOf" srcId="{4EF9D376-9CB9-4A2D-863A-CFF06E4C44DF}" destId="{47E131A2-A409-4E8A-8B4A-3FED44884040}" srcOrd="0" destOrd="0" presId="urn:microsoft.com/office/officeart/2005/8/layout/hProcess3"/>
    <dgm:cxn modelId="{4D4D3F5A-E021-4BD9-A378-892142446FFF}" type="presOf" srcId="{719D8712-E5C6-4BCE-B9E4-B35709B79354}" destId="{7BCF7958-0551-4FC9-8DA8-884216661EE1}" srcOrd="0" destOrd="0" presId="urn:microsoft.com/office/officeart/2005/8/layout/hProcess3"/>
    <dgm:cxn modelId="{E6F55B44-04F5-4E70-AAA8-7FFBE6F4EFF1}" type="presOf" srcId="{33D8BA41-6CDB-4CC9-85E3-7F9987D55E4E}" destId="{80EB8C3D-F42D-43CF-AEEB-CC9609A7852C}" srcOrd="0" destOrd="0" presId="urn:microsoft.com/office/officeart/2005/8/layout/hProcess3"/>
    <dgm:cxn modelId="{991B90D8-96DA-4D61-B0A3-B78578A60B4F}" type="presOf" srcId="{1DFFE272-93C3-4E55-9181-20C5ACC5CDFD}" destId="{4C1025BA-5C08-450E-BDFA-D61C394F4723}" srcOrd="0" destOrd="0" presId="urn:microsoft.com/office/officeart/2005/8/layout/hProcess3"/>
    <dgm:cxn modelId="{826B52EE-DDAA-4502-9072-F950D75B757C}" srcId="{33D8BA41-6CDB-4CC9-85E3-7F9987D55E4E}" destId="{4EF9D376-9CB9-4A2D-863A-CFF06E4C44DF}" srcOrd="1" destOrd="0" parTransId="{5BAD0589-27BE-4CA0-9ADC-31FEE67DC739}" sibTransId="{6C4D98A5-A43E-4086-A79C-BC01AF59D053}"/>
    <dgm:cxn modelId="{999F106D-90DB-480D-B7FA-A82E5565D6D0}" srcId="{33D8BA41-6CDB-4CC9-85E3-7F9987D55E4E}" destId="{719D8712-E5C6-4BCE-B9E4-B35709B79354}" srcOrd="2" destOrd="0" parTransId="{419CEDF8-B7C6-4C1B-A378-DAE41BEC3761}" sibTransId="{F45CFBC0-2DA3-43A5-B09A-FC50FD559DBB}"/>
    <dgm:cxn modelId="{FB4270D8-0C92-411F-8A74-AD1D003AA04A}" srcId="{33D8BA41-6CDB-4CC9-85E3-7F9987D55E4E}" destId="{1DFFE272-93C3-4E55-9181-20C5ACC5CDFD}" srcOrd="3" destOrd="0" parTransId="{A4EC61DF-28F6-4515-ACD1-062A67C17E61}" sibTransId="{3E18996C-B375-43ED-983C-749727A72377}"/>
    <dgm:cxn modelId="{EB13C340-90AD-4F1F-BC7D-60D7000ABC84}" srcId="{33D8BA41-6CDB-4CC9-85E3-7F9987D55E4E}" destId="{385BAC04-B823-430E-86A4-F5D354ABF080}" srcOrd="0" destOrd="0" parTransId="{C8B567D5-AA66-4FAB-B78D-DCB07BEE0804}" sibTransId="{BC4422C2-F633-488E-B27D-4FA006ABE9A0}"/>
    <dgm:cxn modelId="{2E76AE01-426A-4150-8D1E-B7DB04561ED2}" srcId="{33D8BA41-6CDB-4CC9-85E3-7F9987D55E4E}" destId="{C4C5D9B7-123D-43D5-8236-28E9D83BC557}" srcOrd="4" destOrd="0" parTransId="{E8A6778E-C57D-4E26-A728-E6569E8BFEFC}" sibTransId="{58AAA207-8015-406B-BE59-8B4F558BA0CD}"/>
    <dgm:cxn modelId="{42CFFC58-C0F7-4F19-BDFD-BF0AB9296643}" type="presOf" srcId="{385BAC04-B823-430E-86A4-F5D354ABF080}" destId="{007A6D65-55EE-4E95-AF9A-BAF275981318}" srcOrd="0" destOrd="0" presId="urn:microsoft.com/office/officeart/2005/8/layout/hProcess3"/>
    <dgm:cxn modelId="{A7E46F9C-D55D-4624-A9C5-990F41F800E8}" type="presOf" srcId="{C4C5D9B7-123D-43D5-8236-28E9D83BC557}" destId="{7958A29E-1004-4857-AD53-8AF2303E8548}" srcOrd="0" destOrd="0" presId="urn:microsoft.com/office/officeart/2005/8/layout/hProcess3"/>
    <dgm:cxn modelId="{0D1D569E-FB66-48B0-9CA7-F1F7367CCD53}" type="presParOf" srcId="{80EB8C3D-F42D-43CF-AEEB-CC9609A7852C}" destId="{CB5593AC-041F-44EB-BF96-BAAFCEFD0D7F}" srcOrd="0" destOrd="0" presId="urn:microsoft.com/office/officeart/2005/8/layout/hProcess3"/>
    <dgm:cxn modelId="{3508F92D-24DB-41EC-AD15-6EC2243CB3CD}" type="presParOf" srcId="{80EB8C3D-F42D-43CF-AEEB-CC9609A7852C}" destId="{5045E1AF-E9D2-4DF3-8BC0-57BFFC50FB4E}" srcOrd="1" destOrd="0" presId="urn:microsoft.com/office/officeart/2005/8/layout/hProcess3"/>
    <dgm:cxn modelId="{634CD9E5-CBA3-429A-8BA2-045DA8E1E3C1}" type="presParOf" srcId="{5045E1AF-E9D2-4DF3-8BC0-57BFFC50FB4E}" destId="{73523A2C-C1CA-44FB-872D-D350BE3FD90A}" srcOrd="0" destOrd="0" presId="urn:microsoft.com/office/officeart/2005/8/layout/hProcess3"/>
    <dgm:cxn modelId="{00A23011-F17A-40D9-B3DD-676BB1B04327}" type="presParOf" srcId="{5045E1AF-E9D2-4DF3-8BC0-57BFFC50FB4E}" destId="{5483FE06-C771-4515-AF78-9E44B4519BF7}" srcOrd="1" destOrd="0" presId="urn:microsoft.com/office/officeart/2005/8/layout/hProcess3"/>
    <dgm:cxn modelId="{80341AF3-6DC7-41EB-8DE2-C00D7AA8CE5A}" type="presParOf" srcId="{5483FE06-C771-4515-AF78-9E44B4519BF7}" destId="{1DE69D15-043F-4103-AB89-3CB33333C03E}" srcOrd="0" destOrd="0" presId="urn:microsoft.com/office/officeart/2005/8/layout/hProcess3"/>
    <dgm:cxn modelId="{B7F567B9-7F48-40B7-8A3F-C04885516E55}" type="presParOf" srcId="{5483FE06-C771-4515-AF78-9E44B4519BF7}" destId="{007A6D65-55EE-4E95-AF9A-BAF275981318}" srcOrd="1" destOrd="0" presId="urn:microsoft.com/office/officeart/2005/8/layout/hProcess3"/>
    <dgm:cxn modelId="{2902747E-0B59-4693-8160-26D48BED6B05}" type="presParOf" srcId="{5483FE06-C771-4515-AF78-9E44B4519BF7}" destId="{86971FD2-6DA5-4429-A90C-61198D8021B4}" srcOrd="2" destOrd="0" presId="urn:microsoft.com/office/officeart/2005/8/layout/hProcess3"/>
    <dgm:cxn modelId="{E5940FBC-A0C3-443B-AA84-61764C0C5263}" type="presParOf" srcId="{5483FE06-C771-4515-AF78-9E44B4519BF7}" destId="{1C4709B7-6789-4D87-8175-111D1E10F2CA}" srcOrd="3" destOrd="0" presId="urn:microsoft.com/office/officeart/2005/8/layout/hProcess3"/>
    <dgm:cxn modelId="{4E0F2D0D-FA80-4263-AF28-3515E395F6BF}" type="presParOf" srcId="{5045E1AF-E9D2-4DF3-8BC0-57BFFC50FB4E}" destId="{305FDEA3-C21E-4EA1-B61F-D3A32AFE97F4}" srcOrd="2" destOrd="0" presId="urn:microsoft.com/office/officeart/2005/8/layout/hProcess3"/>
    <dgm:cxn modelId="{67344B1D-4E30-480E-8DFA-0E0BD7A65DD1}" type="presParOf" srcId="{5045E1AF-E9D2-4DF3-8BC0-57BFFC50FB4E}" destId="{C1059E4D-E4B3-419F-8306-C3F98E5AC3F9}" srcOrd="3" destOrd="0" presId="urn:microsoft.com/office/officeart/2005/8/layout/hProcess3"/>
    <dgm:cxn modelId="{57FA2A64-BBA4-4A53-AA73-5AF5105BCACE}" type="presParOf" srcId="{C1059E4D-E4B3-419F-8306-C3F98E5AC3F9}" destId="{DA31F439-CF9E-46DF-BF48-F6545059D643}" srcOrd="0" destOrd="0" presId="urn:microsoft.com/office/officeart/2005/8/layout/hProcess3"/>
    <dgm:cxn modelId="{8E67BFC5-FE47-4F58-B878-9C603574CBD0}" type="presParOf" srcId="{C1059E4D-E4B3-419F-8306-C3F98E5AC3F9}" destId="{47E131A2-A409-4E8A-8B4A-3FED44884040}" srcOrd="1" destOrd="0" presId="urn:microsoft.com/office/officeart/2005/8/layout/hProcess3"/>
    <dgm:cxn modelId="{8F7C5C03-D8F7-4486-A694-9D3D58EBCE5E}" type="presParOf" srcId="{C1059E4D-E4B3-419F-8306-C3F98E5AC3F9}" destId="{D145894B-5D5C-4339-844A-420097441BDC}" srcOrd="2" destOrd="0" presId="urn:microsoft.com/office/officeart/2005/8/layout/hProcess3"/>
    <dgm:cxn modelId="{CB24037C-C8B0-48E2-A21F-60E812DBAA88}" type="presParOf" srcId="{C1059E4D-E4B3-419F-8306-C3F98E5AC3F9}" destId="{CE8AF907-9C80-4ACF-9DB6-8F2851B6C9CB}" srcOrd="3" destOrd="0" presId="urn:microsoft.com/office/officeart/2005/8/layout/hProcess3"/>
    <dgm:cxn modelId="{A4B05C2F-7131-468A-A663-3C6766BC7141}" type="presParOf" srcId="{5045E1AF-E9D2-4DF3-8BC0-57BFFC50FB4E}" destId="{999E44CE-01E2-43FA-8E02-6347F38033D7}" srcOrd="4" destOrd="0" presId="urn:microsoft.com/office/officeart/2005/8/layout/hProcess3"/>
    <dgm:cxn modelId="{EC3973B3-2AEE-452A-B605-C1CD1D8F5758}" type="presParOf" srcId="{5045E1AF-E9D2-4DF3-8BC0-57BFFC50FB4E}" destId="{ABDE70D3-C643-4B7A-A2AD-D5D670D3AB11}" srcOrd="5" destOrd="0" presId="urn:microsoft.com/office/officeart/2005/8/layout/hProcess3"/>
    <dgm:cxn modelId="{ABC14E2E-C299-45DC-B48D-35F28C5F590A}" type="presParOf" srcId="{ABDE70D3-C643-4B7A-A2AD-D5D670D3AB11}" destId="{7A5D6554-CD1D-4AE4-9BBA-19C1C95A51D9}" srcOrd="0" destOrd="0" presId="urn:microsoft.com/office/officeart/2005/8/layout/hProcess3"/>
    <dgm:cxn modelId="{1D7B5879-26B5-41A2-B1D8-0C2AA97A4032}" type="presParOf" srcId="{ABDE70D3-C643-4B7A-A2AD-D5D670D3AB11}" destId="{7BCF7958-0551-4FC9-8DA8-884216661EE1}" srcOrd="1" destOrd="0" presId="urn:microsoft.com/office/officeart/2005/8/layout/hProcess3"/>
    <dgm:cxn modelId="{74C50E0C-E6B4-460F-BA23-A4F743D71E40}" type="presParOf" srcId="{ABDE70D3-C643-4B7A-A2AD-D5D670D3AB11}" destId="{A9A0C520-85B7-454F-8DCC-8969AC1F3F9E}" srcOrd="2" destOrd="0" presId="urn:microsoft.com/office/officeart/2005/8/layout/hProcess3"/>
    <dgm:cxn modelId="{56256E0E-1B66-4E4D-B6C0-E0812C3425ED}" type="presParOf" srcId="{ABDE70D3-C643-4B7A-A2AD-D5D670D3AB11}" destId="{EBB1749D-4983-4C5B-8554-98241873F3D8}" srcOrd="3" destOrd="0" presId="urn:microsoft.com/office/officeart/2005/8/layout/hProcess3"/>
    <dgm:cxn modelId="{9A0E39DB-8B43-4E5E-B217-6380ED72B1C6}" type="presParOf" srcId="{5045E1AF-E9D2-4DF3-8BC0-57BFFC50FB4E}" destId="{FD937DF2-A648-4190-AAA7-6B0245A010A9}" srcOrd="6" destOrd="0" presId="urn:microsoft.com/office/officeart/2005/8/layout/hProcess3"/>
    <dgm:cxn modelId="{39D3E928-BFF2-46A7-9F5D-A3E7DA9674AE}" type="presParOf" srcId="{5045E1AF-E9D2-4DF3-8BC0-57BFFC50FB4E}" destId="{47B746AF-7100-415A-9588-6A340C6535C6}" srcOrd="7" destOrd="0" presId="urn:microsoft.com/office/officeart/2005/8/layout/hProcess3"/>
    <dgm:cxn modelId="{09394ABF-DFC5-445A-99C1-081164214638}" type="presParOf" srcId="{47B746AF-7100-415A-9588-6A340C6535C6}" destId="{C4DDEA68-93D7-428E-BDEC-0949F924205B}" srcOrd="0" destOrd="0" presId="urn:microsoft.com/office/officeart/2005/8/layout/hProcess3"/>
    <dgm:cxn modelId="{101DCAB7-14A0-4A87-BA22-09F42AE58249}" type="presParOf" srcId="{47B746AF-7100-415A-9588-6A340C6535C6}" destId="{4C1025BA-5C08-450E-BDFA-D61C394F4723}" srcOrd="1" destOrd="0" presId="urn:microsoft.com/office/officeart/2005/8/layout/hProcess3"/>
    <dgm:cxn modelId="{7D25829E-5991-4632-95E6-F212400CF363}" type="presParOf" srcId="{47B746AF-7100-415A-9588-6A340C6535C6}" destId="{23C5B78C-8809-4AC1-AB45-EE61B1CAE64E}" srcOrd="2" destOrd="0" presId="urn:microsoft.com/office/officeart/2005/8/layout/hProcess3"/>
    <dgm:cxn modelId="{FB8396AC-4474-4E98-8941-55D1B563824D}" type="presParOf" srcId="{47B746AF-7100-415A-9588-6A340C6535C6}" destId="{2329B85A-9557-4482-BBDF-3AD611A904B2}" srcOrd="3" destOrd="0" presId="urn:microsoft.com/office/officeart/2005/8/layout/hProcess3"/>
    <dgm:cxn modelId="{2826545D-FC6C-4496-8993-998C87322821}" type="presParOf" srcId="{5045E1AF-E9D2-4DF3-8BC0-57BFFC50FB4E}" destId="{79C2CDD4-0230-488F-92E5-304ADFCD8EC2}" srcOrd="8" destOrd="0" presId="urn:microsoft.com/office/officeart/2005/8/layout/hProcess3"/>
    <dgm:cxn modelId="{73FEB08C-C027-4379-AE64-8F47FA63876A}" type="presParOf" srcId="{5045E1AF-E9D2-4DF3-8BC0-57BFFC50FB4E}" destId="{F314628D-53FF-4E3F-8E4A-5217B372C709}" srcOrd="9" destOrd="0" presId="urn:microsoft.com/office/officeart/2005/8/layout/hProcess3"/>
    <dgm:cxn modelId="{24E96ABA-170C-4B57-BE4F-E1EA3EE7410E}" type="presParOf" srcId="{F314628D-53FF-4E3F-8E4A-5217B372C709}" destId="{7BEDF65E-7E1B-4908-9DAB-E9125AC91805}" srcOrd="0" destOrd="0" presId="urn:microsoft.com/office/officeart/2005/8/layout/hProcess3"/>
    <dgm:cxn modelId="{7A8A39BD-B1CF-4E1F-8BE6-5E24B44C2744}" type="presParOf" srcId="{F314628D-53FF-4E3F-8E4A-5217B372C709}" destId="{7958A29E-1004-4857-AD53-8AF2303E8548}" srcOrd="1" destOrd="0" presId="urn:microsoft.com/office/officeart/2005/8/layout/hProcess3"/>
    <dgm:cxn modelId="{B241476C-774F-4B7F-B4F9-343F9B9BE13B}" type="presParOf" srcId="{F314628D-53FF-4E3F-8E4A-5217B372C709}" destId="{6D3B0F9E-05C4-4800-AA01-FDE19A2B0F5B}" srcOrd="2" destOrd="0" presId="urn:microsoft.com/office/officeart/2005/8/layout/hProcess3"/>
    <dgm:cxn modelId="{0F8CFB0B-DE96-4FB2-A275-5C47A46C8F26}" type="presParOf" srcId="{F314628D-53FF-4E3F-8E4A-5217B372C709}" destId="{BD17C8A8-ECB0-4D9F-A1A6-1DA123EBABE2}" srcOrd="3" destOrd="0" presId="urn:microsoft.com/office/officeart/2005/8/layout/hProcess3"/>
    <dgm:cxn modelId="{B9514AFC-CBB1-4A73-8FF8-83CA72CA0443}" type="presParOf" srcId="{5045E1AF-E9D2-4DF3-8BC0-57BFFC50FB4E}" destId="{59C896B1-33B0-471A-88D1-3B54F73A0259}" srcOrd="10" destOrd="0" presId="urn:microsoft.com/office/officeart/2005/8/layout/hProcess3"/>
    <dgm:cxn modelId="{1C89D244-08FE-48CD-8F93-297B6B1143F3}" type="presParOf" srcId="{5045E1AF-E9D2-4DF3-8BC0-57BFFC50FB4E}" destId="{3CA1EE17-37A9-451D-AB68-BEEF3CA5694E}" srcOrd="11" destOrd="0" presId="urn:microsoft.com/office/officeart/2005/8/layout/hProcess3"/>
    <dgm:cxn modelId="{CEEE145E-9851-4040-88FF-55D304402FCA}" type="presParOf" srcId="{5045E1AF-E9D2-4DF3-8BC0-57BFFC50FB4E}" destId="{B9DC0180-75F7-4327-B1B0-39F1B88013AF}" srcOrd="12"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C0180-75F7-4327-B1B0-39F1B88013AF}">
      <dsp:nvSpPr>
        <dsp:cNvPr id="0" name=""/>
        <dsp:cNvSpPr/>
      </dsp:nvSpPr>
      <dsp:spPr>
        <a:xfrm>
          <a:off x="0" y="1187760"/>
          <a:ext cx="10972800" cy="2501280"/>
        </a:xfrm>
        <a:prstGeom prst="rightArrow">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58A29E-1004-4857-AD53-8AF2303E8548}">
      <dsp:nvSpPr>
        <dsp:cNvPr id="0" name=""/>
        <dsp:cNvSpPr/>
      </dsp:nvSpPr>
      <dsp:spPr>
        <a:xfrm>
          <a:off x="8324433" y="1813080"/>
          <a:ext cx="1551086" cy="125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en-US" sz="2600" kern="1200" dirty="0" smtClean="0"/>
            <a:t>Goals &amp; Objectives</a:t>
          </a:r>
          <a:endParaRPr lang="en-US" sz="2600" kern="1200" dirty="0"/>
        </a:p>
      </dsp:txBody>
      <dsp:txXfrm>
        <a:off x="8324433" y="1813080"/>
        <a:ext cx="1551086" cy="1250640"/>
      </dsp:txXfrm>
    </dsp:sp>
    <dsp:sp modelId="{4C1025BA-5C08-450E-BDFA-D61C394F4723}">
      <dsp:nvSpPr>
        <dsp:cNvPr id="0" name=""/>
        <dsp:cNvSpPr/>
      </dsp:nvSpPr>
      <dsp:spPr>
        <a:xfrm>
          <a:off x="6463129" y="1813080"/>
          <a:ext cx="1551086" cy="125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en-US" sz="2600" kern="1200" dirty="0" smtClean="0"/>
            <a:t>Strategic Goals</a:t>
          </a:r>
          <a:endParaRPr lang="en-US" sz="2600" kern="1200" dirty="0"/>
        </a:p>
      </dsp:txBody>
      <dsp:txXfrm>
        <a:off x="6463129" y="1813080"/>
        <a:ext cx="1551086" cy="1250640"/>
      </dsp:txXfrm>
    </dsp:sp>
    <dsp:sp modelId="{7BCF7958-0551-4FC9-8DA8-884216661EE1}">
      <dsp:nvSpPr>
        <dsp:cNvPr id="0" name=""/>
        <dsp:cNvSpPr/>
      </dsp:nvSpPr>
      <dsp:spPr>
        <a:xfrm>
          <a:off x="4601825" y="1813080"/>
          <a:ext cx="1551086" cy="125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en-US" sz="2600" kern="1200" dirty="0" smtClean="0"/>
            <a:t>Vision</a:t>
          </a:r>
          <a:endParaRPr lang="en-US" sz="2600" kern="1200" dirty="0"/>
        </a:p>
      </dsp:txBody>
      <dsp:txXfrm>
        <a:off x="4601825" y="1813080"/>
        <a:ext cx="1551086" cy="1250640"/>
      </dsp:txXfrm>
    </dsp:sp>
    <dsp:sp modelId="{47E131A2-A409-4E8A-8B4A-3FED44884040}">
      <dsp:nvSpPr>
        <dsp:cNvPr id="0" name=""/>
        <dsp:cNvSpPr/>
      </dsp:nvSpPr>
      <dsp:spPr>
        <a:xfrm>
          <a:off x="2740521" y="1813080"/>
          <a:ext cx="1551086" cy="125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en-US" sz="2600" kern="1200" dirty="0" smtClean="0"/>
            <a:t>Mission Statement</a:t>
          </a:r>
          <a:endParaRPr lang="en-US" sz="2600" kern="1200" dirty="0"/>
        </a:p>
      </dsp:txBody>
      <dsp:txXfrm>
        <a:off x="2740521" y="1813080"/>
        <a:ext cx="1551086" cy="1250640"/>
      </dsp:txXfrm>
    </dsp:sp>
    <dsp:sp modelId="{007A6D65-55EE-4E95-AF9A-BAF275981318}">
      <dsp:nvSpPr>
        <dsp:cNvPr id="0" name=""/>
        <dsp:cNvSpPr/>
      </dsp:nvSpPr>
      <dsp:spPr>
        <a:xfrm>
          <a:off x="879217" y="1813080"/>
          <a:ext cx="1551086" cy="1250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4160" rIns="0" bIns="264160" numCol="1" spcCol="1270" anchor="ctr" anchorCtr="0">
          <a:noAutofit/>
        </a:bodyPr>
        <a:lstStyle/>
        <a:p>
          <a:pPr lvl="0" algn="ctr" defTabSz="1155700">
            <a:lnSpc>
              <a:spcPct val="90000"/>
            </a:lnSpc>
            <a:spcBef>
              <a:spcPct val="0"/>
            </a:spcBef>
            <a:spcAft>
              <a:spcPct val="35000"/>
            </a:spcAft>
          </a:pPr>
          <a:r>
            <a:rPr lang="en-US" sz="2600" kern="1200" dirty="0" smtClean="0"/>
            <a:t>Values</a:t>
          </a:r>
          <a:endParaRPr lang="en-US" sz="2600" kern="1200" dirty="0"/>
        </a:p>
      </dsp:txBody>
      <dsp:txXfrm>
        <a:off x="879217" y="1813080"/>
        <a:ext cx="1551086" cy="12506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85C07-696D-CE4F-B545-B62F61075E45}" type="datetimeFigureOut">
              <a:rPr lang="en-US" smtClean="0"/>
              <a:t>4/11/2019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5B50FE-A74A-2545-9D2C-085B20D96B54}" type="slidenum">
              <a:rPr lang="en-US" smtClean="0"/>
              <a:t>‹#›</a:t>
            </a:fld>
            <a:endParaRPr lang="en-US"/>
          </a:p>
        </p:txBody>
      </p:sp>
    </p:spTree>
    <p:extLst>
      <p:ext uri="{BB962C8B-B14F-4D97-AF65-F5344CB8AC3E}">
        <p14:creationId xmlns:p14="http://schemas.microsoft.com/office/powerpoint/2010/main" val="59838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 introductions</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a:t>
            </a:fld>
            <a:endParaRPr lang="en-US"/>
          </a:p>
        </p:txBody>
      </p:sp>
    </p:spTree>
    <p:extLst>
      <p:ext uri="{BB962C8B-B14F-4D97-AF65-F5344CB8AC3E}">
        <p14:creationId xmlns:p14="http://schemas.microsoft.com/office/powerpoint/2010/main" val="873371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12</a:t>
            </a:fld>
            <a:endParaRPr lang="en-US"/>
          </a:p>
        </p:txBody>
      </p:sp>
    </p:spTree>
    <p:extLst>
      <p:ext uri="{BB962C8B-B14F-4D97-AF65-F5344CB8AC3E}">
        <p14:creationId xmlns:p14="http://schemas.microsoft.com/office/powerpoint/2010/main" val="3150885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objectives and strategies related to the first Goal.</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15</a:t>
            </a:fld>
            <a:endParaRPr lang="en-US"/>
          </a:p>
        </p:txBody>
      </p:sp>
    </p:spTree>
    <p:extLst>
      <p:ext uri="{BB962C8B-B14F-4D97-AF65-F5344CB8AC3E}">
        <p14:creationId xmlns:p14="http://schemas.microsoft.com/office/powerpoint/2010/main" val="115983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3</a:t>
            </a:fld>
            <a:endParaRPr lang="en-US"/>
          </a:p>
        </p:txBody>
      </p:sp>
    </p:spTree>
    <p:extLst>
      <p:ext uri="{BB962C8B-B14F-4D97-AF65-F5344CB8AC3E}">
        <p14:creationId xmlns:p14="http://schemas.microsoft.com/office/powerpoint/2010/main" val="2398737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smtClean="0"/>
              <a:t>://open.lib.umn.edu/principlesmanagement/chapter/4-3-the-roles-of-mission-vision-and-values/ </a:t>
            </a:r>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4</a:t>
            </a:fld>
            <a:endParaRPr lang="en-US"/>
          </a:p>
        </p:txBody>
      </p:sp>
    </p:spTree>
    <p:extLst>
      <p:ext uri="{BB962C8B-B14F-4D97-AF65-F5344CB8AC3E}">
        <p14:creationId xmlns:p14="http://schemas.microsoft.com/office/powerpoint/2010/main" val="2503919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5</a:t>
            </a:fld>
            <a:endParaRPr lang="en-US"/>
          </a:p>
        </p:txBody>
      </p:sp>
    </p:spTree>
    <p:extLst>
      <p:ext uri="{BB962C8B-B14F-4D97-AF65-F5344CB8AC3E}">
        <p14:creationId xmlns:p14="http://schemas.microsoft.com/office/powerpoint/2010/main" val="2849534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6</a:t>
            </a:fld>
            <a:endParaRPr lang="en-US"/>
          </a:p>
        </p:txBody>
      </p:sp>
    </p:spTree>
    <p:extLst>
      <p:ext uri="{BB962C8B-B14F-4D97-AF65-F5344CB8AC3E}">
        <p14:creationId xmlns:p14="http://schemas.microsoft.com/office/powerpoint/2010/main" val="2801101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7</a:t>
            </a:fld>
            <a:endParaRPr lang="en-US"/>
          </a:p>
        </p:txBody>
      </p:sp>
    </p:spTree>
    <p:extLst>
      <p:ext uri="{BB962C8B-B14F-4D97-AF65-F5344CB8AC3E}">
        <p14:creationId xmlns:p14="http://schemas.microsoft.com/office/powerpoint/2010/main" val="1668173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8</a:t>
            </a:fld>
            <a:endParaRPr lang="en-US"/>
          </a:p>
        </p:txBody>
      </p:sp>
    </p:spTree>
    <p:extLst>
      <p:ext uri="{BB962C8B-B14F-4D97-AF65-F5344CB8AC3E}">
        <p14:creationId xmlns:p14="http://schemas.microsoft.com/office/powerpoint/2010/main" val="1200028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10</a:t>
            </a:fld>
            <a:endParaRPr lang="en-US"/>
          </a:p>
        </p:txBody>
      </p:sp>
    </p:spTree>
    <p:extLst>
      <p:ext uri="{BB962C8B-B14F-4D97-AF65-F5344CB8AC3E}">
        <p14:creationId xmlns:p14="http://schemas.microsoft.com/office/powerpoint/2010/main" val="2880996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5B50FE-A74A-2545-9D2C-085B20D96B54}" type="slidenum">
              <a:rPr lang="en-US" smtClean="0"/>
              <a:t>11</a:t>
            </a:fld>
            <a:endParaRPr lang="en-US"/>
          </a:p>
        </p:txBody>
      </p:sp>
    </p:spTree>
    <p:extLst>
      <p:ext uri="{BB962C8B-B14F-4D97-AF65-F5344CB8AC3E}">
        <p14:creationId xmlns:p14="http://schemas.microsoft.com/office/powerpoint/2010/main" val="906090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AF518D-C550-6347-B11F-C718B53DB94E}"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1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F518D-C550-6347-B11F-C718B53DB94E}"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1844977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AF518D-C550-6347-B11F-C718B53DB94E}"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998403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AF518D-C550-6347-B11F-C718B53DB94E}"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63111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AF518D-C550-6347-B11F-C718B53DB94E}"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7DAAFC-4D89-B743-A94E-43AA486388BE}"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59629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AF518D-C550-6347-B11F-C718B53DB94E}"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61029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AF518D-C550-6347-B11F-C718B53DB94E}" type="datetimeFigureOut">
              <a:rPr lang="en-US" smtClean="0"/>
              <a:pPr/>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7DAAFC-4D89-B743-A94E-43AA486388BE}"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41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AF518D-C550-6347-B11F-C718B53DB94E}" type="datetimeFigureOut">
              <a:rPr lang="en-US" smtClean="0"/>
              <a:pPr/>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413713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F518D-C550-6347-B11F-C718B53DB94E}" type="datetimeFigureOut">
              <a:rPr lang="en-US" smtClean="0"/>
              <a:pPr/>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1123458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AF518D-C550-6347-B11F-C718B53DB94E}"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0124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AF518D-C550-6347-B11F-C718B53DB94E}"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7DAAFC-4D89-B743-A94E-43AA486388BE}" type="slidenum">
              <a:rPr lang="en-US" smtClean="0"/>
              <a:pPr/>
              <a:t>‹#›</a:t>
            </a:fld>
            <a:endParaRPr lang="en-US"/>
          </a:p>
        </p:txBody>
      </p:sp>
    </p:spTree>
    <p:extLst>
      <p:ext uri="{BB962C8B-B14F-4D97-AF65-F5344CB8AC3E}">
        <p14:creationId xmlns:p14="http://schemas.microsoft.com/office/powerpoint/2010/main" val="24098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15AF518D-C550-6347-B11F-C718B53DB94E}" type="datetimeFigureOut">
              <a:rPr lang="en-US" smtClean="0"/>
              <a:pPr/>
              <a:t>4/11/2019</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347DAAFC-4D89-B743-A94E-43AA486388BE}" type="slidenum">
              <a:rPr lang="en-US" smtClean="0"/>
              <a:pPr/>
              <a:t>‹#›</a:t>
            </a:fld>
            <a:endParaRPr lang="en-US"/>
          </a:p>
        </p:txBody>
      </p:sp>
    </p:spTree>
    <p:extLst>
      <p:ext uri="{BB962C8B-B14F-4D97-AF65-F5344CB8AC3E}">
        <p14:creationId xmlns:p14="http://schemas.microsoft.com/office/powerpoint/2010/main" val="3809800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sccc.org/resolutions/mission-statement-academic-senat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bruzzeaa@piercecollege.edu" TargetMode="External"/><Relationship Id="rId7"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mailto:ereese@vcccd.edu" TargetMode="External"/><Relationship Id="rId5" Type="http://schemas.openxmlformats.org/officeDocument/2006/relationships/hyperlink" Target="mailto:kperigo@sdccd.edu" TargetMode="External"/><Relationship Id="rId4" Type="http://schemas.openxmlformats.org/officeDocument/2006/relationships/hyperlink" Target="mailto:Rebecca.Eikey@canyons.edu"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sccc.org/resolutions/mission-statement-academic-senat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671" y="593610"/>
            <a:ext cx="10828659" cy="2614285"/>
          </a:xfrm>
        </p:spPr>
        <p:txBody>
          <a:bodyPr>
            <a:normAutofit/>
          </a:bodyPr>
          <a:lstStyle/>
          <a:p>
            <a:pPr algn="ctr"/>
            <a:r>
              <a:rPr lang="en-US" sz="3600" dirty="0" smtClean="0"/>
              <a:t>RE- Evaluation OF Asccc mission Statement</a:t>
            </a:r>
            <a:endParaRPr lang="en-US" sz="3600" dirty="0"/>
          </a:p>
        </p:txBody>
      </p:sp>
      <p:sp>
        <p:nvSpPr>
          <p:cNvPr id="3" name="Subtitle 2"/>
          <p:cNvSpPr>
            <a:spLocks noGrp="1"/>
          </p:cNvSpPr>
          <p:nvPr>
            <p:ph type="subTitle" idx="1"/>
          </p:nvPr>
        </p:nvSpPr>
        <p:spPr>
          <a:xfrm>
            <a:off x="449706" y="3484013"/>
            <a:ext cx="11347554" cy="3141639"/>
          </a:xfrm>
        </p:spPr>
        <p:txBody>
          <a:bodyPr>
            <a:normAutofit fontScale="92500" lnSpcReduction="10000"/>
          </a:bodyPr>
          <a:lstStyle/>
          <a:p>
            <a:pPr algn="ctr"/>
            <a:r>
              <a:rPr lang="en-US" dirty="0" smtClean="0">
                <a:solidFill>
                  <a:schemeClr val="tx1"/>
                </a:solidFill>
              </a:rPr>
              <a:t>Anna Bruzzese, ASCCC South Representative</a:t>
            </a:r>
          </a:p>
          <a:p>
            <a:pPr algn="ctr"/>
            <a:r>
              <a:rPr lang="en-US" dirty="0" smtClean="0">
                <a:solidFill>
                  <a:schemeClr val="tx1"/>
                </a:solidFill>
              </a:rPr>
              <a:t>Rebecca </a:t>
            </a:r>
            <a:r>
              <a:rPr lang="en-US" dirty="0">
                <a:solidFill>
                  <a:schemeClr val="tx1"/>
                </a:solidFill>
              </a:rPr>
              <a:t>Eikey, ASCCC Area C Representative</a:t>
            </a:r>
          </a:p>
          <a:p>
            <a:pPr algn="ctr"/>
            <a:r>
              <a:rPr lang="en-US" dirty="0" smtClean="0">
                <a:solidFill>
                  <a:schemeClr val="tx1"/>
                </a:solidFill>
              </a:rPr>
              <a:t>Kim Perigo, Standards &amp; Practices Committee, San Diego Mesa College</a:t>
            </a:r>
          </a:p>
          <a:p>
            <a:pPr algn="ctr"/>
            <a:r>
              <a:rPr lang="en-US" dirty="0" smtClean="0">
                <a:solidFill>
                  <a:schemeClr val="tx1"/>
                </a:solidFill>
              </a:rPr>
              <a:t>Erik Reese, Standards &amp; Practices Committee, Moorpark College</a:t>
            </a: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dirty="0" smtClean="0">
                <a:solidFill>
                  <a:schemeClr val="accent1"/>
                </a:solidFill>
              </a:rPr>
              <a:t>FOURTH BREAKOUT </a:t>
            </a:r>
            <a:r>
              <a:rPr lang="en-US" dirty="0">
                <a:solidFill>
                  <a:schemeClr val="accent1"/>
                </a:solidFill>
              </a:rPr>
              <a:t>SESSION</a:t>
            </a:r>
          </a:p>
          <a:p>
            <a:pPr algn="ctr"/>
            <a:r>
              <a:rPr lang="en-US" dirty="0" smtClean="0">
                <a:solidFill>
                  <a:schemeClr val="accent1"/>
                </a:solidFill>
              </a:rPr>
              <a:t>2019 </a:t>
            </a:r>
            <a:r>
              <a:rPr lang="en-US" dirty="0">
                <a:solidFill>
                  <a:schemeClr val="accent1"/>
                </a:solidFill>
              </a:rPr>
              <a:t>ASCCC </a:t>
            </a:r>
            <a:r>
              <a:rPr lang="en-US" dirty="0" smtClean="0">
                <a:solidFill>
                  <a:schemeClr val="accent1"/>
                </a:solidFill>
              </a:rPr>
              <a:t>Spring Plenary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623" y="474267"/>
            <a:ext cx="8848933" cy="2046611"/>
          </a:xfrm>
          <a:prstGeom prst="rect">
            <a:avLst/>
          </a:prstGeom>
        </p:spPr>
      </p:pic>
    </p:spTree>
    <p:extLst>
      <p:ext uri="{BB962C8B-B14F-4D97-AF65-F5344CB8AC3E}">
        <p14:creationId xmlns:p14="http://schemas.microsoft.com/office/powerpoint/2010/main" val="1617044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ASCCC Mission Statement</a:t>
            </a:r>
            <a:endParaRPr lang="en-US" dirty="0"/>
          </a:p>
        </p:txBody>
      </p:sp>
      <p:sp>
        <p:nvSpPr>
          <p:cNvPr id="3" name="Content Placeholder 2"/>
          <p:cNvSpPr>
            <a:spLocks noGrp="1"/>
          </p:cNvSpPr>
          <p:nvPr>
            <p:ph idx="1"/>
          </p:nvPr>
        </p:nvSpPr>
        <p:spPr/>
        <p:txBody>
          <a:bodyPr/>
          <a:lstStyle/>
          <a:p>
            <a:pPr marL="0" indent="0">
              <a:buNone/>
            </a:pPr>
            <a:r>
              <a:rPr lang="en-US" dirty="0"/>
              <a:t>The Academic Senate for California Community Colleges fosters the effective participation by community college faculty in all statewide and local academic and professional matters; develops, promotes, and acts upon policies responding to statewide concerns; and serves as the official voice of the faculty of California Community Colleges in academic and professional matters. The Academic Senate strengthens and supports the local senates of all California community colleges.</a:t>
            </a:r>
          </a:p>
          <a:p>
            <a:pPr marL="0" indent="0">
              <a:buNone/>
            </a:pPr>
            <a:endParaRPr lang="en-US" dirty="0" smtClean="0">
              <a:hlinkClick r:id="rId3"/>
            </a:endParaRPr>
          </a:p>
          <a:p>
            <a:pPr marL="0" indent="0">
              <a:buNone/>
            </a:pPr>
            <a:r>
              <a:rPr lang="en-US" dirty="0" smtClean="0">
                <a:hlinkClick r:id="rId3"/>
              </a:rPr>
              <a:t>Adopted </a:t>
            </a:r>
            <a:r>
              <a:rPr lang="en-US" dirty="0">
                <a:hlinkClick r:id="rId3"/>
              </a:rPr>
              <a:t>1.03 S05 </a:t>
            </a:r>
            <a:endParaRPr lang="en-US" dirty="0" smtClean="0"/>
          </a:p>
          <a:p>
            <a:pPr marL="0" indent="0">
              <a:buNone/>
            </a:pPr>
            <a:endParaRPr lang="en-US" dirty="0"/>
          </a:p>
          <a:p>
            <a:pPr marL="0" indent="0">
              <a:buNone/>
            </a:pPr>
            <a:r>
              <a:rPr lang="en-US" i="1" dirty="0" smtClean="0"/>
              <a:t>Should this be revised? </a:t>
            </a:r>
            <a:endParaRPr lang="en-US" dirty="0"/>
          </a:p>
          <a:p>
            <a:pPr marL="0" indent="0">
              <a:buNone/>
            </a:pPr>
            <a:endParaRPr lang="en-US" dirty="0"/>
          </a:p>
        </p:txBody>
      </p:sp>
    </p:spTree>
    <p:extLst>
      <p:ext uri="{BB962C8B-B14F-4D97-AF65-F5344CB8AC3E}">
        <p14:creationId xmlns:p14="http://schemas.microsoft.com/office/powerpoint/2010/main" val="2315094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Content Placeholder 2"/>
          <p:cNvSpPr>
            <a:spLocks noGrp="1"/>
          </p:cNvSpPr>
          <p:nvPr>
            <p:ph idx="1"/>
          </p:nvPr>
        </p:nvSpPr>
        <p:spPr>
          <a:xfrm>
            <a:off x="1224501" y="1417639"/>
            <a:ext cx="8986299" cy="4919663"/>
          </a:xfrm>
        </p:spPr>
        <p:txBody>
          <a:bodyPr>
            <a:normAutofit/>
          </a:bodyPr>
          <a:lstStyle/>
          <a:p>
            <a:pPr marL="0" indent="0">
              <a:buNone/>
            </a:pPr>
            <a:r>
              <a:rPr lang="en-US" dirty="0" smtClean="0"/>
              <a:t>Anna Bruzzese </a:t>
            </a:r>
            <a:r>
              <a:rPr lang="en-US" dirty="0"/>
              <a:t>–</a:t>
            </a:r>
            <a:r>
              <a:rPr lang="en-US" dirty="0" smtClean="0"/>
              <a:t> </a:t>
            </a:r>
            <a:r>
              <a:rPr lang="en-US" dirty="0" smtClean="0">
                <a:hlinkClick r:id="rId3"/>
              </a:rPr>
              <a:t>bruzzeaa@piercecollege.edu</a:t>
            </a:r>
            <a:r>
              <a:rPr lang="en-US" dirty="0" smtClean="0"/>
              <a:t> </a:t>
            </a:r>
          </a:p>
          <a:p>
            <a:pPr marL="0" indent="0">
              <a:buNone/>
            </a:pPr>
            <a:r>
              <a:rPr lang="en-US" dirty="0" smtClean="0"/>
              <a:t>Rebecca </a:t>
            </a:r>
            <a:r>
              <a:rPr lang="en-US" dirty="0"/>
              <a:t>Eikey – </a:t>
            </a:r>
            <a:r>
              <a:rPr lang="en-US" dirty="0">
                <a:hlinkClick r:id="rId4"/>
              </a:rPr>
              <a:t>Rebecca.Eikey@canyons.edu</a:t>
            </a:r>
            <a:endParaRPr lang="en-US" dirty="0"/>
          </a:p>
          <a:p>
            <a:pPr marL="0" indent="0">
              <a:buNone/>
            </a:pPr>
            <a:r>
              <a:rPr lang="en-US" dirty="0" smtClean="0"/>
              <a:t>Kim Perigo </a:t>
            </a:r>
            <a:r>
              <a:rPr lang="mr-IN" dirty="0" smtClean="0"/>
              <a:t>–</a:t>
            </a:r>
            <a:r>
              <a:rPr lang="en-US" dirty="0" smtClean="0"/>
              <a:t>  </a:t>
            </a:r>
            <a:r>
              <a:rPr lang="en-US" dirty="0" smtClean="0">
                <a:hlinkClick r:id="rId5"/>
              </a:rPr>
              <a:t>kperigo@sdccd.edu</a:t>
            </a:r>
            <a:r>
              <a:rPr lang="en-US" dirty="0" smtClean="0"/>
              <a:t> </a:t>
            </a:r>
          </a:p>
          <a:p>
            <a:pPr marL="0" indent="0">
              <a:buNone/>
            </a:pPr>
            <a:r>
              <a:rPr lang="en-US" smtClean="0"/>
              <a:t>Erik </a:t>
            </a:r>
            <a:r>
              <a:rPr lang="en-US" dirty="0"/>
              <a:t>Reese </a:t>
            </a:r>
            <a:r>
              <a:rPr lang="mr-IN" dirty="0"/>
              <a:t>–</a:t>
            </a:r>
            <a:r>
              <a:rPr lang="en-US" dirty="0" smtClean="0"/>
              <a:t> </a:t>
            </a:r>
            <a:r>
              <a:rPr lang="en-US" dirty="0" smtClean="0">
                <a:hlinkClick r:id="rId6"/>
              </a:rPr>
              <a:t>ereese@vcccd.edu</a:t>
            </a:r>
            <a:r>
              <a:rPr lang="en-US" dirty="0" smtClean="0"/>
              <a:t> </a:t>
            </a:r>
            <a:endParaRPr lang="en-US" dirty="0"/>
          </a:p>
          <a:p>
            <a:pPr marL="0" indent="0">
              <a:buNone/>
            </a:pPr>
            <a:r>
              <a:rPr lang="en-US" sz="4000" i="1" dirty="0" smtClean="0">
                <a:solidFill>
                  <a:srgbClr val="C00000"/>
                </a:solidFill>
              </a:rPr>
              <a:t>Thank </a:t>
            </a:r>
            <a:r>
              <a:rPr lang="en-US" sz="4000" i="1" dirty="0">
                <a:solidFill>
                  <a:srgbClr val="C00000"/>
                </a:solidFill>
              </a:rPr>
              <a:t>you!</a:t>
            </a:r>
          </a:p>
          <a:p>
            <a:endParaRPr lang="en-US" dirty="0"/>
          </a:p>
        </p:txBody>
      </p:sp>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71534" y="4114449"/>
            <a:ext cx="8848933" cy="2046611"/>
          </a:xfrm>
          <a:prstGeom prst="rect">
            <a:avLst/>
          </a:prstGeom>
        </p:spPr>
      </p:pic>
    </p:spTree>
    <p:extLst>
      <p:ext uri="{BB962C8B-B14F-4D97-AF65-F5344CB8AC3E}">
        <p14:creationId xmlns:p14="http://schemas.microsoft.com/office/powerpoint/2010/main" val="1664221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Planning</a:t>
            </a:r>
            <a:endParaRPr lang="en-US" dirty="0"/>
          </a:p>
        </p:txBody>
      </p:sp>
      <p:pic>
        <p:nvPicPr>
          <p:cNvPr id="4" name="Content Placeholder 3"/>
          <p:cNvPicPr>
            <a:picLocks noGrp="1" noChangeAspect="1"/>
          </p:cNvPicPr>
          <p:nvPr>
            <p:ph idx="1"/>
          </p:nvPr>
        </p:nvPicPr>
        <p:blipFill>
          <a:blip r:embed="rId3"/>
          <a:stretch>
            <a:fillRect/>
          </a:stretch>
        </p:blipFill>
        <p:spPr>
          <a:xfrm>
            <a:off x="2890709" y="1600200"/>
            <a:ext cx="6410581" cy="4876800"/>
          </a:xfrm>
          <a:prstGeom prst="rect">
            <a:avLst/>
          </a:prstGeom>
        </p:spPr>
      </p:pic>
    </p:spTree>
    <p:extLst>
      <p:ext uri="{BB962C8B-B14F-4D97-AF65-F5344CB8AC3E}">
        <p14:creationId xmlns:p14="http://schemas.microsoft.com/office/powerpoint/2010/main" val="4037721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ASCCC Strategic Plan Goals &amp; Objectives</a:t>
            </a:r>
            <a:endParaRPr lang="en-US" dirty="0"/>
          </a:p>
        </p:txBody>
      </p:sp>
      <p:sp>
        <p:nvSpPr>
          <p:cNvPr id="3" name="Content Placeholder 2"/>
          <p:cNvSpPr>
            <a:spLocks noGrp="1"/>
          </p:cNvSpPr>
          <p:nvPr>
            <p:ph idx="1"/>
          </p:nvPr>
        </p:nvSpPr>
        <p:spPr/>
        <p:txBody>
          <a:bodyPr>
            <a:normAutofit lnSpcReduction="10000"/>
          </a:bodyPr>
          <a:lstStyle/>
          <a:p>
            <a:r>
              <a:rPr lang="en-US" dirty="0" smtClean="0"/>
              <a:t>Resolution 1.03 S15 – adoption of the 2015-2018 ASCCC Strategic Plan</a:t>
            </a:r>
          </a:p>
          <a:p>
            <a:r>
              <a:rPr lang="en-US" dirty="0" smtClean="0"/>
              <a:t>Resolution 1.01 S18 – adoption of the 2018-2023 ASCCC Strategic Plan</a:t>
            </a:r>
            <a:endParaRPr lang="en-US" dirty="0"/>
          </a:p>
          <a:p>
            <a:pPr marL="0" indent="0">
              <a:buNone/>
            </a:pPr>
            <a:endParaRPr lang="en-US" dirty="0" smtClean="0"/>
          </a:p>
          <a:p>
            <a:pPr marL="274320" lvl="1" indent="0">
              <a:buNone/>
            </a:pPr>
            <a:r>
              <a:rPr lang="en-US" sz="1800" dirty="0"/>
              <a:t>Whereas, Strategic planning is an important activity for any successful organization, as this activity provides clear direction and stability and ensures that the organization’s leadership is responsive to its members</a:t>
            </a:r>
            <a:r>
              <a:rPr lang="en-US" sz="1800" dirty="0" smtClean="0"/>
              <a:t>;</a:t>
            </a:r>
            <a:br>
              <a:rPr lang="en-US" sz="1800" dirty="0" smtClean="0"/>
            </a:br>
            <a:endParaRPr lang="en-US" sz="1800" dirty="0"/>
          </a:p>
          <a:p>
            <a:pPr marL="274320" lvl="1" indent="0">
              <a:buNone/>
            </a:pPr>
            <a:r>
              <a:rPr lang="en-US" sz="1800" dirty="0"/>
              <a:t>Whereas, The initial draft of the strategic plan for the Academic Senate for California Community Colleges (ASCCC) was created by the elected representatives of the ASCCC, the Executive Committee, with careful thought regarding the organization’s mission and purpose as well as consideration of the ASCCC Executive Committee members’ perceptions of the wishes of faculty statewide and with attention to the future health and growth of the ASCCC; </a:t>
            </a:r>
            <a:r>
              <a:rPr lang="en-US" sz="1800" dirty="0" smtClean="0"/>
              <a:t>and</a:t>
            </a:r>
            <a:br>
              <a:rPr lang="en-US" sz="1800" dirty="0" smtClean="0"/>
            </a:br>
            <a:endParaRPr lang="en-US" sz="1800" dirty="0"/>
          </a:p>
          <a:p>
            <a:pPr marL="274320" lvl="1" indent="0">
              <a:buNone/>
            </a:pPr>
            <a:r>
              <a:rPr lang="en-US" sz="1800" dirty="0"/>
              <a:t>Whereas, The current Strategic Plan of the ASCCC expires in 2018</a:t>
            </a:r>
            <a:r>
              <a:rPr lang="en-US" sz="1800" dirty="0" smtClean="0"/>
              <a:t>;</a:t>
            </a:r>
            <a:br>
              <a:rPr lang="en-US" sz="1800" dirty="0" smtClean="0"/>
            </a:br>
            <a:r>
              <a:rPr lang="en-US" dirty="0"/>
              <a:t/>
            </a:r>
            <a:br>
              <a:rPr lang="en-US" dirty="0"/>
            </a:br>
            <a:r>
              <a:rPr lang="en-US" sz="1800" dirty="0"/>
              <a:t>Resolved, That the Academic Senate for California Community Colleges adopt the 2018-2023 ASCCC Strategic </a:t>
            </a:r>
            <a:r>
              <a:rPr lang="en-US" sz="1800" dirty="0" smtClean="0"/>
              <a:t>Plan.</a:t>
            </a:r>
            <a:endParaRPr lang="en-US" sz="1800" dirty="0"/>
          </a:p>
          <a:p>
            <a:pPr marL="0" indent="0">
              <a:buNone/>
            </a:pPr>
            <a:endParaRPr lang="en-US" dirty="0"/>
          </a:p>
        </p:txBody>
      </p:sp>
    </p:spTree>
    <p:extLst>
      <p:ext uri="{BB962C8B-B14F-4D97-AF65-F5344CB8AC3E}">
        <p14:creationId xmlns:p14="http://schemas.microsoft.com/office/powerpoint/2010/main" val="4035195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2018-23 Strategic Plan Goals</a:t>
            </a:r>
            <a:endParaRPr lang="en-US" dirty="0"/>
          </a:p>
        </p:txBody>
      </p:sp>
      <p:sp>
        <p:nvSpPr>
          <p:cNvPr id="3" name="Content Placeholder 2"/>
          <p:cNvSpPr>
            <a:spLocks noGrp="1"/>
          </p:cNvSpPr>
          <p:nvPr>
            <p:ph idx="1"/>
          </p:nvPr>
        </p:nvSpPr>
        <p:spPr>
          <a:xfrm>
            <a:off x="609600" y="1608151"/>
            <a:ext cx="10972800" cy="4876800"/>
          </a:xfrm>
        </p:spPr>
        <p:txBody>
          <a:bodyPr>
            <a:normAutofit fontScale="92500"/>
          </a:bodyPr>
          <a:lstStyle/>
          <a:p>
            <a:pPr marL="457200" indent="-457200">
              <a:buFont typeface="+mj-lt"/>
              <a:buAutoNum type="arabicPeriod"/>
            </a:pPr>
            <a:r>
              <a:rPr lang="en-US" dirty="0"/>
              <a:t>Assert the faculty voice and leadership in local, state, and national policy </a:t>
            </a:r>
            <a:r>
              <a:rPr lang="en-US" dirty="0" smtClean="0"/>
              <a:t>conversations.</a:t>
            </a:r>
          </a:p>
          <a:p>
            <a:pPr marL="457200" indent="-457200">
              <a:buFont typeface="+mj-lt"/>
              <a:buAutoNum type="arabicPeriod"/>
            </a:pPr>
            <a:r>
              <a:rPr lang="en-US" dirty="0"/>
              <a:t>Engage and empower *diverse groups of faculty at all levels of state and local leadership</a:t>
            </a:r>
            <a:r>
              <a:rPr lang="en-US" dirty="0" smtClean="0"/>
              <a:t>.</a:t>
            </a:r>
          </a:p>
          <a:p>
            <a:pPr marL="457200" indent="-457200">
              <a:buFont typeface="+mj-lt"/>
              <a:buAutoNum type="arabicPeriod"/>
            </a:pPr>
            <a:r>
              <a:rPr lang="en-US" dirty="0"/>
              <a:t>Assert ASCCC leadership in all faculty professional development for the California Community College system regarding academic and professional matters</a:t>
            </a:r>
            <a:r>
              <a:rPr lang="en-US" dirty="0" smtClean="0"/>
              <a:t>.</a:t>
            </a:r>
          </a:p>
          <a:p>
            <a:pPr marL="457200" indent="-457200">
              <a:buFont typeface="+mj-lt"/>
              <a:buAutoNum type="arabicPeriod"/>
            </a:pPr>
            <a:r>
              <a:rPr lang="en-US" dirty="0"/>
              <a:t>Enhance engagement, communication, and partnerships with local senates, system partners, and other constituent groups</a:t>
            </a:r>
            <a:r>
              <a:rPr lang="en-US" dirty="0" smtClean="0"/>
              <a:t>.</a:t>
            </a:r>
          </a:p>
          <a:p>
            <a:pPr marL="457200" indent="-457200">
              <a:buFont typeface="+mj-lt"/>
              <a:buAutoNum type="arabicPeriod"/>
            </a:pPr>
            <a:r>
              <a:rPr lang="en-US" dirty="0"/>
              <a:t>Secure resources to sustain and support the mission and the work of the ASCCC</a:t>
            </a:r>
            <a:r>
              <a:rPr lang="en-US" dirty="0" smtClean="0"/>
              <a:t>.</a:t>
            </a:r>
          </a:p>
          <a:p>
            <a:pPr marL="457200" indent="-457200">
              <a:buFont typeface="+mj-lt"/>
              <a:buAutoNum type="arabicPeriod"/>
            </a:pPr>
            <a:r>
              <a:rPr lang="en-US" dirty="0"/>
              <a:t>Sustain, support, and expand the ASCCC course identification numbering system (C-ID</a:t>
            </a:r>
            <a:r>
              <a:rPr lang="en-US" dirty="0" smtClean="0"/>
              <a:t>).</a:t>
            </a:r>
          </a:p>
          <a:p>
            <a:pPr marL="0" indent="0">
              <a:buNone/>
            </a:pPr>
            <a:r>
              <a:rPr lang="en-US" dirty="0"/>
              <a:t>*</a:t>
            </a:r>
            <a:r>
              <a:rPr lang="en-US" sz="2200" i="1" dirty="0"/>
              <a:t>See ASCCC Inclusivity Statement for definition of “diverse groups”</a:t>
            </a:r>
          </a:p>
        </p:txBody>
      </p:sp>
    </p:spTree>
    <p:extLst>
      <p:ext uri="{BB962C8B-B14F-4D97-AF65-F5344CB8AC3E}">
        <p14:creationId xmlns:p14="http://schemas.microsoft.com/office/powerpoint/2010/main" val="125934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 Assert the faculty voice and leadership in local, state, and national policy conversations</a:t>
            </a:r>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chemeClr val="accent1"/>
                </a:solidFill>
              </a:rPr>
              <a:t>Objectives:</a:t>
            </a:r>
            <a:r>
              <a:rPr lang="en-US" dirty="0"/>
              <a:t> </a:t>
            </a:r>
            <a:endParaRPr lang="en-US" dirty="0" smtClean="0"/>
          </a:p>
          <a:p>
            <a:pPr marL="457200" indent="-457200">
              <a:buAutoNum type="arabicPeriod"/>
            </a:pPr>
            <a:r>
              <a:rPr lang="en-US" dirty="0" smtClean="0"/>
              <a:t>Develop </a:t>
            </a:r>
            <a:r>
              <a:rPr lang="en-US" dirty="0"/>
              <a:t>and strengthen strategic relationships between the Executive Committee and legislators, system partners, and organizations involved in statewide and national education policy. </a:t>
            </a:r>
            <a:endParaRPr lang="en-US" dirty="0" smtClean="0"/>
          </a:p>
          <a:p>
            <a:pPr marL="457200" indent="-457200">
              <a:buAutoNum type="arabicPeriod"/>
            </a:pPr>
            <a:r>
              <a:rPr lang="en-US" dirty="0" smtClean="0"/>
              <a:t>Expand </a:t>
            </a:r>
            <a:r>
              <a:rPr lang="en-US" dirty="0"/>
              <a:t>advocacy and leadership opportunities for faculty, senates, and the Executive Committee. </a:t>
            </a:r>
            <a:endParaRPr lang="en-US" dirty="0" smtClean="0"/>
          </a:p>
          <a:p>
            <a:pPr marL="457200" indent="-457200">
              <a:buAutoNum type="arabicPeriod"/>
            </a:pPr>
            <a:endParaRPr lang="en-US" dirty="0"/>
          </a:p>
          <a:p>
            <a:pPr marL="0" indent="0">
              <a:buNone/>
            </a:pPr>
            <a:r>
              <a:rPr lang="en-US" dirty="0" smtClean="0"/>
              <a:t>How will these be met? </a:t>
            </a:r>
            <a:r>
              <a:rPr lang="en-US" b="1" dirty="0" smtClean="0">
                <a:solidFill>
                  <a:schemeClr val="accent1"/>
                </a:solidFill>
              </a:rPr>
              <a:t>Strategies</a:t>
            </a:r>
            <a:r>
              <a:rPr lang="en-US" dirty="0" smtClean="0"/>
              <a:t> such as:</a:t>
            </a:r>
          </a:p>
          <a:p>
            <a:pPr marL="457200" indent="-457200">
              <a:buAutoNum type="arabicPeriod"/>
            </a:pPr>
            <a:r>
              <a:rPr lang="en-US" dirty="0" smtClean="0"/>
              <a:t>Establish </a:t>
            </a:r>
            <a:r>
              <a:rPr lang="en-US" dirty="0"/>
              <a:t>and maintain relationships between ASCCC Executive Committee members and legislators and aides. </a:t>
            </a:r>
            <a:endParaRPr lang="en-US" dirty="0" smtClean="0"/>
          </a:p>
          <a:p>
            <a:pPr marL="457200" indent="-457200">
              <a:buAutoNum type="arabicPeriod"/>
            </a:pPr>
            <a:r>
              <a:rPr lang="en-US" dirty="0" smtClean="0"/>
              <a:t>Annually </a:t>
            </a:r>
            <a:r>
              <a:rPr lang="en-US" dirty="0"/>
              <a:t>develop a legislative agenda aligned with the goals of the ASCCC and actively pursue/sponsor bills of interest. </a:t>
            </a:r>
          </a:p>
          <a:p>
            <a:pPr marL="457200" indent="-457200">
              <a:buAutoNum type="arabicPeriod"/>
            </a:pPr>
            <a:r>
              <a:rPr lang="en-US" dirty="0" smtClean="0"/>
              <a:t>Maintain </a:t>
            </a:r>
            <a:r>
              <a:rPr lang="en-US" dirty="0"/>
              <a:t>a current public relations campaign to promote the priorities of the </a:t>
            </a:r>
            <a:r>
              <a:rPr lang="en-US" dirty="0" smtClean="0"/>
              <a:t>ASCCC….and more.</a:t>
            </a:r>
          </a:p>
        </p:txBody>
      </p:sp>
    </p:spTree>
    <p:extLst>
      <p:ext uri="{BB962C8B-B14F-4D97-AF65-F5344CB8AC3E}">
        <p14:creationId xmlns:p14="http://schemas.microsoft.com/office/powerpoint/2010/main" val="2372413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3080657"/>
            <a:ext cx="10972800" cy="4876800"/>
          </a:xfrm>
        </p:spPr>
        <p:txBody>
          <a:bodyPr/>
          <a:lstStyle/>
          <a:p>
            <a:pPr marL="0" indent="0">
              <a:buNone/>
            </a:pPr>
            <a:r>
              <a:rPr lang="en-US" dirty="0"/>
              <a:t>The Academic Senate’s Mission and Values should communicate the purpose of the organization to stakeholders and others, and inform strategy development including setting measurable goals and objectives by which to gauge success. In reflecting on our 50 years of history, what should our Mission statement be as we move into the future?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534" y="474267"/>
            <a:ext cx="8848933" cy="2046611"/>
          </a:xfrm>
          <a:prstGeom prst="rect">
            <a:avLst/>
          </a:prstGeom>
        </p:spPr>
      </p:pic>
    </p:spTree>
    <p:extLst>
      <p:ext uri="{BB962C8B-B14F-4D97-AF65-F5344CB8AC3E}">
        <p14:creationId xmlns:p14="http://schemas.microsoft.com/office/powerpoint/2010/main" val="224537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quarter" idx="4"/>
          </p:nvPr>
        </p:nvSpPr>
        <p:spPr>
          <a:xfrm>
            <a:off x="6169026" y="457200"/>
            <a:ext cx="4041775" cy="5943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a:normAutofit/>
          </a:bodyPr>
          <a:lstStyle/>
          <a:p>
            <a:endParaRPr lang="en-US" sz="3600" dirty="0"/>
          </a:p>
          <a:p>
            <a:endParaRPr lang="en-US" sz="3600" dirty="0"/>
          </a:p>
          <a:p>
            <a:r>
              <a:rPr lang="en-US" sz="3600" b="1" dirty="0"/>
              <a:t>Why we exist</a:t>
            </a:r>
          </a:p>
          <a:p>
            <a:endParaRPr lang="en-US" sz="3600" b="1" dirty="0"/>
          </a:p>
          <a:p>
            <a:r>
              <a:rPr lang="en-US" sz="3600" b="1" dirty="0"/>
              <a:t>What we want to create</a:t>
            </a:r>
          </a:p>
          <a:p>
            <a:endParaRPr lang="en-US" sz="3600" b="1" dirty="0"/>
          </a:p>
          <a:p>
            <a:r>
              <a:rPr lang="en-US" sz="3600" b="1" dirty="0"/>
              <a:t>What we believe</a:t>
            </a:r>
          </a:p>
        </p:txBody>
      </p:sp>
      <p:pic>
        <p:nvPicPr>
          <p:cNvPr id="13" name="Content Placeholder 12" descr="vision-mission.png"/>
          <p:cNvPicPr>
            <a:picLocks noGrp="1" noChangeAspect="1"/>
          </p:cNvPicPr>
          <p:nvPr>
            <p:ph sz="quarter" idx="2"/>
          </p:nvPr>
        </p:nvPicPr>
        <p:blipFill>
          <a:blip r:embed="rId3" cstate="print"/>
          <a:stretch>
            <a:fillRect/>
          </a:stretch>
        </p:blipFill>
        <p:spPr>
          <a:xfrm>
            <a:off x="1752601" y="1828801"/>
            <a:ext cx="4293263" cy="319661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pic>
    </p:spTree>
    <p:extLst>
      <p:ext uri="{BB962C8B-B14F-4D97-AF65-F5344CB8AC3E}">
        <p14:creationId xmlns:p14="http://schemas.microsoft.com/office/powerpoint/2010/main" val="602455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02848371"/>
              </p:ext>
            </p:extLst>
          </p:nvPr>
        </p:nvGraphicFramePr>
        <p:xfrm>
          <a:off x="609600" y="1600200"/>
          <a:ext cx="10972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891799" y="4817663"/>
            <a:ext cx="4112547" cy="1754326"/>
          </a:xfrm>
          <a:prstGeom prst="rect">
            <a:avLst/>
          </a:prstGeom>
          <a:noFill/>
        </p:spPr>
        <p:txBody>
          <a:bodyPr wrap="square" rtlCol="0">
            <a:spAutoFit/>
          </a:bodyPr>
          <a:lstStyle/>
          <a:p>
            <a:r>
              <a:rPr lang="en-US" dirty="0" smtClean="0"/>
              <a:t>The </a:t>
            </a:r>
            <a:r>
              <a:rPr lang="en-US" b="1" dirty="0" smtClean="0"/>
              <a:t>vision statement </a:t>
            </a:r>
            <a:r>
              <a:rPr lang="en-US" dirty="0" smtClean="0"/>
              <a:t>is a narrower, future-oriented declaration of the organization's </a:t>
            </a:r>
            <a:r>
              <a:rPr lang="en-US" b="1" dirty="0" smtClean="0"/>
              <a:t>purpose</a:t>
            </a:r>
            <a:r>
              <a:rPr lang="en-US" dirty="0" smtClean="0"/>
              <a:t> and </a:t>
            </a:r>
            <a:r>
              <a:rPr lang="en-US" b="1" dirty="0" smtClean="0"/>
              <a:t>aspirations</a:t>
            </a:r>
            <a:r>
              <a:rPr lang="en-US" dirty="0" smtClean="0"/>
              <a:t>. Based on “that purpose,” this is “what we want to become.” Strategy should flow from vision.</a:t>
            </a:r>
            <a:endParaRPr lang="en-US" dirty="0"/>
          </a:p>
        </p:txBody>
      </p:sp>
      <p:sp>
        <p:nvSpPr>
          <p:cNvPr id="6" name="TextBox 5"/>
          <p:cNvSpPr txBox="1"/>
          <p:nvPr/>
        </p:nvSpPr>
        <p:spPr>
          <a:xfrm>
            <a:off x="463957" y="719320"/>
            <a:ext cx="4995416" cy="2585323"/>
          </a:xfrm>
          <a:prstGeom prst="rect">
            <a:avLst/>
          </a:prstGeom>
          <a:noFill/>
        </p:spPr>
        <p:txBody>
          <a:bodyPr wrap="square" rtlCol="0">
            <a:spAutoFit/>
          </a:bodyPr>
          <a:lstStyle/>
          <a:p>
            <a:r>
              <a:rPr lang="en-US" dirty="0"/>
              <a:t>A </a:t>
            </a:r>
            <a:r>
              <a:rPr lang="en-US" b="1" dirty="0"/>
              <a:t>mission statement </a:t>
            </a:r>
            <a:r>
              <a:rPr lang="en-US" dirty="0"/>
              <a:t>is a concise explanation of the </a:t>
            </a:r>
            <a:r>
              <a:rPr lang="en-US" b="1" dirty="0"/>
              <a:t>organization's</a:t>
            </a:r>
            <a:r>
              <a:rPr lang="en-US" dirty="0"/>
              <a:t> reason for existence. It describes the </a:t>
            </a:r>
            <a:r>
              <a:rPr lang="en-US" b="1" dirty="0"/>
              <a:t>organization's purpose</a:t>
            </a:r>
            <a:r>
              <a:rPr lang="en-US" dirty="0"/>
              <a:t> and its overall intention. The mission statement supports the </a:t>
            </a:r>
            <a:r>
              <a:rPr lang="en-US" b="1" dirty="0"/>
              <a:t>vision</a:t>
            </a:r>
            <a:r>
              <a:rPr lang="en-US" dirty="0"/>
              <a:t> and serves to communicate </a:t>
            </a:r>
            <a:r>
              <a:rPr lang="en-US" b="1" dirty="0"/>
              <a:t>purpose</a:t>
            </a:r>
            <a:r>
              <a:rPr lang="en-US" dirty="0"/>
              <a:t> and direction to employees, customers, vendors and other stakeholders</a:t>
            </a:r>
            <a:r>
              <a:rPr lang="en-US" dirty="0" smtClean="0"/>
              <a:t>. It tends to be longer than vision statement.</a:t>
            </a:r>
            <a:endParaRPr lang="en-US" dirty="0"/>
          </a:p>
        </p:txBody>
      </p:sp>
      <p:sp>
        <p:nvSpPr>
          <p:cNvPr id="7" name="TextBox 6"/>
          <p:cNvSpPr txBox="1"/>
          <p:nvPr/>
        </p:nvSpPr>
        <p:spPr>
          <a:xfrm>
            <a:off x="463957" y="4950370"/>
            <a:ext cx="3801742" cy="1754326"/>
          </a:xfrm>
          <a:prstGeom prst="rect">
            <a:avLst/>
          </a:prstGeom>
          <a:noFill/>
        </p:spPr>
        <p:txBody>
          <a:bodyPr wrap="square" rtlCol="0">
            <a:spAutoFit/>
          </a:bodyPr>
          <a:lstStyle/>
          <a:p>
            <a:r>
              <a:rPr lang="en-US" b="1" dirty="0" smtClean="0"/>
              <a:t>Values </a:t>
            </a:r>
            <a:r>
              <a:rPr lang="en-US" dirty="0" smtClean="0"/>
              <a:t>are </a:t>
            </a:r>
            <a:r>
              <a:rPr lang="en-US" dirty="0"/>
              <a:t>the </a:t>
            </a:r>
            <a:r>
              <a:rPr lang="en-US" b="1" dirty="0"/>
              <a:t>beliefs</a:t>
            </a:r>
            <a:r>
              <a:rPr lang="en-US" dirty="0"/>
              <a:t> of an individual or group, and in this case the organization, in which they are emotionally invested. </a:t>
            </a:r>
            <a:r>
              <a:rPr lang="en-US" dirty="0" smtClean="0"/>
              <a:t>Can be in statement form to reaffirm mission/vision or make more clear.</a:t>
            </a:r>
            <a:endParaRPr lang="en-US" dirty="0"/>
          </a:p>
        </p:txBody>
      </p:sp>
      <p:sp>
        <p:nvSpPr>
          <p:cNvPr id="8" name="TextBox 7"/>
          <p:cNvSpPr txBox="1"/>
          <p:nvPr/>
        </p:nvSpPr>
        <p:spPr>
          <a:xfrm>
            <a:off x="5986837" y="987887"/>
            <a:ext cx="3922469" cy="1754326"/>
          </a:xfrm>
          <a:prstGeom prst="rect">
            <a:avLst/>
          </a:prstGeom>
          <a:noFill/>
        </p:spPr>
        <p:txBody>
          <a:bodyPr wrap="square" rtlCol="0">
            <a:spAutoFit/>
          </a:bodyPr>
          <a:lstStyle/>
          <a:p>
            <a:r>
              <a:rPr lang="en-US" b="1" dirty="0" smtClean="0"/>
              <a:t>Strategies</a:t>
            </a:r>
            <a:r>
              <a:rPr lang="en-US" dirty="0" smtClean="0"/>
              <a:t> should achieve the vision and satisfy the organization’s mission. </a:t>
            </a:r>
          </a:p>
          <a:p>
            <a:endParaRPr lang="en-US" dirty="0"/>
          </a:p>
          <a:p>
            <a:r>
              <a:rPr lang="en-US" b="1" dirty="0" smtClean="0"/>
              <a:t>Goals &amp; Objectives</a:t>
            </a:r>
            <a:r>
              <a:rPr lang="en-US" dirty="0" smtClean="0"/>
              <a:t> should be measureable and monitored. </a:t>
            </a:r>
            <a:endParaRPr lang="en-US" dirty="0"/>
          </a:p>
        </p:txBody>
      </p:sp>
    </p:spTree>
    <p:extLst>
      <p:ext uri="{BB962C8B-B14F-4D97-AF65-F5344CB8AC3E}">
        <p14:creationId xmlns:p14="http://schemas.microsoft.com/office/powerpoint/2010/main" val="174418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ASCCC Values Statement</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b="1" cap="all" dirty="0"/>
              <a:t>LEADERSHIP</a:t>
            </a:r>
          </a:p>
          <a:p>
            <a:r>
              <a:rPr lang="en-US" dirty="0"/>
              <a:t>The Academic Senate champions the leadership role of faculty at their colleges and at the state level and fosters effective faculty participation in governance to effect change. The Academic Senate facilitates and supports the development of faculty leaders. The Senate is respectful and reflective in its work and relationships and expects accountability from its leaders. In all its activities, the Academic Senate adheres to the highest professional ethics and standards. The Senate models effective leadership and promotes the inclusion of leaders from various backgrounds and experiences in order to represent all faculty.</a:t>
            </a:r>
          </a:p>
          <a:p>
            <a:pPr marL="0" indent="0">
              <a:buNone/>
            </a:pPr>
            <a:r>
              <a:rPr lang="en-US" b="1" cap="all" dirty="0"/>
              <a:t>EMPOWERMENT</a:t>
            </a:r>
          </a:p>
          <a:p>
            <a:r>
              <a:rPr lang="en-US" dirty="0"/>
              <a:t>The Academic Senate empowers faculty through its publications, resources, activities, policies, and presentations. The Senate collaborates with other statewide organizations, and with administrators, trustees, students, and others, to develop and maintain effective relationships. The Senate believes that collaboration with others and faculty engagement improve professional decisions made locally and at the state level. The Academic Senate works to empower faculty from diverse backgrounds and experiences in order to promote inclusiveness and equity in all of their forms.</a:t>
            </a:r>
          </a:p>
          <a:p>
            <a:pPr marL="0" indent="0">
              <a:buNone/>
            </a:pPr>
            <a:r>
              <a:rPr lang="en-US" b="1" cap="all" dirty="0"/>
              <a:t>VOICE</a:t>
            </a:r>
          </a:p>
          <a:p>
            <a:r>
              <a:rPr lang="en-US" dirty="0"/>
              <a:t>The Academic Senate promotes faculty primacy in academic and professional matters as established in statute and regulation. The Senate is the official voice of the California community college faculty in statewide consultation and decision making and, through leadership and empowerment, endeavors to make each local senate the voice of the faculty in college and district consultation and decision making. The Senate values thoughtful discourse and deliberation that incorporates diverse perspectives as a means of reaching reasoned and beneficial results.</a:t>
            </a:r>
          </a:p>
          <a:p>
            <a:pPr marL="0" indent="0">
              <a:buNone/>
            </a:pPr>
            <a:endParaRPr lang="en-US" dirty="0"/>
          </a:p>
        </p:txBody>
      </p:sp>
    </p:spTree>
    <p:extLst>
      <p:ext uri="{BB962C8B-B14F-4D97-AF65-F5344CB8AC3E}">
        <p14:creationId xmlns:p14="http://schemas.microsoft.com/office/powerpoint/2010/main" val="3648353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ASCCC Inclusivity Statement</a:t>
            </a:r>
            <a:endParaRPr lang="en-US" dirty="0"/>
          </a:p>
        </p:txBody>
      </p:sp>
      <p:sp>
        <p:nvSpPr>
          <p:cNvPr id="3" name="Content Placeholder 2"/>
          <p:cNvSpPr>
            <a:spLocks noGrp="1"/>
          </p:cNvSpPr>
          <p:nvPr>
            <p:ph idx="1"/>
          </p:nvPr>
        </p:nvSpPr>
        <p:spPr/>
        <p:txBody>
          <a:bodyPr>
            <a:normAutofit fontScale="92500" lnSpcReduction="10000"/>
          </a:bodyPr>
          <a:lstStyle/>
          <a:p>
            <a:r>
              <a:rPr lang="en-US" sz="2200" dirty="0" smtClean="0"/>
              <a:t>The </a:t>
            </a:r>
            <a:r>
              <a:rPr lang="en-US" sz="2200" dirty="0"/>
              <a:t>Academic Senate for California Community Colleges recognizes the benefits to students, faculty, and the community college system gained from the variety of personal experiences, values, and views of a diverse  group of individuals with different backgrounds. This diversity includes but is not limited to race, ethnicity, sex, gender identity, sexual orientation, disability status, age, cultural background, veteran status, discipline or field, and experience. We also understand that the California Community College System itself is diverse in terms of the size, location, and student population of its colleges and districts, and we seek participation from faculty across the system. The Academic Senate respects and is committed to promoting equal opportunity and inclusion of diverse voices and opinions. We endeavor to have a diversity of talented faculty participate in Academic Senate activities and support local senates in recruiting and encouraging faculty with different backgrounds to serve on Academic Senate standing committees and task forces. In particular, the Academic Senate acknowledges the need to remove barriers to the recruitment and participation of talented faculty from historically excluded populations in society.</a:t>
            </a:r>
          </a:p>
          <a:p>
            <a:pPr marL="0" indent="0">
              <a:buNone/>
            </a:pPr>
            <a:endParaRPr lang="en-US" dirty="0"/>
          </a:p>
          <a:p>
            <a:pPr marL="0" indent="0">
              <a:buNone/>
            </a:pPr>
            <a:r>
              <a:rPr lang="en-US" sz="2200" dirty="0"/>
              <a:t>Approved June 1 - 2, 2012 </a:t>
            </a:r>
          </a:p>
          <a:p>
            <a:pPr marL="0" indent="0">
              <a:buNone/>
            </a:pPr>
            <a:endParaRPr lang="en-US" dirty="0"/>
          </a:p>
        </p:txBody>
      </p:sp>
    </p:spTree>
    <p:extLst>
      <p:ext uri="{BB962C8B-B14F-4D97-AF65-F5344CB8AC3E}">
        <p14:creationId xmlns:p14="http://schemas.microsoft.com/office/powerpoint/2010/main" val="1886682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defRPr/>
            </a:pPr>
            <a:r>
              <a:rPr lang="en-US" dirty="0"/>
              <a:t>Current Mission Statement is </a:t>
            </a:r>
            <a:r>
              <a:rPr lang="en-US" dirty="0" smtClean="0"/>
              <a:t>over </a:t>
            </a:r>
            <a:r>
              <a:rPr lang="en-US" dirty="0"/>
              <a:t>10-years old.</a:t>
            </a:r>
          </a:p>
        </p:txBody>
      </p:sp>
      <p:sp>
        <p:nvSpPr>
          <p:cNvPr id="3" name="Content Placeholder 2"/>
          <p:cNvSpPr>
            <a:spLocks noGrp="1"/>
          </p:cNvSpPr>
          <p:nvPr>
            <p:ph idx="1"/>
          </p:nvPr>
        </p:nvSpPr>
        <p:spPr/>
        <p:txBody>
          <a:bodyPr/>
          <a:lstStyle/>
          <a:p>
            <a:r>
              <a:rPr lang="en-US" dirty="0"/>
              <a:t>What are your thoughts and impressions after the Keynote Presentation: “History of ASCCC – Understanding Our Past to Chart our Future</a:t>
            </a:r>
            <a:r>
              <a:rPr lang="en-US" dirty="0" smtClean="0"/>
              <a:t>?</a:t>
            </a:r>
          </a:p>
          <a:p>
            <a:pPr marL="0" indent="0">
              <a:buNone/>
            </a:pPr>
            <a:endParaRPr lang="en-US" dirty="0"/>
          </a:p>
          <a:p>
            <a:r>
              <a:rPr lang="en-US" dirty="0" smtClean="0"/>
              <a:t>What </a:t>
            </a:r>
            <a:r>
              <a:rPr lang="en-US" dirty="0" smtClean="0"/>
              <a:t>changes have happened in our system since then?</a:t>
            </a:r>
          </a:p>
          <a:p>
            <a:r>
              <a:rPr lang="en-US" dirty="0" smtClean="0"/>
              <a:t>What significant changes have happened in </a:t>
            </a:r>
            <a:r>
              <a:rPr lang="en-US" dirty="0" smtClean="0">
                <a:solidFill>
                  <a:schemeClr val="accent1"/>
                </a:solidFill>
              </a:rPr>
              <a:t>just the last academic year</a:t>
            </a:r>
            <a:r>
              <a:rPr lang="en-US" dirty="0" smtClean="0"/>
              <a:t>?</a:t>
            </a:r>
            <a:endParaRPr lang="en-US" dirty="0"/>
          </a:p>
          <a:p>
            <a:r>
              <a:rPr lang="en-US" dirty="0" smtClean="0"/>
              <a:t>What has remained the same?</a:t>
            </a:r>
          </a:p>
          <a:p>
            <a:r>
              <a:rPr lang="en-US" dirty="0" smtClean="0"/>
              <a:t>What opportunities should we be looking towards</a:t>
            </a:r>
            <a:r>
              <a:rPr lang="en-US" dirty="0" smtClean="0"/>
              <a:t>?</a:t>
            </a:r>
          </a:p>
          <a:p>
            <a:pPr marL="0" indent="0">
              <a:buNone/>
            </a:pPr>
            <a:endParaRPr lang="en-US" dirty="0"/>
          </a:p>
          <a:p>
            <a:pPr marL="0" indent="0">
              <a:buNone/>
            </a:pPr>
            <a:endParaRPr lang="en-US" dirty="0" smtClean="0"/>
          </a:p>
        </p:txBody>
      </p:sp>
      <p:pic>
        <p:nvPicPr>
          <p:cNvPr id="5122" name="Picture 2" descr="Image result for change"/>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802587" y="4382827"/>
            <a:ext cx="4021004" cy="2261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3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ASCCC Mission Statement</a:t>
            </a:r>
            <a:endParaRPr lang="en-US" dirty="0"/>
          </a:p>
        </p:txBody>
      </p:sp>
      <p:sp>
        <p:nvSpPr>
          <p:cNvPr id="3" name="Content Placeholder 2"/>
          <p:cNvSpPr>
            <a:spLocks noGrp="1"/>
          </p:cNvSpPr>
          <p:nvPr>
            <p:ph idx="1"/>
          </p:nvPr>
        </p:nvSpPr>
        <p:spPr/>
        <p:txBody>
          <a:bodyPr/>
          <a:lstStyle/>
          <a:p>
            <a:pPr marL="0" indent="0">
              <a:buNone/>
            </a:pPr>
            <a:r>
              <a:rPr lang="en-US" dirty="0"/>
              <a:t>The Academic Senate for California Community Colleges fosters the effective participation by community college faculty in all statewide and local academic and professional matters; develops, promotes, and acts upon policies responding to statewide concerns; and serves as the official voice of the faculty of California Community Colleges in academic and professional matters. The Academic Senate strengthens and supports the local senates of all California community colleges.</a:t>
            </a:r>
          </a:p>
          <a:p>
            <a:pPr marL="0" indent="0">
              <a:buNone/>
            </a:pPr>
            <a:endParaRPr lang="en-US" dirty="0" smtClean="0">
              <a:hlinkClick r:id="rId3"/>
            </a:endParaRPr>
          </a:p>
          <a:p>
            <a:pPr marL="0" indent="0">
              <a:buNone/>
            </a:pPr>
            <a:r>
              <a:rPr lang="en-US" dirty="0" smtClean="0">
                <a:hlinkClick r:id="rId3"/>
              </a:rPr>
              <a:t>Adopted </a:t>
            </a:r>
            <a:r>
              <a:rPr lang="en-US" dirty="0">
                <a:hlinkClick r:id="rId3"/>
              </a:rPr>
              <a:t>1.03 S05 </a:t>
            </a:r>
            <a:endParaRPr lang="en-US" dirty="0" smtClean="0"/>
          </a:p>
          <a:p>
            <a:pPr marL="0" indent="0">
              <a:buNone/>
            </a:pPr>
            <a:endParaRPr lang="en-US" dirty="0"/>
          </a:p>
          <a:p>
            <a:pPr marL="0" indent="0">
              <a:buNone/>
            </a:pPr>
            <a:r>
              <a:rPr lang="en-US" i="1" dirty="0"/>
              <a:t>What are your impressions after reading the mission statement</a:t>
            </a:r>
            <a:r>
              <a:rPr lang="en-US" i="1" dirty="0" smtClean="0"/>
              <a:t>?</a:t>
            </a:r>
            <a:endParaRPr lang="en-US" i="1"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130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2018 Plenary Breakout </a:t>
            </a:r>
            <a:r>
              <a:rPr lang="en-US" dirty="0" smtClean="0"/>
              <a:t>Session</a:t>
            </a:r>
            <a:endParaRPr lang="en-US" dirty="0"/>
          </a:p>
        </p:txBody>
      </p:sp>
      <p:sp>
        <p:nvSpPr>
          <p:cNvPr id="3" name="Content Placeholder 2"/>
          <p:cNvSpPr>
            <a:spLocks noGrp="1"/>
          </p:cNvSpPr>
          <p:nvPr>
            <p:ph idx="1"/>
          </p:nvPr>
        </p:nvSpPr>
        <p:spPr/>
        <p:txBody>
          <a:bodyPr/>
          <a:lstStyle/>
          <a:p>
            <a:r>
              <a:rPr lang="en-US" dirty="0" smtClean="0"/>
              <a:t>We used </a:t>
            </a:r>
            <a:r>
              <a:rPr lang="en-US" dirty="0" smtClean="0">
                <a:solidFill>
                  <a:srgbClr val="666666"/>
                </a:solidFill>
                <a:latin typeface="Lato"/>
              </a:rPr>
              <a:t>“</a:t>
            </a:r>
            <a:r>
              <a:rPr lang="en-US" u="sng" dirty="0" err="1">
                <a:solidFill>
                  <a:srgbClr val="666666"/>
                </a:solidFill>
                <a:latin typeface="Lato"/>
              </a:rPr>
              <a:t>Abductive</a:t>
            </a:r>
            <a:r>
              <a:rPr lang="en-US" u="sng" dirty="0">
                <a:solidFill>
                  <a:srgbClr val="666666"/>
                </a:solidFill>
                <a:latin typeface="Lato"/>
              </a:rPr>
              <a:t>” thinking</a:t>
            </a:r>
            <a:r>
              <a:rPr lang="en-US" dirty="0">
                <a:solidFill>
                  <a:srgbClr val="666666"/>
                </a:solidFill>
                <a:latin typeface="Lato"/>
              </a:rPr>
              <a:t>:</a:t>
            </a:r>
          </a:p>
          <a:p>
            <a:pPr marL="274320" lvl="1" indent="0">
              <a:buNone/>
            </a:pPr>
            <a:r>
              <a:rPr lang="en-US" dirty="0">
                <a:solidFill>
                  <a:srgbClr val="666666"/>
                </a:solidFill>
                <a:latin typeface="Lato"/>
              </a:rPr>
              <a:t>“</a:t>
            </a:r>
            <a:r>
              <a:rPr lang="en-US" i="1" dirty="0">
                <a:solidFill>
                  <a:srgbClr val="666666"/>
                </a:solidFill>
                <a:latin typeface="Lato"/>
              </a:rPr>
              <a:t>Thinking in new and different perspectives and about future possibilities, which do not fit into existing models….in which feelings and emotions are just as important as rationality.”</a:t>
            </a:r>
            <a:endParaRPr lang="en-US" dirty="0">
              <a:solidFill>
                <a:srgbClr val="666666"/>
              </a:solidFill>
              <a:latin typeface="Lato"/>
            </a:endParaRPr>
          </a:p>
          <a:p>
            <a:r>
              <a:rPr lang="en-US" dirty="0" smtClean="0"/>
              <a:t>to generate conversation around our values as senate leaders and evaluated the mission statement. </a:t>
            </a:r>
          </a:p>
          <a:p>
            <a:pPr marL="0" indent="0">
              <a:buNone/>
            </a:pPr>
            <a:endParaRPr lang="en-US" dirty="0" smtClean="0"/>
          </a:p>
          <a:p>
            <a:pPr marL="0" indent="0">
              <a:buNone/>
            </a:pPr>
            <a:endParaRPr lang="en-US" dirty="0" smtClean="0"/>
          </a:p>
          <a:p>
            <a:pPr marL="0" indent="0">
              <a:buNone/>
            </a:pPr>
            <a:r>
              <a:rPr lang="en-US" dirty="0" smtClean="0"/>
              <a:t>“</a:t>
            </a:r>
            <a:r>
              <a:rPr lang="en-US" i="1" dirty="0"/>
              <a:t>The ASCCC passionately pursues giving excellent education and training to all of our diverse students by bringing to bear in our participatory governance system the expert wisdom of our diverse faculty</a:t>
            </a:r>
            <a:r>
              <a:rPr lang="en-US" dirty="0"/>
              <a:t>.”</a:t>
            </a:r>
          </a:p>
          <a:p>
            <a:pPr marL="0" indent="0">
              <a:buNone/>
            </a:pPr>
            <a:endParaRPr lang="en-US" dirty="0"/>
          </a:p>
        </p:txBody>
      </p:sp>
    </p:spTree>
    <p:extLst>
      <p:ext uri="{BB962C8B-B14F-4D97-AF65-F5344CB8AC3E}">
        <p14:creationId xmlns:p14="http://schemas.microsoft.com/office/powerpoint/2010/main" val="9540455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CCC">
  <a:themeElements>
    <a:clrScheme name="Custom 5">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0E20D2"/>
      </a:hlink>
      <a:folHlink>
        <a:srgbClr val="D89243"/>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ASCCC" id="{582654A2-8F12-3146-83F7-BD9873F812BA}" vid="{58C9C3D4-CDC4-ED46-994E-B4971180DE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Template>
  <TotalTime>19763</TotalTime>
  <Words>1175</Words>
  <Application>Microsoft Office PowerPoint</Application>
  <PresentationFormat>Widescreen</PresentationFormat>
  <Paragraphs>110</Paragraphs>
  <Slides>15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Lato</vt:lpstr>
      <vt:lpstr>Mangal</vt:lpstr>
      <vt:lpstr>ASCCC</vt:lpstr>
      <vt:lpstr>RE- Evaluation OF Asccc mission Statement</vt:lpstr>
      <vt:lpstr>PowerPoint Presentation</vt:lpstr>
      <vt:lpstr>PowerPoint Presentation</vt:lpstr>
      <vt:lpstr>PowerPoint Presentation</vt:lpstr>
      <vt:lpstr>ASCCC Values Statement</vt:lpstr>
      <vt:lpstr>ASCCC Inclusivity Statement</vt:lpstr>
      <vt:lpstr>Current Mission Statement is over 10-years old.</vt:lpstr>
      <vt:lpstr>ASCCC Mission Statement</vt:lpstr>
      <vt:lpstr>Fall 2018 Plenary Breakout Session</vt:lpstr>
      <vt:lpstr>ASCCC Mission Statement</vt:lpstr>
      <vt:lpstr>Questions?</vt:lpstr>
      <vt:lpstr>Strategic Planning</vt:lpstr>
      <vt:lpstr>ASCCC Strategic Plan Goals &amp; Objectives</vt:lpstr>
      <vt:lpstr>2018-23 Strategic Plan Goals</vt:lpstr>
      <vt:lpstr>Goal: Assert the faculty voice and leadership in local, state, and national policy conversations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c:title>
  <dc:creator>Paul Setziol</dc:creator>
  <cp:lastModifiedBy>Eikey, Rebecca</cp:lastModifiedBy>
  <cp:revision>297</cp:revision>
  <dcterms:created xsi:type="dcterms:W3CDTF">2015-04-05T18:32:37Z</dcterms:created>
  <dcterms:modified xsi:type="dcterms:W3CDTF">2019-04-11T17:18:09Z</dcterms:modified>
</cp:coreProperties>
</file>