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Gill Sans"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h1PouFP4jWstXgaAFPNvpSvRgLV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333" autoAdjust="0"/>
  </p:normalViewPr>
  <p:slideViewPr>
    <p:cSldViewPr snapToGrid="0">
      <p:cViewPr varScale="1">
        <p:scale>
          <a:sx n="67" d="100"/>
          <a:sy n="67" d="100"/>
        </p:scale>
        <p:origin x="11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1" name="Google Shape;5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165b2e62db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165b2e62db_3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g2165b2e62db_3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681ae1ea4_1_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21681ae1ea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1681ae1ea4_1_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21681ae1ea4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1681ae1ea4_1_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g21681ae1ea4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1681ae1ea4_1_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g21681ae1ea4_1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1681ae1ea4_1_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21681ae1ea4_1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1681ae1ea4_1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21681ae1ea4_1_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On behalf of the ASCCC CTE Leadership Committee and the ASCCC Noncredit, Pre-Transfer &amp; Continuing Education Committee</a:t>
            </a:r>
            <a:endParaRPr/>
          </a:p>
          <a:p>
            <a:pPr marL="0" lvl="0" indent="0" algn="l" rtl="0">
              <a:spcBef>
                <a:spcPts val="0"/>
              </a:spcBef>
              <a:spcAft>
                <a:spcPts val="0"/>
              </a:spcAft>
              <a:buNone/>
            </a:pPr>
            <a:endParaRPr/>
          </a:p>
        </p:txBody>
      </p:sp>
      <p:sp>
        <p:nvSpPr>
          <p:cNvPr id="190" name="Google Shape;190;g21681ae1ea4_1_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Welcome and centering (Michelle) 2 minutes</a:t>
            </a:r>
            <a:endParaRPr dirty="0"/>
          </a:p>
          <a:p>
            <a:pPr marL="0" lvl="0" indent="0" algn="l" rtl="0">
              <a:spcBef>
                <a:spcPts val="0"/>
              </a:spcBef>
              <a:spcAft>
                <a:spcPts val="0"/>
              </a:spcAft>
              <a:buNone/>
            </a:pPr>
            <a:r>
              <a:rPr lang="en-US" dirty="0">
                <a:latin typeface="Arial"/>
                <a:ea typeface="Arial"/>
                <a:cs typeface="Arial"/>
                <a:sym typeface="Arial"/>
              </a:rPr>
              <a:t>Laney: </a:t>
            </a:r>
            <a:r>
              <a:rPr lang="en-US" dirty="0">
                <a:solidFill>
                  <a:srgbClr val="404040"/>
                </a:solidFill>
                <a:latin typeface="Arial"/>
                <a:ea typeface="Arial"/>
                <a:cs typeface="Arial"/>
                <a:sym typeface="Arial"/>
              </a:rPr>
              <a:t>Ohlone/</a:t>
            </a:r>
            <a:r>
              <a:rPr lang="en-US" dirty="0" err="1">
                <a:solidFill>
                  <a:srgbClr val="404040"/>
                </a:solidFill>
                <a:latin typeface="Arial"/>
                <a:ea typeface="Arial"/>
                <a:cs typeface="Arial"/>
                <a:sym typeface="Arial"/>
              </a:rPr>
              <a:t>Muwekma</a:t>
            </a:r>
            <a:endParaRPr dirty="0">
              <a:solidFill>
                <a:srgbClr val="404040"/>
              </a:solidFill>
              <a:latin typeface="Arial"/>
              <a:ea typeface="Arial"/>
              <a:cs typeface="Arial"/>
              <a:sym typeface="Arial"/>
            </a:endParaRPr>
          </a:p>
          <a:p>
            <a:pPr marL="0" lvl="0" indent="0" algn="l" rtl="0">
              <a:spcBef>
                <a:spcPts val="0"/>
              </a:spcBef>
              <a:spcAft>
                <a:spcPts val="0"/>
              </a:spcAft>
              <a:buNone/>
            </a:pPr>
            <a:r>
              <a:rPr lang="en-US" dirty="0">
                <a:solidFill>
                  <a:srgbClr val="404040"/>
                </a:solidFill>
                <a:latin typeface="Arial"/>
                <a:ea typeface="Arial"/>
                <a:cs typeface="Arial"/>
                <a:sym typeface="Arial"/>
              </a:rPr>
              <a:t>Compton: </a:t>
            </a:r>
            <a:r>
              <a:rPr lang="en-US" dirty="0" err="1">
                <a:solidFill>
                  <a:srgbClr val="404040"/>
                </a:solidFill>
                <a:latin typeface="Arial"/>
                <a:ea typeface="Arial"/>
                <a:cs typeface="Arial"/>
                <a:sym typeface="Arial"/>
              </a:rPr>
              <a:t>Tongva</a:t>
            </a:r>
            <a:r>
              <a:rPr lang="en-US" dirty="0">
                <a:solidFill>
                  <a:srgbClr val="404040"/>
                </a:solidFill>
                <a:latin typeface="Arial"/>
                <a:ea typeface="Arial"/>
                <a:cs typeface="Arial"/>
                <a:sym typeface="Arial"/>
              </a:rPr>
              <a:t>/</a:t>
            </a:r>
            <a:r>
              <a:rPr lang="en-US" dirty="0" err="1">
                <a:solidFill>
                  <a:srgbClr val="202124"/>
                </a:solidFill>
                <a:latin typeface="Arial"/>
                <a:ea typeface="Arial"/>
                <a:cs typeface="Arial"/>
                <a:sym typeface="Arial"/>
              </a:rPr>
              <a:t>Gabrieleño</a:t>
            </a:r>
            <a:endParaRPr dirty="0">
              <a:solidFill>
                <a:srgbClr val="404040"/>
              </a:solidFill>
              <a:latin typeface="Arial"/>
              <a:ea typeface="Arial"/>
              <a:cs typeface="Arial"/>
              <a:sym typeface="Arial"/>
            </a:endParaRPr>
          </a:p>
          <a:p>
            <a:pPr marL="0" lvl="0" indent="0" algn="l" rtl="0">
              <a:spcBef>
                <a:spcPts val="0"/>
              </a:spcBef>
              <a:spcAft>
                <a:spcPts val="0"/>
              </a:spcAft>
              <a:buNone/>
            </a:pPr>
            <a:endParaRPr dirty="0"/>
          </a:p>
          <a:p>
            <a:pPr marL="0" lvl="0" indent="0" algn="l" rtl="0">
              <a:spcBef>
                <a:spcPts val="0"/>
              </a:spcBef>
              <a:spcAft>
                <a:spcPts val="0"/>
              </a:spcAft>
              <a:buNone/>
            </a:pPr>
            <a:r>
              <a:rPr lang="en-US" dirty="0"/>
              <a:t>Huge brain in the room—we value and acknowledge you. </a:t>
            </a:r>
            <a:endParaRPr dirty="0"/>
          </a:p>
          <a:p>
            <a:pPr marL="0" lvl="0" indent="0" algn="l" rtl="0">
              <a:spcBef>
                <a:spcPts val="0"/>
              </a:spcBef>
              <a:spcAft>
                <a:spcPts val="0"/>
              </a:spcAft>
              <a:buNone/>
            </a:pPr>
            <a:r>
              <a:rPr lang="en-US" b="1" dirty="0"/>
              <a:t>Breathe and community norms:</a:t>
            </a:r>
            <a:endParaRPr dirty="0"/>
          </a:p>
          <a:p>
            <a:pPr marL="171450" lvl="0" indent="-171450" algn="l" rtl="0">
              <a:spcBef>
                <a:spcPts val="0"/>
              </a:spcBef>
              <a:spcAft>
                <a:spcPts val="0"/>
              </a:spcAft>
              <a:buClr>
                <a:schemeClr val="dk1"/>
              </a:buClr>
              <a:buSzPts val="1200"/>
              <a:buFont typeface="Arial"/>
              <a:buChar char="•"/>
            </a:pPr>
            <a:r>
              <a:rPr lang="en-US" dirty="0"/>
              <a:t>Be present </a:t>
            </a:r>
            <a:endParaRPr dirty="0"/>
          </a:p>
          <a:p>
            <a:pPr marL="171450" lvl="0" indent="-171450" algn="l" rtl="0">
              <a:spcBef>
                <a:spcPts val="0"/>
              </a:spcBef>
              <a:spcAft>
                <a:spcPts val="0"/>
              </a:spcAft>
              <a:buClr>
                <a:schemeClr val="dk1"/>
              </a:buClr>
              <a:buSzPts val="1200"/>
              <a:buFont typeface="Arial"/>
              <a:buChar char="•"/>
            </a:pPr>
            <a:r>
              <a:rPr lang="en-US" dirty="0"/>
              <a:t>Be true to yourself</a:t>
            </a:r>
            <a:endParaRPr dirty="0"/>
          </a:p>
          <a:p>
            <a:pPr marL="171450" lvl="0" indent="-171450" algn="l" rtl="0">
              <a:spcBef>
                <a:spcPts val="0"/>
              </a:spcBef>
              <a:spcAft>
                <a:spcPts val="0"/>
              </a:spcAft>
              <a:buClr>
                <a:schemeClr val="dk1"/>
              </a:buClr>
              <a:buSzPts val="1200"/>
              <a:buFont typeface="Arial"/>
              <a:buChar char="•"/>
            </a:pPr>
            <a:r>
              <a:rPr lang="en-US" dirty="0"/>
              <a:t>Acknowledge each other and connect</a:t>
            </a:r>
            <a:endParaRPr dirty="0"/>
          </a:p>
          <a:p>
            <a:pPr marL="171450" lvl="0" indent="-171450" algn="l" rtl="0">
              <a:spcBef>
                <a:spcPts val="0"/>
              </a:spcBef>
              <a:spcAft>
                <a:spcPts val="0"/>
              </a:spcAft>
              <a:buClr>
                <a:schemeClr val="dk1"/>
              </a:buClr>
              <a:buSzPts val="1200"/>
              <a:buFont typeface="Arial"/>
              <a:buChar char="•"/>
            </a:pPr>
            <a:r>
              <a:rPr lang="en-US" dirty="0"/>
              <a:t>Commit to learning and open-minded</a:t>
            </a:r>
            <a:endParaRPr dirty="0"/>
          </a:p>
          <a:p>
            <a:pPr marL="171450" lvl="0" indent="-171450" algn="l" rtl="0">
              <a:spcBef>
                <a:spcPts val="0"/>
              </a:spcBef>
              <a:spcAft>
                <a:spcPts val="0"/>
              </a:spcAft>
              <a:buClr>
                <a:schemeClr val="dk1"/>
              </a:buClr>
              <a:buSzPts val="1200"/>
              <a:buFont typeface="Arial"/>
              <a:buChar char="•"/>
            </a:pPr>
            <a:r>
              <a:rPr lang="en-US" dirty="0"/>
              <a:t>Have fun</a:t>
            </a:r>
            <a:endParaRPr dirty="0"/>
          </a:p>
        </p:txBody>
      </p:sp>
      <p:sp>
        <p:nvSpPr>
          <p:cNvPr id="67" name="Google Shape;6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Carrie (quick review of day) </a:t>
            </a:r>
            <a:endParaRPr/>
          </a:p>
        </p:txBody>
      </p:sp>
      <p:sp>
        <p:nvSpPr>
          <p:cNvPr id="76" name="Google Shape;7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Carrie intro Jolena</a:t>
            </a:r>
            <a:endParaRPr/>
          </a:p>
          <a:p>
            <a:pPr marL="0" lvl="0" indent="0" algn="l" rtl="0">
              <a:spcBef>
                <a:spcPts val="0"/>
              </a:spcBef>
              <a:spcAft>
                <a:spcPts val="0"/>
              </a:spcAft>
              <a:buNone/>
            </a:pPr>
            <a:r>
              <a:rPr lang="en-US"/>
              <a:t>Jolena—15 minutes</a:t>
            </a:r>
            <a:endParaRPr/>
          </a:p>
        </p:txBody>
      </p:sp>
      <p:sp>
        <p:nvSpPr>
          <p:cNvPr id="85" name="Google Shape;8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f6d43c371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f6d43c371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g1f6d43c371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f6e2233622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1f6e2233622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g1f6e2233622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f6e223362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f6e223362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g1f6e223362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Title Slide">
  <p:cSld name="#1 Title Slide">
    <p:spTree>
      <p:nvGrpSpPr>
        <p:cNvPr id="1" name="Shape 13"/>
        <p:cNvGrpSpPr/>
        <p:nvPr/>
      </p:nvGrpSpPr>
      <p:grpSpPr>
        <a:xfrm>
          <a:off x="0" y="0"/>
          <a:ext cx="0" cy="0"/>
          <a:chOff x="0" y="0"/>
          <a:chExt cx="0" cy="0"/>
        </a:xfrm>
      </p:grpSpPr>
      <p:grpSp>
        <p:nvGrpSpPr>
          <p:cNvPr id="14" name="Google Shape;14;p9"/>
          <p:cNvGrpSpPr/>
          <p:nvPr/>
        </p:nvGrpSpPr>
        <p:grpSpPr>
          <a:xfrm>
            <a:off x="0" y="2834565"/>
            <a:ext cx="12192000" cy="4023435"/>
            <a:chOff x="0" y="2834565"/>
            <a:chExt cx="12192000" cy="4023435"/>
          </a:xfrm>
        </p:grpSpPr>
        <p:sp>
          <p:nvSpPr>
            <p:cNvPr id="15" name="Google Shape;15;p9"/>
            <p:cNvSpPr/>
            <p:nvPr/>
          </p:nvSpPr>
          <p:spPr>
            <a:xfrm rot="10800000">
              <a:off x="0" y="2911869"/>
              <a:ext cx="12192000" cy="3946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9"/>
            <p:cNvSpPr/>
            <p:nvPr/>
          </p:nvSpPr>
          <p:spPr>
            <a:xfrm rot="10800000">
              <a:off x="0" y="2834565"/>
              <a:ext cx="12192000" cy="9960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7" name="Google Shape;17;p9" descr="Academic Senate for California Community Colleges Logo"/>
          <p:cNvPicPr preferRelativeResize="0"/>
          <p:nvPr/>
        </p:nvPicPr>
        <p:blipFill rotWithShape="1">
          <a:blip r:embed="rId2">
            <a:alphaModFix/>
          </a:blip>
          <a:srcRect/>
          <a:stretch/>
        </p:blipFill>
        <p:spPr>
          <a:xfrm>
            <a:off x="1995054" y="829173"/>
            <a:ext cx="4540210" cy="1146403"/>
          </a:xfrm>
          <a:prstGeom prst="rect">
            <a:avLst/>
          </a:prstGeom>
          <a:noFill/>
          <a:ln>
            <a:noFill/>
          </a:ln>
        </p:spPr>
      </p:pic>
      <p:sp>
        <p:nvSpPr>
          <p:cNvPr id="18" name="Google Shape;18;p9"/>
          <p:cNvSpPr txBox="1">
            <a:spLocks noGrp="1"/>
          </p:cNvSpPr>
          <p:nvPr>
            <p:ph type="title"/>
          </p:nvPr>
        </p:nvSpPr>
        <p:spPr>
          <a:xfrm>
            <a:off x="2133598" y="3310152"/>
            <a:ext cx="9213852" cy="131264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Font typeface="Palatino"/>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subTitle" idx="1"/>
          </p:nvPr>
        </p:nvSpPr>
        <p:spPr>
          <a:xfrm>
            <a:off x="2133597" y="4755561"/>
            <a:ext cx="92138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600"/>
              <a:buNone/>
              <a:defRPr>
                <a:solidFill>
                  <a:schemeClr val="lt1"/>
                </a:solidFill>
              </a:defRPr>
            </a:lvl1pPr>
            <a:lvl2pPr lvl="1" algn="l">
              <a:lnSpc>
                <a:spcPct val="90000"/>
              </a:lnSpc>
              <a:spcBef>
                <a:spcPts val="500"/>
              </a:spcBef>
              <a:spcAft>
                <a:spcPts val="0"/>
              </a:spcAft>
              <a:buClr>
                <a:srgbClr val="3A3838"/>
              </a:buClr>
              <a:buSzPts val="1800"/>
              <a:buChar char="•"/>
              <a:defRPr/>
            </a:lvl2pPr>
            <a:lvl3pPr lvl="2" algn="l">
              <a:lnSpc>
                <a:spcPct val="90000"/>
              </a:lnSpc>
              <a:spcBef>
                <a:spcPts val="500"/>
              </a:spcBef>
              <a:spcAft>
                <a:spcPts val="0"/>
              </a:spcAft>
              <a:buClr>
                <a:srgbClr val="3A3838"/>
              </a:buClr>
              <a:buSzPts val="1800"/>
              <a:buChar char="•"/>
              <a:defRPr/>
            </a:lvl3pPr>
            <a:lvl4pPr lvl="3" algn="l">
              <a:lnSpc>
                <a:spcPct val="90000"/>
              </a:lnSpc>
              <a:spcBef>
                <a:spcPts val="500"/>
              </a:spcBef>
              <a:spcAft>
                <a:spcPts val="0"/>
              </a:spcAft>
              <a:buClr>
                <a:srgbClr val="3A3838"/>
              </a:buClr>
              <a:buSzPts val="1800"/>
              <a:buChar char="•"/>
              <a:defRPr/>
            </a:lvl4pPr>
            <a:lvl5pPr lvl="4" algn="l">
              <a:lnSpc>
                <a:spcPct val="90000"/>
              </a:lnSpc>
              <a:spcBef>
                <a:spcPts val="500"/>
              </a:spcBef>
              <a:spcAft>
                <a:spcPts val="0"/>
              </a:spcAft>
              <a:buClr>
                <a:srgbClr val="3A3838"/>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pic>
        <p:nvPicPr>
          <p:cNvPr id="20" name="Google Shape;20;p9"/>
          <p:cNvPicPr preferRelativeResize="0"/>
          <p:nvPr/>
        </p:nvPicPr>
        <p:blipFill rotWithShape="1">
          <a:blip r:embed="rId3">
            <a:alphaModFix/>
          </a:blip>
          <a:srcRect/>
          <a:stretch/>
        </p:blipFill>
        <p:spPr>
          <a:xfrm>
            <a:off x="-184572" y="0"/>
            <a:ext cx="1251370" cy="6858000"/>
          </a:xfrm>
          <a:prstGeom prst="rect">
            <a:avLst/>
          </a:prstGeom>
          <a:noFill/>
          <a:ln>
            <a:noFill/>
          </a:ln>
          <a:effectLst>
            <a:outerShdw blurRad="88900" dist="76200" sx="101000" sy="101000" algn="l" rotWithShape="0">
              <a:srgbClr val="000000">
                <a:alpha val="4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lide B" type="objTx">
  <p:cSld name="OBJECT_WITH_CAPTION_TEXT">
    <p:spTree>
      <p:nvGrpSpPr>
        <p:cNvPr id="1" name="Shape 21"/>
        <p:cNvGrpSpPr/>
        <p:nvPr/>
      </p:nvGrpSpPr>
      <p:grpSpPr>
        <a:xfrm>
          <a:off x="0" y="0"/>
          <a:ext cx="0" cy="0"/>
          <a:chOff x="0" y="0"/>
          <a:chExt cx="0" cy="0"/>
        </a:xfrm>
      </p:grpSpPr>
      <p:grpSp>
        <p:nvGrpSpPr>
          <p:cNvPr id="22" name="Google Shape;22;p10"/>
          <p:cNvGrpSpPr/>
          <p:nvPr/>
        </p:nvGrpSpPr>
        <p:grpSpPr>
          <a:xfrm>
            <a:off x="-22225" y="-36513"/>
            <a:ext cx="12214225" cy="6942138"/>
            <a:chOff x="-22225" y="-36513"/>
            <a:chExt cx="12214225" cy="6942138"/>
          </a:xfrm>
        </p:grpSpPr>
        <p:pic>
          <p:nvPicPr>
            <p:cNvPr id="23" name="Google Shape;23;p10"/>
            <p:cNvPicPr preferRelativeResize="0"/>
            <p:nvPr/>
          </p:nvPicPr>
          <p:blipFill rotWithShape="1">
            <a:blip r:embed="rId2">
              <a:alphaModFix/>
            </a:blip>
            <a:srcRect/>
            <a:stretch/>
          </p:blipFill>
          <p:spPr>
            <a:xfrm>
              <a:off x="-22225" y="0"/>
              <a:ext cx="4071938" cy="6905625"/>
            </a:xfrm>
            <a:prstGeom prst="rect">
              <a:avLst/>
            </a:prstGeom>
            <a:noFill/>
            <a:ln>
              <a:noFill/>
            </a:ln>
            <a:effectLst>
              <a:outerShdw blurRad="190500" dist="76200" algn="l" rotWithShape="0">
                <a:srgbClr val="000000">
                  <a:alpha val="40000"/>
                </a:srgbClr>
              </a:outerShdw>
            </a:effectLst>
          </p:spPr>
        </p:pic>
        <p:sp>
          <p:nvSpPr>
            <p:cNvPr id="24" name="Google Shape;24;p10"/>
            <p:cNvSpPr/>
            <p:nvPr/>
          </p:nvSpPr>
          <p:spPr>
            <a:xfrm>
              <a:off x="-22225" y="1365827"/>
              <a:ext cx="4071938" cy="4392609"/>
            </a:xfrm>
            <a:prstGeom prst="rect">
              <a:avLst/>
            </a:prstGeom>
            <a:solidFill>
              <a:schemeClr val="accent2"/>
            </a:solidFill>
            <a:ln>
              <a:noFill/>
            </a:ln>
            <a:effectLst>
              <a:outerShdw blurRad="393700" sx="1000" sy="1000" algn="ctr" rotWithShape="0">
                <a:schemeClr val="dk2"/>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10"/>
            <p:cNvSpPr/>
            <p:nvPr/>
          </p:nvSpPr>
          <p:spPr>
            <a:xfrm>
              <a:off x="11510963" y="-36513"/>
              <a:ext cx="681037" cy="6894513"/>
            </a:xfrm>
            <a:prstGeom prst="rect">
              <a:avLst/>
            </a:prstGeom>
            <a:solidFill>
              <a:schemeClr val="dk2"/>
            </a:solidFill>
            <a:ln>
              <a:noFill/>
            </a:ln>
            <a:effectLst>
              <a:outerShdw blurRad="190500" dist="63500" dir="108000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6" name="Google Shape;26;p10"/>
          <p:cNvSpPr txBox="1">
            <a:spLocks noGrp="1"/>
          </p:cNvSpPr>
          <p:nvPr>
            <p:ph type="title"/>
          </p:nvPr>
        </p:nvSpPr>
        <p:spPr>
          <a:xfrm>
            <a:off x="247135" y="1570618"/>
            <a:ext cx="3583461" cy="161199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0"/>
          <p:cNvSpPr txBox="1">
            <a:spLocks noGrp="1"/>
          </p:cNvSpPr>
          <p:nvPr>
            <p:ph type="body" idx="1"/>
          </p:nvPr>
        </p:nvSpPr>
        <p:spPr>
          <a:xfrm>
            <a:off x="247135" y="3283527"/>
            <a:ext cx="3583461" cy="231371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600"/>
              <a:buNone/>
              <a:defRPr sz="2600">
                <a:solidFill>
                  <a:schemeClr val="lt1"/>
                </a:solidFill>
              </a:defRPr>
            </a:lvl1pPr>
            <a:lvl2pPr marL="914400" lvl="1" indent="-228600" algn="l">
              <a:lnSpc>
                <a:spcPct val="90000"/>
              </a:lnSpc>
              <a:spcBef>
                <a:spcPts val="500"/>
              </a:spcBef>
              <a:spcAft>
                <a:spcPts val="0"/>
              </a:spcAft>
              <a:buClr>
                <a:srgbClr val="3A3838"/>
              </a:buClr>
              <a:buSzPts val="1400"/>
              <a:buNone/>
              <a:defRPr sz="1400"/>
            </a:lvl2pPr>
            <a:lvl3pPr marL="1371600" lvl="2" indent="-228600" algn="l">
              <a:lnSpc>
                <a:spcPct val="90000"/>
              </a:lnSpc>
              <a:spcBef>
                <a:spcPts val="500"/>
              </a:spcBef>
              <a:spcAft>
                <a:spcPts val="0"/>
              </a:spcAft>
              <a:buClr>
                <a:srgbClr val="3A3838"/>
              </a:buClr>
              <a:buSzPts val="1200"/>
              <a:buNone/>
              <a:defRPr sz="1200"/>
            </a:lvl3pPr>
            <a:lvl4pPr marL="1828800" lvl="3" indent="-228600" algn="l">
              <a:lnSpc>
                <a:spcPct val="90000"/>
              </a:lnSpc>
              <a:spcBef>
                <a:spcPts val="500"/>
              </a:spcBef>
              <a:spcAft>
                <a:spcPts val="0"/>
              </a:spcAft>
              <a:buClr>
                <a:srgbClr val="3A3838"/>
              </a:buClr>
              <a:buSzPts val="1000"/>
              <a:buNone/>
              <a:defRPr sz="1000"/>
            </a:lvl4pPr>
            <a:lvl5pPr marL="2286000" lvl="4" indent="-228600" algn="l">
              <a:lnSpc>
                <a:spcPct val="90000"/>
              </a:lnSpc>
              <a:spcBef>
                <a:spcPts val="500"/>
              </a:spcBef>
              <a:spcAft>
                <a:spcPts val="0"/>
              </a:spcAft>
              <a:buClr>
                <a:srgbClr val="3A3838"/>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8" name="Google Shape;28;p10"/>
          <p:cNvSpPr txBox="1">
            <a:spLocks noGrp="1"/>
          </p:cNvSpPr>
          <p:nvPr>
            <p:ph type="body" idx="2"/>
          </p:nvPr>
        </p:nvSpPr>
        <p:spPr>
          <a:xfrm>
            <a:off x="4461164" y="1112108"/>
            <a:ext cx="6572242" cy="5091744"/>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rgbClr val="3A3838"/>
              </a:buClr>
              <a:buSzPts val="2400"/>
              <a:buFont typeface="Arial"/>
              <a:buNone/>
              <a:defRPr sz="2400"/>
            </a:lvl1pPr>
            <a:lvl2pPr marL="914400" lvl="1" indent="-368300" algn="l">
              <a:lnSpc>
                <a:spcPct val="90000"/>
              </a:lnSpc>
              <a:spcBef>
                <a:spcPts val="500"/>
              </a:spcBef>
              <a:spcAft>
                <a:spcPts val="0"/>
              </a:spcAft>
              <a:buClr>
                <a:srgbClr val="3A3838"/>
              </a:buClr>
              <a:buSzPts val="2200"/>
              <a:buChar char="•"/>
              <a:defRPr sz="2200"/>
            </a:lvl2pPr>
            <a:lvl3pPr marL="1371600" lvl="2" indent="-355600" algn="l">
              <a:lnSpc>
                <a:spcPct val="90000"/>
              </a:lnSpc>
              <a:spcBef>
                <a:spcPts val="500"/>
              </a:spcBef>
              <a:spcAft>
                <a:spcPts val="0"/>
              </a:spcAft>
              <a:buClr>
                <a:srgbClr val="3A3838"/>
              </a:buClr>
              <a:buSzPts val="2000"/>
              <a:buChar char="•"/>
              <a:defRPr sz="2000"/>
            </a:lvl3pPr>
            <a:lvl4pPr marL="1828800" lvl="3" indent="-342900" algn="l">
              <a:lnSpc>
                <a:spcPct val="90000"/>
              </a:lnSpc>
              <a:spcBef>
                <a:spcPts val="500"/>
              </a:spcBef>
              <a:spcAft>
                <a:spcPts val="0"/>
              </a:spcAft>
              <a:buClr>
                <a:srgbClr val="3A3838"/>
              </a:buClr>
              <a:buSzPts val="1800"/>
              <a:buChar char="•"/>
              <a:defRPr sz="1800"/>
            </a:lvl4pPr>
            <a:lvl5pPr marL="2286000" lvl="4" indent="-355600" algn="l">
              <a:lnSpc>
                <a:spcPct val="90000"/>
              </a:lnSpc>
              <a:spcBef>
                <a:spcPts val="500"/>
              </a:spcBef>
              <a:spcAft>
                <a:spcPts val="0"/>
              </a:spcAft>
              <a:buClr>
                <a:srgbClr val="3A3838"/>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9" name="Google Shape;29;p10"/>
          <p:cNvSpPr txBox="1">
            <a:spLocks noGrp="1"/>
          </p:cNvSpPr>
          <p:nvPr>
            <p:ph type="sldNum" idx="12"/>
          </p:nvPr>
        </p:nvSpPr>
        <p:spPr>
          <a:xfrm>
            <a:off x="9443811" y="6477000"/>
            <a:ext cx="1143000" cy="24765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chemeClr val="dk2"/>
                </a:solidFill>
                <a:latin typeface="Calibri"/>
                <a:ea typeface="Calibri"/>
                <a:cs typeface="Calibri"/>
                <a:sym typeface="Calibri"/>
              </a:defRPr>
            </a:lvl1pPr>
            <a:lvl2pPr marL="0" marR="0" lvl="1" indent="0" algn="r">
              <a:spcBef>
                <a:spcPts val="0"/>
              </a:spcBef>
              <a:buNone/>
              <a:defRPr sz="1200" b="0" i="0" u="none" strike="noStrike" cap="none">
                <a:solidFill>
                  <a:schemeClr val="dk2"/>
                </a:solidFill>
                <a:latin typeface="Calibri"/>
                <a:ea typeface="Calibri"/>
                <a:cs typeface="Calibri"/>
                <a:sym typeface="Calibri"/>
              </a:defRPr>
            </a:lvl2pPr>
            <a:lvl3pPr marL="0" marR="0" lvl="2" indent="0" algn="r">
              <a:spcBef>
                <a:spcPts val="0"/>
              </a:spcBef>
              <a:buNone/>
              <a:defRPr sz="1200" b="0" i="0" u="none" strike="noStrike" cap="none">
                <a:solidFill>
                  <a:schemeClr val="dk2"/>
                </a:solidFill>
                <a:latin typeface="Calibri"/>
                <a:ea typeface="Calibri"/>
                <a:cs typeface="Calibri"/>
                <a:sym typeface="Calibri"/>
              </a:defRPr>
            </a:lvl3pPr>
            <a:lvl4pPr marL="0" marR="0" lvl="3" indent="0" algn="r">
              <a:spcBef>
                <a:spcPts val="0"/>
              </a:spcBef>
              <a:buNone/>
              <a:defRPr sz="1200" b="0" i="0" u="none" strike="noStrike" cap="none">
                <a:solidFill>
                  <a:schemeClr val="dk2"/>
                </a:solidFill>
                <a:latin typeface="Calibri"/>
                <a:ea typeface="Calibri"/>
                <a:cs typeface="Calibri"/>
                <a:sym typeface="Calibri"/>
              </a:defRPr>
            </a:lvl4pPr>
            <a:lvl5pPr marL="0" marR="0" lvl="4" indent="0" algn="r">
              <a:spcBef>
                <a:spcPts val="0"/>
              </a:spcBef>
              <a:buNone/>
              <a:defRPr sz="1200" b="0" i="0" u="none" strike="noStrike" cap="none">
                <a:solidFill>
                  <a:schemeClr val="dk2"/>
                </a:solidFill>
                <a:latin typeface="Calibri"/>
                <a:ea typeface="Calibri"/>
                <a:cs typeface="Calibri"/>
                <a:sym typeface="Calibri"/>
              </a:defRPr>
            </a:lvl5pPr>
            <a:lvl6pPr marL="0" marR="0" lvl="5" indent="0" algn="r">
              <a:spcBef>
                <a:spcPts val="0"/>
              </a:spcBef>
              <a:buNone/>
              <a:defRPr sz="1200" b="0" i="0" u="none" strike="noStrike" cap="none">
                <a:solidFill>
                  <a:schemeClr val="dk2"/>
                </a:solidFill>
                <a:latin typeface="Calibri"/>
                <a:ea typeface="Calibri"/>
                <a:cs typeface="Calibri"/>
                <a:sym typeface="Calibri"/>
              </a:defRPr>
            </a:lvl6pPr>
            <a:lvl7pPr marL="0" marR="0" lvl="6" indent="0" algn="r">
              <a:spcBef>
                <a:spcPts val="0"/>
              </a:spcBef>
              <a:buNone/>
              <a:defRPr sz="1200" b="0" i="0" u="none" strike="noStrike" cap="none">
                <a:solidFill>
                  <a:schemeClr val="dk2"/>
                </a:solidFill>
                <a:latin typeface="Calibri"/>
                <a:ea typeface="Calibri"/>
                <a:cs typeface="Calibri"/>
                <a:sym typeface="Calibri"/>
              </a:defRPr>
            </a:lvl7pPr>
            <a:lvl8pPr marL="0" marR="0" lvl="7" indent="0" algn="r">
              <a:spcBef>
                <a:spcPts val="0"/>
              </a:spcBef>
              <a:buNone/>
              <a:defRPr sz="1200" b="0" i="0" u="none" strike="noStrike" cap="none">
                <a:solidFill>
                  <a:schemeClr val="dk2"/>
                </a:solidFill>
                <a:latin typeface="Calibri"/>
                <a:ea typeface="Calibri"/>
                <a:cs typeface="Calibri"/>
                <a:sym typeface="Calibri"/>
              </a:defRPr>
            </a:lvl8pPr>
            <a:lvl9pPr marL="0" marR="0" lvl="8" indent="0" algn="r">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0" name="Google Shape;30;p10"/>
          <p:cNvCxnSpPr/>
          <p:nvPr/>
        </p:nvCxnSpPr>
        <p:spPr>
          <a:xfrm>
            <a:off x="247135" y="3210323"/>
            <a:ext cx="3583461" cy="0"/>
          </a:xfrm>
          <a:prstGeom prst="straightConnector1">
            <a:avLst/>
          </a:prstGeom>
          <a:noFill/>
          <a:ln w="38100" cap="flat" cmpd="sng">
            <a:solidFill>
              <a:schemeClr val="dk1"/>
            </a:solidFill>
            <a:prstDash val="solid"/>
            <a:miter lim="800000"/>
            <a:headEnd type="none" w="sm" len="sm"/>
            <a:tailEnd type="none" w="sm" len="sm"/>
          </a:ln>
        </p:spPr>
      </p:cxnSp>
      <p:pic>
        <p:nvPicPr>
          <p:cNvPr id="31" name="Google Shape;31;p10" descr="Icon&#10;&#10;Description automatically generated"/>
          <p:cNvPicPr preferRelativeResize="0"/>
          <p:nvPr/>
        </p:nvPicPr>
        <p:blipFill rotWithShape="1">
          <a:blip r:embed="rId3">
            <a:alphaModFix/>
          </a:blip>
          <a:srcRect/>
          <a:stretch/>
        </p:blipFill>
        <p:spPr>
          <a:xfrm>
            <a:off x="10641520" y="6376988"/>
            <a:ext cx="391886" cy="39188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 Content Slide">
  <p:cSld name="#3 Content Slide">
    <p:bg>
      <p:bgPr>
        <a:solidFill>
          <a:schemeClr val="lt1"/>
        </a:solidFill>
        <a:effectLst/>
      </p:bgPr>
    </p:bg>
    <p:spTree>
      <p:nvGrpSpPr>
        <p:cNvPr id="1" name="Shape 32"/>
        <p:cNvGrpSpPr/>
        <p:nvPr/>
      </p:nvGrpSpPr>
      <p:grpSpPr>
        <a:xfrm>
          <a:off x="0" y="0"/>
          <a:ext cx="0" cy="0"/>
          <a:chOff x="0" y="0"/>
          <a:chExt cx="0" cy="0"/>
        </a:xfrm>
      </p:grpSpPr>
      <p:sp>
        <p:nvSpPr>
          <p:cNvPr id="33" name="Google Shape;33;p11"/>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600"/>
              <a:buFont typeface="Palatino"/>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1"/>
          <p:cNvSpPr txBox="1">
            <a:spLocks noGrp="1"/>
          </p:cNvSpPr>
          <p:nvPr>
            <p:ph type="body" idx="1"/>
          </p:nvPr>
        </p:nvSpPr>
        <p:spPr>
          <a:xfrm>
            <a:off x="1212273" y="1967787"/>
            <a:ext cx="10314708" cy="419394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1"/>
          <p:cNvSpPr/>
          <p:nvPr/>
        </p:nvSpPr>
        <p:spPr>
          <a:xfrm rot="10800000">
            <a:off x="-1" y="-36514"/>
            <a:ext cx="775855" cy="6894513"/>
          </a:xfrm>
          <a:prstGeom prst="rect">
            <a:avLst/>
          </a:prstGeom>
          <a:solidFill>
            <a:schemeClr val="dk2"/>
          </a:solidFill>
          <a:ln>
            <a:noFill/>
          </a:ln>
          <a:effectLst>
            <a:outerShdw blurRad="190500" dist="635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11"/>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chemeClr val="dk2"/>
                </a:solidFill>
                <a:latin typeface="Calibri"/>
                <a:ea typeface="Calibri"/>
                <a:cs typeface="Calibri"/>
                <a:sym typeface="Calibri"/>
              </a:defRPr>
            </a:lvl1pPr>
            <a:lvl2pPr marL="0" marR="0" lvl="1" indent="0" algn="r">
              <a:spcBef>
                <a:spcPts val="0"/>
              </a:spcBef>
              <a:buNone/>
              <a:defRPr sz="1200" b="0" i="0" u="none" strike="noStrike" cap="none">
                <a:solidFill>
                  <a:schemeClr val="dk2"/>
                </a:solidFill>
                <a:latin typeface="Calibri"/>
                <a:ea typeface="Calibri"/>
                <a:cs typeface="Calibri"/>
                <a:sym typeface="Calibri"/>
              </a:defRPr>
            </a:lvl2pPr>
            <a:lvl3pPr marL="0" marR="0" lvl="2" indent="0" algn="r">
              <a:spcBef>
                <a:spcPts val="0"/>
              </a:spcBef>
              <a:buNone/>
              <a:defRPr sz="1200" b="0" i="0" u="none" strike="noStrike" cap="none">
                <a:solidFill>
                  <a:schemeClr val="dk2"/>
                </a:solidFill>
                <a:latin typeface="Calibri"/>
                <a:ea typeface="Calibri"/>
                <a:cs typeface="Calibri"/>
                <a:sym typeface="Calibri"/>
              </a:defRPr>
            </a:lvl3pPr>
            <a:lvl4pPr marL="0" marR="0" lvl="3" indent="0" algn="r">
              <a:spcBef>
                <a:spcPts val="0"/>
              </a:spcBef>
              <a:buNone/>
              <a:defRPr sz="1200" b="0" i="0" u="none" strike="noStrike" cap="none">
                <a:solidFill>
                  <a:schemeClr val="dk2"/>
                </a:solidFill>
                <a:latin typeface="Calibri"/>
                <a:ea typeface="Calibri"/>
                <a:cs typeface="Calibri"/>
                <a:sym typeface="Calibri"/>
              </a:defRPr>
            </a:lvl4pPr>
            <a:lvl5pPr marL="0" marR="0" lvl="4" indent="0" algn="r">
              <a:spcBef>
                <a:spcPts val="0"/>
              </a:spcBef>
              <a:buNone/>
              <a:defRPr sz="1200" b="0" i="0" u="none" strike="noStrike" cap="none">
                <a:solidFill>
                  <a:schemeClr val="dk2"/>
                </a:solidFill>
                <a:latin typeface="Calibri"/>
                <a:ea typeface="Calibri"/>
                <a:cs typeface="Calibri"/>
                <a:sym typeface="Calibri"/>
              </a:defRPr>
            </a:lvl5pPr>
            <a:lvl6pPr marL="0" marR="0" lvl="5" indent="0" algn="r">
              <a:spcBef>
                <a:spcPts val="0"/>
              </a:spcBef>
              <a:buNone/>
              <a:defRPr sz="1200" b="0" i="0" u="none" strike="noStrike" cap="none">
                <a:solidFill>
                  <a:schemeClr val="dk2"/>
                </a:solidFill>
                <a:latin typeface="Calibri"/>
                <a:ea typeface="Calibri"/>
                <a:cs typeface="Calibri"/>
                <a:sym typeface="Calibri"/>
              </a:defRPr>
            </a:lvl6pPr>
            <a:lvl7pPr marL="0" marR="0" lvl="6" indent="0" algn="r">
              <a:spcBef>
                <a:spcPts val="0"/>
              </a:spcBef>
              <a:buNone/>
              <a:defRPr sz="1200" b="0" i="0" u="none" strike="noStrike" cap="none">
                <a:solidFill>
                  <a:schemeClr val="dk2"/>
                </a:solidFill>
                <a:latin typeface="Calibri"/>
                <a:ea typeface="Calibri"/>
                <a:cs typeface="Calibri"/>
                <a:sym typeface="Calibri"/>
              </a:defRPr>
            </a:lvl7pPr>
            <a:lvl8pPr marL="0" marR="0" lvl="7" indent="0" algn="r">
              <a:spcBef>
                <a:spcPts val="0"/>
              </a:spcBef>
              <a:buNone/>
              <a:defRPr sz="1200" b="0" i="0" u="none" strike="noStrike" cap="none">
                <a:solidFill>
                  <a:schemeClr val="dk2"/>
                </a:solidFill>
                <a:latin typeface="Calibri"/>
                <a:ea typeface="Calibri"/>
                <a:cs typeface="Calibri"/>
                <a:sym typeface="Calibri"/>
              </a:defRPr>
            </a:lvl8pPr>
            <a:lvl9pPr marL="0" marR="0" lvl="8" indent="0" algn="r">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7" name="Google Shape;37;p11" descr="Icon&#10;&#10;Description automatically generated"/>
          <p:cNvPicPr preferRelativeResize="0"/>
          <p:nvPr/>
        </p:nvPicPr>
        <p:blipFill rotWithShape="1">
          <a:blip r:embed="rId2">
            <a:alphaModFix/>
          </a:blip>
          <a:srcRect/>
          <a:stretch/>
        </p:blipFill>
        <p:spPr>
          <a:xfrm>
            <a:off x="11135095" y="6376988"/>
            <a:ext cx="391886" cy="39188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 Content 2 Column Slide">
  <p:cSld name="#3 Content 2 Column Slide">
    <p:bg>
      <p:bgPr>
        <a:solidFill>
          <a:schemeClr val="lt1"/>
        </a:solidFill>
        <a:effectLst/>
      </p:bgPr>
    </p:bg>
    <p:spTree>
      <p:nvGrpSpPr>
        <p:cNvPr id="1" name="Shape 38"/>
        <p:cNvGrpSpPr/>
        <p:nvPr/>
      </p:nvGrpSpPr>
      <p:grpSpPr>
        <a:xfrm>
          <a:off x="0" y="0"/>
          <a:ext cx="0" cy="0"/>
          <a:chOff x="0" y="0"/>
          <a:chExt cx="0" cy="0"/>
        </a:xfrm>
      </p:grpSpPr>
      <p:sp>
        <p:nvSpPr>
          <p:cNvPr id="39" name="Google Shape;39;p12"/>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600"/>
              <a:buFont typeface="Palatino"/>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2"/>
          <p:cNvSpPr txBox="1">
            <a:spLocks noGrp="1"/>
          </p:cNvSpPr>
          <p:nvPr>
            <p:ph type="body" idx="1"/>
          </p:nvPr>
        </p:nvSpPr>
        <p:spPr>
          <a:xfrm>
            <a:off x="1212273" y="1967787"/>
            <a:ext cx="5077690" cy="41939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2"/>
          <p:cNvSpPr txBox="1">
            <a:spLocks noGrp="1"/>
          </p:cNvSpPr>
          <p:nvPr>
            <p:ph type="body" idx="2"/>
          </p:nvPr>
        </p:nvSpPr>
        <p:spPr>
          <a:xfrm>
            <a:off x="6449291" y="1967786"/>
            <a:ext cx="5077690" cy="419394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p:nvPr/>
        </p:nvSpPr>
        <p:spPr>
          <a:xfrm rot="10800000">
            <a:off x="-1" y="-36514"/>
            <a:ext cx="775855" cy="6894513"/>
          </a:xfrm>
          <a:prstGeom prst="rect">
            <a:avLst/>
          </a:prstGeom>
          <a:solidFill>
            <a:schemeClr val="dk2"/>
          </a:solidFill>
          <a:ln>
            <a:noFill/>
          </a:ln>
          <a:effectLst>
            <a:outerShdw blurRad="190500" dist="635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 name="Google Shape;43;p12"/>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chemeClr val="dk2"/>
                </a:solidFill>
                <a:latin typeface="Calibri"/>
                <a:ea typeface="Calibri"/>
                <a:cs typeface="Calibri"/>
                <a:sym typeface="Calibri"/>
              </a:defRPr>
            </a:lvl1pPr>
            <a:lvl2pPr marL="0" marR="0" lvl="1" indent="0" algn="r">
              <a:spcBef>
                <a:spcPts val="0"/>
              </a:spcBef>
              <a:buNone/>
              <a:defRPr sz="1200" b="0" i="0" u="none" strike="noStrike" cap="none">
                <a:solidFill>
                  <a:schemeClr val="dk2"/>
                </a:solidFill>
                <a:latin typeface="Calibri"/>
                <a:ea typeface="Calibri"/>
                <a:cs typeface="Calibri"/>
                <a:sym typeface="Calibri"/>
              </a:defRPr>
            </a:lvl2pPr>
            <a:lvl3pPr marL="0" marR="0" lvl="2" indent="0" algn="r">
              <a:spcBef>
                <a:spcPts val="0"/>
              </a:spcBef>
              <a:buNone/>
              <a:defRPr sz="1200" b="0" i="0" u="none" strike="noStrike" cap="none">
                <a:solidFill>
                  <a:schemeClr val="dk2"/>
                </a:solidFill>
                <a:latin typeface="Calibri"/>
                <a:ea typeface="Calibri"/>
                <a:cs typeface="Calibri"/>
                <a:sym typeface="Calibri"/>
              </a:defRPr>
            </a:lvl3pPr>
            <a:lvl4pPr marL="0" marR="0" lvl="3" indent="0" algn="r">
              <a:spcBef>
                <a:spcPts val="0"/>
              </a:spcBef>
              <a:buNone/>
              <a:defRPr sz="1200" b="0" i="0" u="none" strike="noStrike" cap="none">
                <a:solidFill>
                  <a:schemeClr val="dk2"/>
                </a:solidFill>
                <a:latin typeface="Calibri"/>
                <a:ea typeface="Calibri"/>
                <a:cs typeface="Calibri"/>
                <a:sym typeface="Calibri"/>
              </a:defRPr>
            </a:lvl4pPr>
            <a:lvl5pPr marL="0" marR="0" lvl="4" indent="0" algn="r">
              <a:spcBef>
                <a:spcPts val="0"/>
              </a:spcBef>
              <a:buNone/>
              <a:defRPr sz="1200" b="0" i="0" u="none" strike="noStrike" cap="none">
                <a:solidFill>
                  <a:schemeClr val="dk2"/>
                </a:solidFill>
                <a:latin typeface="Calibri"/>
                <a:ea typeface="Calibri"/>
                <a:cs typeface="Calibri"/>
                <a:sym typeface="Calibri"/>
              </a:defRPr>
            </a:lvl5pPr>
            <a:lvl6pPr marL="0" marR="0" lvl="5" indent="0" algn="r">
              <a:spcBef>
                <a:spcPts val="0"/>
              </a:spcBef>
              <a:buNone/>
              <a:defRPr sz="1200" b="0" i="0" u="none" strike="noStrike" cap="none">
                <a:solidFill>
                  <a:schemeClr val="dk2"/>
                </a:solidFill>
                <a:latin typeface="Calibri"/>
                <a:ea typeface="Calibri"/>
                <a:cs typeface="Calibri"/>
                <a:sym typeface="Calibri"/>
              </a:defRPr>
            </a:lvl6pPr>
            <a:lvl7pPr marL="0" marR="0" lvl="6" indent="0" algn="r">
              <a:spcBef>
                <a:spcPts val="0"/>
              </a:spcBef>
              <a:buNone/>
              <a:defRPr sz="1200" b="0" i="0" u="none" strike="noStrike" cap="none">
                <a:solidFill>
                  <a:schemeClr val="dk2"/>
                </a:solidFill>
                <a:latin typeface="Calibri"/>
                <a:ea typeface="Calibri"/>
                <a:cs typeface="Calibri"/>
                <a:sym typeface="Calibri"/>
              </a:defRPr>
            </a:lvl7pPr>
            <a:lvl8pPr marL="0" marR="0" lvl="7" indent="0" algn="r">
              <a:spcBef>
                <a:spcPts val="0"/>
              </a:spcBef>
              <a:buNone/>
              <a:defRPr sz="1200" b="0" i="0" u="none" strike="noStrike" cap="none">
                <a:solidFill>
                  <a:schemeClr val="dk2"/>
                </a:solidFill>
                <a:latin typeface="Calibri"/>
                <a:ea typeface="Calibri"/>
                <a:cs typeface="Calibri"/>
                <a:sym typeface="Calibri"/>
              </a:defRPr>
            </a:lvl8pPr>
            <a:lvl9pPr marL="0" marR="0" lvl="8" indent="0" algn="r">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4" name="Google Shape;44;p12" descr="Icon&#10;&#10;Description automatically generated"/>
          <p:cNvPicPr preferRelativeResize="0"/>
          <p:nvPr/>
        </p:nvPicPr>
        <p:blipFill rotWithShape="1">
          <a:blip r:embed="rId2">
            <a:alphaModFix/>
          </a:blip>
          <a:srcRect/>
          <a:stretch/>
        </p:blipFill>
        <p:spPr>
          <a:xfrm>
            <a:off x="11135095" y="6376988"/>
            <a:ext cx="391886" cy="39188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3"/>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chemeClr val="dk2"/>
                </a:solidFill>
                <a:latin typeface="Calibri"/>
                <a:ea typeface="Calibri"/>
                <a:cs typeface="Calibri"/>
                <a:sym typeface="Calibri"/>
              </a:defRPr>
            </a:lvl1pPr>
            <a:lvl2pPr marL="0" marR="0" lvl="1" indent="0" algn="r">
              <a:spcBef>
                <a:spcPts val="0"/>
              </a:spcBef>
              <a:buNone/>
              <a:defRPr sz="1200" b="0" i="0" u="none" strike="noStrike" cap="none">
                <a:solidFill>
                  <a:schemeClr val="dk2"/>
                </a:solidFill>
                <a:latin typeface="Calibri"/>
                <a:ea typeface="Calibri"/>
                <a:cs typeface="Calibri"/>
                <a:sym typeface="Calibri"/>
              </a:defRPr>
            </a:lvl2pPr>
            <a:lvl3pPr marL="0" marR="0" lvl="2" indent="0" algn="r">
              <a:spcBef>
                <a:spcPts val="0"/>
              </a:spcBef>
              <a:buNone/>
              <a:defRPr sz="1200" b="0" i="0" u="none" strike="noStrike" cap="none">
                <a:solidFill>
                  <a:schemeClr val="dk2"/>
                </a:solidFill>
                <a:latin typeface="Calibri"/>
                <a:ea typeface="Calibri"/>
                <a:cs typeface="Calibri"/>
                <a:sym typeface="Calibri"/>
              </a:defRPr>
            </a:lvl3pPr>
            <a:lvl4pPr marL="0" marR="0" lvl="3" indent="0" algn="r">
              <a:spcBef>
                <a:spcPts val="0"/>
              </a:spcBef>
              <a:buNone/>
              <a:defRPr sz="1200" b="0" i="0" u="none" strike="noStrike" cap="none">
                <a:solidFill>
                  <a:schemeClr val="dk2"/>
                </a:solidFill>
                <a:latin typeface="Calibri"/>
                <a:ea typeface="Calibri"/>
                <a:cs typeface="Calibri"/>
                <a:sym typeface="Calibri"/>
              </a:defRPr>
            </a:lvl4pPr>
            <a:lvl5pPr marL="0" marR="0" lvl="4" indent="0" algn="r">
              <a:spcBef>
                <a:spcPts val="0"/>
              </a:spcBef>
              <a:buNone/>
              <a:defRPr sz="1200" b="0" i="0" u="none" strike="noStrike" cap="none">
                <a:solidFill>
                  <a:schemeClr val="dk2"/>
                </a:solidFill>
                <a:latin typeface="Calibri"/>
                <a:ea typeface="Calibri"/>
                <a:cs typeface="Calibri"/>
                <a:sym typeface="Calibri"/>
              </a:defRPr>
            </a:lvl5pPr>
            <a:lvl6pPr marL="0" marR="0" lvl="5" indent="0" algn="r">
              <a:spcBef>
                <a:spcPts val="0"/>
              </a:spcBef>
              <a:buNone/>
              <a:defRPr sz="1200" b="0" i="0" u="none" strike="noStrike" cap="none">
                <a:solidFill>
                  <a:schemeClr val="dk2"/>
                </a:solidFill>
                <a:latin typeface="Calibri"/>
                <a:ea typeface="Calibri"/>
                <a:cs typeface="Calibri"/>
                <a:sym typeface="Calibri"/>
              </a:defRPr>
            </a:lvl6pPr>
            <a:lvl7pPr marL="0" marR="0" lvl="6" indent="0" algn="r">
              <a:spcBef>
                <a:spcPts val="0"/>
              </a:spcBef>
              <a:buNone/>
              <a:defRPr sz="1200" b="0" i="0" u="none" strike="noStrike" cap="none">
                <a:solidFill>
                  <a:schemeClr val="dk2"/>
                </a:solidFill>
                <a:latin typeface="Calibri"/>
                <a:ea typeface="Calibri"/>
                <a:cs typeface="Calibri"/>
                <a:sym typeface="Calibri"/>
              </a:defRPr>
            </a:lvl7pPr>
            <a:lvl8pPr marL="0" marR="0" lvl="7" indent="0" algn="r">
              <a:spcBef>
                <a:spcPts val="0"/>
              </a:spcBef>
              <a:buNone/>
              <a:defRPr sz="1200" b="0" i="0" u="none" strike="noStrike" cap="none">
                <a:solidFill>
                  <a:schemeClr val="dk2"/>
                </a:solidFill>
                <a:latin typeface="Calibri"/>
                <a:ea typeface="Calibri"/>
                <a:cs typeface="Calibri"/>
                <a:sym typeface="Calibri"/>
              </a:defRPr>
            </a:lvl8pPr>
            <a:lvl9pPr marL="0" marR="0" lvl="8" indent="0" algn="r">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7" name="Google Shape;47;p13" descr="Icon&#10;&#10;Description automatically generated"/>
          <p:cNvPicPr preferRelativeResize="0"/>
          <p:nvPr/>
        </p:nvPicPr>
        <p:blipFill rotWithShape="1">
          <a:blip r:embed="rId2">
            <a:alphaModFix/>
          </a:blip>
          <a:srcRect/>
          <a:stretch/>
        </p:blipFill>
        <p:spPr>
          <a:xfrm>
            <a:off x="11135095" y="6376988"/>
            <a:ext cx="391886" cy="39188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90000"/>
              </a:lnSpc>
              <a:spcBef>
                <a:spcPts val="1000"/>
              </a:spcBef>
              <a:spcAft>
                <a:spcPts val="0"/>
              </a:spcAft>
              <a:buClr>
                <a:srgbClr val="3A3838"/>
              </a:buClr>
              <a:buSzPts val="2600"/>
              <a:buFont typeface="Arial"/>
              <a:buChar char="•"/>
              <a:defRPr sz="2600" b="0" i="0" u="none" strike="noStrike" cap="none">
                <a:solidFill>
                  <a:srgbClr val="3A3838"/>
                </a:solidFill>
                <a:latin typeface="Gill Sans"/>
                <a:ea typeface="Gill Sans"/>
                <a:cs typeface="Gill Sans"/>
                <a:sym typeface="Gill Sans"/>
              </a:defRPr>
            </a:lvl1pPr>
            <a:lvl2pPr marL="914400" marR="0" lvl="1" indent="-381000" algn="l" rtl="0">
              <a:lnSpc>
                <a:spcPct val="90000"/>
              </a:lnSpc>
              <a:spcBef>
                <a:spcPts val="500"/>
              </a:spcBef>
              <a:spcAft>
                <a:spcPts val="0"/>
              </a:spcAft>
              <a:buClr>
                <a:srgbClr val="3A3838"/>
              </a:buClr>
              <a:buSzPts val="2400"/>
              <a:buFont typeface="Arial"/>
              <a:buChar char="•"/>
              <a:defRPr sz="2400" b="0" i="0" u="none" strike="noStrike" cap="none">
                <a:solidFill>
                  <a:srgbClr val="3A3838"/>
                </a:solidFill>
                <a:latin typeface="Gill Sans"/>
                <a:ea typeface="Gill Sans"/>
                <a:cs typeface="Gill Sans"/>
                <a:sym typeface="Gill Sans"/>
              </a:defRPr>
            </a:lvl2pPr>
            <a:lvl3pPr marL="1371600" marR="0" lvl="2" indent="-355600" algn="l" rtl="0">
              <a:lnSpc>
                <a:spcPct val="90000"/>
              </a:lnSpc>
              <a:spcBef>
                <a:spcPts val="500"/>
              </a:spcBef>
              <a:spcAft>
                <a:spcPts val="0"/>
              </a:spcAft>
              <a:buClr>
                <a:srgbClr val="3A3838"/>
              </a:buClr>
              <a:buSzPts val="2000"/>
              <a:buFont typeface="Arial"/>
              <a:buChar char="•"/>
              <a:defRPr sz="2000" b="0" i="0" u="none" strike="noStrike" cap="none">
                <a:solidFill>
                  <a:srgbClr val="3A3838"/>
                </a:solidFill>
                <a:latin typeface="Gill Sans"/>
                <a:ea typeface="Gill Sans"/>
                <a:cs typeface="Gill Sans"/>
                <a:sym typeface="Gill Sans"/>
              </a:defRPr>
            </a:lvl3pPr>
            <a:lvl4pPr marL="1828800" marR="0" lvl="3"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Gill Sans"/>
                <a:ea typeface="Gill Sans"/>
                <a:cs typeface="Gill Sans"/>
                <a:sym typeface="Gill Sans"/>
              </a:defRPr>
            </a:lvl4pPr>
            <a:lvl5pPr marL="2286000" marR="0" lvl="4"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8"/>
          <p:cNvSpPr txBox="1">
            <a:spLocks noGrp="1"/>
          </p:cNvSpPr>
          <p:nvPr>
            <p:ph type="sldNum" idx="12"/>
          </p:nvPr>
        </p:nvSpPr>
        <p:spPr>
          <a:xfrm>
            <a:off x="10047513" y="6476093"/>
            <a:ext cx="881743" cy="25523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Calibri"/>
                <a:ea typeface="Calibri"/>
                <a:cs typeface="Calibri"/>
                <a:sym typeface="Calibri"/>
              </a:defRPr>
            </a:lvl1pPr>
            <a:lvl2pPr marL="0" marR="0" lvl="1" indent="0" algn="r" rtl="0">
              <a:spcBef>
                <a:spcPts val="0"/>
              </a:spcBef>
              <a:buNone/>
              <a:defRPr sz="1200" b="0" i="0" u="none" strike="noStrike" cap="none">
                <a:solidFill>
                  <a:schemeClr val="dk2"/>
                </a:solidFill>
                <a:latin typeface="Calibri"/>
                <a:ea typeface="Calibri"/>
                <a:cs typeface="Calibri"/>
                <a:sym typeface="Calibri"/>
              </a:defRPr>
            </a:lvl2pPr>
            <a:lvl3pPr marL="0" marR="0" lvl="2" indent="0" algn="r" rtl="0">
              <a:spcBef>
                <a:spcPts val="0"/>
              </a:spcBef>
              <a:buNone/>
              <a:defRPr sz="1200" b="0" i="0" u="none" strike="noStrike" cap="none">
                <a:solidFill>
                  <a:schemeClr val="dk2"/>
                </a:solidFill>
                <a:latin typeface="Calibri"/>
                <a:ea typeface="Calibri"/>
                <a:cs typeface="Calibri"/>
                <a:sym typeface="Calibri"/>
              </a:defRPr>
            </a:lvl3pPr>
            <a:lvl4pPr marL="0" marR="0" lvl="3" indent="0" algn="r" rtl="0">
              <a:spcBef>
                <a:spcPts val="0"/>
              </a:spcBef>
              <a:buNone/>
              <a:defRPr sz="1200" b="0" i="0" u="none" strike="noStrike" cap="none">
                <a:solidFill>
                  <a:schemeClr val="dk2"/>
                </a:solidFill>
                <a:latin typeface="Calibri"/>
                <a:ea typeface="Calibri"/>
                <a:cs typeface="Calibri"/>
                <a:sym typeface="Calibri"/>
              </a:defRPr>
            </a:lvl4pPr>
            <a:lvl5pPr marL="0" marR="0" lvl="4" indent="0" algn="r" rtl="0">
              <a:spcBef>
                <a:spcPts val="0"/>
              </a:spcBef>
              <a:buNone/>
              <a:defRPr sz="1200" b="0" i="0" u="none" strike="noStrike" cap="none">
                <a:solidFill>
                  <a:schemeClr val="dk2"/>
                </a:solidFill>
                <a:latin typeface="Calibri"/>
                <a:ea typeface="Calibri"/>
                <a:cs typeface="Calibri"/>
                <a:sym typeface="Calibri"/>
              </a:defRPr>
            </a:lvl5pPr>
            <a:lvl6pPr marL="0" marR="0" lvl="5" indent="0" algn="r" rtl="0">
              <a:spcBef>
                <a:spcPts val="0"/>
              </a:spcBef>
              <a:buNone/>
              <a:defRPr sz="1200" b="0" i="0" u="none" strike="noStrike" cap="none">
                <a:solidFill>
                  <a:schemeClr val="dk2"/>
                </a:solidFill>
                <a:latin typeface="Calibri"/>
                <a:ea typeface="Calibri"/>
                <a:cs typeface="Calibri"/>
                <a:sym typeface="Calibri"/>
              </a:defRPr>
            </a:lvl6pPr>
            <a:lvl7pPr marL="0" marR="0" lvl="6" indent="0" algn="r" rtl="0">
              <a:spcBef>
                <a:spcPts val="0"/>
              </a:spcBef>
              <a:buNone/>
              <a:defRPr sz="1200" b="0" i="0" u="none" strike="noStrike" cap="none">
                <a:solidFill>
                  <a:schemeClr val="dk2"/>
                </a:solidFill>
                <a:latin typeface="Calibri"/>
                <a:ea typeface="Calibri"/>
                <a:cs typeface="Calibri"/>
                <a:sym typeface="Calibri"/>
              </a:defRPr>
            </a:lvl7pPr>
            <a:lvl8pPr marL="0" marR="0" lvl="7" indent="0" algn="r" rtl="0">
              <a:spcBef>
                <a:spcPts val="0"/>
              </a:spcBef>
              <a:buNone/>
              <a:defRPr sz="1200" b="0" i="0" u="none" strike="noStrike" cap="none">
                <a:solidFill>
                  <a:schemeClr val="dk2"/>
                </a:solidFill>
                <a:latin typeface="Calibri"/>
                <a:ea typeface="Calibri"/>
                <a:cs typeface="Calibri"/>
                <a:sym typeface="Calibri"/>
              </a:defRPr>
            </a:lvl8pPr>
            <a:lvl9pPr marL="0" marR="0" lvl="8" indent="0" algn="r" rtl="0">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 name="Google Shape;1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400"/>
              <a:buFont typeface="Palatino"/>
              <a:buNone/>
              <a:defRPr sz="4400" b="0" i="0" u="none" strike="noStrike" cap="none">
                <a:solidFill>
                  <a:schemeClr val="accent2"/>
                </a:solidFill>
                <a:latin typeface="Palatino"/>
                <a:ea typeface="Palatino"/>
                <a:cs typeface="Palatino"/>
                <a:sym typeface="Palatin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onfirmsubscription.com/h/y/4FAA37637316EA53"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hyperlink" Target="mailto:directoryupdate@asccc.org" TargetMode="External"/><Relationship Id="rId3" Type="http://schemas.openxmlformats.org/officeDocument/2006/relationships/hyperlink" Target="https://asccc.org/sign-our-newsletters" TargetMode="External"/><Relationship Id="rId7" Type="http://schemas.openxmlformats.org/officeDocument/2006/relationships/hyperlink" Target="https://asccc.org/cte-faculty-liaison"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asccc.org/college_directory" TargetMode="External"/><Relationship Id="rId5" Type="http://schemas.openxmlformats.org/officeDocument/2006/relationships/hyperlink" Target="https://asccc.org/liaisons" TargetMode="External"/><Relationship Id="rId10" Type="http://schemas.openxmlformats.org/officeDocument/2006/relationships/image" Target="../media/image15.png"/><Relationship Id="rId4" Type="http://schemas.openxmlformats.org/officeDocument/2006/relationships/hyperlink" Target="https://asccc.org/sites/default/files/publications/Local_Senates_Handbook_2020_v2.pdf" TargetMode="External"/><Relationship Id="rId9" Type="http://schemas.openxmlformats.org/officeDocument/2006/relationships/hyperlink" Target="https://asccc.org/local-senate-visit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asccc.org/volunteer-serve-committee"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native-land.c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cde.ca.gov/sp/ae/fg/" TargetMode="External"/><Relationship Id="rId3" Type="http://schemas.openxmlformats.org/officeDocument/2006/relationships/hyperlink" Target="https://www.cccco.edu/-/media/CCCCO-Website/College-Finance-and-Facilities/Budget-News/2022-23-Compendium-of-Allocations-and-Resources/2022-23-compendium-of-allocations-resources-a11y.pdf?la=en&amp;hash=12A26009701B3AA7033A3B233C334AB60BD9CE75" TargetMode="External"/><Relationship Id="rId7" Type="http://schemas.openxmlformats.org/officeDocument/2006/relationships/hyperlink" Target="https://caladulted.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asccc.org/sites/default/files/Noncredit_Instruction.pdf" TargetMode="External"/><Relationship Id="rId5" Type="http://schemas.openxmlformats.org/officeDocument/2006/relationships/hyperlink" Target="https://www.asccc.org/content/10-noncredit-instruction-guided-pathways-efforts" TargetMode="External"/><Relationship Id="rId4" Type="http://schemas.openxmlformats.org/officeDocument/2006/relationships/image" Target="../media/image9.png"/><Relationship Id="rId9" Type="http://schemas.openxmlformats.org/officeDocument/2006/relationships/hyperlink" Target="https://www.cccco.edu/-/media/CCCCO-Website/Files/Workforce-and-Economic-Development/WEDD-Memo/perkins1cfy2223augmentedallocationsmemofinaldraft091622a11y.pdf?la=en&amp;hash=C7D959D58BB1982833F11101C5AC376D5B1C7C2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
          <p:cNvSpPr txBox="1">
            <a:spLocks noGrp="1"/>
          </p:cNvSpPr>
          <p:nvPr>
            <p:ph type="title"/>
          </p:nvPr>
        </p:nvSpPr>
        <p:spPr>
          <a:xfrm>
            <a:off x="2133598" y="3310152"/>
            <a:ext cx="9213852" cy="131264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Palatino"/>
              <a:buNone/>
            </a:pPr>
            <a:r>
              <a:rPr lang="en-US"/>
              <a:t>Welcome!</a:t>
            </a:r>
            <a:endParaRPr/>
          </a:p>
        </p:txBody>
      </p:sp>
      <p:sp>
        <p:nvSpPr>
          <p:cNvPr id="54" name="Google Shape;54;p1"/>
          <p:cNvSpPr txBox="1">
            <a:spLocks noGrp="1"/>
          </p:cNvSpPr>
          <p:nvPr>
            <p:ph type="subTitle" idx="1"/>
          </p:nvPr>
        </p:nvSpPr>
        <p:spPr>
          <a:xfrm>
            <a:off x="2133597" y="4755561"/>
            <a:ext cx="9213851" cy="1655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600"/>
              <a:buNone/>
            </a:pPr>
            <a:r>
              <a:rPr lang="en-US" b="1" dirty="0"/>
              <a:t>CTE-Noncredit Regional Meeting</a:t>
            </a:r>
            <a:endParaRPr dirty="0"/>
          </a:p>
          <a:p>
            <a:pPr marL="0" lvl="0" indent="0" algn="l" rtl="0">
              <a:lnSpc>
                <a:spcPct val="90000"/>
              </a:lnSpc>
              <a:spcBef>
                <a:spcPts val="1000"/>
              </a:spcBef>
              <a:spcAft>
                <a:spcPts val="0"/>
              </a:spcAft>
              <a:buClr>
                <a:schemeClr val="lt1"/>
              </a:buClr>
              <a:buSzPts val="2600"/>
              <a:buNone/>
            </a:pPr>
            <a:r>
              <a:rPr lang="en-US" dirty="0"/>
              <a:t>March 6, 2023 at Laney College</a:t>
            </a:r>
            <a:endParaRPr dirty="0"/>
          </a:p>
        </p:txBody>
      </p:sp>
      <p:pic>
        <p:nvPicPr>
          <p:cNvPr id="55" name="Google Shape;55;p1" descr="Qr code for online program"/>
          <p:cNvPicPr preferRelativeResize="0"/>
          <p:nvPr/>
        </p:nvPicPr>
        <p:blipFill rotWithShape="1">
          <a:blip r:embed="rId3">
            <a:alphaModFix/>
          </a:blip>
          <a:srcRect/>
          <a:stretch/>
        </p:blipFill>
        <p:spPr>
          <a:xfrm>
            <a:off x="8824823" y="3890601"/>
            <a:ext cx="2326436" cy="2326436"/>
          </a:xfrm>
          <a:prstGeom prst="rect">
            <a:avLst/>
          </a:prstGeom>
          <a:noFill/>
          <a:ln>
            <a:noFill/>
          </a:ln>
        </p:spPr>
      </p:pic>
      <p:sp>
        <p:nvSpPr>
          <p:cNvPr id="56" name="Google Shape;56;p1"/>
          <p:cNvSpPr txBox="1"/>
          <p:nvPr/>
        </p:nvSpPr>
        <p:spPr>
          <a:xfrm>
            <a:off x="8679611" y="3153564"/>
            <a:ext cx="250255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chemeClr val="dk1"/>
                </a:solidFill>
                <a:latin typeface="Calibri"/>
                <a:ea typeface="Calibri"/>
                <a:cs typeface="Calibri"/>
                <a:sym typeface="Calibri"/>
              </a:rPr>
              <a:t>ONLINE PROGRAM</a:t>
            </a:r>
            <a:endParaRPr/>
          </a:p>
          <a:p>
            <a:pPr marL="0" marR="0" lvl="0" indent="0" algn="ctr" rtl="0">
              <a:spcBef>
                <a:spcPts val="0"/>
              </a:spcBef>
              <a:spcAft>
                <a:spcPts val="0"/>
              </a:spcAft>
              <a:buNone/>
            </a:pPr>
            <a:r>
              <a:rPr lang="en-US" sz="1800" b="0" i="0" u="none" strike="noStrike" cap="none">
                <a:solidFill>
                  <a:schemeClr val="dk1"/>
                </a:solidFill>
                <a:latin typeface="Calibri"/>
                <a:ea typeface="Calibri"/>
                <a:cs typeface="Calibri"/>
                <a:sym typeface="Calibri"/>
              </a:rPr>
              <a:t>Use this QR code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2165b2e62db_3_0"/>
          <p:cNvSpPr txBox="1">
            <a:spLocks noGrp="1"/>
          </p:cNvSpPr>
          <p:nvPr>
            <p:ph type="title"/>
          </p:nvPr>
        </p:nvSpPr>
        <p:spPr>
          <a:xfrm>
            <a:off x="1212273" y="696266"/>
            <a:ext cx="10314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Reflection and Questions</a:t>
            </a:r>
            <a:endParaRPr/>
          </a:p>
        </p:txBody>
      </p:sp>
      <p:sp>
        <p:nvSpPr>
          <p:cNvPr id="133" name="Google Shape;133;g2165b2e62db_3_0"/>
          <p:cNvSpPr txBox="1">
            <a:spLocks noGrp="1"/>
          </p:cNvSpPr>
          <p:nvPr>
            <p:ph type="body" idx="1"/>
          </p:nvPr>
        </p:nvSpPr>
        <p:spPr>
          <a:xfrm>
            <a:off x="1212273" y="1967787"/>
            <a:ext cx="10314600" cy="4194000"/>
          </a:xfrm>
          <a:prstGeom prst="rect">
            <a:avLst/>
          </a:prstGeom>
        </p:spPr>
        <p:txBody>
          <a:bodyPr spcFirstLastPara="1" wrap="square" lIns="91425" tIns="45700" rIns="91425" bIns="45700" anchor="t" anchorCtr="0">
            <a:normAutofit/>
          </a:bodyPr>
          <a:lstStyle/>
          <a:p>
            <a:pPr marL="457200" lvl="0" indent="-438150" algn="l" rtl="0">
              <a:spcBef>
                <a:spcPts val="1000"/>
              </a:spcBef>
              <a:spcAft>
                <a:spcPts val="0"/>
              </a:spcAft>
              <a:buSzPts val="3300"/>
              <a:buChar char="•"/>
            </a:pPr>
            <a:r>
              <a:rPr lang="en-US" sz="3200"/>
              <a:t>What are the </a:t>
            </a:r>
            <a:r>
              <a:rPr lang="en-US" sz="3200" b="1"/>
              <a:t>successes </a:t>
            </a:r>
            <a:r>
              <a:rPr lang="en-US" sz="3200"/>
              <a:t>of CTE and/or Noncredit at your college?</a:t>
            </a:r>
            <a:endParaRPr sz="3200"/>
          </a:p>
          <a:p>
            <a:pPr marL="457200" lvl="0" indent="-438150" algn="l" rtl="0">
              <a:spcBef>
                <a:spcPts val="0"/>
              </a:spcBef>
              <a:spcAft>
                <a:spcPts val="0"/>
              </a:spcAft>
              <a:buSzPts val="3300"/>
              <a:buChar char="•"/>
            </a:pPr>
            <a:r>
              <a:rPr lang="en-US" sz="3200"/>
              <a:t>What are the </a:t>
            </a:r>
            <a:r>
              <a:rPr lang="en-US" sz="3200" b="1"/>
              <a:t>challenges</a:t>
            </a:r>
            <a:r>
              <a:rPr lang="en-US" sz="3200"/>
              <a:t>?</a:t>
            </a:r>
            <a:endParaRPr sz="3200"/>
          </a:p>
          <a:p>
            <a:pPr marL="457200" lvl="0" indent="-438150" algn="l" rtl="0">
              <a:spcBef>
                <a:spcPts val="0"/>
              </a:spcBef>
              <a:spcAft>
                <a:spcPts val="0"/>
              </a:spcAft>
              <a:buSzPts val="3300"/>
              <a:buChar char="•"/>
            </a:pPr>
            <a:r>
              <a:rPr lang="en-US" sz="3200"/>
              <a:t>What is the </a:t>
            </a:r>
            <a:r>
              <a:rPr lang="en-US" sz="3200" b="1"/>
              <a:t>one thing you wish others knew </a:t>
            </a:r>
            <a:r>
              <a:rPr lang="en-US" sz="3200"/>
              <a:t>about being a CTE or Noncredit faculty?</a:t>
            </a:r>
            <a:endParaRPr sz="3200"/>
          </a:p>
        </p:txBody>
      </p:sp>
      <p:sp>
        <p:nvSpPr>
          <p:cNvPr id="134" name="Google Shape;134;g2165b2e62db_3_0"/>
          <p:cNvSpPr txBox="1">
            <a:spLocks noGrp="1"/>
          </p:cNvSpPr>
          <p:nvPr>
            <p:ph type="sldNum" idx="12"/>
          </p:nvPr>
        </p:nvSpPr>
        <p:spPr>
          <a:xfrm>
            <a:off x="9937386"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pic>
        <p:nvPicPr>
          <p:cNvPr id="135" name="Google Shape;135;g2165b2e62db_3_0"/>
          <p:cNvPicPr preferRelativeResize="0"/>
          <p:nvPr/>
        </p:nvPicPr>
        <p:blipFill>
          <a:blip r:embed="rId3">
            <a:alphaModFix/>
          </a:blip>
          <a:stretch>
            <a:fillRect/>
          </a:stretch>
        </p:blipFill>
        <p:spPr>
          <a:xfrm>
            <a:off x="6682100" y="387150"/>
            <a:ext cx="2432825" cy="1349775"/>
          </a:xfrm>
          <a:prstGeom prst="rect">
            <a:avLst/>
          </a:prstGeom>
          <a:noFill/>
          <a:ln>
            <a:noFill/>
          </a:ln>
        </p:spPr>
      </p:pic>
      <p:pic>
        <p:nvPicPr>
          <p:cNvPr id="136" name="Google Shape;136;g2165b2e62db_3_0"/>
          <p:cNvPicPr preferRelativeResize="0"/>
          <p:nvPr/>
        </p:nvPicPr>
        <p:blipFill>
          <a:blip r:embed="rId4">
            <a:alphaModFix/>
          </a:blip>
          <a:stretch>
            <a:fillRect/>
          </a:stretch>
        </p:blipFill>
        <p:spPr>
          <a:xfrm>
            <a:off x="4497300" y="4439725"/>
            <a:ext cx="3297175" cy="2194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4800"/>
              <a:buFont typeface="Palatino"/>
              <a:buNone/>
            </a:pPr>
            <a:r>
              <a:rPr lang="en-US" sz="4800" b="1"/>
              <a:t>Thank You!</a:t>
            </a:r>
            <a:endParaRPr/>
          </a:p>
        </p:txBody>
      </p:sp>
      <p:sp>
        <p:nvSpPr>
          <p:cNvPr id="142" name="Google Shape;142;p7"/>
          <p:cNvSpPr txBox="1">
            <a:spLocks noGrp="1"/>
          </p:cNvSpPr>
          <p:nvPr>
            <p:ph type="body" idx="1"/>
          </p:nvPr>
        </p:nvSpPr>
        <p:spPr>
          <a:xfrm>
            <a:off x="1212273" y="1967787"/>
            <a:ext cx="10314708" cy="419394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A3838"/>
              </a:buClr>
              <a:buSzPts val="3600"/>
              <a:buChar char="•"/>
            </a:pPr>
            <a:r>
              <a:rPr lang="en-US" sz="3600"/>
              <a:t>Any questions?</a:t>
            </a:r>
            <a:endParaRPr/>
          </a:p>
          <a:p>
            <a:pPr marL="228600" lvl="0" indent="-228600" algn="l" rtl="0">
              <a:lnSpc>
                <a:spcPct val="90000"/>
              </a:lnSpc>
              <a:spcBef>
                <a:spcPts val="1000"/>
              </a:spcBef>
              <a:spcAft>
                <a:spcPts val="0"/>
              </a:spcAft>
              <a:buClr>
                <a:srgbClr val="3A3838"/>
              </a:buClr>
              <a:buSzPts val="3600"/>
              <a:buChar char="•"/>
            </a:pPr>
            <a:r>
              <a:rPr lang="en-US" sz="3600"/>
              <a:t>Email info@asccc.org</a:t>
            </a:r>
            <a:endParaRPr/>
          </a:p>
        </p:txBody>
      </p:sp>
      <p:sp>
        <p:nvSpPr>
          <p:cNvPr id="143" name="Google Shape;143;p7"/>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144" name="Google Shape;144;p7"/>
          <p:cNvPicPr preferRelativeResize="0"/>
          <p:nvPr/>
        </p:nvPicPr>
        <p:blipFill>
          <a:blip r:embed="rId3">
            <a:alphaModFix/>
          </a:blip>
          <a:stretch>
            <a:fillRect/>
          </a:stretch>
        </p:blipFill>
        <p:spPr>
          <a:xfrm>
            <a:off x="8993975" y="5415500"/>
            <a:ext cx="1309150" cy="1309150"/>
          </a:xfrm>
          <a:prstGeom prst="rect">
            <a:avLst/>
          </a:prstGeom>
          <a:noFill/>
          <a:ln>
            <a:noFill/>
          </a:ln>
        </p:spPr>
      </p:pic>
      <p:pic>
        <p:nvPicPr>
          <p:cNvPr id="145" name="Google Shape;145;p7" descr="Qr code for online program"/>
          <p:cNvPicPr preferRelativeResize="0"/>
          <p:nvPr/>
        </p:nvPicPr>
        <p:blipFill rotWithShape="1">
          <a:blip r:embed="rId4">
            <a:alphaModFix/>
          </a:blip>
          <a:srcRect/>
          <a:stretch/>
        </p:blipFill>
        <p:spPr>
          <a:xfrm>
            <a:off x="7442491" y="1367162"/>
            <a:ext cx="3070726" cy="2968235"/>
          </a:xfrm>
          <a:prstGeom prst="rect">
            <a:avLst/>
          </a:prstGeom>
          <a:noFill/>
          <a:ln>
            <a:noFill/>
          </a:ln>
        </p:spPr>
      </p:pic>
      <p:sp>
        <p:nvSpPr>
          <p:cNvPr id="146" name="Google Shape;146;p7"/>
          <p:cNvSpPr txBox="1"/>
          <p:nvPr/>
        </p:nvSpPr>
        <p:spPr>
          <a:xfrm>
            <a:off x="6284625" y="363350"/>
            <a:ext cx="5367600" cy="1046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100" b="1" i="0" u="none" strike="noStrike" cap="none">
                <a:solidFill>
                  <a:schemeClr val="dk1"/>
                </a:solidFill>
                <a:latin typeface="Calibri"/>
                <a:ea typeface="Calibri"/>
                <a:cs typeface="Calibri"/>
                <a:sym typeface="Calibri"/>
              </a:rPr>
              <a:t>ONLINE PROGRAM and MAP</a:t>
            </a:r>
            <a:endParaRPr sz="2700"/>
          </a:p>
          <a:p>
            <a:pPr marL="0" marR="0" lvl="0" indent="0" algn="ctr" rtl="0">
              <a:spcBef>
                <a:spcPts val="0"/>
              </a:spcBef>
              <a:spcAft>
                <a:spcPts val="0"/>
              </a:spcAft>
              <a:buNone/>
            </a:pPr>
            <a:r>
              <a:rPr lang="en-US" sz="3100" b="0" i="0" u="none" strike="noStrike" cap="none">
                <a:solidFill>
                  <a:schemeClr val="dk1"/>
                </a:solidFill>
                <a:latin typeface="Calibri"/>
                <a:ea typeface="Calibri"/>
                <a:cs typeface="Calibri"/>
                <a:sym typeface="Calibri"/>
              </a:rPr>
              <a:t>Use this QR code</a:t>
            </a:r>
            <a:endParaRPr sz="2700"/>
          </a:p>
        </p:txBody>
      </p:sp>
      <p:sp>
        <p:nvSpPr>
          <p:cNvPr id="147" name="Google Shape;147;p7"/>
          <p:cNvSpPr txBox="1"/>
          <p:nvPr/>
        </p:nvSpPr>
        <p:spPr>
          <a:xfrm>
            <a:off x="1732975" y="4032150"/>
            <a:ext cx="8424000" cy="2904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900" b="1">
                <a:latin typeface="Calibri"/>
                <a:ea typeface="Calibri"/>
                <a:cs typeface="Calibri"/>
                <a:sym typeface="Calibri"/>
              </a:rPr>
              <a:t>Lunch Table Questions</a:t>
            </a:r>
            <a:endParaRPr sz="1900" b="1">
              <a:latin typeface="Calibri"/>
              <a:ea typeface="Calibri"/>
              <a:cs typeface="Calibri"/>
              <a:sym typeface="Calibri"/>
            </a:endParaRPr>
          </a:p>
          <a:p>
            <a:pPr marL="457200" lvl="0" indent="-342900" algn="l" rtl="0">
              <a:lnSpc>
                <a:spcPct val="115000"/>
              </a:lnSpc>
              <a:spcBef>
                <a:spcPts val="1000"/>
              </a:spcBef>
              <a:spcAft>
                <a:spcPts val="0"/>
              </a:spcAft>
              <a:buSzPts val="1800"/>
              <a:buFont typeface="Calibri"/>
              <a:buAutoNum type="arabicPeriod"/>
            </a:pPr>
            <a:r>
              <a:rPr lang="en-US" sz="1800">
                <a:latin typeface="Calibri"/>
                <a:ea typeface="Calibri"/>
                <a:cs typeface="Calibri"/>
                <a:sym typeface="Calibri"/>
              </a:rPr>
              <a:t>What have you done at 5 years old that you will still enjoy at 85 years old?</a:t>
            </a:r>
            <a:endParaRPr sz="1800">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AutoNum type="arabicPeriod"/>
            </a:pPr>
            <a:r>
              <a:rPr lang="en-US" sz="1800">
                <a:latin typeface="Calibri"/>
                <a:ea typeface="Calibri"/>
                <a:cs typeface="Calibri"/>
                <a:sym typeface="Calibri"/>
              </a:rPr>
              <a:t>If you could be any profession (other than your current one), what would it be?</a:t>
            </a:r>
            <a:endParaRPr sz="1800">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AutoNum type="arabicPeriod"/>
            </a:pPr>
            <a:r>
              <a:rPr lang="en-US" sz="1800">
                <a:latin typeface="Calibri"/>
                <a:ea typeface="Calibri"/>
                <a:cs typeface="Calibri"/>
                <a:sym typeface="Calibri"/>
              </a:rPr>
              <a:t>Who has influenced you the most in the past year and why?</a:t>
            </a:r>
            <a:endParaRPr sz="1800">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AutoNum type="arabicPeriod"/>
            </a:pPr>
            <a:r>
              <a:rPr lang="en-US" sz="1800">
                <a:latin typeface="Calibri"/>
                <a:ea typeface="Calibri"/>
                <a:cs typeface="Calibri"/>
                <a:sym typeface="Calibri"/>
              </a:rPr>
              <a:t>If you could meet anyone, living or dead, who would it be and why?</a:t>
            </a:r>
            <a:endParaRPr sz="1800">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AutoNum type="arabicPeriod"/>
            </a:pPr>
            <a:r>
              <a:rPr lang="en-US" sz="1800">
                <a:latin typeface="Calibri"/>
                <a:ea typeface="Calibri"/>
                <a:cs typeface="Calibri"/>
                <a:sym typeface="Calibri"/>
              </a:rPr>
              <a:t>What is your favorite song or TV show and why?</a:t>
            </a:r>
            <a:endParaRPr sz="1800">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AutoNum type="arabicPeriod"/>
            </a:pPr>
            <a:r>
              <a:rPr lang="en-US" sz="1800">
                <a:latin typeface="Calibri"/>
                <a:ea typeface="Calibri"/>
                <a:cs typeface="Calibri"/>
                <a:sym typeface="Calibri"/>
              </a:rPr>
              <a:t>If you had a day all to yourself, what would you do?</a:t>
            </a:r>
            <a:endParaRPr sz="1800">
              <a:latin typeface="Calibri"/>
              <a:ea typeface="Calibri"/>
              <a:cs typeface="Calibri"/>
              <a:sym typeface="Calibri"/>
            </a:endParaRPr>
          </a:p>
          <a:p>
            <a:pPr marL="0" lvl="0" indent="0" algn="l" rtl="0">
              <a:spcBef>
                <a:spcPts val="1000"/>
              </a:spcBef>
              <a:spcAft>
                <a:spcPts val="0"/>
              </a:spcAft>
              <a:buNone/>
            </a:pPr>
            <a:endParaRPr>
              <a:latin typeface="Gill Sans"/>
              <a:ea typeface="Gill Sans"/>
              <a:cs typeface="Gill Sans"/>
              <a:sym typeface="Gill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1681ae1ea4_1_0"/>
          <p:cNvSpPr txBox="1">
            <a:spLocks noGrp="1"/>
          </p:cNvSpPr>
          <p:nvPr>
            <p:ph type="title"/>
          </p:nvPr>
        </p:nvSpPr>
        <p:spPr>
          <a:xfrm>
            <a:off x="2133598" y="3310152"/>
            <a:ext cx="9213852" cy="131264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Palatino"/>
              <a:buNone/>
            </a:pPr>
            <a:r>
              <a:rPr lang="en-US"/>
              <a:t>Closing Session</a:t>
            </a:r>
            <a:endParaRPr/>
          </a:p>
        </p:txBody>
      </p:sp>
      <p:sp>
        <p:nvSpPr>
          <p:cNvPr id="153" name="Google Shape;153;g21681ae1ea4_1_0"/>
          <p:cNvSpPr txBox="1">
            <a:spLocks noGrp="1"/>
          </p:cNvSpPr>
          <p:nvPr>
            <p:ph type="subTitle" idx="1"/>
          </p:nvPr>
        </p:nvSpPr>
        <p:spPr>
          <a:xfrm>
            <a:off x="2133597" y="4755561"/>
            <a:ext cx="9213851" cy="1655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600"/>
              <a:buNone/>
            </a:pPr>
            <a:r>
              <a:rPr lang="en-US" b="1" dirty="0"/>
              <a:t>CTE-Noncredit Regional Meeting</a:t>
            </a:r>
            <a:endParaRPr dirty="0"/>
          </a:p>
          <a:p>
            <a:pPr marL="0" lvl="0" indent="0" algn="l" rtl="0">
              <a:lnSpc>
                <a:spcPct val="90000"/>
              </a:lnSpc>
              <a:spcBef>
                <a:spcPts val="1000"/>
              </a:spcBef>
              <a:spcAft>
                <a:spcPts val="0"/>
              </a:spcAft>
              <a:buClr>
                <a:schemeClr val="lt1"/>
              </a:buClr>
              <a:buSzPts val="2600"/>
              <a:buNone/>
            </a:pPr>
            <a:r>
              <a:rPr lang="en-US" dirty="0"/>
              <a:t>March 6, 2023 at Laney College</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21681ae1ea4_1_6"/>
          <p:cNvSpPr txBox="1">
            <a:spLocks noGrp="1"/>
          </p:cNvSpPr>
          <p:nvPr>
            <p:ph type="title"/>
          </p:nvPr>
        </p:nvSpPr>
        <p:spPr>
          <a:xfrm>
            <a:off x="247135" y="1570618"/>
            <a:ext cx="3583461" cy="1611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Palatino"/>
              <a:buNone/>
            </a:pPr>
            <a:r>
              <a:rPr lang="en-US"/>
              <a:t>Session Description</a:t>
            </a:r>
            <a:endParaRPr/>
          </a:p>
        </p:txBody>
      </p:sp>
      <p:sp>
        <p:nvSpPr>
          <p:cNvPr id="159" name="Google Shape;159;g21681ae1ea4_1_6"/>
          <p:cNvSpPr txBox="1">
            <a:spLocks noGrp="1"/>
          </p:cNvSpPr>
          <p:nvPr>
            <p:ph type="body" idx="2"/>
          </p:nvPr>
        </p:nvSpPr>
        <p:spPr>
          <a:xfrm>
            <a:off x="4461164" y="1112108"/>
            <a:ext cx="6572242" cy="509174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3A3838"/>
              </a:buClr>
              <a:buSzPts val="3600"/>
              <a:buNone/>
            </a:pPr>
            <a:r>
              <a:rPr lang="en-US" sz="3600"/>
              <a:t>Don’t Leave Us Yet: Let’s</a:t>
            </a:r>
            <a:endParaRPr/>
          </a:p>
          <a:p>
            <a:pPr marL="0" lvl="0" indent="0" algn="ctr" rtl="0">
              <a:lnSpc>
                <a:spcPct val="90000"/>
              </a:lnSpc>
              <a:spcBef>
                <a:spcPts val="1000"/>
              </a:spcBef>
              <a:spcAft>
                <a:spcPts val="0"/>
              </a:spcAft>
              <a:buClr>
                <a:srgbClr val="3A3838"/>
              </a:buClr>
              <a:buSzPts val="3600"/>
              <a:buNone/>
            </a:pPr>
            <a:r>
              <a:rPr lang="en-US" sz="3600"/>
              <a:t>wrap it up! Join us for this</a:t>
            </a:r>
            <a:endParaRPr/>
          </a:p>
          <a:p>
            <a:pPr marL="0" lvl="0" indent="0" algn="ctr" rtl="0">
              <a:lnSpc>
                <a:spcPct val="90000"/>
              </a:lnSpc>
              <a:spcBef>
                <a:spcPts val="1000"/>
              </a:spcBef>
              <a:spcAft>
                <a:spcPts val="0"/>
              </a:spcAft>
              <a:buClr>
                <a:srgbClr val="3A3838"/>
              </a:buClr>
              <a:buSzPts val="3600"/>
              <a:buNone/>
            </a:pPr>
            <a:r>
              <a:rPr lang="en-US" sz="3600"/>
              <a:t>closing session where we will</a:t>
            </a:r>
            <a:endParaRPr/>
          </a:p>
          <a:p>
            <a:pPr marL="0" lvl="0" indent="0" algn="ctr" rtl="0">
              <a:lnSpc>
                <a:spcPct val="90000"/>
              </a:lnSpc>
              <a:spcBef>
                <a:spcPts val="1000"/>
              </a:spcBef>
              <a:spcAft>
                <a:spcPts val="0"/>
              </a:spcAft>
              <a:buClr>
                <a:srgbClr val="3A3838"/>
              </a:buClr>
              <a:buSzPts val="3600"/>
              <a:buNone/>
            </a:pPr>
            <a:r>
              <a:rPr lang="en-US" sz="3600"/>
              <a:t>share resources and</a:t>
            </a:r>
            <a:endParaRPr/>
          </a:p>
          <a:p>
            <a:pPr marL="0" lvl="0" indent="0" algn="ctr" rtl="0">
              <a:lnSpc>
                <a:spcPct val="90000"/>
              </a:lnSpc>
              <a:spcBef>
                <a:spcPts val="1000"/>
              </a:spcBef>
              <a:spcAft>
                <a:spcPts val="0"/>
              </a:spcAft>
              <a:buClr>
                <a:srgbClr val="3A3838"/>
              </a:buClr>
              <a:buSzPts val="3600"/>
              <a:buNone/>
            </a:pPr>
            <a:r>
              <a:rPr lang="en-US" sz="3600"/>
              <a:t>opportunities for leadership,</a:t>
            </a:r>
            <a:endParaRPr/>
          </a:p>
          <a:p>
            <a:pPr marL="0" lvl="0" indent="0" algn="ctr" rtl="0">
              <a:lnSpc>
                <a:spcPct val="90000"/>
              </a:lnSpc>
              <a:spcBef>
                <a:spcPts val="1000"/>
              </a:spcBef>
              <a:spcAft>
                <a:spcPts val="0"/>
              </a:spcAft>
              <a:buClr>
                <a:srgbClr val="3A3838"/>
              </a:buClr>
              <a:buSzPts val="3600"/>
              <a:buNone/>
            </a:pPr>
            <a:r>
              <a:rPr lang="en-US" sz="3600"/>
              <a:t>empowerment, and voice.</a:t>
            </a:r>
            <a:endParaRPr/>
          </a:p>
        </p:txBody>
      </p:sp>
      <p:sp>
        <p:nvSpPr>
          <p:cNvPr id="160" name="Google Shape;160;g21681ae1ea4_1_6"/>
          <p:cNvSpPr txBox="1">
            <a:spLocks noGrp="1"/>
          </p:cNvSpPr>
          <p:nvPr>
            <p:ph type="sldNum" idx="12"/>
          </p:nvPr>
        </p:nvSpPr>
        <p:spPr>
          <a:xfrm>
            <a:off x="9443811"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21681ae1ea4_1_12"/>
          <p:cNvSpPr txBox="1">
            <a:spLocks noGrp="1"/>
          </p:cNvSpPr>
          <p:nvPr>
            <p:ph type="title"/>
          </p:nvPr>
        </p:nvSpPr>
        <p:spPr>
          <a:xfrm>
            <a:off x="1212273" y="696266"/>
            <a:ext cx="10314708" cy="7051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a:t>ASCCC Newsletter</a:t>
            </a:r>
            <a:endParaRPr/>
          </a:p>
        </p:txBody>
      </p:sp>
      <p:sp>
        <p:nvSpPr>
          <p:cNvPr id="166" name="Google Shape;166;g21681ae1ea4_1_12"/>
          <p:cNvSpPr txBox="1">
            <a:spLocks noGrp="1"/>
          </p:cNvSpPr>
          <p:nvPr>
            <p:ph type="body" idx="1"/>
          </p:nvPr>
        </p:nvSpPr>
        <p:spPr>
          <a:xfrm>
            <a:off x="1212273" y="1967787"/>
            <a:ext cx="10314708" cy="419394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A3838"/>
              </a:buClr>
              <a:buSzPts val="2600"/>
              <a:buChar char="•"/>
            </a:pPr>
            <a:r>
              <a:rPr lang="en-US"/>
              <a:t>Sign up for </a:t>
            </a:r>
            <a:r>
              <a:rPr lang="en-US" u="sng">
                <a:solidFill>
                  <a:schemeClr val="hlink"/>
                </a:solidFill>
                <a:hlinkClick r:id="rId3"/>
              </a:rPr>
              <a:t>ASCCC Newsletter</a:t>
            </a:r>
            <a:endParaRPr/>
          </a:p>
          <a:p>
            <a:pPr marL="457200" lvl="1" indent="0" algn="l" rtl="0">
              <a:lnSpc>
                <a:spcPct val="90000"/>
              </a:lnSpc>
              <a:spcBef>
                <a:spcPts val="500"/>
              </a:spcBef>
              <a:spcAft>
                <a:spcPts val="0"/>
              </a:spcAft>
              <a:buClr>
                <a:srgbClr val="3A3838"/>
              </a:buClr>
              <a:buSzPts val="2400"/>
              <a:buNone/>
            </a:pPr>
            <a:endParaRPr/>
          </a:p>
          <a:p>
            <a:pPr marL="457200" lvl="1" indent="0" algn="l" rtl="0">
              <a:lnSpc>
                <a:spcPct val="90000"/>
              </a:lnSpc>
              <a:spcBef>
                <a:spcPts val="500"/>
              </a:spcBef>
              <a:spcAft>
                <a:spcPts val="0"/>
              </a:spcAft>
              <a:buClr>
                <a:srgbClr val="3A3838"/>
              </a:buClr>
              <a:buSzPts val="2400"/>
              <a:buNone/>
            </a:pPr>
            <a:endParaRPr/>
          </a:p>
          <a:p>
            <a:pPr marL="228600" lvl="0" indent="-63500" algn="l" rtl="0">
              <a:lnSpc>
                <a:spcPct val="90000"/>
              </a:lnSpc>
              <a:spcBef>
                <a:spcPts val="1000"/>
              </a:spcBef>
              <a:spcAft>
                <a:spcPts val="0"/>
              </a:spcAft>
              <a:buClr>
                <a:srgbClr val="3A3838"/>
              </a:buClr>
              <a:buSzPts val="2600"/>
              <a:buNone/>
            </a:pPr>
            <a:endParaRPr/>
          </a:p>
          <a:p>
            <a:pPr marL="228600" lvl="0" indent="-63500" algn="l" rtl="0">
              <a:lnSpc>
                <a:spcPct val="90000"/>
              </a:lnSpc>
              <a:spcBef>
                <a:spcPts val="1000"/>
              </a:spcBef>
              <a:spcAft>
                <a:spcPts val="0"/>
              </a:spcAft>
              <a:buClr>
                <a:srgbClr val="3A3838"/>
              </a:buClr>
              <a:buSzPts val="2600"/>
              <a:buNone/>
            </a:pPr>
            <a:endParaRPr/>
          </a:p>
        </p:txBody>
      </p:sp>
      <p:sp>
        <p:nvSpPr>
          <p:cNvPr id="167" name="Google Shape;167;g21681ae1ea4_1_12"/>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168" name="Google Shape;168;g21681ae1ea4_1_12" descr="QR Code for the ASCCC Newsletter signup online link."/>
          <p:cNvPicPr preferRelativeResize="0"/>
          <p:nvPr/>
        </p:nvPicPr>
        <p:blipFill rotWithShape="1">
          <a:blip r:embed="rId4">
            <a:alphaModFix/>
          </a:blip>
          <a:srcRect/>
          <a:stretch/>
        </p:blipFill>
        <p:spPr>
          <a:xfrm>
            <a:off x="2450824" y="2636010"/>
            <a:ext cx="3645176" cy="3645176"/>
          </a:xfrm>
          <a:prstGeom prst="rect">
            <a:avLst/>
          </a:prstGeom>
          <a:noFill/>
          <a:ln>
            <a:noFill/>
          </a:ln>
        </p:spPr>
      </p:pic>
      <p:pic>
        <p:nvPicPr>
          <p:cNvPr id="169" name="Google Shape;169;g21681ae1ea4_1_12" descr="image of the ASCCC January 26 electronic newsletter."/>
          <p:cNvPicPr preferRelativeResize="0"/>
          <p:nvPr/>
        </p:nvPicPr>
        <p:blipFill rotWithShape="1">
          <a:blip r:embed="rId5">
            <a:alphaModFix/>
          </a:blip>
          <a:srcRect/>
          <a:stretch/>
        </p:blipFill>
        <p:spPr>
          <a:xfrm>
            <a:off x="7334551" y="416743"/>
            <a:ext cx="3976179" cy="602451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21681ae1ea4_1_20"/>
          <p:cNvSpPr txBox="1">
            <a:spLocks noGrp="1"/>
          </p:cNvSpPr>
          <p:nvPr>
            <p:ph type="title"/>
          </p:nvPr>
        </p:nvSpPr>
        <p:spPr>
          <a:xfrm>
            <a:off x="1212273" y="696266"/>
            <a:ext cx="10314708" cy="76927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a:t>Additional Resources/Opportunities</a:t>
            </a:r>
            <a:endParaRPr/>
          </a:p>
        </p:txBody>
      </p:sp>
      <p:sp>
        <p:nvSpPr>
          <p:cNvPr id="175" name="Google Shape;175;g21681ae1ea4_1_20"/>
          <p:cNvSpPr txBox="1">
            <a:spLocks noGrp="1"/>
          </p:cNvSpPr>
          <p:nvPr>
            <p:ph type="body" idx="1"/>
          </p:nvPr>
        </p:nvSpPr>
        <p:spPr>
          <a:xfrm>
            <a:off x="1212273" y="1967787"/>
            <a:ext cx="10314708" cy="4193947"/>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3A3838"/>
              </a:buClr>
              <a:buSzPts val="2600"/>
              <a:buFont typeface="Arial"/>
              <a:buChar char="•"/>
            </a:pPr>
            <a:r>
              <a:rPr lang="en-US" sz="2600" b="0" i="0" u="none" strike="noStrike" cap="none">
                <a:solidFill>
                  <a:srgbClr val="3A3838"/>
                </a:solidFill>
              </a:rPr>
              <a:t>Sign up for </a:t>
            </a:r>
            <a:r>
              <a:rPr lang="en-US" sz="2600" b="0" i="0" u="sng" strike="noStrike" cap="none">
                <a:solidFill>
                  <a:srgbClr val="3A3838"/>
                </a:solidFill>
                <a:hlinkClick r:id="rId3">
                  <a:extLst>
                    <a:ext uri="{A12FA001-AC4F-418D-AE19-62706E023703}">
                      <ahyp:hlinkClr xmlns:ahyp="http://schemas.microsoft.com/office/drawing/2018/hyperlinkcolor" val="tx"/>
                    </a:ext>
                  </a:extLst>
                </a:hlinkClick>
              </a:rPr>
              <a:t>ASCCC Official Listerservs</a:t>
            </a:r>
            <a:endParaRPr sz="2600" b="0" i="0" u="none" strike="noStrike" cap="none">
              <a:solidFill>
                <a:srgbClr val="3A3838"/>
              </a:solidFill>
            </a:endParaRPr>
          </a:p>
          <a:p>
            <a:pPr marL="228600" marR="0" lvl="0" indent="-228600" algn="l" rtl="0">
              <a:lnSpc>
                <a:spcPct val="90000"/>
              </a:lnSpc>
              <a:spcBef>
                <a:spcPts val="1000"/>
              </a:spcBef>
              <a:spcAft>
                <a:spcPts val="0"/>
              </a:spcAft>
              <a:buClr>
                <a:srgbClr val="3A3838"/>
              </a:buClr>
              <a:buSzPts val="2600"/>
              <a:buFont typeface="Arial"/>
              <a:buChar char="•"/>
            </a:pPr>
            <a:r>
              <a:rPr lang="en-US">
                <a:solidFill>
                  <a:srgbClr val="3A3838"/>
                </a:solidFill>
              </a:rPr>
              <a:t>ASCCC </a:t>
            </a:r>
            <a:r>
              <a:rPr lang="en-US" u="sng">
                <a:solidFill>
                  <a:srgbClr val="3A3838"/>
                </a:solidFill>
                <a:hlinkClick r:id="rId4">
                  <a:extLst>
                    <a:ext uri="{A12FA001-AC4F-418D-AE19-62706E023703}">
                      <ahyp:hlinkClr xmlns:ahyp="http://schemas.microsoft.com/office/drawing/2018/hyperlinkcolor" val="tx"/>
                    </a:ext>
                  </a:extLst>
                </a:hlinkClick>
              </a:rPr>
              <a:t>Local Senate Handbook</a:t>
            </a:r>
            <a:endParaRPr sz="2600" b="0" i="0" u="none" strike="noStrike" cap="none">
              <a:solidFill>
                <a:srgbClr val="3A3838"/>
              </a:solidFill>
            </a:endParaRPr>
          </a:p>
          <a:p>
            <a:pPr marL="228600" marR="0" lvl="0" indent="-228600" algn="l" rtl="0">
              <a:lnSpc>
                <a:spcPct val="90000"/>
              </a:lnSpc>
              <a:spcBef>
                <a:spcPts val="1000"/>
              </a:spcBef>
              <a:spcAft>
                <a:spcPts val="0"/>
              </a:spcAft>
              <a:buClr>
                <a:srgbClr val="3A3838"/>
              </a:buClr>
              <a:buSzPts val="2600"/>
              <a:buFont typeface="Arial"/>
              <a:buChar char="•"/>
            </a:pPr>
            <a:r>
              <a:rPr lang="en-US" sz="2600" b="0" i="0" u="none" strike="noStrike" cap="none">
                <a:solidFill>
                  <a:srgbClr val="3A3838"/>
                </a:solidFill>
              </a:rPr>
              <a:t>Make sure your local senate has identified </a:t>
            </a:r>
            <a:r>
              <a:rPr lang="en-US" sz="2600" b="0" i="0" u="sng" strike="noStrike" cap="none">
                <a:solidFill>
                  <a:srgbClr val="3A3838"/>
                </a:solidFill>
                <a:hlinkClick r:id="rId5">
                  <a:extLst>
                    <a:ext uri="{A12FA001-AC4F-418D-AE19-62706E023703}">
                      <ahyp:hlinkClr xmlns:ahyp="http://schemas.microsoft.com/office/drawing/2018/hyperlinkcolor" val="tx"/>
                    </a:ext>
                  </a:extLst>
                </a:hlinkClick>
              </a:rPr>
              <a:t>liaisons to ASCCC</a:t>
            </a:r>
            <a:r>
              <a:rPr lang="en-US" sz="2600" b="0" i="0" u="none" strike="noStrike" cap="none">
                <a:solidFill>
                  <a:srgbClr val="3A3838"/>
                </a:solidFill>
              </a:rPr>
              <a:t> (check for your college on </a:t>
            </a:r>
            <a:r>
              <a:rPr lang="en-US" sz="2600" b="0" i="0" u="sng" strike="noStrike" cap="none">
                <a:solidFill>
                  <a:srgbClr val="3A3838"/>
                </a:solidFill>
                <a:hlinkClick r:id="rId6">
                  <a:extLst>
                    <a:ext uri="{A12FA001-AC4F-418D-AE19-62706E023703}">
                      <ahyp:hlinkClr xmlns:ahyp="http://schemas.microsoft.com/office/drawing/2018/hyperlinkcolor" val="tx"/>
                    </a:ext>
                  </a:extLst>
                </a:hlinkClick>
              </a:rPr>
              <a:t>ASCCC College Directory</a:t>
            </a:r>
            <a:r>
              <a:rPr lang="en-US" sz="2600" b="0" i="0" u="none" strike="noStrike" cap="none">
                <a:solidFill>
                  <a:srgbClr val="3A3838"/>
                </a:solidFill>
              </a:rPr>
              <a:t>):</a:t>
            </a:r>
            <a:endParaRPr/>
          </a:p>
          <a:p>
            <a:pPr marL="685800" marR="0" lvl="1" indent="-228600" algn="l" rtl="0">
              <a:lnSpc>
                <a:spcPct val="90000"/>
              </a:lnSpc>
              <a:spcBef>
                <a:spcPts val="500"/>
              </a:spcBef>
              <a:spcAft>
                <a:spcPts val="0"/>
              </a:spcAft>
              <a:buClr>
                <a:srgbClr val="3A3838"/>
              </a:buClr>
              <a:buSzPts val="2400"/>
              <a:buFont typeface="Arial"/>
              <a:buChar char="•"/>
            </a:pPr>
            <a:r>
              <a:rPr lang="en-US" sz="2400" b="0" i="0" u="sng" strike="noStrike" cap="none">
                <a:solidFill>
                  <a:srgbClr val="3A3838"/>
                </a:solidFill>
                <a:hlinkClick r:id="rId7">
                  <a:extLst>
                    <a:ext uri="{A12FA001-AC4F-418D-AE19-62706E023703}">
                      <ahyp:hlinkClr xmlns:ahyp="http://schemas.microsoft.com/office/drawing/2018/hyperlinkcolor" val="tx"/>
                    </a:ext>
                  </a:extLst>
                </a:hlinkClick>
              </a:rPr>
              <a:t>A CTE Liaison</a:t>
            </a:r>
            <a:endParaRPr sz="2400" b="0" i="0" u="none" strike="noStrike" cap="none">
              <a:solidFill>
                <a:srgbClr val="3A3838"/>
              </a:solidFill>
            </a:endParaRPr>
          </a:p>
          <a:p>
            <a:pPr marL="685800" marR="0" lvl="1" indent="-228600" algn="l" rtl="0">
              <a:lnSpc>
                <a:spcPct val="90000"/>
              </a:lnSpc>
              <a:spcBef>
                <a:spcPts val="500"/>
              </a:spcBef>
              <a:spcAft>
                <a:spcPts val="0"/>
              </a:spcAft>
              <a:buClr>
                <a:srgbClr val="3A3838"/>
              </a:buClr>
              <a:buSzPts val="2400"/>
              <a:buFont typeface="Arial"/>
              <a:buChar char="•"/>
            </a:pPr>
            <a:r>
              <a:rPr lang="en-US" sz="2400" b="0" i="0" u="none" strike="noStrike" cap="none">
                <a:solidFill>
                  <a:srgbClr val="3A3838"/>
                </a:solidFill>
              </a:rPr>
              <a:t>A Noncredit Liaison</a:t>
            </a:r>
            <a:endParaRPr/>
          </a:p>
          <a:p>
            <a:pPr marL="685800" marR="0" lvl="1" indent="-228600" algn="l" rtl="0">
              <a:lnSpc>
                <a:spcPct val="90000"/>
              </a:lnSpc>
              <a:spcBef>
                <a:spcPts val="500"/>
              </a:spcBef>
              <a:spcAft>
                <a:spcPts val="0"/>
              </a:spcAft>
              <a:buClr>
                <a:srgbClr val="3A3838"/>
              </a:buClr>
              <a:buSzPts val="2400"/>
              <a:buFont typeface="Arial"/>
              <a:buChar char="•"/>
            </a:pPr>
            <a:r>
              <a:rPr lang="en-US" sz="2400" b="0" i="0" u="none" strike="noStrike" cap="none">
                <a:solidFill>
                  <a:srgbClr val="3A3838"/>
                </a:solidFill>
              </a:rPr>
              <a:t>Need to add or update? Have your local senate president e-mail </a:t>
            </a:r>
            <a:r>
              <a:rPr lang="en-US" sz="2400" b="0" i="0" u="sng" strike="noStrike" cap="none">
                <a:solidFill>
                  <a:srgbClr val="3A3838"/>
                </a:solidFill>
                <a:hlinkClick r:id="rId8">
                  <a:extLst>
                    <a:ext uri="{A12FA001-AC4F-418D-AE19-62706E023703}">
                      <ahyp:hlinkClr xmlns:ahyp="http://schemas.microsoft.com/office/drawing/2018/hyperlinkcolor" val="tx"/>
                    </a:ext>
                  </a:extLst>
                </a:hlinkClick>
              </a:rPr>
              <a:t>directoryupdate@asccc.org</a:t>
            </a:r>
            <a:r>
              <a:rPr lang="en-US" sz="2400" b="0" i="0" u="none" strike="noStrike" cap="none">
                <a:solidFill>
                  <a:srgbClr val="3A3838"/>
                </a:solidFill>
              </a:rPr>
              <a:t> </a:t>
            </a:r>
            <a:endParaRPr u="sng">
              <a:solidFill>
                <a:schemeClr val="hlink"/>
              </a:solidFill>
              <a:hlinkClick r:id="rId9"/>
            </a:endParaRPr>
          </a:p>
          <a:p>
            <a:pPr marL="228600" lvl="0" indent="-228600" algn="l" rtl="0">
              <a:lnSpc>
                <a:spcPct val="90000"/>
              </a:lnSpc>
              <a:spcBef>
                <a:spcPts val="1000"/>
              </a:spcBef>
              <a:spcAft>
                <a:spcPts val="0"/>
              </a:spcAft>
              <a:buClr>
                <a:srgbClr val="3A3838"/>
              </a:buClr>
              <a:buSzPts val="2600"/>
              <a:buChar char="•"/>
            </a:pPr>
            <a:r>
              <a:rPr lang="en-US" u="sng">
                <a:solidFill>
                  <a:schemeClr val="hlink"/>
                </a:solidFill>
                <a:hlinkClick r:id="rId9"/>
              </a:rPr>
              <a:t>ASCCC Local Senate Visits</a:t>
            </a:r>
            <a:endParaRPr/>
          </a:p>
          <a:p>
            <a:pPr marL="0" lvl="0" indent="0" algn="l" rtl="0">
              <a:lnSpc>
                <a:spcPct val="90000"/>
              </a:lnSpc>
              <a:spcBef>
                <a:spcPts val="1000"/>
              </a:spcBef>
              <a:spcAft>
                <a:spcPts val="0"/>
              </a:spcAft>
              <a:buClr>
                <a:srgbClr val="3A3838"/>
              </a:buClr>
              <a:buSzPts val="2600"/>
              <a:buNone/>
            </a:pPr>
            <a:endParaRPr/>
          </a:p>
        </p:txBody>
      </p:sp>
      <p:sp>
        <p:nvSpPr>
          <p:cNvPr id="176" name="Google Shape;176;g21681ae1ea4_1_20"/>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177" name="Google Shape;177;g21681ae1ea4_1_20" descr="letters that spell the word Resources in various colors and fonts on a pin board. "/>
          <p:cNvPicPr preferRelativeResize="0"/>
          <p:nvPr/>
        </p:nvPicPr>
        <p:blipFill rotWithShape="1">
          <a:blip r:embed="rId10">
            <a:alphaModFix/>
          </a:blip>
          <a:srcRect/>
          <a:stretch/>
        </p:blipFill>
        <p:spPr>
          <a:xfrm>
            <a:off x="6369627" y="5078041"/>
            <a:ext cx="4231515" cy="12413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21681ae1ea4_1_27"/>
          <p:cNvSpPr txBox="1">
            <a:spLocks noGrp="1"/>
          </p:cNvSpPr>
          <p:nvPr>
            <p:ph type="title"/>
          </p:nvPr>
        </p:nvSpPr>
        <p:spPr>
          <a:xfrm>
            <a:off x="1212273" y="439413"/>
            <a:ext cx="10314708" cy="72156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a:t>Consider Signing up for ASCCC Service</a:t>
            </a:r>
            <a:endParaRPr/>
          </a:p>
        </p:txBody>
      </p:sp>
      <p:sp>
        <p:nvSpPr>
          <p:cNvPr id="183" name="Google Shape;183;g21681ae1ea4_1_27"/>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184" name="Google Shape;184;g21681ae1ea4_1_27"/>
          <p:cNvSpPr txBox="1">
            <a:spLocks noGrp="1"/>
          </p:cNvSpPr>
          <p:nvPr>
            <p:ph type="body" idx="1"/>
          </p:nvPr>
        </p:nvSpPr>
        <p:spPr>
          <a:xfrm>
            <a:off x="1212273" y="1766689"/>
            <a:ext cx="7146116" cy="419394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A3838"/>
              </a:buClr>
              <a:buSzPts val="2600"/>
              <a:buChar char="•"/>
            </a:pPr>
            <a:r>
              <a:rPr lang="en-US" u="sng">
                <a:solidFill>
                  <a:schemeClr val="hlink"/>
                </a:solidFill>
                <a:hlinkClick r:id="rId3"/>
              </a:rPr>
              <a:t>Volunteer to Serve on an ASCCC Committee</a:t>
            </a:r>
            <a:endParaRPr/>
          </a:p>
          <a:p>
            <a:pPr marL="228600" lvl="0" indent="-228600" algn="l" rtl="0">
              <a:lnSpc>
                <a:spcPct val="90000"/>
              </a:lnSpc>
              <a:spcBef>
                <a:spcPts val="1000"/>
              </a:spcBef>
              <a:spcAft>
                <a:spcPts val="0"/>
              </a:spcAft>
              <a:buClr>
                <a:srgbClr val="3A3838"/>
              </a:buClr>
              <a:buSzPts val="2600"/>
              <a:buChar char="•"/>
            </a:pPr>
            <a:r>
              <a:rPr lang="en-US"/>
              <a:t>Online Application</a:t>
            </a:r>
            <a:endParaRPr/>
          </a:p>
        </p:txBody>
      </p:sp>
      <p:pic>
        <p:nvPicPr>
          <p:cNvPr id="185" name="Google Shape;185;g21681ae1ea4_1_27"/>
          <p:cNvPicPr preferRelativeResize="0"/>
          <p:nvPr/>
        </p:nvPicPr>
        <p:blipFill rotWithShape="1">
          <a:blip r:embed="rId4">
            <a:alphaModFix/>
          </a:blip>
          <a:srcRect/>
          <a:stretch/>
        </p:blipFill>
        <p:spPr>
          <a:xfrm>
            <a:off x="6820727" y="2692589"/>
            <a:ext cx="4527489" cy="2554646"/>
          </a:xfrm>
          <a:prstGeom prst="rect">
            <a:avLst/>
          </a:prstGeom>
          <a:noFill/>
          <a:ln>
            <a:noFill/>
          </a:ln>
        </p:spPr>
      </p:pic>
      <p:pic>
        <p:nvPicPr>
          <p:cNvPr id="186" name="Google Shape;186;g21681ae1ea4_1_27"/>
          <p:cNvPicPr preferRelativeResize="0"/>
          <p:nvPr/>
        </p:nvPicPr>
        <p:blipFill rotWithShape="1">
          <a:blip r:embed="rId5">
            <a:alphaModFix/>
          </a:blip>
          <a:srcRect/>
          <a:stretch/>
        </p:blipFill>
        <p:spPr>
          <a:xfrm>
            <a:off x="2299146" y="2692589"/>
            <a:ext cx="3625135" cy="362513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1681ae1ea4_1_35"/>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4800"/>
              <a:buFont typeface="Palatino"/>
              <a:buNone/>
            </a:pPr>
            <a:r>
              <a:rPr lang="en-US" sz="4800" b="1"/>
              <a:t>Thank You!</a:t>
            </a:r>
            <a:endParaRPr/>
          </a:p>
        </p:txBody>
      </p:sp>
      <p:sp>
        <p:nvSpPr>
          <p:cNvPr id="193" name="Google Shape;193;g21681ae1ea4_1_35"/>
          <p:cNvSpPr txBox="1">
            <a:spLocks noGrp="1"/>
          </p:cNvSpPr>
          <p:nvPr>
            <p:ph type="body" idx="1"/>
          </p:nvPr>
        </p:nvSpPr>
        <p:spPr>
          <a:xfrm>
            <a:off x="1212273" y="1967787"/>
            <a:ext cx="10314708" cy="419394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A3838"/>
              </a:buClr>
              <a:buSzPts val="3600"/>
              <a:buNone/>
            </a:pPr>
            <a:r>
              <a:rPr lang="en-US" sz="3600"/>
              <a:t>On behalf of the ASCCC CTE Leadership Committee and the ASCCC Noncredit, Pre-Transfer &amp; Continuing Education Committee</a:t>
            </a:r>
            <a:endParaRPr/>
          </a:p>
          <a:p>
            <a:pPr marL="228600" lvl="0" indent="0" algn="l" rtl="0">
              <a:lnSpc>
                <a:spcPct val="90000"/>
              </a:lnSpc>
              <a:spcBef>
                <a:spcPts val="1000"/>
              </a:spcBef>
              <a:spcAft>
                <a:spcPts val="0"/>
              </a:spcAft>
              <a:buClr>
                <a:srgbClr val="3A3838"/>
              </a:buClr>
              <a:buSzPts val="3600"/>
              <a:buNone/>
            </a:pPr>
            <a:endParaRPr sz="3600"/>
          </a:p>
          <a:p>
            <a:pPr marL="228600" lvl="0" indent="-228600" algn="l" rtl="0">
              <a:lnSpc>
                <a:spcPct val="90000"/>
              </a:lnSpc>
              <a:spcBef>
                <a:spcPts val="1000"/>
              </a:spcBef>
              <a:spcAft>
                <a:spcPts val="0"/>
              </a:spcAft>
              <a:buClr>
                <a:srgbClr val="3A3838"/>
              </a:buClr>
              <a:buSzPts val="3600"/>
              <a:buChar char="•"/>
            </a:pPr>
            <a:r>
              <a:rPr lang="en-US" sz="3600"/>
              <a:t>Any questions?</a:t>
            </a:r>
            <a:endParaRPr/>
          </a:p>
          <a:p>
            <a:pPr marL="228600" lvl="0" indent="-228600" algn="l" rtl="0">
              <a:lnSpc>
                <a:spcPct val="90000"/>
              </a:lnSpc>
              <a:spcBef>
                <a:spcPts val="1000"/>
              </a:spcBef>
              <a:spcAft>
                <a:spcPts val="0"/>
              </a:spcAft>
              <a:buClr>
                <a:srgbClr val="3A3838"/>
              </a:buClr>
              <a:buSzPts val="3600"/>
              <a:buChar char="•"/>
            </a:pPr>
            <a:r>
              <a:rPr lang="en-US" sz="3600"/>
              <a:t>Email: </a:t>
            </a:r>
            <a:r>
              <a:rPr lang="en-US" sz="3600" u="sng">
                <a:solidFill>
                  <a:schemeClr val="hlink"/>
                </a:solidFill>
                <a:hlinkClick r:id="rId3"/>
              </a:rPr>
              <a:t>info@asccc.org</a:t>
            </a:r>
            <a:endParaRPr sz="3600"/>
          </a:p>
          <a:p>
            <a:pPr marL="0" lvl="0" indent="0" algn="l" rtl="0">
              <a:lnSpc>
                <a:spcPct val="90000"/>
              </a:lnSpc>
              <a:spcBef>
                <a:spcPts val="1000"/>
              </a:spcBef>
              <a:spcAft>
                <a:spcPts val="0"/>
              </a:spcAft>
              <a:buClr>
                <a:srgbClr val="3A3838"/>
              </a:buClr>
              <a:buSzPts val="3600"/>
              <a:buNone/>
            </a:pPr>
            <a:endParaRPr sz="3600"/>
          </a:p>
        </p:txBody>
      </p:sp>
      <p:sp>
        <p:nvSpPr>
          <p:cNvPr id="194" name="Google Shape;194;g21681ae1ea4_1_35"/>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195" name="Google Shape;195;g21681ae1ea4_1_35"/>
          <p:cNvPicPr preferRelativeResize="0"/>
          <p:nvPr/>
        </p:nvPicPr>
        <p:blipFill>
          <a:blip r:embed="rId4">
            <a:alphaModFix/>
          </a:blip>
          <a:stretch>
            <a:fillRect/>
          </a:stretch>
        </p:blipFill>
        <p:spPr>
          <a:xfrm>
            <a:off x="5758100" y="3543300"/>
            <a:ext cx="5221627" cy="2847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60"/>
        <p:cNvGrpSpPr/>
        <p:nvPr/>
      </p:nvGrpSpPr>
      <p:grpSpPr>
        <a:xfrm>
          <a:off x="0" y="0"/>
          <a:ext cx="0" cy="0"/>
          <a:chOff x="0" y="0"/>
          <a:chExt cx="0" cy="0"/>
        </a:xfrm>
      </p:grpSpPr>
      <p:sp>
        <p:nvSpPr>
          <p:cNvPr id="61" name="Google Shape;61;p2"/>
          <p:cNvSpPr txBox="1">
            <a:spLocks noGrp="1"/>
          </p:cNvSpPr>
          <p:nvPr>
            <p:ph type="title"/>
          </p:nvPr>
        </p:nvSpPr>
        <p:spPr>
          <a:xfrm>
            <a:off x="247135" y="1570618"/>
            <a:ext cx="3583461" cy="1611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Palatino"/>
              <a:buNone/>
            </a:pPr>
            <a:r>
              <a:rPr lang="en-US"/>
              <a:t>Session Description</a:t>
            </a:r>
            <a:endParaRPr/>
          </a:p>
        </p:txBody>
      </p:sp>
      <p:sp>
        <p:nvSpPr>
          <p:cNvPr id="62" name="Google Shape;62;p2"/>
          <p:cNvSpPr txBox="1">
            <a:spLocks noGrp="1"/>
          </p:cNvSpPr>
          <p:nvPr>
            <p:ph type="body" idx="2"/>
          </p:nvPr>
        </p:nvSpPr>
        <p:spPr>
          <a:xfrm>
            <a:off x="4461164" y="1112108"/>
            <a:ext cx="6572242" cy="509174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3A3838"/>
              </a:buClr>
              <a:buSzPts val="2400"/>
              <a:buFont typeface="Arial"/>
              <a:buNone/>
            </a:pPr>
            <a:endParaRPr/>
          </a:p>
          <a:p>
            <a:pPr marL="0" marR="0" lvl="0" indent="0" algn="l" rtl="0">
              <a:lnSpc>
                <a:spcPct val="90000"/>
              </a:lnSpc>
              <a:spcBef>
                <a:spcPts val="1000"/>
              </a:spcBef>
              <a:spcAft>
                <a:spcPts val="0"/>
              </a:spcAft>
              <a:buClr>
                <a:srgbClr val="3A3838"/>
              </a:buClr>
              <a:buSzPts val="4000"/>
              <a:buFont typeface="Arial"/>
              <a:buNone/>
            </a:pPr>
            <a:r>
              <a:rPr lang="en-US" sz="4000"/>
              <a:t>On your mark, get set, let’s go! Join us for this opening session, where we will frame the day in our values, as we support our diverse CTE and noncredit students in meeting them where they are at. </a:t>
            </a:r>
            <a:endParaRPr/>
          </a:p>
          <a:p>
            <a:pPr marL="0" marR="0" lvl="0" indent="0" algn="l" rtl="0">
              <a:lnSpc>
                <a:spcPct val="90000"/>
              </a:lnSpc>
              <a:spcBef>
                <a:spcPts val="1000"/>
              </a:spcBef>
              <a:spcAft>
                <a:spcPts val="0"/>
              </a:spcAft>
              <a:buClr>
                <a:srgbClr val="3A3838"/>
              </a:buClr>
              <a:buSzPts val="2400"/>
              <a:buFont typeface="Arial"/>
              <a:buNone/>
            </a:pPr>
            <a:endParaRPr/>
          </a:p>
        </p:txBody>
      </p:sp>
      <p:sp>
        <p:nvSpPr>
          <p:cNvPr id="63" name="Google Shape;63;p2"/>
          <p:cNvSpPr txBox="1">
            <a:spLocks noGrp="1"/>
          </p:cNvSpPr>
          <p:nvPr>
            <p:ph type="sldNum" idx="12"/>
          </p:nvPr>
        </p:nvSpPr>
        <p:spPr>
          <a:xfrm>
            <a:off x="9443811"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
          <p:cNvSpPr txBox="1">
            <a:spLocks noGrp="1"/>
          </p:cNvSpPr>
          <p:nvPr>
            <p:ph type="title"/>
          </p:nvPr>
        </p:nvSpPr>
        <p:spPr>
          <a:xfrm>
            <a:off x="247135" y="1570618"/>
            <a:ext cx="3583461" cy="1611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2800"/>
              <a:buFont typeface="Palatino"/>
              <a:buNone/>
            </a:pPr>
            <a:r>
              <a:rPr lang="en-US" sz="2800"/>
              <a:t>Land Acknowledgement</a:t>
            </a:r>
            <a:endParaRPr/>
          </a:p>
        </p:txBody>
      </p:sp>
      <p:sp>
        <p:nvSpPr>
          <p:cNvPr id="70" name="Google Shape;70;p3"/>
          <p:cNvSpPr txBox="1">
            <a:spLocks noGrp="1"/>
          </p:cNvSpPr>
          <p:nvPr>
            <p:ph type="body" idx="2"/>
          </p:nvPr>
        </p:nvSpPr>
        <p:spPr>
          <a:xfrm>
            <a:off x="4461164" y="550015"/>
            <a:ext cx="6572242" cy="6098292"/>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404040"/>
              </a:buClr>
              <a:buSzPct val="100000"/>
              <a:buNone/>
            </a:pPr>
            <a:r>
              <a:rPr lang="en-US" sz="2800" b="0" i="0" u="none" strike="noStrike" dirty="0">
                <a:solidFill>
                  <a:srgbClr val="404040"/>
                </a:solidFill>
                <a:latin typeface="Arial"/>
                <a:ea typeface="Arial"/>
                <a:cs typeface="Arial"/>
                <a:sym typeface="Arial"/>
              </a:rPr>
              <a:t>We begin today by acknowledging that we are holding our gathering on the land of the Ohlone/</a:t>
            </a:r>
            <a:r>
              <a:rPr lang="en-US" sz="2800" b="0" i="0" u="none" strike="noStrike" dirty="0" err="1">
                <a:solidFill>
                  <a:srgbClr val="404040"/>
                </a:solidFill>
                <a:latin typeface="Arial"/>
                <a:ea typeface="Arial"/>
                <a:cs typeface="Arial"/>
                <a:sym typeface="Arial"/>
              </a:rPr>
              <a:t>Muwekma</a:t>
            </a:r>
            <a:r>
              <a:rPr lang="en-US" sz="2800" dirty="0">
                <a:solidFill>
                  <a:srgbClr val="404040"/>
                </a:solidFill>
                <a:latin typeface="Arial"/>
                <a:ea typeface="Arial"/>
                <a:cs typeface="Arial"/>
                <a:sym typeface="Arial"/>
              </a:rPr>
              <a:t> </a:t>
            </a:r>
            <a:r>
              <a:rPr lang="en-US" sz="2800" b="0" i="0" u="none" strike="noStrike" dirty="0">
                <a:solidFill>
                  <a:srgbClr val="404040"/>
                </a:solidFill>
                <a:latin typeface="Arial"/>
                <a:ea typeface="Arial"/>
                <a:cs typeface="Arial"/>
                <a:sym typeface="Arial"/>
              </a:rPr>
              <a:t>Nations. We recognize the sovereign people who have lived and continue to live here. We recognize the Ohlone/</a:t>
            </a:r>
            <a:r>
              <a:rPr lang="en-US" sz="2800" b="0" i="0" u="none" strike="noStrike" dirty="0" err="1">
                <a:solidFill>
                  <a:srgbClr val="404040"/>
                </a:solidFill>
                <a:latin typeface="Arial"/>
                <a:ea typeface="Arial"/>
                <a:cs typeface="Arial"/>
                <a:sym typeface="Arial"/>
              </a:rPr>
              <a:t>Muwekma</a:t>
            </a:r>
            <a:r>
              <a:rPr lang="en-US" sz="2800" dirty="0">
                <a:solidFill>
                  <a:srgbClr val="404040"/>
                </a:solidFill>
                <a:latin typeface="Arial"/>
                <a:ea typeface="Arial"/>
                <a:cs typeface="Arial"/>
                <a:sym typeface="Arial"/>
              </a:rPr>
              <a:t> </a:t>
            </a:r>
            <a:r>
              <a:rPr lang="en-US" sz="2800" b="0" i="0" u="none" strike="noStrike" dirty="0">
                <a:solidFill>
                  <a:srgbClr val="404040"/>
                </a:solidFill>
                <a:latin typeface="Arial"/>
                <a:ea typeface="Arial"/>
                <a:cs typeface="Arial"/>
                <a:sym typeface="Arial"/>
              </a:rPr>
              <a:t>Nations and their spiritual connection to the ocean and the land as the first stewards and the traditional caretakers of these areas. </a:t>
            </a:r>
            <a:endParaRPr lang="en-US" sz="3600" b="0" dirty="0"/>
          </a:p>
          <a:p>
            <a:pPr marL="0" lvl="0" indent="0" algn="l" rtl="0">
              <a:lnSpc>
                <a:spcPct val="90000"/>
              </a:lnSpc>
              <a:spcBef>
                <a:spcPts val="1000"/>
              </a:spcBef>
              <a:spcAft>
                <a:spcPts val="0"/>
              </a:spcAft>
              <a:buClr>
                <a:srgbClr val="404040"/>
              </a:buClr>
              <a:buSzPct val="100000"/>
              <a:buNone/>
            </a:pPr>
            <a:r>
              <a:rPr lang="en-US" sz="2800" b="0" i="0" u="none" strike="noStrike" dirty="0">
                <a:solidFill>
                  <a:srgbClr val="404040"/>
                </a:solidFill>
                <a:latin typeface="Arial"/>
                <a:ea typeface="Arial"/>
                <a:cs typeface="Arial"/>
                <a:sym typeface="Arial"/>
              </a:rPr>
              <a:t>As we begin, we thank them for their strength, perseverance, and resistance. We also wish to acknowledge the other Indigenous Peoples who now call these areas their home, for their shared struggle to maintain their cultures, languages, worldview, and identities in our diverse cities. </a:t>
            </a:r>
            <a:endParaRPr sz="3600" b="0" dirty="0"/>
          </a:p>
          <a:p>
            <a:pPr marL="0" lvl="0" indent="0" algn="l" rtl="0">
              <a:lnSpc>
                <a:spcPct val="90000"/>
              </a:lnSpc>
              <a:spcBef>
                <a:spcPts val="1000"/>
              </a:spcBef>
              <a:spcAft>
                <a:spcPts val="0"/>
              </a:spcAft>
              <a:buClr>
                <a:srgbClr val="404040"/>
              </a:buClr>
              <a:buSzPct val="100000"/>
              <a:buNone/>
            </a:pPr>
            <a:r>
              <a:rPr lang="en-US" sz="2800" b="0" i="0" u="none" strike="noStrike" dirty="0">
                <a:solidFill>
                  <a:srgbClr val="404040"/>
                </a:solidFill>
                <a:latin typeface="Arial"/>
                <a:ea typeface="Arial"/>
                <a:cs typeface="Arial"/>
                <a:sym typeface="Arial"/>
              </a:rPr>
              <a:t>We invite you to research your area </a:t>
            </a:r>
            <a:r>
              <a:rPr lang="en-US" sz="2800" b="0" i="0" u="none" strike="noStrike" dirty="0">
                <a:solidFill>
                  <a:srgbClr val="000000"/>
                </a:solidFill>
                <a:latin typeface="Arial"/>
                <a:ea typeface="Arial"/>
                <a:cs typeface="Arial"/>
                <a:sym typeface="Arial"/>
              </a:rPr>
              <a:t>at </a:t>
            </a:r>
            <a:r>
              <a:rPr lang="en-US" sz="2800" b="0" i="0" u="sng" strike="noStrike"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https://native-land.ca</a:t>
            </a:r>
            <a:r>
              <a:rPr lang="en-US" sz="2800" b="0" i="0" u="none" strike="noStrike" dirty="0">
                <a:solidFill>
                  <a:srgbClr val="000000"/>
                </a:solidFill>
                <a:latin typeface="Arial"/>
                <a:ea typeface="Arial"/>
                <a:cs typeface="Arial"/>
                <a:sym typeface="Arial"/>
              </a:rPr>
              <a:t>. </a:t>
            </a:r>
            <a:endParaRPr sz="3600" b="0" dirty="0"/>
          </a:p>
        </p:txBody>
      </p:sp>
      <p:sp>
        <p:nvSpPr>
          <p:cNvPr id="71" name="Google Shape;71;p3"/>
          <p:cNvSpPr txBox="1">
            <a:spLocks noGrp="1"/>
          </p:cNvSpPr>
          <p:nvPr>
            <p:ph type="sldNum" idx="12"/>
          </p:nvPr>
        </p:nvSpPr>
        <p:spPr>
          <a:xfrm>
            <a:off x="9443811"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72" name="Google Shape;72;p3" descr="Qr code&#10;&#10;Description automatically generated"/>
          <p:cNvPicPr preferRelativeResize="0"/>
          <p:nvPr/>
        </p:nvPicPr>
        <p:blipFill rotWithShape="1">
          <a:blip r:embed="rId4">
            <a:alphaModFix/>
          </a:blip>
          <a:srcRect/>
          <a:stretch/>
        </p:blipFill>
        <p:spPr>
          <a:xfrm>
            <a:off x="928616" y="3429000"/>
            <a:ext cx="2144843" cy="214484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4"/>
          <p:cNvSpPr txBox="1">
            <a:spLocks noGrp="1"/>
          </p:cNvSpPr>
          <p:nvPr>
            <p:ph type="title"/>
          </p:nvPr>
        </p:nvSpPr>
        <p:spPr>
          <a:xfrm>
            <a:off x="247135" y="1570618"/>
            <a:ext cx="3583461" cy="1611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200"/>
              <a:buFont typeface="Palatino"/>
              <a:buNone/>
            </a:pPr>
            <a:r>
              <a:rPr lang="en-US" sz="3200"/>
              <a:t>Today’s Agenda</a:t>
            </a:r>
            <a:endParaRPr/>
          </a:p>
        </p:txBody>
      </p:sp>
      <p:sp>
        <p:nvSpPr>
          <p:cNvPr id="79" name="Google Shape;79;p4"/>
          <p:cNvSpPr txBox="1">
            <a:spLocks noGrp="1"/>
          </p:cNvSpPr>
          <p:nvPr>
            <p:ph type="body" idx="2"/>
          </p:nvPr>
        </p:nvSpPr>
        <p:spPr>
          <a:xfrm>
            <a:off x="4265780" y="260230"/>
            <a:ext cx="7386000" cy="645270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3A3838"/>
              </a:buClr>
              <a:buSzPts val="2400"/>
              <a:buFont typeface="Arial"/>
              <a:buNone/>
            </a:pPr>
            <a:r>
              <a:rPr lang="en-US"/>
              <a:t>10:05 am –10:30 am </a:t>
            </a:r>
            <a:r>
              <a:rPr lang="en-US" b="1"/>
              <a:t>Welcome</a:t>
            </a:r>
            <a:r>
              <a:rPr lang="en-US"/>
              <a:t> </a:t>
            </a:r>
            <a:endParaRPr/>
          </a:p>
          <a:p>
            <a:pPr marL="2803525" lvl="0" indent="-2803525" algn="l" rtl="0">
              <a:lnSpc>
                <a:spcPct val="90000"/>
              </a:lnSpc>
              <a:spcBef>
                <a:spcPts val="1000"/>
              </a:spcBef>
              <a:spcAft>
                <a:spcPts val="0"/>
              </a:spcAft>
              <a:buClr>
                <a:srgbClr val="3A3838"/>
              </a:buClr>
              <a:buSzPts val="2400"/>
              <a:buNone/>
            </a:pPr>
            <a:r>
              <a:rPr lang="en-US"/>
              <a:t>10:40 am –11:40am Hot &amp; Emerging Topics in CTE and Noncredit</a:t>
            </a:r>
            <a:endParaRPr/>
          </a:p>
          <a:p>
            <a:pPr marL="0" marR="0" lvl="0" indent="0" algn="l" rtl="0">
              <a:lnSpc>
                <a:spcPct val="90000"/>
              </a:lnSpc>
              <a:spcBef>
                <a:spcPts val="1000"/>
              </a:spcBef>
              <a:spcAft>
                <a:spcPts val="0"/>
              </a:spcAft>
              <a:buClr>
                <a:srgbClr val="3A3838"/>
              </a:buClr>
              <a:buSzPts val="2400"/>
              <a:buFont typeface="Arial"/>
              <a:buNone/>
            </a:pPr>
            <a:r>
              <a:rPr lang="en-US" b="1"/>
              <a:t>11:50 am –12:30 pm Lunch</a:t>
            </a:r>
            <a:r>
              <a:rPr lang="en-US"/>
              <a:t> (Main Room)</a:t>
            </a:r>
            <a:endParaRPr/>
          </a:p>
          <a:p>
            <a:pPr marL="0" marR="0" lvl="0" indent="0" algn="l" rtl="0">
              <a:lnSpc>
                <a:spcPct val="90000"/>
              </a:lnSpc>
              <a:spcBef>
                <a:spcPts val="1000"/>
              </a:spcBef>
              <a:spcAft>
                <a:spcPts val="0"/>
              </a:spcAft>
              <a:buClr>
                <a:srgbClr val="3A3838"/>
              </a:buClr>
              <a:buSzPts val="2400"/>
              <a:buFont typeface="Arial"/>
              <a:buNone/>
            </a:pPr>
            <a:r>
              <a:rPr lang="en-US"/>
              <a:t>12:30pm –1:30pm  </a:t>
            </a:r>
            <a:endParaRPr/>
          </a:p>
          <a:p>
            <a:pPr marL="457200" lvl="0" indent="0" algn="l" rtl="0">
              <a:lnSpc>
                <a:spcPct val="90000"/>
              </a:lnSpc>
              <a:spcBef>
                <a:spcPts val="1000"/>
              </a:spcBef>
              <a:spcAft>
                <a:spcPts val="0"/>
              </a:spcAft>
              <a:buClr>
                <a:srgbClr val="3A3838"/>
              </a:buClr>
              <a:buSzPts val="2400"/>
              <a:buNone/>
            </a:pPr>
            <a:r>
              <a:rPr lang="en-US"/>
              <a:t>*Using the Career Technical Education Faculty Minimum Qualifications Toolkit</a:t>
            </a:r>
            <a:endParaRPr/>
          </a:p>
          <a:p>
            <a:pPr marL="457200" lvl="0" indent="0" algn="l" rtl="0">
              <a:lnSpc>
                <a:spcPct val="90000"/>
              </a:lnSpc>
              <a:spcBef>
                <a:spcPts val="1000"/>
              </a:spcBef>
              <a:spcAft>
                <a:spcPts val="0"/>
              </a:spcAft>
              <a:buClr>
                <a:srgbClr val="3A3838"/>
              </a:buClr>
              <a:buSzPts val="2400"/>
              <a:buNone/>
            </a:pPr>
            <a:r>
              <a:rPr lang="en-US"/>
              <a:t>*Let’s Collaborate: Building Noncredit to Credit Pathways </a:t>
            </a:r>
            <a:endParaRPr/>
          </a:p>
          <a:p>
            <a:pPr marL="0" marR="0" lvl="0" indent="0" algn="l" rtl="0">
              <a:lnSpc>
                <a:spcPct val="90000"/>
              </a:lnSpc>
              <a:spcBef>
                <a:spcPts val="1000"/>
              </a:spcBef>
              <a:spcAft>
                <a:spcPts val="0"/>
              </a:spcAft>
              <a:buClr>
                <a:srgbClr val="3A3838"/>
              </a:buClr>
              <a:buSzPts val="2400"/>
              <a:buFont typeface="Arial"/>
              <a:buNone/>
            </a:pPr>
            <a:r>
              <a:rPr lang="en-US" b="1"/>
              <a:t>1:30pm – 1:40pm BREAK</a:t>
            </a:r>
            <a:endParaRPr/>
          </a:p>
          <a:p>
            <a:pPr marL="0" marR="0" lvl="0" indent="0" algn="l" rtl="0">
              <a:lnSpc>
                <a:spcPct val="90000"/>
              </a:lnSpc>
              <a:spcBef>
                <a:spcPts val="1000"/>
              </a:spcBef>
              <a:spcAft>
                <a:spcPts val="0"/>
              </a:spcAft>
              <a:buClr>
                <a:srgbClr val="3A3838"/>
              </a:buClr>
              <a:buSzPts val="2400"/>
              <a:buFont typeface="Arial"/>
              <a:buNone/>
            </a:pPr>
            <a:r>
              <a:rPr lang="en-US"/>
              <a:t>1:40 pm – 2:40 pm </a:t>
            </a:r>
            <a:endParaRPr/>
          </a:p>
          <a:p>
            <a:pPr marL="457200" lvl="0" indent="0" algn="l" rtl="0">
              <a:lnSpc>
                <a:spcPct val="90000"/>
              </a:lnSpc>
              <a:spcBef>
                <a:spcPts val="1000"/>
              </a:spcBef>
              <a:spcAft>
                <a:spcPts val="0"/>
              </a:spcAft>
              <a:buClr>
                <a:srgbClr val="3A3838"/>
              </a:buClr>
              <a:buSzPts val="2400"/>
              <a:buNone/>
            </a:pPr>
            <a:r>
              <a:rPr lang="en-US"/>
              <a:t>*Leveraging Regional Resource$: Collaborating with Your Regional Consortium  </a:t>
            </a:r>
            <a:endParaRPr/>
          </a:p>
          <a:p>
            <a:pPr marL="457200" lvl="0" indent="0" algn="l" rtl="0">
              <a:lnSpc>
                <a:spcPct val="90000"/>
              </a:lnSpc>
              <a:spcBef>
                <a:spcPts val="1000"/>
              </a:spcBef>
              <a:spcAft>
                <a:spcPts val="0"/>
              </a:spcAft>
              <a:buClr>
                <a:srgbClr val="3A3838"/>
              </a:buClr>
              <a:buSzPts val="2400"/>
              <a:buNone/>
            </a:pPr>
            <a:r>
              <a:rPr lang="en-US"/>
              <a:t>*Time to Connect: Noncredit ESL and CTE</a:t>
            </a:r>
            <a:endParaRPr/>
          </a:p>
          <a:p>
            <a:pPr marL="0" marR="0" lvl="0" indent="0" algn="l" rtl="0">
              <a:lnSpc>
                <a:spcPct val="90000"/>
              </a:lnSpc>
              <a:spcBef>
                <a:spcPts val="1000"/>
              </a:spcBef>
              <a:spcAft>
                <a:spcPts val="0"/>
              </a:spcAft>
              <a:buClr>
                <a:srgbClr val="3A3838"/>
              </a:buClr>
              <a:buSzPts val="2400"/>
              <a:buFont typeface="Arial"/>
              <a:buNone/>
            </a:pPr>
            <a:r>
              <a:rPr lang="en-US" b="1"/>
              <a:t>2:40 pm – 2:50 pm BREAK</a:t>
            </a:r>
            <a:endParaRPr/>
          </a:p>
          <a:p>
            <a:pPr marL="0" marR="0" lvl="0" indent="0" algn="l" rtl="0">
              <a:lnSpc>
                <a:spcPct val="90000"/>
              </a:lnSpc>
              <a:spcBef>
                <a:spcPts val="1000"/>
              </a:spcBef>
              <a:spcAft>
                <a:spcPts val="0"/>
              </a:spcAft>
              <a:buClr>
                <a:srgbClr val="3A3838"/>
              </a:buClr>
              <a:buSzPts val="2400"/>
              <a:buFont typeface="Arial"/>
              <a:buNone/>
            </a:pPr>
            <a:r>
              <a:rPr lang="en-US"/>
              <a:t>2:50 pm – 3:00 pm </a:t>
            </a:r>
            <a:r>
              <a:rPr lang="en-US" b="1"/>
              <a:t>Wrap Up and Prizes! </a:t>
            </a:r>
            <a:r>
              <a:rPr lang="en-US"/>
              <a:t>(Main Room)</a:t>
            </a:r>
            <a:endParaRPr/>
          </a:p>
        </p:txBody>
      </p:sp>
      <p:sp>
        <p:nvSpPr>
          <p:cNvPr id="80" name="Google Shape;80;p4"/>
          <p:cNvSpPr txBox="1">
            <a:spLocks noGrp="1"/>
          </p:cNvSpPr>
          <p:nvPr>
            <p:ph type="sldNum" idx="12"/>
          </p:nvPr>
        </p:nvSpPr>
        <p:spPr>
          <a:xfrm>
            <a:off x="9443811"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81" name="Google Shape;81;p4"/>
          <p:cNvPicPr preferRelativeResize="0"/>
          <p:nvPr/>
        </p:nvPicPr>
        <p:blipFill rotWithShape="1">
          <a:blip r:embed="rId3">
            <a:alphaModFix/>
          </a:blip>
          <a:srcRect/>
          <a:stretch/>
        </p:blipFill>
        <p:spPr>
          <a:xfrm>
            <a:off x="963740" y="3511080"/>
            <a:ext cx="2020999" cy="20263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5"/>
          <p:cNvSpPr txBox="1">
            <a:spLocks noGrp="1"/>
          </p:cNvSpPr>
          <p:nvPr>
            <p:ph type="title"/>
          </p:nvPr>
        </p:nvSpPr>
        <p:spPr>
          <a:xfrm>
            <a:off x="247135" y="1570618"/>
            <a:ext cx="3583461" cy="1611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Palatino"/>
              <a:buNone/>
            </a:pPr>
            <a:r>
              <a:rPr lang="en-US"/>
              <a:t>Welcome!</a:t>
            </a:r>
            <a:endParaRPr/>
          </a:p>
        </p:txBody>
      </p:sp>
      <p:sp>
        <p:nvSpPr>
          <p:cNvPr id="88" name="Google Shape;88;p5"/>
          <p:cNvSpPr txBox="1">
            <a:spLocks noGrp="1"/>
          </p:cNvSpPr>
          <p:nvPr>
            <p:ph type="body" idx="2"/>
          </p:nvPr>
        </p:nvSpPr>
        <p:spPr>
          <a:xfrm>
            <a:off x="4228250" y="1570619"/>
            <a:ext cx="7483702" cy="463323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3A3838"/>
              </a:buClr>
              <a:buSzPts val="3600"/>
              <a:buFont typeface="Arial"/>
              <a:buNone/>
            </a:pPr>
            <a:r>
              <a:rPr lang="en-US" sz="3600" b="1"/>
              <a:t>Jolena Grande</a:t>
            </a:r>
            <a:endParaRPr/>
          </a:p>
          <a:p>
            <a:pPr marL="0" marR="0" lvl="0" indent="0" algn="l" rtl="0">
              <a:lnSpc>
                <a:spcPct val="90000"/>
              </a:lnSpc>
              <a:spcBef>
                <a:spcPts val="1000"/>
              </a:spcBef>
              <a:spcAft>
                <a:spcPts val="0"/>
              </a:spcAft>
              <a:buClr>
                <a:srgbClr val="3A3838"/>
              </a:buClr>
              <a:buSzPts val="3600"/>
              <a:buFont typeface="Arial"/>
              <a:buNone/>
            </a:pPr>
            <a:r>
              <a:rPr lang="en-US" sz="3600"/>
              <a:t>CCC Board of Governors  </a:t>
            </a:r>
            <a:endParaRPr/>
          </a:p>
          <a:p>
            <a:pPr marL="0" marR="0" lvl="0" indent="0" algn="l" rtl="0">
              <a:lnSpc>
                <a:spcPct val="90000"/>
              </a:lnSpc>
              <a:spcBef>
                <a:spcPts val="1000"/>
              </a:spcBef>
              <a:spcAft>
                <a:spcPts val="0"/>
              </a:spcAft>
              <a:buClr>
                <a:srgbClr val="3A3838"/>
              </a:buClr>
              <a:buSzPts val="3600"/>
              <a:buFont typeface="Arial"/>
              <a:buNone/>
            </a:pPr>
            <a:r>
              <a:rPr lang="en-US" sz="3600"/>
              <a:t>Mortuary Science, Cypress College</a:t>
            </a:r>
            <a:endParaRPr/>
          </a:p>
        </p:txBody>
      </p:sp>
      <p:sp>
        <p:nvSpPr>
          <p:cNvPr id="89" name="Google Shape;89;p5"/>
          <p:cNvSpPr txBox="1">
            <a:spLocks noGrp="1"/>
          </p:cNvSpPr>
          <p:nvPr>
            <p:ph type="sldNum" idx="12"/>
          </p:nvPr>
        </p:nvSpPr>
        <p:spPr>
          <a:xfrm>
            <a:off x="9443811"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90" name="Google Shape;90;p5"/>
          <p:cNvPicPr preferRelativeResize="0"/>
          <p:nvPr/>
        </p:nvPicPr>
        <p:blipFill rotWithShape="1">
          <a:blip r:embed="rId3">
            <a:alphaModFix/>
          </a:blip>
          <a:srcRect/>
          <a:stretch/>
        </p:blipFill>
        <p:spPr>
          <a:xfrm>
            <a:off x="5653176" y="3660025"/>
            <a:ext cx="3352800" cy="1266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6"/>
          <p:cNvSpPr txBox="1">
            <a:spLocks noGrp="1"/>
          </p:cNvSpPr>
          <p:nvPr>
            <p:ph type="title"/>
          </p:nvPr>
        </p:nvSpPr>
        <p:spPr>
          <a:xfrm>
            <a:off x="247135" y="1570618"/>
            <a:ext cx="3583461" cy="1611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Palatino"/>
              <a:buNone/>
            </a:pPr>
            <a:r>
              <a:rPr lang="en-US"/>
              <a:t>Presenters</a:t>
            </a:r>
            <a:endParaRPr/>
          </a:p>
        </p:txBody>
      </p:sp>
      <p:sp>
        <p:nvSpPr>
          <p:cNvPr id="96" name="Google Shape;96;p6"/>
          <p:cNvSpPr txBox="1">
            <a:spLocks noGrp="1"/>
          </p:cNvSpPr>
          <p:nvPr>
            <p:ph type="body" idx="1"/>
          </p:nvPr>
        </p:nvSpPr>
        <p:spPr>
          <a:xfrm>
            <a:off x="247125" y="3560151"/>
            <a:ext cx="3583500" cy="2037000"/>
          </a:xfrm>
          <a:prstGeom prst="rect">
            <a:avLst/>
          </a:prstGeom>
          <a:noFill/>
          <a:ln>
            <a:noFill/>
          </a:ln>
        </p:spPr>
        <p:txBody>
          <a:bodyPr spcFirstLastPara="1" wrap="square" lIns="91425" tIns="45700" rIns="91425" bIns="45700" anchor="t" anchorCtr="0">
            <a:normAutofit/>
          </a:bodyPr>
          <a:lstStyle/>
          <a:p>
            <a:pPr marL="0" lvl="0" indent="-114300" algn="ctr" rtl="0">
              <a:lnSpc>
                <a:spcPct val="90000"/>
              </a:lnSpc>
              <a:spcBef>
                <a:spcPts val="0"/>
              </a:spcBef>
              <a:spcAft>
                <a:spcPts val="0"/>
              </a:spcAft>
              <a:buClr>
                <a:schemeClr val="lt1"/>
              </a:buClr>
              <a:buSzPts val="1800"/>
              <a:buFont typeface="Arial"/>
              <a:buChar char="•"/>
            </a:pPr>
            <a:r>
              <a:rPr lang="en-US" sz="1800" b="0" i="0" u="none" strike="noStrike">
                <a:latin typeface="Calibri"/>
                <a:ea typeface="Calibri"/>
                <a:cs typeface="Calibri"/>
                <a:sym typeface="Calibri"/>
              </a:rPr>
              <a:t>Leticia Barajas, ASCCC Noncredit, Pre-transfer, Continuing Education Committee </a:t>
            </a:r>
            <a:endParaRPr/>
          </a:p>
          <a:p>
            <a:pPr marL="0" lvl="0" indent="-114300" algn="ctr" rtl="0">
              <a:lnSpc>
                <a:spcPct val="90000"/>
              </a:lnSpc>
              <a:spcBef>
                <a:spcPts val="1000"/>
              </a:spcBef>
              <a:spcAft>
                <a:spcPts val="0"/>
              </a:spcAft>
              <a:buClr>
                <a:schemeClr val="lt1"/>
              </a:buClr>
              <a:buSzPts val="1800"/>
              <a:buFont typeface="Arial"/>
              <a:buChar char="•"/>
            </a:pPr>
            <a:r>
              <a:rPr lang="en-US" sz="1800" b="0" i="0" u="none" strike="noStrike">
                <a:latin typeface="Calibri"/>
                <a:ea typeface="Calibri"/>
                <a:cs typeface="Calibri"/>
                <a:sym typeface="Calibri"/>
              </a:rPr>
              <a:t>Louis Quindlen, Peralta CCD Trustee </a:t>
            </a:r>
            <a:endParaRPr/>
          </a:p>
        </p:txBody>
      </p:sp>
      <p:sp>
        <p:nvSpPr>
          <p:cNvPr id="97" name="Google Shape;97;p6"/>
          <p:cNvSpPr txBox="1">
            <a:spLocks noGrp="1"/>
          </p:cNvSpPr>
          <p:nvPr>
            <p:ph type="body" idx="2"/>
          </p:nvPr>
        </p:nvSpPr>
        <p:spPr>
          <a:xfrm>
            <a:off x="4461164" y="1112108"/>
            <a:ext cx="6572242" cy="5091744"/>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90000"/>
              </a:lnSpc>
              <a:spcBef>
                <a:spcPts val="0"/>
              </a:spcBef>
              <a:spcAft>
                <a:spcPts val="0"/>
              </a:spcAft>
              <a:buClr>
                <a:srgbClr val="3A3838"/>
              </a:buClr>
              <a:buSzPct val="100000"/>
              <a:buFont typeface="Arial"/>
              <a:buNone/>
            </a:pPr>
            <a:r>
              <a:rPr lang="en-US" sz="2800"/>
              <a:t>Significant changes have impacted CTE and noncredit programs including enrollment, fiscal unpredictability, and distance education. This session will provide an overview of emerging topics that impact CTE and noncredit programs. Presenters will cover various trends and opportunities in enrollment, funding, recent changes in math and English, impacts on CTE degree attainment, noncredit opportunities, minimum qualifications (for both CTE and noncredit faculty), workplace learning, Credit for Prior Learning (CPL), and Competency Based Education . . . to name a few!</a:t>
            </a:r>
            <a:endParaRPr/>
          </a:p>
          <a:p>
            <a:pPr marL="0" marR="0" lvl="0" indent="0" algn="l" rtl="0">
              <a:lnSpc>
                <a:spcPct val="90000"/>
              </a:lnSpc>
              <a:spcBef>
                <a:spcPts val="1000"/>
              </a:spcBef>
              <a:spcAft>
                <a:spcPts val="0"/>
              </a:spcAft>
              <a:buClr>
                <a:srgbClr val="3A3838"/>
              </a:buClr>
              <a:buSzPct val="100000"/>
              <a:buFont typeface="Arial"/>
              <a:buNone/>
            </a:pPr>
            <a:endParaRPr/>
          </a:p>
          <a:p>
            <a:pPr marL="0" marR="0" lvl="0" indent="0" algn="l" rtl="0">
              <a:lnSpc>
                <a:spcPct val="90000"/>
              </a:lnSpc>
              <a:spcBef>
                <a:spcPts val="1000"/>
              </a:spcBef>
              <a:spcAft>
                <a:spcPts val="0"/>
              </a:spcAft>
              <a:buClr>
                <a:srgbClr val="3A3838"/>
              </a:buClr>
              <a:buSzPct val="100000"/>
              <a:buFont typeface="Arial"/>
              <a:buNone/>
            </a:pPr>
            <a:endParaRPr/>
          </a:p>
          <a:p>
            <a:pPr marL="0" marR="0" lvl="0" indent="0" algn="l" rtl="0">
              <a:lnSpc>
                <a:spcPct val="90000"/>
              </a:lnSpc>
              <a:spcBef>
                <a:spcPts val="1000"/>
              </a:spcBef>
              <a:spcAft>
                <a:spcPts val="0"/>
              </a:spcAft>
              <a:buClr>
                <a:srgbClr val="3A3838"/>
              </a:buClr>
              <a:buSzPct val="100000"/>
              <a:buFont typeface="Arial"/>
              <a:buNone/>
            </a:pPr>
            <a:endParaRPr/>
          </a:p>
          <a:p>
            <a:pPr marL="0" marR="0" lvl="0" indent="0" algn="l" rtl="0">
              <a:lnSpc>
                <a:spcPct val="90000"/>
              </a:lnSpc>
              <a:spcBef>
                <a:spcPts val="1000"/>
              </a:spcBef>
              <a:spcAft>
                <a:spcPts val="0"/>
              </a:spcAft>
              <a:buClr>
                <a:srgbClr val="3A3838"/>
              </a:buClr>
              <a:buSzPct val="100000"/>
              <a:buFont typeface="Arial"/>
              <a:buNone/>
            </a:pPr>
            <a:endParaRPr/>
          </a:p>
        </p:txBody>
      </p:sp>
      <p:sp>
        <p:nvSpPr>
          <p:cNvPr id="98" name="Google Shape;98;p6"/>
          <p:cNvSpPr txBox="1">
            <a:spLocks noGrp="1"/>
          </p:cNvSpPr>
          <p:nvPr>
            <p:ph type="sldNum" idx="12"/>
          </p:nvPr>
        </p:nvSpPr>
        <p:spPr>
          <a:xfrm>
            <a:off x="9443811"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1f6d43c371d_0_0"/>
          <p:cNvSpPr txBox="1">
            <a:spLocks noGrp="1"/>
          </p:cNvSpPr>
          <p:nvPr>
            <p:ph type="title"/>
          </p:nvPr>
        </p:nvSpPr>
        <p:spPr>
          <a:xfrm>
            <a:off x="247135" y="1570618"/>
            <a:ext cx="3583500" cy="16119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Noncredit Emerging Topics</a:t>
            </a:r>
            <a:endParaRPr/>
          </a:p>
        </p:txBody>
      </p:sp>
      <p:sp>
        <p:nvSpPr>
          <p:cNvPr id="105" name="Google Shape;105;g1f6d43c371d_0_0"/>
          <p:cNvSpPr txBox="1">
            <a:spLocks noGrp="1"/>
          </p:cNvSpPr>
          <p:nvPr>
            <p:ph type="body" idx="1"/>
          </p:nvPr>
        </p:nvSpPr>
        <p:spPr>
          <a:xfrm>
            <a:off x="247135" y="3283527"/>
            <a:ext cx="3583500" cy="23136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endParaRPr/>
          </a:p>
        </p:txBody>
      </p:sp>
      <p:sp>
        <p:nvSpPr>
          <p:cNvPr id="106" name="Google Shape;106;g1f6d43c371d_0_0"/>
          <p:cNvSpPr txBox="1">
            <a:spLocks noGrp="1"/>
          </p:cNvSpPr>
          <p:nvPr>
            <p:ph type="body" idx="2"/>
          </p:nvPr>
        </p:nvSpPr>
        <p:spPr>
          <a:xfrm>
            <a:off x="4461164" y="1112108"/>
            <a:ext cx="6572100" cy="5091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200">
                <a:solidFill>
                  <a:srgbClr val="555555"/>
                </a:solidFill>
                <a:highlight>
                  <a:srgbClr val="FFFFFF"/>
                </a:highlight>
              </a:rPr>
              <a:t>Enrollment - Statewide declines; continued demand for flexible, online options</a:t>
            </a:r>
            <a:endParaRPr sz="2200">
              <a:solidFill>
                <a:srgbClr val="555555"/>
              </a:solidFill>
              <a:highlight>
                <a:srgbClr val="FFFFFF"/>
              </a:highlight>
            </a:endParaRPr>
          </a:p>
          <a:p>
            <a:pPr marL="0" lvl="0" indent="0" algn="l" rtl="0">
              <a:spcBef>
                <a:spcPts val="1000"/>
              </a:spcBef>
              <a:spcAft>
                <a:spcPts val="0"/>
              </a:spcAft>
              <a:buNone/>
            </a:pPr>
            <a:r>
              <a:rPr lang="en-US" sz="2200">
                <a:solidFill>
                  <a:srgbClr val="555555"/>
                </a:solidFill>
                <a:highlight>
                  <a:srgbClr val="FFFFFF"/>
                </a:highlight>
              </a:rPr>
              <a:t>Healthcare Pathways for English Language Learners Training - $30/50/50 $130 Million Total Sector based approach released combining noncredit and CTE </a:t>
            </a:r>
            <a:endParaRPr sz="2200"/>
          </a:p>
          <a:p>
            <a:pPr marL="0" lvl="0" indent="0" algn="l" rtl="0">
              <a:spcBef>
                <a:spcPts val="1000"/>
              </a:spcBef>
              <a:spcAft>
                <a:spcPts val="0"/>
              </a:spcAft>
              <a:buNone/>
            </a:pPr>
            <a:r>
              <a:rPr lang="en-US" sz="2200"/>
              <a:t>Impacts AB 1705 - Restrictions on Enrollment in Noncredit Math and English for HS Grads/HSE Completers</a:t>
            </a:r>
            <a:endParaRPr sz="2200"/>
          </a:p>
          <a:p>
            <a:pPr marL="0" lvl="0" indent="0" algn="l" rtl="0">
              <a:spcBef>
                <a:spcPts val="1000"/>
              </a:spcBef>
              <a:spcAft>
                <a:spcPts val="0"/>
              </a:spcAft>
              <a:buNone/>
            </a:pPr>
            <a:r>
              <a:rPr lang="en-US" sz="2200"/>
              <a:t>Trend for Greater Coordination - Within System and K-14 Providers LAO Report (December 2022) </a:t>
            </a:r>
            <a:endParaRPr sz="2200"/>
          </a:p>
          <a:p>
            <a:pPr marL="0" lvl="0" indent="0" algn="l" rtl="0">
              <a:spcBef>
                <a:spcPts val="1000"/>
              </a:spcBef>
              <a:spcAft>
                <a:spcPts val="0"/>
              </a:spcAft>
              <a:buNone/>
            </a:pPr>
            <a:r>
              <a:rPr lang="en-US" sz="2200"/>
              <a:t>Promoting Expanded Access </a:t>
            </a:r>
            <a:endParaRPr sz="2200"/>
          </a:p>
          <a:p>
            <a:pPr marL="457200" lvl="0" indent="-368300" algn="l" rtl="0">
              <a:spcBef>
                <a:spcPts val="1000"/>
              </a:spcBef>
              <a:spcAft>
                <a:spcPts val="0"/>
              </a:spcAft>
              <a:buSzPts val="2200"/>
              <a:buChar char="●"/>
            </a:pPr>
            <a:r>
              <a:rPr lang="en-US" sz="2200"/>
              <a:t>SB 1141 - Updates on Nonresident Tuition - eliminates cap on years for waiver eligibility </a:t>
            </a:r>
            <a:endParaRPr sz="2200"/>
          </a:p>
          <a:p>
            <a:pPr marL="0" lvl="0" indent="0" algn="l" rtl="0">
              <a:spcBef>
                <a:spcPts val="1000"/>
              </a:spcBef>
              <a:spcAft>
                <a:spcPts val="0"/>
              </a:spcAft>
              <a:buNone/>
            </a:pPr>
            <a:endParaRPr sz="2200"/>
          </a:p>
        </p:txBody>
      </p:sp>
      <p:sp>
        <p:nvSpPr>
          <p:cNvPr id="107" name="Google Shape;107;g1f6d43c371d_0_0"/>
          <p:cNvSpPr txBox="1">
            <a:spLocks noGrp="1"/>
          </p:cNvSpPr>
          <p:nvPr>
            <p:ph type="sldNum" idx="12"/>
          </p:nvPr>
        </p:nvSpPr>
        <p:spPr>
          <a:xfrm>
            <a:off x="9443811"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1f6e2233622_0_10"/>
          <p:cNvSpPr txBox="1">
            <a:spLocks noGrp="1"/>
          </p:cNvSpPr>
          <p:nvPr>
            <p:ph type="title"/>
          </p:nvPr>
        </p:nvSpPr>
        <p:spPr>
          <a:xfrm>
            <a:off x="247135" y="1570618"/>
            <a:ext cx="3583500" cy="1611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3600"/>
              <a:buNone/>
            </a:pPr>
            <a:r>
              <a:rPr lang="en-US"/>
              <a:t>Emerging Trends CTE &amp; Noncredit</a:t>
            </a:r>
            <a:endParaRPr/>
          </a:p>
        </p:txBody>
      </p:sp>
      <p:sp>
        <p:nvSpPr>
          <p:cNvPr id="114" name="Google Shape;114;g1f6e2233622_0_10"/>
          <p:cNvSpPr txBox="1">
            <a:spLocks noGrp="1"/>
          </p:cNvSpPr>
          <p:nvPr>
            <p:ph type="body" idx="1"/>
          </p:nvPr>
        </p:nvSpPr>
        <p:spPr>
          <a:xfrm>
            <a:off x="247135" y="3283527"/>
            <a:ext cx="3583500" cy="2313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600"/>
              <a:buNone/>
            </a:pPr>
            <a:r>
              <a:rPr lang="en-US"/>
              <a:t>Opportunities for Noncredit and Credit Collaboration</a:t>
            </a:r>
            <a:endParaRPr/>
          </a:p>
        </p:txBody>
      </p:sp>
      <p:sp>
        <p:nvSpPr>
          <p:cNvPr id="115" name="Google Shape;115;g1f6e2233622_0_10"/>
          <p:cNvSpPr txBox="1">
            <a:spLocks noGrp="1"/>
          </p:cNvSpPr>
          <p:nvPr>
            <p:ph type="body" idx="2"/>
          </p:nvPr>
        </p:nvSpPr>
        <p:spPr>
          <a:xfrm>
            <a:off x="4461164" y="1112108"/>
            <a:ext cx="6572100" cy="50916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1000"/>
              </a:spcBef>
              <a:spcAft>
                <a:spcPts val="0"/>
              </a:spcAft>
              <a:buSzPct val="100000"/>
              <a:buNone/>
            </a:pPr>
            <a:endParaRPr/>
          </a:p>
          <a:p>
            <a:pPr marL="0" lvl="0" indent="0" algn="l" rtl="0">
              <a:lnSpc>
                <a:spcPct val="90000"/>
              </a:lnSpc>
              <a:spcBef>
                <a:spcPts val="1000"/>
              </a:spcBef>
              <a:spcAft>
                <a:spcPts val="0"/>
              </a:spcAft>
              <a:buSzPct val="100000"/>
              <a:buNone/>
            </a:pPr>
            <a:r>
              <a:rPr lang="en-US"/>
              <a:t>Opportunities for Noncredit &amp; CTE Collaboration </a:t>
            </a:r>
            <a:endParaRPr/>
          </a:p>
          <a:p>
            <a:pPr marL="457200" lvl="0" indent="-358140" algn="l" rtl="0">
              <a:spcBef>
                <a:spcPts val="1000"/>
              </a:spcBef>
              <a:spcAft>
                <a:spcPts val="0"/>
              </a:spcAft>
              <a:buSzPct val="100000"/>
              <a:buChar char="●"/>
            </a:pPr>
            <a:r>
              <a:rPr lang="en-US"/>
              <a:t>Enrollment Opportunities</a:t>
            </a:r>
            <a:endParaRPr/>
          </a:p>
          <a:p>
            <a:pPr marL="457200" lvl="0" indent="-358140" algn="l" rtl="0">
              <a:spcBef>
                <a:spcPts val="0"/>
              </a:spcBef>
              <a:spcAft>
                <a:spcPts val="0"/>
              </a:spcAft>
              <a:buSzPct val="100000"/>
              <a:buChar char="●"/>
            </a:pPr>
            <a:r>
              <a:rPr lang="en-US"/>
              <a:t>CTE &amp; ESL - In-Language Instruction </a:t>
            </a:r>
            <a:endParaRPr/>
          </a:p>
          <a:p>
            <a:pPr marL="457200" lvl="0" indent="-358140" algn="l" rtl="0">
              <a:spcBef>
                <a:spcPts val="0"/>
              </a:spcBef>
              <a:spcAft>
                <a:spcPts val="0"/>
              </a:spcAft>
              <a:buSzPct val="100000"/>
              <a:buChar char="●"/>
            </a:pPr>
            <a:r>
              <a:rPr lang="en-US"/>
              <a:t>Integrated Education Training = ESL/literacy activities+CTE/Workforce Training + Workforce Prep</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Noncredit to Credit Transitions</a:t>
            </a:r>
            <a:endParaRPr/>
          </a:p>
          <a:p>
            <a:pPr marL="457200" lvl="0" indent="-358140" algn="l" rtl="0">
              <a:spcBef>
                <a:spcPts val="0"/>
              </a:spcBef>
              <a:spcAft>
                <a:spcPts val="0"/>
              </a:spcAft>
              <a:buSzPct val="100000"/>
              <a:buChar char="●"/>
            </a:pPr>
            <a:r>
              <a:rPr lang="en-US"/>
              <a:t>Mirrored Credit/Noncredit Courses</a:t>
            </a:r>
            <a:endParaRPr/>
          </a:p>
          <a:p>
            <a:pPr marL="0" lvl="0" indent="0" algn="l" rtl="0">
              <a:spcBef>
                <a:spcPts val="0"/>
              </a:spcBef>
              <a:spcAft>
                <a:spcPts val="0"/>
              </a:spcAft>
              <a:buNone/>
            </a:pPr>
            <a:endParaRPr/>
          </a:p>
          <a:p>
            <a:pPr marL="0" lvl="0" indent="0" algn="l" rtl="0">
              <a:spcBef>
                <a:spcPts val="0"/>
              </a:spcBef>
              <a:spcAft>
                <a:spcPts val="0"/>
              </a:spcAft>
              <a:buNone/>
            </a:pPr>
            <a:r>
              <a:rPr lang="en-US"/>
              <a:t>Evidence Based Practices, Metrics, &amp; Dashboard</a:t>
            </a:r>
            <a:endParaRPr/>
          </a:p>
          <a:p>
            <a:pPr marL="457200" lvl="0" indent="0" algn="l" rtl="0">
              <a:spcBef>
                <a:spcPts val="0"/>
              </a:spcBef>
              <a:spcAft>
                <a:spcPts val="0"/>
              </a:spcAft>
              <a:buNone/>
            </a:pPr>
            <a:endParaRPr/>
          </a:p>
          <a:p>
            <a:pPr marL="0" lvl="0" indent="0" algn="l" rtl="0">
              <a:lnSpc>
                <a:spcPct val="90000"/>
              </a:lnSpc>
              <a:spcBef>
                <a:spcPts val="1000"/>
              </a:spcBef>
              <a:spcAft>
                <a:spcPts val="0"/>
              </a:spcAft>
              <a:buSzPct val="100000"/>
              <a:buNone/>
            </a:pPr>
            <a:r>
              <a:rPr lang="en-US"/>
              <a:t>Flexible Learning Opportunities and Options</a:t>
            </a:r>
            <a:endParaRPr/>
          </a:p>
          <a:p>
            <a:pPr marL="457200" lvl="0" indent="-358140" algn="l" rtl="0">
              <a:lnSpc>
                <a:spcPct val="90000"/>
              </a:lnSpc>
              <a:spcBef>
                <a:spcPts val="1000"/>
              </a:spcBef>
              <a:spcAft>
                <a:spcPts val="0"/>
              </a:spcAft>
              <a:buSzPct val="100000"/>
              <a:buChar char="●"/>
            </a:pPr>
            <a:r>
              <a:rPr lang="en-US"/>
              <a:t>Competency Based Education</a:t>
            </a:r>
            <a:endParaRPr/>
          </a:p>
          <a:p>
            <a:pPr marL="457200" lvl="0" indent="-358140" algn="l" rtl="0">
              <a:lnSpc>
                <a:spcPct val="90000"/>
              </a:lnSpc>
              <a:spcBef>
                <a:spcPts val="0"/>
              </a:spcBef>
              <a:spcAft>
                <a:spcPts val="0"/>
              </a:spcAft>
              <a:buSzPct val="100000"/>
              <a:buChar char="●"/>
            </a:pPr>
            <a:r>
              <a:rPr lang="en-US"/>
              <a:t>Credit for Prior Learning</a:t>
            </a:r>
            <a:endParaRPr/>
          </a:p>
          <a:p>
            <a:pPr marL="0" lvl="0" indent="0" algn="l" rtl="0">
              <a:lnSpc>
                <a:spcPct val="90000"/>
              </a:lnSpc>
              <a:spcBef>
                <a:spcPts val="0"/>
              </a:spcBef>
              <a:spcAft>
                <a:spcPts val="0"/>
              </a:spcAft>
              <a:buNone/>
            </a:pPr>
            <a:endParaRPr/>
          </a:p>
          <a:p>
            <a:pPr marL="0" lvl="0" indent="0" algn="l" rtl="0">
              <a:lnSpc>
                <a:spcPct val="90000"/>
              </a:lnSpc>
              <a:spcBef>
                <a:spcPts val="1000"/>
              </a:spcBef>
              <a:spcAft>
                <a:spcPts val="0"/>
              </a:spcAft>
              <a:buSzPct val="100000"/>
              <a:buNone/>
            </a:pPr>
            <a:endParaRPr/>
          </a:p>
        </p:txBody>
      </p:sp>
      <p:sp>
        <p:nvSpPr>
          <p:cNvPr id="116" name="Google Shape;116;g1f6e2233622_0_10"/>
          <p:cNvSpPr txBox="1">
            <a:spLocks noGrp="1"/>
          </p:cNvSpPr>
          <p:nvPr>
            <p:ph type="sldNum" idx="12"/>
          </p:nvPr>
        </p:nvSpPr>
        <p:spPr>
          <a:xfrm>
            <a:off x="9443811" y="6477000"/>
            <a:ext cx="1143000" cy="247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1f6e2233622_0_0"/>
          <p:cNvSpPr txBox="1">
            <a:spLocks noGrp="1"/>
          </p:cNvSpPr>
          <p:nvPr>
            <p:ph type="title"/>
          </p:nvPr>
        </p:nvSpPr>
        <p:spPr>
          <a:xfrm>
            <a:off x="247135" y="1570618"/>
            <a:ext cx="3583500" cy="16119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Resources &amp; Key Readings</a:t>
            </a:r>
            <a:endParaRPr/>
          </a:p>
        </p:txBody>
      </p:sp>
      <p:sp>
        <p:nvSpPr>
          <p:cNvPr id="123" name="Google Shape;123;g1f6e2233622_0_0"/>
          <p:cNvSpPr txBox="1">
            <a:spLocks noGrp="1"/>
          </p:cNvSpPr>
          <p:nvPr>
            <p:ph type="body" idx="1"/>
          </p:nvPr>
        </p:nvSpPr>
        <p:spPr>
          <a:xfrm>
            <a:off x="247135" y="3283527"/>
            <a:ext cx="3583500" cy="23136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sz="1100" u="sng">
                <a:solidFill>
                  <a:schemeClr val="hlink"/>
                </a:solidFill>
                <a:latin typeface="Arial"/>
                <a:ea typeface="Arial"/>
                <a:cs typeface="Arial"/>
                <a:sym typeface="Arial"/>
                <a:hlinkClick r:id="rId3"/>
              </a:rPr>
              <a:t>https://www.cccco.edu/-/media/CCCCO-Website/College-Finance-and-Facilities/BudgeEnt-News/2022-23-Compendium-of-Allocations-and-Resources/2022-23-compendium-of-allocations-resources-a11y.pdf?la=en&amp;hash=12A26009701B3AA7033A3B233C334AB60BD9CE75</a:t>
            </a:r>
            <a:endParaRPr/>
          </a:p>
        </p:txBody>
      </p:sp>
      <p:sp>
        <p:nvSpPr>
          <p:cNvPr id="124" name="Google Shape;124;g1f6e2233622_0_0"/>
          <p:cNvSpPr txBox="1">
            <a:spLocks noGrp="1"/>
          </p:cNvSpPr>
          <p:nvPr>
            <p:ph type="sldNum" idx="12"/>
          </p:nvPr>
        </p:nvSpPr>
        <p:spPr>
          <a:xfrm>
            <a:off x="9443811"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pic>
        <p:nvPicPr>
          <p:cNvPr id="125" name="Google Shape;125;g1f6e2233622_0_0"/>
          <p:cNvPicPr preferRelativeResize="0"/>
          <p:nvPr/>
        </p:nvPicPr>
        <p:blipFill>
          <a:blip r:embed="rId4">
            <a:alphaModFix/>
          </a:blip>
          <a:stretch>
            <a:fillRect/>
          </a:stretch>
        </p:blipFill>
        <p:spPr>
          <a:xfrm>
            <a:off x="852249" y="3283525"/>
            <a:ext cx="2513526" cy="2549676"/>
          </a:xfrm>
          <a:prstGeom prst="rect">
            <a:avLst/>
          </a:prstGeom>
          <a:noFill/>
          <a:ln>
            <a:noFill/>
          </a:ln>
        </p:spPr>
      </p:pic>
      <p:sp>
        <p:nvSpPr>
          <p:cNvPr id="126" name="Google Shape;126;g1f6e2233622_0_0"/>
          <p:cNvSpPr txBox="1">
            <a:spLocks noGrp="1"/>
          </p:cNvSpPr>
          <p:nvPr>
            <p:ph type="body" idx="2"/>
          </p:nvPr>
        </p:nvSpPr>
        <p:spPr>
          <a:xfrm>
            <a:off x="4461175" y="878025"/>
            <a:ext cx="6572100" cy="5325600"/>
          </a:xfrm>
          <a:prstGeom prst="rect">
            <a:avLst/>
          </a:prstGeom>
        </p:spPr>
        <p:txBody>
          <a:bodyPr spcFirstLastPara="1" wrap="square" lIns="91425" tIns="45700" rIns="91425" bIns="45700" anchor="t" anchorCtr="0">
            <a:normAutofit fontScale="47500" lnSpcReduction="20000"/>
          </a:bodyPr>
          <a:lstStyle/>
          <a:p>
            <a:pPr marL="0" lvl="0" indent="0" algn="l" rtl="0">
              <a:lnSpc>
                <a:spcPct val="98181"/>
              </a:lnSpc>
              <a:spcBef>
                <a:spcPts val="0"/>
              </a:spcBef>
              <a:spcAft>
                <a:spcPts val="0"/>
              </a:spcAft>
              <a:buNone/>
            </a:pPr>
            <a:r>
              <a:rPr lang="en-US" sz="4200" b="1" i="1">
                <a:solidFill>
                  <a:srgbClr val="404040"/>
                </a:solidFill>
                <a:latin typeface="Arial"/>
                <a:ea typeface="Arial"/>
                <a:cs typeface="Arial"/>
                <a:sym typeface="Arial"/>
              </a:rPr>
              <a:t>Rostrum </a:t>
            </a:r>
            <a:r>
              <a:rPr lang="en-US" sz="4200" b="1">
                <a:solidFill>
                  <a:srgbClr val="404040"/>
                </a:solidFill>
                <a:latin typeface="Arial"/>
                <a:ea typeface="Arial"/>
                <a:cs typeface="Arial"/>
                <a:sym typeface="Arial"/>
              </a:rPr>
              <a:t>article:</a:t>
            </a:r>
            <a:r>
              <a:rPr lang="en-US" sz="4200">
                <a:solidFill>
                  <a:srgbClr val="404040"/>
                </a:solidFill>
                <a:latin typeface="Arial"/>
                <a:ea typeface="Arial"/>
                <a:cs typeface="Arial"/>
                <a:sym typeface="Arial"/>
              </a:rPr>
              <a:t> “</a:t>
            </a:r>
            <a:r>
              <a:rPr lang="en-US" sz="4200" u="sng">
                <a:solidFill>
                  <a:schemeClr val="hlink"/>
                </a:solidFill>
                <a:latin typeface="Arial"/>
                <a:ea typeface="Arial"/>
                <a:cs typeface="Arial"/>
                <a:sym typeface="Arial"/>
                <a:hlinkClick r:id="rId5"/>
              </a:rPr>
              <a:t>10 Noncredit Instruction in Guided Pathways Efforts”</a:t>
            </a:r>
            <a:endParaRPr sz="4200" u="sng">
              <a:solidFill>
                <a:schemeClr val="hlink"/>
              </a:solidFill>
              <a:latin typeface="Arial"/>
              <a:ea typeface="Arial"/>
              <a:cs typeface="Arial"/>
              <a:sym typeface="Arial"/>
            </a:endParaRPr>
          </a:p>
          <a:p>
            <a:pPr marL="0" lvl="0" indent="0" algn="l" rtl="0">
              <a:lnSpc>
                <a:spcPct val="98181"/>
              </a:lnSpc>
              <a:spcBef>
                <a:spcPts val="0"/>
              </a:spcBef>
              <a:spcAft>
                <a:spcPts val="0"/>
              </a:spcAft>
              <a:buNone/>
            </a:pPr>
            <a:endParaRPr sz="4200" u="sng">
              <a:solidFill>
                <a:schemeClr val="hlink"/>
              </a:solidFill>
              <a:latin typeface="Arial"/>
              <a:ea typeface="Arial"/>
              <a:cs typeface="Arial"/>
              <a:sym typeface="Arial"/>
            </a:endParaRPr>
          </a:p>
          <a:p>
            <a:pPr marL="0" lvl="0" indent="0" algn="l" rtl="0">
              <a:lnSpc>
                <a:spcPct val="98181"/>
              </a:lnSpc>
              <a:spcBef>
                <a:spcPts val="0"/>
              </a:spcBef>
              <a:spcAft>
                <a:spcPts val="0"/>
              </a:spcAft>
              <a:buNone/>
            </a:pPr>
            <a:r>
              <a:rPr lang="en-US" sz="4200">
                <a:solidFill>
                  <a:srgbClr val="404040"/>
                </a:solidFill>
                <a:latin typeface="Arial"/>
                <a:ea typeface="Arial"/>
                <a:cs typeface="Arial"/>
                <a:sym typeface="Arial"/>
              </a:rPr>
              <a:t>•</a:t>
            </a:r>
            <a:r>
              <a:rPr lang="en-US" sz="4200" b="1" u="sng">
                <a:solidFill>
                  <a:schemeClr val="hlink"/>
                </a:solidFill>
                <a:latin typeface="Arial"/>
                <a:ea typeface="Arial"/>
                <a:cs typeface="Arial"/>
                <a:sym typeface="Arial"/>
                <a:hlinkClick r:id="rId6"/>
              </a:rPr>
              <a:t>ASCCC Noncredit Instruction</a:t>
            </a:r>
            <a:r>
              <a:rPr lang="en-US" sz="4200">
                <a:solidFill>
                  <a:srgbClr val="404040"/>
                </a:solidFill>
                <a:latin typeface="Arial"/>
                <a:ea typeface="Arial"/>
                <a:cs typeface="Arial"/>
                <a:sym typeface="Arial"/>
              </a:rPr>
              <a:t> - </a:t>
            </a:r>
            <a:r>
              <a:rPr lang="en-US" sz="3700">
                <a:solidFill>
                  <a:srgbClr val="404040"/>
                </a:solidFill>
                <a:latin typeface="Arial"/>
                <a:ea typeface="Arial"/>
                <a:cs typeface="Arial"/>
                <a:sym typeface="Arial"/>
              </a:rPr>
              <a:t>Copies available today!</a:t>
            </a:r>
            <a:endParaRPr sz="3700">
              <a:solidFill>
                <a:srgbClr val="404040"/>
              </a:solidFill>
              <a:latin typeface="Arial"/>
              <a:ea typeface="Arial"/>
              <a:cs typeface="Arial"/>
              <a:sym typeface="Arial"/>
            </a:endParaRPr>
          </a:p>
          <a:p>
            <a:pPr marL="0" lvl="0" indent="0" algn="l" rtl="0">
              <a:lnSpc>
                <a:spcPct val="98181"/>
              </a:lnSpc>
              <a:spcBef>
                <a:spcPts val="0"/>
              </a:spcBef>
              <a:spcAft>
                <a:spcPts val="0"/>
              </a:spcAft>
              <a:buNone/>
            </a:pPr>
            <a:endParaRPr sz="2000">
              <a:solidFill>
                <a:srgbClr val="404040"/>
              </a:solidFill>
              <a:latin typeface="Arial"/>
              <a:ea typeface="Arial"/>
              <a:cs typeface="Arial"/>
              <a:sym typeface="Arial"/>
            </a:endParaRPr>
          </a:p>
          <a:p>
            <a:pPr marL="0" lvl="0" indent="0" algn="l" rtl="0">
              <a:lnSpc>
                <a:spcPct val="98181"/>
              </a:lnSpc>
              <a:spcBef>
                <a:spcPts val="0"/>
              </a:spcBef>
              <a:spcAft>
                <a:spcPts val="0"/>
              </a:spcAft>
              <a:buNone/>
            </a:pPr>
            <a:endParaRPr sz="2000">
              <a:solidFill>
                <a:srgbClr val="404040"/>
              </a:solidFill>
              <a:latin typeface="Arial"/>
              <a:ea typeface="Arial"/>
              <a:cs typeface="Arial"/>
              <a:sym typeface="Arial"/>
            </a:endParaRPr>
          </a:p>
          <a:p>
            <a:pPr marL="0" lvl="0" indent="0" algn="l" rtl="0">
              <a:lnSpc>
                <a:spcPct val="98181"/>
              </a:lnSpc>
              <a:spcBef>
                <a:spcPts val="0"/>
              </a:spcBef>
              <a:spcAft>
                <a:spcPts val="0"/>
              </a:spcAft>
              <a:buNone/>
            </a:pPr>
            <a:r>
              <a:rPr lang="en-US" sz="200" b="1">
                <a:solidFill>
                  <a:srgbClr val="404040"/>
                </a:solidFill>
                <a:latin typeface="Arial"/>
                <a:ea typeface="Arial"/>
                <a:cs typeface="Arial"/>
                <a:sym typeface="Arial"/>
              </a:rPr>
              <a:t>Budget - Noncredit (Adult Ed) ONLY:</a:t>
            </a:r>
            <a:endParaRPr sz="200" b="1">
              <a:solidFill>
                <a:srgbClr val="404040"/>
              </a:solidFill>
              <a:latin typeface="Arial"/>
              <a:ea typeface="Arial"/>
              <a:cs typeface="Arial"/>
              <a:sym typeface="Arial"/>
            </a:endParaRPr>
          </a:p>
          <a:p>
            <a:pPr marL="0" lvl="0" indent="0" algn="l" rtl="0">
              <a:lnSpc>
                <a:spcPct val="98181"/>
              </a:lnSpc>
              <a:spcBef>
                <a:spcPts val="0"/>
              </a:spcBef>
              <a:spcAft>
                <a:spcPts val="0"/>
              </a:spcAft>
              <a:buNone/>
            </a:pPr>
            <a:r>
              <a:rPr lang="en-US" sz="3600">
                <a:solidFill>
                  <a:srgbClr val="404040"/>
                </a:solidFill>
                <a:latin typeface="Arial"/>
                <a:ea typeface="Arial"/>
                <a:cs typeface="Arial"/>
                <a:sym typeface="Arial"/>
              </a:rPr>
              <a:t>•</a:t>
            </a:r>
            <a:r>
              <a:rPr lang="en-US" sz="3600" i="1" u="sng">
                <a:solidFill>
                  <a:schemeClr val="hlink"/>
                </a:solidFill>
                <a:latin typeface="Arial"/>
                <a:ea typeface="Arial"/>
                <a:cs typeface="Arial"/>
                <a:sym typeface="Arial"/>
                <a:hlinkClick r:id="rId7"/>
              </a:rPr>
              <a:t>California Adult Education Program (CAEP) </a:t>
            </a:r>
            <a:r>
              <a:rPr lang="en-US" sz="3600">
                <a:solidFill>
                  <a:srgbClr val="404040"/>
                </a:solidFill>
                <a:latin typeface="Arial"/>
                <a:ea typeface="Arial"/>
                <a:cs typeface="Arial"/>
                <a:sym typeface="Arial"/>
              </a:rPr>
              <a:t>–local/district funds for operations, course and program development, college transitions, equipment  </a:t>
            </a:r>
            <a:endParaRPr sz="3600">
              <a:solidFill>
                <a:srgbClr val="404040"/>
              </a:solidFill>
              <a:latin typeface="Arial"/>
              <a:ea typeface="Arial"/>
              <a:cs typeface="Arial"/>
              <a:sym typeface="Arial"/>
            </a:endParaRPr>
          </a:p>
          <a:p>
            <a:pPr marL="0" lvl="0" indent="0" algn="l" rtl="0">
              <a:lnSpc>
                <a:spcPct val="98181"/>
              </a:lnSpc>
              <a:spcBef>
                <a:spcPts val="0"/>
              </a:spcBef>
              <a:spcAft>
                <a:spcPts val="0"/>
              </a:spcAft>
              <a:buNone/>
            </a:pPr>
            <a:r>
              <a:rPr lang="en-US" sz="3600">
                <a:solidFill>
                  <a:srgbClr val="404040"/>
                </a:solidFill>
                <a:latin typeface="Arial"/>
                <a:ea typeface="Arial"/>
                <a:cs typeface="Arial"/>
                <a:sym typeface="Arial"/>
              </a:rPr>
              <a:t>•</a:t>
            </a:r>
            <a:r>
              <a:rPr lang="en-US" sz="3600" i="1" u="sng">
                <a:solidFill>
                  <a:schemeClr val="hlink"/>
                </a:solidFill>
                <a:latin typeface="Arial"/>
                <a:ea typeface="Arial"/>
                <a:cs typeface="Arial"/>
                <a:sym typeface="Arial"/>
                <a:hlinkClick r:id="rId8"/>
              </a:rPr>
              <a:t>Workforce Innovation and Opportunity Act, Title II (federal funds)</a:t>
            </a:r>
            <a:r>
              <a:rPr lang="en-US" sz="3600" i="1">
                <a:solidFill>
                  <a:srgbClr val="404040"/>
                </a:solidFill>
                <a:latin typeface="Arial"/>
                <a:ea typeface="Arial"/>
                <a:cs typeface="Arial"/>
                <a:sym typeface="Arial"/>
              </a:rPr>
              <a:t> </a:t>
            </a:r>
            <a:r>
              <a:rPr lang="en-US" sz="3600">
                <a:solidFill>
                  <a:srgbClr val="404040"/>
                </a:solidFill>
                <a:latin typeface="Arial"/>
                <a:ea typeface="Arial"/>
                <a:cs typeface="Arial"/>
                <a:sym typeface="Arial"/>
              </a:rPr>
              <a:t>– ESL, VESL, Citizenship, Adult Basic Education, Adult Secondary, and integrated CTE and ESL; course and program development, professional development, equipment, literacy</a:t>
            </a:r>
            <a:endParaRPr sz="3600" b="1">
              <a:solidFill>
                <a:srgbClr val="404040"/>
              </a:solidFill>
              <a:latin typeface="Arial"/>
              <a:ea typeface="Arial"/>
              <a:cs typeface="Arial"/>
              <a:sym typeface="Arial"/>
            </a:endParaRPr>
          </a:p>
          <a:p>
            <a:pPr marL="0" lvl="0" indent="0" algn="l" rtl="0">
              <a:lnSpc>
                <a:spcPct val="98181"/>
              </a:lnSpc>
              <a:spcBef>
                <a:spcPts val="0"/>
              </a:spcBef>
              <a:spcAft>
                <a:spcPts val="0"/>
              </a:spcAft>
              <a:buNone/>
            </a:pPr>
            <a:r>
              <a:rPr lang="en-US" sz="3600">
                <a:solidFill>
                  <a:srgbClr val="404040"/>
                </a:solidFill>
                <a:latin typeface="Arial"/>
                <a:ea typeface="Arial"/>
                <a:cs typeface="Arial"/>
                <a:sym typeface="Arial"/>
              </a:rPr>
              <a:t>•</a:t>
            </a:r>
            <a:r>
              <a:rPr lang="en-US" sz="3600" i="1">
                <a:solidFill>
                  <a:srgbClr val="404040"/>
                </a:solidFill>
                <a:latin typeface="Arial"/>
                <a:ea typeface="Arial"/>
                <a:cs typeface="Arial"/>
                <a:sym typeface="Arial"/>
              </a:rPr>
              <a:t>Strong Workforce Program (SWP) </a:t>
            </a:r>
            <a:r>
              <a:rPr lang="en-US" sz="3600">
                <a:solidFill>
                  <a:srgbClr val="404040"/>
                </a:solidFill>
                <a:latin typeface="Arial"/>
                <a:ea typeface="Arial"/>
                <a:cs typeface="Arial"/>
                <a:sym typeface="Arial"/>
              </a:rPr>
              <a:t>– local SWP fund distribution determined at college/district level; regional funds open for NC Short-term Vocational programs; NC outcomes generate college SWP funding</a:t>
            </a:r>
            <a:endParaRPr sz="3600">
              <a:solidFill>
                <a:srgbClr val="404040"/>
              </a:solidFill>
              <a:latin typeface="Arial"/>
              <a:ea typeface="Arial"/>
              <a:cs typeface="Arial"/>
              <a:sym typeface="Arial"/>
            </a:endParaRPr>
          </a:p>
          <a:p>
            <a:pPr marL="0" lvl="0" indent="0" algn="l" rtl="0">
              <a:lnSpc>
                <a:spcPct val="98181"/>
              </a:lnSpc>
              <a:spcBef>
                <a:spcPts val="0"/>
              </a:spcBef>
              <a:spcAft>
                <a:spcPts val="0"/>
              </a:spcAft>
              <a:buNone/>
            </a:pPr>
            <a:r>
              <a:rPr lang="en-US" sz="3600">
                <a:solidFill>
                  <a:srgbClr val="404040"/>
                </a:solidFill>
                <a:latin typeface="Arial"/>
                <a:ea typeface="Arial"/>
                <a:cs typeface="Arial"/>
                <a:sym typeface="Arial"/>
              </a:rPr>
              <a:t>•</a:t>
            </a:r>
            <a:r>
              <a:rPr lang="en-US" sz="3600" i="1">
                <a:solidFill>
                  <a:srgbClr val="404040"/>
                </a:solidFill>
                <a:latin typeface="Arial"/>
                <a:ea typeface="Arial"/>
                <a:cs typeface="Arial"/>
                <a:sym typeface="Arial"/>
              </a:rPr>
              <a:t>Student Equity and Achievement Program (SEAP) </a:t>
            </a:r>
            <a:r>
              <a:rPr lang="en-US" sz="3600">
                <a:solidFill>
                  <a:srgbClr val="404040"/>
                </a:solidFill>
                <a:latin typeface="Arial"/>
                <a:ea typeface="Arial"/>
                <a:cs typeface="Arial"/>
                <a:sym typeface="Arial"/>
              </a:rPr>
              <a:t>– college/district  determination for distributing SEAP funds tied to equity populations and achievement </a:t>
            </a:r>
            <a:endParaRPr sz="3600">
              <a:solidFill>
                <a:srgbClr val="404040"/>
              </a:solidFill>
              <a:latin typeface="Arial"/>
              <a:ea typeface="Arial"/>
              <a:cs typeface="Arial"/>
              <a:sym typeface="Arial"/>
            </a:endParaRPr>
          </a:p>
          <a:p>
            <a:pPr marL="0" lvl="0" indent="0" algn="l" rtl="0">
              <a:lnSpc>
                <a:spcPct val="98181"/>
              </a:lnSpc>
              <a:spcBef>
                <a:spcPts val="0"/>
              </a:spcBef>
              <a:spcAft>
                <a:spcPts val="0"/>
              </a:spcAft>
              <a:buNone/>
            </a:pPr>
            <a:r>
              <a:rPr lang="en-US" sz="3600">
                <a:solidFill>
                  <a:srgbClr val="404040"/>
                </a:solidFill>
                <a:latin typeface="Arial"/>
                <a:ea typeface="Arial"/>
                <a:cs typeface="Arial"/>
                <a:sym typeface="Arial"/>
              </a:rPr>
              <a:t>•</a:t>
            </a:r>
            <a:r>
              <a:rPr lang="en-US" sz="3600" u="sng">
                <a:solidFill>
                  <a:schemeClr val="hlink"/>
                </a:solidFill>
                <a:latin typeface="Arial"/>
                <a:ea typeface="Arial"/>
                <a:cs typeface="Arial"/>
                <a:sym typeface="Arial"/>
                <a:hlinkClick r:id="rId9"/>
              </a:rPr>
              <a:t>Perkins - </a:t>
            </a:r>
            <a:r>
              <a:rPr lang="en-US" sz="3600">
                <a:solidFill>
                  <a:srgbClr val="404040"/>
                </a:solidFill>
                <a:latin typeface="Arial"/>
                <a:ea typeface="Arial"/>
                <a:cs typeface="Arial"/>
                <a:sym typeface="Arial"/>
              </a:rPr>
              <a:t>CTE Noncredit enrollments and activities support allocation; Recent 22-23 Supplementary Allocation</a:t>
            </a:r>
            <a:r>
              <a:rPr lang="en-US" sz="3600" u="sng">
                <a:solidFill>
                  <a:schemeClr val="hlink"/>
                </a:solidFill>
                <a:latin typeface="Arial"/>
                <a:ea typeface="Arial"/>
                <a:cs typeface="Arial"/>
                <a:sym typeface="Arial"/>
                <a:hlinkClick r:id="rId9"/>
              </a:rPr>
              <a:t> </a:t>
            </a:r>
            <a:r>
              <a:rPr lang="en-US" sz="3600">
                <a:solidFill>
                  <a:srgbClr val="404040"/>
                </a:solidFill>
                <a:latin typeface="Arial"/>
                <a:ea typeface="Arial"/>
                <a:cs typeface="Arial"/>
                <a:sym typeface="Arial"/>
              </a:rPr>
              <a:t>opportunity for NC course to address gaps</a:t>
            </a:r>
            <a:endParaRPr sz="3600">
              <a:solidFill>
                <a:srgbClr val="404040"/>
              </a:solidFill>
              <a:latin typeface="Arial"/>
              <a:ea typeface="Arial"/>
              <a:cs typeface="Arial"/>
              <a:sym typeface="Arial"/>
            </a:endParaRPr>
          </a:p>
          <a:p>
            <a:pPr marL="0" lvl="0" indent="0" algn="l" rtl="0">
              <a:lnSpc>
                <a:spcPct val="98181"/>
              </a:lnSpc>
              <a:spcBef>
                <a:spcPts val="0"/>
              </a:spcBef>
              <a:spcAft>
                <a:spcPts val="0"/>
              </a:spcAft>
              <a:buNone/>
            </a:pPr>
            <a:r>
              <a:rPr lang="en-US" sz="3600">
                <a:solidFill>
                  <a:srgbClr val="404040"/>
                </a:solidFill>
                <a:latin typeface="Arial"/>
                <a:ea typeface="Arial"/>
                <a:cs typeface="Arial"/>
                <a:sym typeface="Arial"/>
              </a:rPr>
              <a:t>California </a:t>
            </a:r>
            <a:endParaRPr sz="3600">
              <a:solidFill>
                <a:srgbClr val="40404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ASCCC Brand Colors 2021">
      <a:dk1>
        <a:srgbClr val="04A193"/>
      </a:dk1>
      <a:lt1>
        <a:srgbClr val="FFFFFF"/>
      </a:lt1>
      <a:dk2>
        <a:srgbClr val="044C7F"/>
      </a:dk2>
      <a:lt2>
        <a:srgbClr val="E7E6E6"/>
      </a:lt2>
      <a:accent1>
        <a:srgbClr val="8955A5"/>
      </a:accent1>
      <a:accent2>
        <a:srgbClr val="044C7F"/>
      </a:accent2>
      <a:accent3>
        <a:srgbClr val="B92083"/>
      </a:accent3>
      <a:accent4>
        <a:srgbClr val="24B6A8"/>
      </a:accent4>
      <a:accent5>
        <a:srgbClr val="F05A28"/>
      </a:accent5>
      <a:accent6>
        <a:srgbClr val="4983C4"/>
      </a:accent6>
      <a:hlink>
        <a:srgbClr val="044C7F"/>
      </a:hlink>
      <a:folHlink>
        <a:srgbClr val="044C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1215</Words>
  <Application>Microsoft Office PowerPoint</Application>
  <PresentationFormat>Widescreen</PresentationFormat>
  <Paragraphs>158</Paragraphs>
  <Slides>17</Slides>
  <Notes>17</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Gill Sans</vt:lpstr>
      <vt:lpstr>Palatino</vt:lpstr>
      <vt:lpstr>Arial</vt:lpstr>
      <vt:lpstr>Office Theme</vt:lpstr>
      <vt:lpstr>Welcome!</vt:lpstr>
      <vt:lpstr>Session Description</vt:lpstr>
      <vt:lpstr>Land Acknowledgement</vt:lpstr>
      <vt:lpstr>Today’s Agenda</vt:lpstr>
      <vt:lpstr>Welcome!</vt:lpstr>
      <vt:lpstr>Presenters</vt:lpstr>
      <vt:lpstr>Noncredit Emerging Topics</vt:lpstr>
      <vt:lpstr>Emerging Trends CTE &amp; Noncredit</vt:lpstr>
      <vt:lpstr>Resources &amp; Key Readings</vt:lpstr>
      <vt:lpstr>Reflection and Questions</vt:lpstr>
      <vt:lpstr>Thank You!</vt:lpstr>
      <vt:lpstr>Closing Session</vt:lpstr>
      <vt:lpstr>Session Description</vt:lpstr>
      <vt:lpstr>ASCCC Newsletter</vt:lpstr>
      <vt:lpstr>Additional Resources/Opportunities</vt:lpstr>
      <vt:lpstr>Consider Signing up for ASCCC Service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Michelle Bean</dc:creator>
  <cp:lastModifiedBy>Michelle Bean</cp:lastModifiedBy>
  <cp:revision>1</cp:revision>
  <dcterms:created xsi:type="dcterms:W3CDTF">2023-01-18T04:18:56Z</dcterms:created>
  <dcterms:modified xsi:type="dcterms:W3CDTF">2023-03-07T16:39:00Z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0x010100AA46C2FD4A136E4F854087CA0878E82F</vt:lpwstr>
  </property>
</Properties>
</file>