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19"/>
  </p:notesMasterIdLst>
  <p:handoutMasterIdLst>
    <p:handoutMasterId r:id="rId20"/>
  </p:handoutMasterIdLst>
  <p:sldIdLst>
    <p:sldId id="256" r:id="rId3"/>
    <p:sldId id="295" r:id="rId4"/>
    <p:sldId id="296" r:id="rId5"/>
    <p:sldId id="285" r:id="rId6"/>
    <p:sldId id="289" r:id="rId7"/>
    <p:sldId id="297" r:id="rId8"/>
    <p:sldId id="287" r:id="rId9"/>
    <p:sldId id="288" r:id="rId10"/>
    <p:sldId id="265" r:id="rId11"/>
    <p:sldId id="266" r:id="rId12"/>
    <p:sldId id="293" r:id="rId13"/>
    <p:sldId id="294" r:id="rId14"/>
    <p:sldId id="276" r:id="rId15"/>
    <p:sldId id="269" r:id="rId16"/>
    <p:sldId id="284" r:id="rId17"/>
    <p:sldId id="282"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9" autoAdjust="0"/>
    <p:restoredTop sz="95501" autoAdjust="0"/>
  </p:normalViewPr>
  <p:slideViewPr>
    <p:cSldViewPr snapToGrid="0">
      <p:cViewPr>
        <p:scale>
          <a:sx n="66" d="100"/>
          <a:sy n="66" d="100"/>
        </p:scale>
        <p:origin x="816" y="5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42781C1-7254-4787-A802-8722C75AAB56}" type="datetimeFigureOut">
              <a:rPr lang="en-US" smtClean="0"/>
              <a:t>10/29/2018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771AE6-64F1-4FE3-A988-59230048C897}" type="slidenum">
              <a:rPr lang="en-US" smtClean="0"/>
              <a:t>‹#›</a:t>
            </a:fld>
            <a:endParaRPr lang="en-US"/>
          </a:p>
        </p:txBody>
      </p:sp>
    </p:spTree>
    <p:extLst>
      <p:ext uri="{BB962C8B-B14F-4D97-AF65-F5344CB8AC3E}">
        <p14:creationId xmlns:p14="http://schemas.microsoft.com/office/powerpoint/2010/main" val="1668147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5B517A-71EB-4509-BAE5-189BC8583ACC}" type="datetimeFigureOut">
              <a:rPr lang="en-US" smtClean="0"/>
              <a:t>10/29/2018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B76EAC2-157E-434C-9995-73CD4FD359D0}" type="slidenum">
              <a:rPr lang="en-US" smtClean="0"/>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a:p>
        </p:txBody>
      </p:sp>
    </p:spTree>
    <p:extLst>
      <p:ext uri="{BB962C8B-B14F-4D97-AF65-F5344CB8AC3E}">
        <p14:creationId xmlns:p14="http://schemas.microsoft.com/office/powerpoint/2010/main" val="1961903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7</a:t>
            </a:fld>
            <a:endParaRPr lang="en-US"/>
          </a:p>
        </p:txBody>
      </p:sp>
    </p:spTree>
    <p:extLst>
      <p:ext uri="{BB962C8B-B14F-4D97-AF65-F5344CB8AC3E}">
        <p14:creationId xmlns:p14="http://schemas.microsoft.com/office/powerpoint/2010/main" val="641103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a:t>
            </a:r>
            <a:r>
              <a:rPr lang="en-US" baseline="0" dirty="0"/>
              <a:t> on this in Slides 10 and 11.</a:t>
            </a:r>
          </a:p>
          <a:p>
            <a:endParaRPr lang="en-US" baseline="0" dirty="0"/>
          </a:p>
          <a:p>
            <a:r>
              <a:rPr lang="en-US" baseline="0" dirty="0"/>
              <a:t>Advocating for faculty interests means </a:t>
            </a:r>
            <a:r>
              <a:rPr lang="en-US" i="1" baseline="0" dirty="0"/>
              <a:t>knowing </a:t>
            </a:r>
            <a:r>
              <a:rPr lang="en-US" i="0" baseline="0" dirty="0"/>
              <a:t>faculty interests. The body has to be representative and helping your senators and executive team ensure they are informed by their groups of faculty they represent is a part of the responsibility.</a:t>
            </a:r>
          </a:p>
          <a:p>
            <a:endParaRPr lang="en-US" i="0" baseline="0" dirty="0"/>
          </a:p>
          <a:p>
            <a:r>
              <a:rPr lang="en-US" i="0" baseline="0" dirty="0"/>
              <a:t>Every board is different and as is the history of your senate with your board. Regardless of your Board’s personality or your senate’s history with the board, it is your responsibility as Senate president to build a relationship that will promote the interest of teaching and learning for all our students.</a:t>
            </a:r>
            <a:endParaRPr lang="en-US" i="1" dirty="0"/>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a:p>
        </p:txBody>
      </p:sp>
    </p:spTree>
    <p:extLst>
      <p:ext uri="{BB962C8B-B14F-4D97-AF65-F5344CB8AC3E}">
        <p14:creationId xmlns:p14="http://schemas.microsoft.com/office/powerpoint/2010/main" val="2477227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a:t>If</a:t>
            </a:r>
            <a:r>
              <a:rPr lang="en-US" baseline="0" dirty="0"/>
              <a:t> new faculty orientation is a professional development activity and processes for professional development is under the senate’s purview. Assert yourself in any new faculty orientations.</a:t>
            </a:r>
          </a:p>
          <a:p>
            <a:pPr marL="174708" indent="-174708">
              <a:buFontTx/>
              <a:buChar char="-"/>
            </a:pPr>
            <a:r>
              <a:rPr lang="en-US" baseline="0" dirty="0"/>
              <a:t>The better your faculty know you before things are problematic, the better they’ll be able to work with you if/when things do become a matter of debate on campus.</a:t>
            </a:r>
          </a:p>
          <a:p>
            <a:pPr marL="174708" indent="-174708">
              <a:buFontTx/>
              <a:buChar char="-"/>
            </a:pPr>
            <a:r>
              <a:rPr lang="en-US" baseline="0" dirty="0"/>
              <a:t>The best way of making sure that your senate doesn’t seem like an oligarchy is to support your senators and ensure that they know and live up to their roles within the senate.</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a:p>
        </p:txBody>
      </p:sp>
    </p:spTree>
    <p:extLst>
      <p:ext uri="{BB962C8B-B14F-4D97-AF65-F5344CB8AC3E}">
        <p14:creationId xmlns:p14="http://schemas.microsoft.com/office/powerpoint/2010/main" val="4165354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Know not only which of the 10+1</a:t>
            </a:r>
            <a:r>
              <a:rPr lang="en-US" baseline="0" dirty="0"/>
              <a:t> are primarily rely upon or mutually agree, but also how that has “played out” on issues in the past.</a:t>
            </a:r>
            <a:endParaRPr lang="en-US" dirty="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a:p>
        </p:txBody>
      </p:sp>
    </p:spTree>
    <p:extLst>
      <p:ext uri="{BB962C8B-B14F-4D97-AF65-F5344CB8AC3E}">
        <p14:creationId xmlns:p14="http://schemas.microsoft.com/office/powerpoint/2010/main" val="195677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a:t>All of these bullets require that you have thought</a:t>
            </a:r>
            <a:r>
              <a:rPr lang="en-US" baseline="0" dirty="0"/>
              <a:t> intentionally about the ways that information will be communicated from the different committees and events you and others are attending.</a:t>
            </a:r>
          </a:p>
          <a:p>
            <a:pPr marL="174708" indent="-174708">
              <a:buFontTx/>
              <a:buChar char="-"/>
            </a:pPr>
            <a:r>
              <a:rPr lang="en-US" baseline="0" dirty="0"/>
              <a:t>Refer to the ASCCC’s “Inclusivity Statement.”</a:t>
            </a:r>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a:p>
        </p:txBody>
      </p:sp>
    </p:spTree>
    <p:extLst>
      <p:ext uri="{BB962C8B-B14F-4D97-AF65-F5344CB8AC3E}">
        <p14:creationId xmlns:p14="http://schemas.microsoft.com/office/powerpoint/2010/main" val="3100899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16</a:t>
            </a:fld>
            <a:endParaRPr lang="en-US"/>
          </a:p>
        </p:txBody>
      </p:sp>
    </p:spTree>
    <p:extLst>
      <p:ext uri="{BB962C8B-B14F-4D97-AF65-F5344CB8AC3E}">
        <p14:creationId xmlns:p14="http://schemas.microsoft.com/office/powerpoint/2010/main" val="987952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9CB86935-9CB4-457A-9695-BF69E8389ED7}" type="datetime1">
              <a:rPr lang="en-US" smtClean="0">
                <a:solidFill>
                  <a:prstClr val="black">
                    <a:tint val="75000"/>
                  </a:prstClr>
                </a:solidFill>
              </a:rPr>
              <a:t>10/29/2018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Fall 2018 Plenary Session, Irvine,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E51946-75D2-4A69-8983-6941536D6EEF}" type="datetime1">
              <a:rPr lang="en-US" smtClean="0">
                <a:solidFill>
                  <a:prstClr val="black">
                    <a:tint val="75000"/>
                  </a:prstClr>
                </a:solidFill>
              </a:rPr>
              <a:t>10/29/2018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CB464-C30D-4AAB-919C-E5E44757FC41}" type="datetime1">
              <a:rPr lang="en-US" smtClean="0">
                <a:solidFill>
                  <a:prstClr val="black">
                    <a:tint val="75000"/>
                  </a:prstClr>
                </a:solidFill>
              </a:rPr>
              <a:t>10/29/2018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3A8706-2C85-455A-9257-8319BAD94A96}" type="datetime1">
              <a:rPr lang="en-US" smtClean="0">
                <a:solidFill>
                  <a:prstClr val="black">
                    <a:tint val="75000"/>
                  </a:prstClr>
                </a:solidFill>
              </a:rPr>
              <a:t>10/29/2018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02940A-41D2-4EC3-A443-8F6845D6B43C}" type="datetime1">
              <a:rPr lang="en-US" smtClean="0">
                <a:solidFill>
                  <a:prstClr val="black">
                    <a:tint val="75000"/>
                  </a:prstClr>
                </a:solidFill>
              </a:rPr>
              <a:t>10/29/2018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258492-222E-4EF0-8D8D-1F6F6B624B6E}" type="datetime1">
              <a:rPr lang="en-US" smtClean="0">
                <a:solidFill>
                  <a:prstClr val="black">
                    <a:tint val="75000"/>
                  </a:prstClr>
                </a:solidFill>
              </a:rPr>
              <a:t>10/29/2018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F7CCB-B0F2-445B-920F-BB6B3BF745E0}" type="datetime1">
              <a:rPr lang="en-US" smtClean="0">
                <a:solidFill>
                  <a:prstClr val="black">
                    <a:tint val="75000"/>
                  </a:prstClr>
                </a:solidFill>
              </a:rPr>
              <a:t>10/29/2018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98517B-A61F-41E4-87C6-0854B0125790}" type="datetime1">
              <a:rPr lang="en-US" smtClean="0"/>
              <a:t>10/29/2018</a:t>
            </a:fld>
            <a:endParaRPr lang="en-US"/>
          </a:p>
        </p:txBody>
      </p:sp>
      <p:sp>
        <p:nvSpPr>
          <p:cNvPr id="6" name="Footer Placeholder 5"/>
          <p:cNvSpPr>
            <a:spLocks noGrp="1"/>
          </p:cNvSpPr>
          <p:nvPr>
            <p:ph type="ftr" sz="quarter" idx="11"/>
          </p:nvPr>
        </p:nvSpPr>
        <p:spPr/>
        <p:txBody>
          <a:bodyPr/>
          <a:lstStyle/>
          <a:p>
            <a:r>
              <a:rPr lang="en-US" smtClean="0"/>
              <a:t>Fall 2018 Plenary Session, Irvine, CA</a:t>
            </a:r>
            <a:endParaRPr lang="en-US"/>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348671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9FE83A-9165-4A5E-8440-824BA718EEB6}" type="datetime1">
              <a:rPr lang="en-US" smtClean="0"/>
              <a:t>10/29/2018</a:t>
            </a:fld>
            <a:endParaRPr lang="en-US"/>
          </a:p>
        </p:txBody>
      </p:sp>
      <p:sp>
        <p:nvSpPr>
          <p:cNvPr id="4" name="Footer Placeholder 3"/>
          <p:cNvSpPr>
            <a:spLocks noGrp="1"/>
          </p:cNvSpPr>
          <p:nvPr>
            <p:ph type="ftr" sz="quarter" idx="11"/>
          </p:nvPr>
        </p:nvSpPr>
        <p:spPr/>
        <p:txBody>
          <a:bodyPr/>
          <a:lstStyle/>
          <a:p>
            <a:r>
              <a:rPr lang="en-US" smtClean="0"/>
              <a:t>Fall 2018 Plenary Session, Irvine, CA</a:t>
            </a:r>
            <a:endParaRPr lang="en-US"/>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193249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64A37-F5C9-4437-8C63-6665A9B9AFFF}" type="datetime1">
              <a:rPr lang="en-US" smtClean="0"/>
              <a:t>10/29/2018</a:t>
            </a:fld>
            <a:endParaRPr lang="en-US"/>
          </a:p>
        </p:txBody>
      </p:sp>
      <p:sp>
        <p:nvSpPr>
          <p:cNvPr id="3" name="Footer Placeholder 2"/>
          <p:cNvSpPr>
            <a:spLocks noGrp="1"/>
          </p:cNvSpPr>
          <p:nvPr>
            <p:ph type="ftr" sz="quarter" idx="11"/>
          </p:nvPr>
        </p:nvSpPr>
        <p:spPr/>
        <p:txBody>
          <a:bodyPr/>
          <a:lstStyle/>
          <a:p>
            <a:r>
              <a:rPr lang="en-US" smtClean="0"/>
              <a:t>Fall 2018 Plenary Session, Irvine, CA</a:t>
            </a:r>
            <a:endParaRPr lang="en-US"/>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05554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71ADE901-CACE-43A5-8D91-45471271A7A7}" type="datetime1">
              <a:rPr lang="en-US" smtClean="0">
                <a:solidFill>
                  <a:prstClr val="black">
                    <a:tint val="75000"/>
                  </a:prstClr>
                </a:solidFill>
              </a:rPr>
              <a:t>10/29/2018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Fall 2018 Plenary Session, Irvine,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286F60-E760-485D-A6F2-A3671CCA8A4B}" type="datetime1">
              <a:rPr lang="en-US" smtClean="0">
                <a:solidFill>
                  <a:prstClr val="black">
                    <a:tint val="75000"/>
                  </a:prstClr>
                </a:solidFill>
              </a:rPr>
              <a:t>10/29/2018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F90658-76FE-4028-A1D3-7FC1041382CE}" type="datetime1">
              <a:rPr lang="en-US" smtClean="0">
                <a:solidFill>
                  <a:prstClr val="black">
                    <a:tint val="75000"/>
                  </a:prstClr>
                </a:solidFill>
              </a:rPr>
              <a:t>10/29/2018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59B29B-1CFD-4673-ACA6-7C23D099D099}" type="datetime1">
              <a:rPr lang="en-US" smtClean="0">
                <a:solidFill>
                  <a:prstClr val="black">
                    <a:tint val="75000"/>
                  </a:prstClr>
                </a:solidFill>
              </a:rPr>
              <a:t>10/29/2018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CAE96D-F03E-4BDC-AEEC-0836424CB143}" type="datetime1">
              <a:rPr lang="en-US" smtClean="0">
                <a:solidFill>
                  <a:prstClr val="black">
                    <a:tint val="75000"/>
                  </a:prstClr>
                </a:solidFill>
              </a:rPr>
              <a:t>10/29/2018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07C4B-1A0C-4A0B-B86C-8696DABC7DF6}" type="datetime1">
              <a:rPr lang="en-US" smtClean="0">
                <a:solidFill>
                  <a:prstClr val="black">
                    <a:tint val="75000"/>
                  </a:prstClr>
                </a:solidFill>
              </a:rPr>
              <a:t>10/29/2018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Fall 2018 Plenary Session, Irvine,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sldNum="0"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D177D-219B-4778-8090-B11B65976A04}" type="datetime1">
              <a:rPr lang="en-US" smtClean="0">
                <a:solidFill>
                  <a:prstClr val="black">
                    <a:tint val="75000"/>
                  </a:prstClr>
                </a:solidFill>
              </a:rPr>
              <a:t>10/29/2018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Fall 2018 Plenary Session, Irvine,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asccc.org/sites/default/files/local_senates_handbook2015-web.pdf" TargetMode="Externa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091820"/>
            <a:ext cx="10363200" cy="1704655"/>
          </a:xfrm>
        </p:spPr>
        <p:txBody>
          <a:bodyPr>
            <a:normAutofit/>
          </a:bodyPr>
          <a:lstStyle/>
          <a:p>
            <a:r>
              <a:rPr lang="en-US" sz="4800" i="0" dirty="0" smtClean="0">
                <a:latin typeface="Palatino Linotype" panose="02040502050505030304" pitchFamily="18" charset="0"/>
              </a:rPr>
              <a:t>Representing All Faculty:  </a:t>
            </a:r>
            <a:br>
              <a:rPr lang="en-US" sz="4800" i="0" dirty="0" smtClean="0">
                <a:latin typeface="Palatino Linotype" panose="02040502050505030304" pitchFamily="18" charset="0"/>
              </a:rPr>
            </a:br>
            <a:r>
              <a:rPr lang="en-US" sz="4800" i="0" dirty="0" smtClean="0">
                <a:latin typeface="Palatino Linotype" panose="02040502050505030304" pitchFamily="18" charset="0"/>
              </a:rPr>
              <a:t>The </a:t>
            </a:r>
            <a:r>
              <a:rPr lang="en-US" sz="4800" i="0" dirty="0">
                <a:latin typeface="Palatino Linotype" panose="02040502050505030304" pitchFamily="18" charset="0"/>
              </a:rPr>
              <a:t>Role of the </a:t>
            </a:r>
            <a:r>
              <a:rPr lang="en-US" sz="4800" i="0" dirty="0" smtClean="0">
                <a:latin typeface="Palatino Linotype" panose="02040502050505030304" pitchFamily="18" charset="0"/>
              </a:rPr>
              <a:t>Senate </a:t>
            </a:r>
            <a:r>
              <a:rPr lang="en-US" sz="4800" i="0" dirty="0">
                <a:latin typeface="Palatino Linotype" panose="02040502050505030304" pitchFamily="18" charset="0"/>
              </a:rPr>
              <a:t>President</a:t>
            </a:r>
          </a:p>
        </p:txBody>
      </p:sp>
      <p:sp>
        <p:nvSpPr>
          <p:cNvPr id="5" name="Subtitle 4"/>
          <p:cNvSpPr>
            <a:spLocks noGrp="1"/>
          </p:cNvSpPr>
          <p:nvPr>
            <p:ph type="subTitle" idx="1"/>
          </p:nvPr>
        </p:nvSpPr>
        <p:spPr>
          <a:xfrm>
            <a:off x="1524000" y="3602038"/>
            <a:ext cx="9144000" cy="2441410"/>
          </a:xfrm>
        </p:spPr>
        <p:txBody>
          <a:bodyPr>
            <a:normAutofit/>
          </a:bodyPr>
          <a:lstStyle/>
          <a:p>
            <a:pPr algn="l"/>
            <a:r>
              <a:rPr lang="en-US" i="0" dirty="0" smtClean="0">
                <a:solidFill>
                  <a:schemeClr val="tx1"/>
                </a:solidFill>
                <a:latin typeface="Palatino Linotype" panose="02040502050505030304" pitchFamily="18" charset="0"/>
                <a:cs typeface="Times New Roman"/>
              </a:rPr>
              <a:t>Anna </a:t>
            </a:r>
            <a:r>
              <a:rPr lang="en-US" i="0" dirty="0">
                <a:solidFill>
                  <a:schemeClr val="tx1"/>
                </a:solidFill>
                <a:latin typeface="Palatino Linotype" panose="02040502050505030304" pitchFamily="18" charset="0"/>
                <a:cs typeface="Times New Roman"/>
              </a:rPr>
              <a:t>Bruzzese, </a:t>
            </a:r>
            <a:r>
              <a:rPr lang="en-US" i="0" dirty="0" smtClean="0">
                <a:solidFill>
                  <a:schemeClr val="tx1"/>
                </a:solidFill>
                <a:latin typeface="Palatino Linotype" panose="02040502050505030304" pitchFamily="18" charset="0"/>
                <a:cs typeface="Times New Roman"/>
              </a:rPr>
              <a:t>ASCCC South </a:t>
            </a:r>
            <a:r>
              <a:rPr lang="en-US" i="0" dirty="0">
                <a:solidFill>
                  <a:schemeClr val="tx1"/>
                </a:solidFill>
                <a:latin typeface="Palatino Linotype" panose="02040502050505030304" pitchFamily="18" charset="0"/>
                <a:cs typeface="Times New Roman"/>
              </a:rPr>
              <a:t>Representative</a:t>
            </a:r>
          </a:p>
          <a:p>
            <a:pPr algn="l"/>
            <a:r>
              <a:rPr lang="en-US" i="0" dirty="0" smtClean="0">
                <a:solidFill>
                  <a:schemeClr val="tx1"/>
                </a:solidFill>
                <a:latin typeface="Palatino Linotype" panose="02040502050505030304" pitchFamily="18" charset="0"/>
                <a:cs typeface="Times New Roman"/>
              </a:rPr>
              <a:t>Sam Foster, ASCCC Area D Representative</a:t>
            </a:r>
          </a:p>
          <a:p>
            <a:pPr algn="l"/>
            <a:r>
              <a:rPr lang="en-US" i="0" dirty="0" smtClean="0">
                <a:solidFill>
                  <a:schemeClr val="tx1"/>
                </a:solidFill>
                <a:latin typeface="Palatino Linotype" panose="02040502050505030304" pitchFamily="18" charset="0"/>
                <a:cs typeface="Times New Roman"/>
              </a:rPr>
              <a:t>Christopher </a:t>
            </a:r>
            <a:r>
              <a:rPr lang="en-US" i="0" dirty="0" err="1" smtClean="0">
                <a:solidFill>
                  <a:schemeClr val="tx1"/>
                </a:solidFill>
                <a:latin typeface="Palatino Linotype" panose="02040502050505030304" pitchFamily="18" charset="0"/>
                <a:cs typeface="Times New Roman"/>
              </a:rPr>
              <a:t>Howerton</a:t>
            </a:r>
            <a:r>
              <a:rPr lang="en-US" i="0" dirty="0" smtClean="0">
                <a:solidFill>
                  <a:schemeClr val="tx1"/>
                </a:solidFill>
                <a:latin typeface="Palatino Linotype" panose="02040502050505030304" pitchFamily="18" charset="0"/>
                <a:cs typeface="Times New Roman"/>
              </a:rPr>
              <a:t>, Woodland College</a:t>
            </a:r>
            <a:endParaRPr lang="en-US" i="0" dirty="0">
              <a:solidFill>
                <a:schemeClr val="tx1"/>
              </a:solidFill>
              <a:latin typeface="Palatino Linotype" panose="02040502050505030304" pitchFamily="18" charset="0"/>
              <a:cs typeface="Times New Roman"/>
            </a:endParaRPr>
          </a:p>
          <a:p>
            <a:pPr algn="l"/>
            <a:endParaRPr lang="en-US" i="0" dirty="0">
              <a:latin typeface="Palatino Linotype" panose="02040502050505030304" pitchFamily="18" charset="0"/>
              <a:cs typeface="Times New Roman"/>
            </a:endParaRPr>
          </a:p>
          <a:p>
            <a:pPr algn="l">
              <a:lnSpc>
                <a:spcPct val="100000"/>
              </a:lnSpc>
            </a:pPr>
            <a:endParaRPr lang="en-US" sz="1600" dirty="0"/>
          </a:p>
        </p:txBody>
      </p:sp>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2" y="1089915"/>
            <a:ext cx="10515600" cy="1387174"/>
          </a:xfrm>
        </p:spPr>
        <p:txBody>
          <a:bodyPr>
            <a:normAutofit/>
          </a:bodyPr>
          <a:lstStyle/>
          <a:p>
            <a:r>
              <a:rPr lang="en-US" sz="3100" i="0" dirty="0" smtClean="0">
                <a:latin typeface="Palatino Linotype" panose="02040502050505030304" pitchFamily="18" charset="0"/>
              </a:rPr>
              <a:t>Provide Leadership for Faculty</a:t>
            </a:r>
            <a:endParaRPr lang="en-US" dirty="0"/>
          </a:p>
        </p:txBody>
      </p:sp>
      <p:sp>
        <p:nvSpPr>
          <p:cNvPr id="3" name="Content Placeholder 2"/>
          <p:cNvSpPr>
            <a:spLocks noGrp="1"/>
          </p:cNvSpPr>
          <p:nvPr>
            <p:ph sz="half" idx="1"/>
          </p:nvPr>
        </p:nvSpPr>
        <p:spPr>
          <a:xfrm>
            <a:off x="838200" y="2292049"/>
            <a:ext cx="5181600" cy="3884913"/>
          </a:xfrm>
        </p:spPr>
        <p:txBody>
          <a:bodyPr/>
          <a:lstStyle/>
          <a:p>
            <a:r>
              <a:rPr lang="en-US" sz="2800" b="0" i="0" dirty="0">
                <a:latin typeface="Palatino Linotype" panose="02040502050505030304" pitchFamily="18" charset="0"/>
              </a:rPr>
              <a:t>Conduct senate orientations for new faculty</a:t>
            </a:r>
          </a:p>
          <a:p>
            <a:r>
              <a:rPr lang="en-US" sz="2800" b="0" i="0" dirty="0">
                <a:latin typeface="Palatino Linotype" panose="02040502050505030304" pitchFamily="18" charset="0"/>
              </a:rPr>
              <a:t>Foster connections with the faculty beyond the senate</a:t>
            </a:r>
          </a:p>
          <a:p>
            <a:r>
              <a:rPr lang="en-US" sz="2800" b="0" i="0" dirty="0">
                <a:latin typeface="Palatino Linotype" panose="02040502050505030304" pitchFamily="18" charset="0"/>
              </a:rPr>
              <a:t>Create an orientation for new senators on participatory governance </a:t>
            </a:r>
          </a:p>
          <a:p>
            <a:endParaRPr lang="en-US" dirty="0"/>
          </a:p>
        </p:txBody>
      </p:sp>
      <p:pic>
        <p:nvPicPr>
          <p:cNvPr id="8" name="Content Placeholder 7"/>
          <p:cNvPicPr>
            <a:picLocks noGrp="1" noChangeAspect="1"/>
          </p:cNvPicPr>
          <p:nvPr>
            <p:ph sz="half" idx="2"/>
          </p:nvPr>
        </p:nvPicPr>
        <p:blipFill>
          <a:blip r:embed="rId3"/>
          <a:stretch>
            <a:fillRect/>
          </a:stretch>
        </p:blipFill>
        <p:spPr>
          <a:xfrm>
            <a:off x="7224756" y="2292050"/>
            <a:ext cx="3824244" cy="3047206"/>
          </a:xfrm>
          <a:prstGeom prst="rect">
            <a:avLst/>
          </a:prstGeom>
        </p:spPr>
      </p:pic>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391323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61B5D7-450F-A442-828B-31DB7BEA4FDB}"/>
              </a:ext>
            </a:extLst>
          </p:cNvPr>
          <p:cNvSpPr>
            <a:spLocks noGrp="1"/>
          </p:cNvSpPr>
          <p:nvPr>
            <p:ph type="title"/>
          </p:nvPr>
        </p:nvSpPr>
        <p:spPr>
          <a:xfrm>
            <a:off x="838200" y="904876"/>
            <a:ext cx="10515600" cy="1175856"/>
          </a:xfrm>
        </p:spPr>
        <p:txBody>
          <a:bodyPr>
            <a:normAutofit/>
          </a:bodyPr>
          <a:lstStyle/>
          <a:p>
            <a:pPr algn="ctr">
              <a:spcAft>
                <a:spcPts val="1200"/>
              </a:spcAft>
            </a:pPr>
            <a:r>
              <a:rPr lang="en-US" i="0" dirty="0">
                <a:latin typeface="Palatino Linotype" panose="02040502050505030304" pitchFamily="18" charset="0"/>
              </a:rPr>
              <a:t>Build Relationships that Promote Primacy </a:t>
            </a:r>
            <a:r>
              <a:rPr lang="en-US" i="0" dirty="0" smtClean="0">
                <a:latin typeface="Palatino Linotype" panose="02040502050505030304" pitchFamily="18" charset="0"/>
              </a:rPr>
              <a:t/>
            </a:r>
            <a:br>
              <a:rPr lang="en-US" i="0" dirty="0" smtClean="0">
                <a:latin typeface="Palatino Linotype" panose="02040502050505030304" pitchFamily="18" charset="0"/>
              </a:rPr>
            </a:br>
            <a:r>
              <a:rPr lang="en-US" i="0" dirty="0" smtClean="0">
                <a:latin typeface="Palatino Linotype" panose="02040502050505030304" pitchFamily="18" charset="0"/>
              </a:rPr>
              <a:t>Within the </a:t>
            </a:r>
            <a:r>
              <a:rPr lang="en-US" i="0" dirty="0">
                <a:latin typeface="Palatino Linotype" panose="02040502050505030304" pitchFamily="18" charset="0"/>
              </a:rPr>
              <a:t>10+1</a:t>
            </a:r>
            <a:endParaRPr lang="en-US" i="0"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xmlns="" id="{3D75FD49-BC47-E54A-9535-570E038C1F96}"/>
              </a:ext>
            </a:extLst>
          </p:cNvPr>
          <p:cNvSpPr>
            <a:spLocks noGrp="1"/>
          </p:cNvSpPr>
          <p:nvPr>
            <p:ph idx="1"/>
          </p:nvPr>
        </p:nvSpPr>
        <p:spPr>
          <a:xfrm>
            <a:off x="838200" y="2260121"/>
            <a:ext cx="10515600" cy="3916842"/>
          </a:xfrm>
        </p:spPr>
        <p:txBody>
          <a:bodyPr/>
          <a:lstStyle/>
          <a:p>
            <a:r>
              <a:rPr lang="en-US" sz="2800" b="0" i="0" dirty="0">
                <a:latin typeface="Palatino Linotype" panose="02040502050505030304" pitchFamily="18" charset="0"/>
              </a:rPr>
              <a:t>Engage in ongoing discussions with faculty on the issues of the day</a:t>
            </a:r>
            <a:r>
              <a:rPr lang="en-US" sz="2800" b="0" i="0" dirty="0" smtClean="0">
                <a:latin typeface="Palatino Linotype" panose="02040502050505030304" pitchFamily="18" charset="0"/>
              </a:rPr>
              <a:t>.</a:t>
            </a:r>
            <a:endParaRPr lang="en-US" sz="2800" b="0" i="0" dirty="0">
              <a:latin typeface="Palatino Linotype" panose="02040502050505030304" pitchFamily="18" charset="0"/>
            </a:endParaRPr>
          </a:p>
          <a:p>
            <a:r>
              <a:rPr lang="en-US" sz="2800" b="0" i="0" dirty="0">
                <a:latin typeface="Palatino Linotype" panose="02040502050505030304" pitchFamily="18" charset="0"/>
              </a:rPr>
              <a:t>Facilitate the development and vetting of faculty views</a:t>
            </a:r>
            <a:r>
              <a:rPr lang="en-US" sz="2800" b="0" i="0" dirty="0" smtClean="0">
                <a:latin typeface="Palatino Linotype" panose="02040502050505030304" pitchFamily="18" charset="0"/>
              </a:rPr>
              <a:t>.</a:t>
            </a:r>
            <a:endParaRPr lang="en-US" sz="2800" b="0" i="0" dirty="0">
              <a:latin typeface="Palatino Linotype" panose="02040502050505030304" pitchFamily="18" charset="0"/>
            </a:endParaRPr>
          </a:p>
          <a:p>
            <a:r>
              <a:rPr lang="en-US" sz="2800" b="0" i="0" dirty="0">
                <a:latin typeface="Palatino Linotype" panose="02040502050505030304" pitchFamily="18" charset="0"/>
              </a:rPr>
              <a:t>Facilitate  communication  among  the  faculty  and  with  administration  and  the governing Board.</a:t>
            </a:r>
          </a:p>
          <a:p>
            <a:endParaRPr lang="en-US" dirty="0"/>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3094130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267022-CDA0-EF47-8403-2F24D46E67A4}"/>
              </a:ext>
            </a:extLst>
          </p:cNvPr>
          <p:cNvSpPr>
            <a:spLocks noGrp="1"/>
          </p:cNvSpPr>
          <p:nvPr>
            <p:ph type="title"/>
          </p:nvPr>
        </p:nvSpPr>
        <p:spPr/>
        <p:txBody>
          <a:bodyPr>
            <a:normAutofit/>
          </a:bodyPr>
          <a:lstStyle/>
          <a:p>
            <a:r>
              <a:rPr lang="en-US" i="0" dirty="0" smtClean="0">
                <a:latin typeface="Palatino Linotype" panose="02040502050505030304" pitchFamily="18" charset="0"/>
              </a:rPr>
              <a:t>The </a:t>
            </a:r>
            <a:r>
              <a:rPr lang="en-US" i="0" dirty="0">
                <a:latin typeface="Palatino Linotype" panose="02040502050505030304" pitchFamily="18" charset="0"/>
              </a:rPr>
              <a:t>10+1 (Title 5 §53200)</a:t>
            </a:r>
          </a:p>
        </p:txBody>
      </p:sp>
      <p:sp>
        <p:nvSpPr>
          <p:cNvPr id="3" name="Content Placeholder 2">
            <a:extLst>
              <a:ext uri="{FF2B5EF4-FFF2-40B4-BE49-F238E27FC236}">
                <a16:creationId xmlns:a16="http://schemas.microsoft.com/office/drawing/2014/main" xmlns="" id="{B6D3F9F9-2B13-9E4E-85AC-BA2EEC733BB0}"/>
              </a:ext>
            </a:extLst>
          </p:cNvPr>
          <p:cNvSpPr>
            <a:spLocks noGrp="1"/>
          </p:cNvSpPr>
          <p:nvPr>
            <p:ph idx="1"/>
          </p:nvPr>
        </p:nvSpPr>
        <p:spPr>
          <a:xfrm>
            <a:off x="838200" y="2005014"/>
            <a:ext cx="10515600" cy="4351338"/>
          </a:xfrm>
        </p:spPr>
        <p:txBody>
          <a:bodyPr>
            <a:normAutofit fontScale="92500" lnSpcReduction="20000"/>
          </a:bodyPr>
          <a:lstStyle/>
          <a:p>
            <a:pPr marL="0" indent="0">
              <a:buNone/>
            </a:pPr>
            <a:r>
              <a:rPr lang="en-US" sz="2600" b="0" i="0" dirty="0">
                <a:latin typeface="Palatino Linotype" panose="02040502050505030304" pitchFamily="18" charset="0"/>
              </a:rPr>
              <a:t>1. Curriculum, including establishing prerequisites.</a:t>
            </a:r>
          </a:p>
          <a:p>
            <a:pPr marL="0" indent="0">
              <a:buNone/>
            </a:pPr>
            <a:r>
              <a:rPr lang="en-US" sz="2600" b="0" i="0" dirty="0">
                <a:latin typeface="Palatino Linotype" panose="02040502050505030304" pitchFamily="18" charset="0"/>
              </a:rPr>
              <a:t>2. Degree and certificate requirements.</a:t>
            </a:r>
          </a:p>
          <a:p>
            <a:pPr marL="0" indent="0">
              <a:buNone/>
            </a:pPr>
            <a:r>
              <a:rPr lang="en-US" sz="2600" b="0" i="0" dirty="0">
                <a:latin typeface="Palatino Linotype" panose="02040502050505030304" pitchFamily="18" charset="0"/>
              </a:rPr>
              <a:t>3. Grading policies.</a:t>
            </a:r>
          </a:p>
          <a:p>
            <a:pPr marL="0" indent="0">
              <a:buNone/>
            </a:pPr>
            <a:r>
              <a:rPr lang="en-US" sz="2600" b="0" i="0" dirty="0">
                <a:latin typeface="Palatino Linotype" panose="02040502050505030304" pitchFamily="18" charset="0"/>
              </a:rPr>
              <a:t>4. Educational program development.</a:t>
            </a:r>
          </a:p>
          <a:p>
            <a:pPr marL="0" indent="0">
              <a:buNone/>
            </a:pPr>
            <a:r>
              <a:rPr lang="en-US" sz="2600" b="0" i="0" dirty="0">
                <a:latin typeface="Palatino Linotype" panose="02040502050505030304" pitchFamily="18" charset="0"/>
              </a:rPr>
              <a:t>5. Standards or policies regarding student preparation and success.</a:t>
            </a:r>
          </a:p>
          <a:p>
            <a:pPr marL="0" indent="0">
              <a:buNone/>
            </a:pPr>
            <a:r>
              <a:rPr lang="en-US" sz="2600" b="0" i="0" dirty="0">
                <a:latin typeface="Palatino Linotype" panose="02040502050505030304" pitchFamily="18" charset="0"/>
              </a:rPr>
              <a:t>6. College governance structures, as related to faculty roles.</a:t>
            </a:r>
          </a:p>
          <a:p>
            <a:pPr marL="0" indent="0">
              <a:buNone/>
            </a:pPr>
            <a:r>
              <a:rPr lang="en-US" sz="2600" b="0" i="0" dirty="0">
                <a:latin typeface="Palatino Linotype" panose="02040502050505030304" pitchFamily="18" charset="0"/>
              </a:rPr>
              <a:t>7. Faculty roles and involvement in accreditation processes.</a:t>
            </a:r>
          </a:p>
          <a:p>
            <a:pPr marL="0" indent="0">
              <a:buNone/>
            </a:pPr>
            <a:r>
              <a:rPr lang="en-US" sz="2600" b="0" i="0" dirty="0">
                <a:latin typeface="Palatino Linotype" panose="02040502050505030304" pitchFamily="18" charset="0"/>
              </a:rPr>
              <a:t>8. Policies for faculty professional development activities.</a:t>
            </a:r>
          </a:p>
          <a:p>
            <a:pPr marL="0" indent="0">
              <a:buNone/>
            </a:pPr>
            <a:r>
              <a:rPr lang="en-US" sz="2600" b="0" i="0" dirty="0">
                <a:latin typeface="Palatino Linotype" panose="02040502050505030304" pitchFamily="18" charset="0"/>
              </a:rPr>
              <a:t>9. Processes for program review.</a:t>
            </a:r>
          </a:p>
          <a:p>
            <a:pPr marL="0" indent="0">
              <a:buNone/>
            </a:pPr>
            <a:r>
              <a:rPr lang="en-US" sz="2600" b="0" i="0" dirty="0">
                <a:latin typeface="Palatino Linotype" panose="02040502050505030304" pitchFamily="18" charset="0"/>
              </a:rPr>
              <a:t>10. Processes for institutional planning and budget development.</a:t>
            </a:r>
          </a:p>
          <a:p>
            <a:pPr marL="0" indent="0">
              <a:buNone/>
            </a:pPr>
            <a:r>
              <a:rPr lang="en-US" sz="2600" b="0" i="0" dirty="0" smtClean="0">
                <a:latin typeface="Palatino Linotype" panose="02040502050505030304" pitchFamily="18" charset="0"/>
              </a:rPr>
              <a:t>+ 1.  </a:t>
            </a:r>
            <a:r>
              <a:rPr lang="en-US" sz="2600" b="0" i="0" dirty="0" smtClean="0">
                <a:latin typeface="Palatino Linotype" panose="02040502050505030304" pitchFamily="18" charset="0"/>
              </a:rPr>
              <a:t>Other </a:t>
            </a:r>
            <a:r>
              <a:rPr lang="en-US" sz="2600" b="0" i="0" dirty="0">
                <a:latin typeface="Palatino Linotype" panose="02040502050505030304" pitchFamily="18" charset="0"/>
              </a:rPr>
              <a:t>academic and professional matters as mutually agreed upon.</a:t>
            </a:r>
          </a:p>
          <a:p>
            <a:pPr marL="0" indent="0">
              <a:buNone/>
            </a:pPr>
            <a:endParaRPr lang="en-US" dirty="0"/>
          </a:p>
          <a:p>
            <a:endParaRPr lang="en-US" dirty="0"/>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2425596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2057"/>
            <a:ext cx="10515600" cy="851338"/>
          </a:xfrm>
        </p:spPr>
        <p:txBody>
          <a:bodyPr>
            <a:normAutofit fontScale="90000"/>
          </a:bodyPr>
          <a:lstStyle/>
          <a:p>
            <a:r>
              <a:rPr lang="en-US" sz="3100" dirty="0"/>
              <a:t/>
            </a:r>
            <a:br>
              <a:rPr lang="en-US" sz="3100" dirty="0"/>
            </a:br>
            <a:r>
              <a:rPr lang="en-US" sz="3100" i="0" dirty="0">
                <a:latin typeface="Palatino Linotype" panose="02040502050505030304" pitchFamily="18" charset="0"/>
              </a:rPr>
              <a:t>Speak Up</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52248" y="2175641"/>
            <a:ext cx="11690132" cy="3896218"/>
          </a:xfrm>
        </p:spPr>
        <p:txBody>
          <a:bodyPr>
            <a:normAutofit lnSpcReduction="10000"/>
          </a:bodyPr>
          <a:lstStyle/>
          <a:p>
            <a:pPr marL="0" indent="0">
              <a:buNone/>
            </a:pPr>
            <a:r>
              <a:rPr lang="en-US" sz="2800" b="0" i="0" dirty="0">
                <a:latin typeface="Palatino Linotype" panose="02040502050505030304" pitchFamily="18" charset="0"/>
              </a:rPr>
              <a:t>Collegially Consultation: The district governing board shall develop policies on academic and professional matters through either or both of the following:</a:t>
            </a:r>
          </a:p>
          <a:p>
            <a:pPr marL="0" indent="0">
              <a:buNone/>
            </a:pPr>
            <a:endParaRPr lang="en-US" sz="2800" b="0" i="0" dirty="0">
              <a:latin typeface="Palatino Linotype" panose="02040502050505030304" pitchFamily="18" charset="0"/>
            </a:endParaRPr>
          </a:p>
          <a:p>
            <a:pPr marL="457200" indent="-457200">
              <a:buAutoNum type="arabicPeriod"/>
            </a:pPr>
            <a:r>
              <a:rPr lang="en-US" sz="2800" b="0" i="0" dirty="0">
                <a:latin typeface="Palatino Linotype" panose="02040502050505030304" pitchFamily="18" charset="0"/>
              </a:rPr>
              <a:t>Rely primarily upon the advice and judgment of the academic senate, </a:t>
            </a:r>
          </a:p>
          <a:p>
            <a:pPr marL="0" indent="0">
              <a:buNone/>
            </a:pPr>
            <a:r>
              <a:rPr lang="en-US" sz="2800" b="0" i="0" dirty="0">
                <a:latin typeface="Palatino Linotype" panose="02040502050505030304" pitchFamily="18" charset="0"/>
              </a:rPr>
              <a:t>OR</a:t>
            </a:r>
          </a:p>
          <a:p>
            <a:pPr marL="457200" indent="-457200">
              <a:buAutoNum type="arabicPeriod" startAt="2"/>
            </a:pPr>
            <a:r>
              <a:rPr lang="en-US" sz="2800" b="0" i="0" dirty="0">
                <a:latin typeface="Palatino Linotype" panose="02040502050505030304" pitchFamily="18" charset="0"/>
              </a:rPr>
              <a:t>The governing board, or its designees, and the academic senate shall reach mutual agreement by written resolution, regulation, or policy of the governing board effectuating such recommendations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3761189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2443"/>
            <a:ext cx="10515600" cy="914401"/>
          </a:xfrm>
        </p:spPr>
        <p:txBody>
          <a:bodyPr>
            <a:normAutofit/>
          </a:bodyPr>
          <a:lstStyle/>
          <a:p>
            <a:r>
              <a:rPr lang="en-US" sz="3200" i="0" dirty="0" smtClean="0">
                <a:latin typeface="Palatino Linotype" panose="02040502050505030304" pitchFamily="18" charset="0"/>
              </a:rPr>
              <a:t>Help Build Future Leaders</a:t>
            </a:r>
            <a:r>
              <a:rPr lang="en-US" sz="2800" dirty="0"/>
              <a:t/>
            </a:r>
            <a:br>
              <a:rPr lang="en-US" sz="2800" dirty="0"/>
            </a:br>
            <a:endParaRPr lang="en-US" sz="2800" dirty="0"/>
          </a:p>
        </p:txBody>
      </p:sp>
      <p:sp>
        <p:nvSpPr>
          <p:cNvPr id="3" name="Content Placeholder 2"/>
          <p:cNvSpPr>
            <a:spLocks noGrp="1"/>
          </p:cNvSpPr>
          <p:nvPr>
            <p:ph sz="half" idx="1"/>
          </p:nvPr>
        </p:nvSpPr>
        <p:spPr>
          <a:xfrm>
            <a:off x="838200" y="1842878"/>
            <a:ext cx="5181600" cy="4351338"/>
          </a:xfrm>
        </p:spPr>
        <p:txBody>
          <a:bodyPr>
            <a:normAutofit/>
          </a:bodyPr>
          <a:lstStyle/>
          <a:p>
            <a:r>
              <a:rPr lang="en-US" sz="3200" b="0" i="0" dirty="0">
                <a:latin typeface="Palatino Linotype" panose="02040502050505030304" pitchFamily="18" charset="0"/>
              </a:rPr>
              <a:t>Encourage faculty to participate in the events sponsored by the ASCCC.</a:t>
            </a:r>
          </a:p>
          <a:p>
            <a:r>
              <a:rPr lang="en-US" sz="3200" b="0" i="0" dirty="0">
                <a:latin typeface="Palatino Linotype" panose="02040502050505030304" pitchFamily="18" charset="0"/>
              </a:rPr>
              <a:t>Provide leadership to senate, college, and district-wide committees.</a:t>
            </a:r>
          </a:p>
          <a:p>
            <a:r>
              <a:rPr lang="en-US" sz="3200" b="0" i="0" dirty="0">
                <a:latin typeface="Palatino Linotype" panose="02040502050505030304" pitchFamily="18" charset="0"/>
              </a:rPr>
              <a:t>Be inclusive  and  mentor  potential  future  faculty  leaders</a:t>
            </a:r>
          </a:p>
        </p:txBody>
      </p:sp>
      <p:pic>
        <p:nvPicPr>
          <p:cNvPr id="7" name="Content Placeholder 6"/>
          <p:cNvPicPr>
            <a:picLocks noGrp="1" noChangeAspect="1"/>
          </p:cNvPicPr>
          <p:nvPr>
            <p:ph sz="half" idx="2"/>
          </p:nvPr>
        </p:nvPicPr>
        <p:blipFill>
          <a:blip r:embed="rId3"/>
          <a:stretch>
            <a:fillRect/>
          </a:stretch>
        </p:blipFill>
        <p:spPr>
          <a:xfrm>
            <a:off x="6730233" y="2247707"/>
            <a:ext cx="4872302" cy="2923381"/>
          </a:xfrm>
          <a:prstGeom prst="rect">
            <a:avLst/>
          </a:prstGeom>
        </p:spPr>
      </p:pic>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230607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2463" y="6075146"/>
            <a:ext cx="8019737" cy="646331"/>
          </a:xfrm>
          <a:prstGeom prst="rect">
            <a:avLst/>
          </a:prstGeom>
          <a:noFill/>
        </p:spPr>
        <p:txBody>
          <a:bodyPr wrap="square" rtlCol="0">
            <a:spAutoFit/>
          </a:bodyPr>
          <a:lstStyle/>
          <a:p>
            <a:r>
              <a:rPr lang="en-US" dirty="0">
                <a:hlinkClick r:id="rId2"/>
              </a:rPr>
              <a:t>http://www.asccc.org/sites/default/files/local_senates_handbook2015-web.pdf</a:t>
            </a:r>
            <a:endParaRPr lang="en-US" dirty="0"/>
          </a:p>
          <a:p>
            <a:endParaRPr lang="en-US" dirty="0"/>
          </a:p>
        </p:txBody>
      </p:sp>
      <p:pic>
        <p:nvPicPr>
          <p:cNvPr id="7" name="Picture 6"/>
          <p:cNvPicPr>
            <a:picLocks noChangeAspect="1"/>
          </p:cNvPicPr>
          <p:nvPr/>
        </p:nvPicPr>
        <p:blipFill rotWithShape="1">
          <a:blip r:embed="rId3"/>
          <a:srcRect l="32920" t="14009" r="34299" b="10304"/>
          <a:stretch/>
        </p:blipFill>
        <p:spPr>
          <a:xfrm>
            <a:off x="4230616" y="1306286"/>
            <a:ext cx="3483429" cy="4492400"/>
          </a:xfrm>
          <a:prstGeom prst="rect">
            <a:avLst/>
          </a:prstGeom>
        </p:spPr>
      </p:pic>
      <p:sp>
        <p:nvSpPr>
          <p:cNvPr id="3" name="Footer Placeholder 2"/>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3810602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dirty="0" smtClean="0"/>
              <a:t>Questions?  </a:t>
            </a:r>
            <a:endParaRPr lang="en-US" dirty="0"/>
          </a:p>
        </p:txBody>
      </p:sp>
      <p:pic>
        <p:nvPicPr>
          <p:cNvPr id="2" name="Picture 1"/>
          <p:cNvPicPr>
            <a:picLocks noChangeAspect="1"/>
          </p:cNvPicPr>
          <p:nvPr/>
        </p:nvPicPr>
        <p:blipFill>
          <a:blip r:embed="rId3"/>
          <a:stretch>
            <a:fillRect/>
          </a:stretch>
        </p:blipFill>
        <p:spPr>
          <a:xfrm>
            <a:off x="1555531" y="2486025"/>
            <a:ext cx="8944303" cy="3603452"/>
          </a:xfrm>
          <a:prstGeom prst="rect">
            <a:avLst/>
          </a:prstGeom>
        </p:spPr>
      </p:pic>
      <p:sp>
        <p:nvSpPr>
          <p:cNvPr id="3" name="Footer Placeholder 2"/>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164382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Welcome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What has brought you to this presentation?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Are there any questions you are hoping that we answer?</a:t>
            </a:r>
            <a:endParaRPr lang="en-US" dirty="0">
              <a:latin typeface="Times New Roman" panose="02020603050405020304" pitchFamily="18" charset="0"/>
              <a:cs typeface="Times New Roman" panose="02020603050405020304" pitchFamily="18" charset="0"/>
            </a:endParaRPr>
          </a:p>
        </p:txBody>
      </p:sp>
      <p:pic>
        <p:nvPicPr>
          <p:cNvPr id="4" name="Picture 3" descr="&lt;strong&gt;Questions&lt;/strong&gt; to Ask Before Choosing an LMS - Capterra Blog | e-Learning ..."/>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25048" y="3374130"/>
            <a:ext cx="3856703" cy="2892527"/>
          </a:xfrm>
          <a:prstGeom prst="rect">
            <a:avLst/>
          </a:prstGeom>
        </p:spPr>
      </p:pic>
      <p:sp>
        <p:nvSpPr>
          <p:cNvPr id="5" name="Footer Placeholder 4"/>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316996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Becoming a Successful Leader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0" i="0" dirty="0" smtClean="0">
                <a:latin typeface="Times New Roman" panose="02020603050405020304" pitchFamily="18" charset="0"/>
                <a:cs typeface="Times New Roman" panose="02020603050405020304" pitchFamily="18" charset="0"/>
              </a:rPr>
              <a:t>Whether you were elected in a landslide or survived a contested election, you now need move into your leadership position.</a:t>
            </a:r>
          </a:p>
          <a:p>
            <a:r>
              <a:rPr lang="en-US" sz="2800" b="0" i="0" dirty="0" smtClean="0">
                <a:latin typeface="Times New Roman" panose="02020603050405020304" pitchFamily="18" charset="0"/>
                <a:cs typeface="Times New Roman" panose="02020603050405020304" pitchFamily="18" charset="0"/>
              </a:rPr>
              <a:t>All successful leaders are able to establish trust and build strong relationships.</a:t>
            </a:r>
          </a:p>
          <a:p>
            <a:r>
              <a:rPr lang="en-US" sz="2800" b="0" i="0" dirty="0" smtClean="0">
                <a:latin typeface="Times New Roman" panose="02020603050405020304" pitchFamily="18" charset="0"/>
                <a:cs typeface="Times New Roman" panose="02020603050405020304" pitchFamily="18" charset="0"/>
              </a:rPr>
              <a:t>Strong relationships will help you navigate difficult situations, have the faculty trust you when you are not able to share every detail, and allow your senate to draw the line in the sand when needed.</a:t>
            </a:r>
          </a:p>
          <a:p>
            <a:r>
              <a:rPr lang="en-US" sz="2800" b="0" i="0" dirty="0" smtClean="0">
                <a:latin typeface="Times New Roman" panose="02020603050405020304" pitchFamily="18" charset="0"/>
                <a:cs typeface="Times New Roman" panose="02020603050405020304" pitchFamily="18" charset="0"/>
              </a:rPr>
              <a:t>The relationships you build will be how you are able to navigate the challenges of your new position and become successful</a:t>
            </a:r>
            <a:r>
              <a:rPr lang="en-US" sz="2800" b="0" dirty="0" smtClean="0">
                <a:latin typeface="Times New Roman" panose="02020603050405020304" pitchFamily="18" charset="0"/>
                <a:cs typeface="Times New Roman" panose="02020603050405020304" pitchFamily="18" charset="0"/>
              </a:rPr>
              <a:t>.</a:t>
            </a:r>
            <a:endParaRPr lang="en-US" sz="2800" b="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276546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Palatino Linotype" panose="02040502050505030304" pitchFamily="18" charset="0"/>
              </a:rPr>
              <a:t>Effective Leadership Practices</a:t>
            </a:r>
            <a:endParaRPr lang="en-US" sz="4000" dirty="0">
              <a:latin typeface="Palatino Linotype" panose="02040502050505030304" pitchFamily="18" charset="0"/>
            </a:endParaRPr>
          </a:p>
        </p:txBody>
      </p:sp>
      <p:sp>
        <p:nvSpPr>
          <p:cNvPr id="3" name="Content Placeholder 2"/>
          <p:cNvSpPr>
            <a:spLocks noGrp="1"/>
          </p:cNvSpPr>
          <p:nvPr>
            <p:ph idx="1"/>
          </p:nvPr>
        </p:nvSpPr>
        <p:spPr/>
        <p:txBody>
          <a:bodyPr>
            <a:normAutofit fontScale="62500" lnSpcReduction="20000"/>
          </a:bodyPr>
          <a:lstStyle/>
          <a:p>
            <a:endParaRPr lang="en-US" sz="3800" i="0" dirty="0">
              <a:latin typeface="Palatino Linotype" panose="02040502050505030304" pitchFamily="18" charset="0"/>
            </a:endParaRPr>
          </a:p>
          <a:p>
            <a:pPr marL="0" indent="0">
              <a:spcAft>
                <a:spcPts val="1200"/>
              </a:spcAft>
              <a:buNone/>
            </a:pPr>
            <a:r>
              <a:rPr lang="en-US" sz="5100" i="0" dirty="0" smtClean="0">
                <a:latin typeface="Palatino Linotype" panose="02040502050505030304" pitchFamily="18" charset="0"/>
              </a:rPr>
              <a:t>Some Effective Practices include:</a:t>
            </a:r>
            <a:endParaRPr lang="en-US" sz="5100" i="0" dirty="0">
              <a:latin typeface="Palatino Linotype" panose="02040502050505030304" pitchFamily="18" charset="0"/>
            </a:endParaRPr>
          </a:p>
          <a:p>
            <a:pPr lvl="1">
              <a:spcAft>
                <a:spcPts val="1200"/>
              </a:spcAft>
            </a:pPr>
            <a:r>
              <a:rPr lang="en-US" sz="5100" dirty="0" smtClean="0">
                <a:latin typeface="Palatino Linotype" panose="02040502050505030304" pitchFamily="18" charset="0"/>
              </a:rPr>
              <a:t>Knowing how </a:t>
            </a:r>
            <a:r>
              <a:rPr lang="en-US" sz="5100" dirty="0">
                <a:latin typeface="Palatino Linotype" panose="02040502050505030304" pitchFamily="18" charset="0"/>
              </a:rPr>
              <a:t>and when to seize an opportunity</a:t>
            </a:r>
          </a:p>
          <a:p>
            <a:pPr lvl="1">
              <a:spcAft>
                <a:spcPts val="1200"/>
              </a:spcAft>
            </a:pPr>
            <a:r>
              <a:rPr lang="en-US" sz="5100" dirty="0" smtClean="0">
                <a:latin typeface="Palatino Linotype" panose="02040502050505030304" pitchFamily="18" charset="0"/>
              </a:rPr>
              <a:t>Telling </a:t>
            </a:r>
            <a:r>
              <a:rPr lang="en-US" sz="5100" dirty="0">
                <a:latin typeface="Palatino Linotype" panose="02040502050505030304" pitchFamily="18" charset="0"/>
              </a:rPr>
              <a:t>the truth</a:t>
            </a:r>
          </a:p>
          <a:p>
            <a:pPr lvl="1">
              <a:spcAft>
                <a:spcPts val="1200"/>
              </a:spcAft>
            </a:pPr>
            <a:r>
              <a:rPr lang="en-US" sz="5100" dirty="0" smtClean="0">
                <a:latin typeface="Palatino Linotype" panose="02040502050505030304" pitchFamily="18" charset="0"/>
              </a:rPr>
              <a:t>Asking </a:t>
            </a:r>
            <a:r>
              <a:rPr lang="en-US" sz="5100" dirty="0">
                <a:latin typeface="Palatino Linotype" panose="02040502050505030304" pitchFamily="18" charset="0"/>
              </a:rPr>
              <a:t>for and </a:t>
            </a:r>
            <a:r>
              <a:rPr lang="en-US" sz="5100" dirty="0" smtClean="0">
                <a:latin typeface="Palatino Linotype" panose="02040502050505030304" pitchFamily="18" charset="0"/>
              </a:rPr>
              <a:t>accepting </a:t>
            </a:r>
            <a:r>
              <a:rPr lang="en-US" sz="5100" dirty="0">
                <a:latin typeface="Palatino Linotype" panose="02040502050505030304" pitchFamily="18" charset="0"/>
              </a:rPr>
              <a:t>help</a:t>
            </a:r>
          </a:p>
          <a:p>
            <a:pPr lvl="1">
              <a:spcAft>
                <a:spcPts val="1200"/>
              </a:spcAft>
            </a:pPr>
            <a:r>
              <a:rPr lang="en-US" sz="5100" dirty="0" smtClean="0">
                <a:latin typeface="Palatino Linotype" panose="02040502050505030304" pitchFamily="18" charset="0"/>
              </a:rPr>
              <a:t>Taking risks </a:t>
            </a:r>
            <a:r>
              <a:rPr lang="en-US" sz="5100" dirty="0">
                <a:latin typeface="Palatino Linotype" panose="02040502050505030304" pitchFamily="18" charset="0"/>
              </a:rPr>
              <a:t>including the risk to trust others</a:t>
            </a:r>
          </a:p>
          <a:p>
            <a:pPr lvl="1">
              <a:spcAft>
                <a:spcPts val="1200"/>
              </a:spcAft>
            </a:pPr>
            <a:r>
              <a:rPr lang="en-US" sz="5100" dirty="0" smtClean="0">
                <a:latin typeface="Palatino Linotype" panose="02040502050505030304" pitchFamily="18" charset="0"/>
              </a:rPr>
              <a:t>Telling  </a:t>
            </a:r>
            <a:r>
              <a:rPr lang="en-US" sz="5100" dirty="0">
                <a:latin typeface="Palatino Linotype" panose="02040502050505030304" pitchFamily="18" charset="0"/>
              </a:rPr>
              <a:t>your story  </a:t>
            </a:r>
            <a:r>
              <a:rPr lang="en-US" sz="5100" dirty="0"/>
              <a:t/>
            </a:r>
            <a:br>
              <a:rPr lang="en-US" sz="5100" dirty="0"/>
            </a:br>
            <a:r>
              <a:rPr lang="en-US" sz="5100" dirty="0"/>
              <a:t/>
            </a:r>
            <a:br>
              <a:rPr lang="en-US" sz="5100" dirty="0"/>
            </a:b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83677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Palatino Linotype" panose="02040502050505030304" pitchFamily="18" charset="0"/>
              </a:rPr>
              <a:t>Setting the Tone as Senate President</a:t>
            </a:r>
            <a:endParaRPr lang="en-US" sz="4000" dirty="0">
              <a:latin typeface="Palatino Linotype" panose="02040502050505030304" pitchFamily="18" charset="0"/>
            </a:endParaRPr>
          </a:p>
        </p:txBody>
      </p:sp>
      <p:sp>
        <p:nvSpPr>
          <p:cNvPr id="3" name="Content Placeholder 2"/>
          <p:cNvSpPr>
            <a:spLocks noGrp="1"/>
          </p:cNvSpPr>
          <p:nvPr>
            <p:ph idx="1"/>
          </p:nvPr>
        </p:nvSpPr>
        <p:spPr>
          <a:xfrm>
            <a:off x="838200" y="2070339"/>
            <a:ext cx="10515600" cy="4106623"/>
          </a:xfrm>
        </p:spPr>
        <p:txBody>
          <a:bodyPr>
            <a:normAutofit/>
          </a:bodyPr>
          <a:lstStyle/>
          <a:p>
            <a:pPr marL="0" indent="0">
              <a:buNone/>
            </a:pPr>
            <a:r>
              <a:rPr lang="en-US" sz="2800" b="0" i="0" dirty="0" smtClean="0">
                <a:latin typeface="Palatino Linotype" panose="02040502050505030304" pitchFamily="18" charset="0"/>
              </a:rPr>
              <a:t>The senate president can set the tone by:</a:t>
            </a:r>
          </a:p>
          <a:p>
            <a:pPr lvl="1"/>
            <a:r>
              <a:rPr lang="en-US" b="0" i="0" dirty="0" smtClean="0">
                <a:latin typeface="Palatino Linotype" panose="02040502050505030304" pitchFamily="18" charset="0"/>
              </a:rPr>
              <a:t>Creating </a:t>
            </a:r>
            <a:r>
              <a:rPr lang="en-US" b="0" i="0" dirty="0">
                <a:latin typeface="Palatino Linotype" panose="02040502050505030304" pitchFamily="18" charset="0"/>
              </a:rPr>
              <a:t>a vision &amp; strategy</a:t>
            </a:r>
          </a:p>
          <a:p>
            <a:pPr lvl="1"/>
            <a:r>
              <a:rPr lang="en-US" b="0" i="0" dirty="0" smtClean="0">
                <a:latin typeface="Palatino Linotype" panose="02040502050505030304" pitchFamily="18" charset="0"/>
              </a:rPr>
              <a:t>Recognizing leadership styles and how to use them</a:t>
            </a:r>
          </a:p>
          <a:p>
            <a:pPr lvl="1"/>
            <a:r>
              <a:rPr lang="en-US" b="0" i="0" dirty="0" smtClean="0">
                <a:latin typeface="Palatino Linotype" panose="02040502050505030304" pitchFamily="18" charset="0"/>
              </a:rPr>
              <a:t>Being </a:t>
            </a:r>
            <a:r>
              <a:rPr lang="en-US" b="0" i="0" dirty="0">
                <a:latin typeface="Palatino Linotype" panose="02040502050505030304" pitchFamily="18" charset="0"/>
              </a:rPr>
              <a:t>proactive</a:t>
            </a:r>
          </a:p>
          <a:p>
            <a:pPr lvl="1"/>
            <a:r>
              <a:rPr lang="en-US" b="0" i="0" dirty="0">
                <a:latin typeface="Palatino Linotype" panose="02040502050505030304" pitchFamily="18" charset="0"/>
              </a:rPr>
              <a:t>Setting direction</a:t>
            </a:r>
          </a:p>
          <a:p>
            <a:pPr lvl="1"/>
            <a:r>
              <a:rPr lang="en-US" b="0" i="0" dirty="0">
                <a:latin typeface="Palatino Linotype" panose="02040502050505030304" pitchFamily="18" charset="0"/>
              </a:rPr>
              <a:t>Raising expectations</a:t>
            </a:r>
          </a:p>
          <a:p>
            <a:pPr lvl="1"/>
            <a:r>
              <a:rPr lang="en-US" b="0" i="0" dirty="0">
                <a:latin typeface="Palatino Linotype" panose="02040502050505030304" pitchFamily="18" charset="0"/>
              </a:rPr>
              <a:t>Asking lots of questions</a:t>
            </a:r>
          </a:p>
          <a:p>
            <a:pPr lvl="1"/>
            <a:r>
              <a:rPr lang="en-US" b="0" i="0" dirty="0" smtClean="0">
                <a:latin typeface="Palatino Linotype" panose="02040502050505030304" pitchFamily="18" charset="0"/>
              </a:rPr>
              <a:t>Having allies</a:t>
            </a:r>
            <a:endParaRPr lang="en-US" b="0" i="0" dirty="0">
              <a:latin typeface="Palatino Linotype" panose="02040502050505030304" pitchFamily="18" charset="0"/>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74050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Leading All Faculty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0" i="0" dirty="0" smtClean="0">
                <a:solidFill>
                  <a:schemeClr val="tx1"/>
                </a:solidFill>
                <a:latin typeface="Times New Roman" panose="02020603050405020304" pitchFamily="18" charset="0"/>
                <a:cs typeface="Times New Roman" panose="02020603050405020304" pitchFamily="18" charset="0"/>
              </a:rPr>
              <a:t>As a faculty leader, the faculty need to trust that you are acting in the best interests of the college.</a:t>
            </a:r>
          </a:p>
          <a:p>
            <a:r>
              <a:rPr lang="en-US" sz="2800" b="0" i="0" dirty="0" smtClean="0">
                <a:solidFill>
                  <a:schemeClr val="tx1"/>
                </a:solidFill>
                <a:latin typeface="Times New Roman" panose="02020603050405020304" pitchFamily="18" charset="0"/>
                <a:cs typeface="Times New Roman" panose="02020603050405020304" pitchFamily="18" charset="0"/>
              </a:rPr>
              <a:t>They must see that you are open to listening to all sides and not showing favoritism to any particular groups or departments. </a:t>
            </a:r>
          </a:p>
          <a:p>
            <a:r>
              <a:rPr lang="en-US" sz="2800" b="0" i="0" dirty="0" smtClean="0">
                <a:solidFill>
                  <a:schemeClr val="tx1"/>
                </a:solidFill>
                <a:latin typeface="Times New Roman" panose="02020603050405020304" pitchFamily="18" charset="0"/>
                <a:cs typeface="Times New Roman" panose="02020603050405020304" pitchFamily="18" charset="0"/>
              </a:rPr>
              <a:t>While you may be friends with many of your fellow faculty, you cannot just side with your friends if you want all of the faculty to trust your judgement. </a:t>
            </a:r>
          </a:p>
          <a:p>
            <a:r>
              <a:rPr lang="en-US" sz="2800" b="0" i="0" dirty="0" smtClean="0">
                <a:solidFill>
                  <a:schemeClr val="tx1"/>
                </a:solidFill>
                <a:latin typeface="Times New Roman" panose="02020603050405020304" pitchFamily="18" charset="0"/>
                <a:cs typeface="Times New Roman" panose="02020603050405020304" pitchFamily="18" charset="0"/>
              </a:rPr>
              <a:t>Always remember that the needs of the college and the students should be put ahead of an individual.</a:t>
            </a:r>
            <a:endParaRPr lang="en-US" sz="2800" b="0" i="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95042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Palatino Linotype" panose="02040502050505030304" pitchFamily="18" charset="0"/>
              </a:rPr>
              <a:t>Strategies for Engaging All Faculty</a:t>
            </a:r>
            <a:endParaRPr lang="en-US" sz="4000" dirty="0">
              <a:latin typeface="Palatino Linotype" panose="02040502050505030304" pitchFamily="18" charset="0"/>
            </a:endParaRPr>
          </a:p>
        </p:txBody>
      </p:sp>
      <p:sp>
        <p:nvSpPr>
          <p:cNvPr id="3" name="Content Placeholder 2"/>
          <p:cNvSpPr>
            <a:spLocks noGrp="1"/>
          </p:cNvSpPr>
          <p:nvPr>
            <p:ph idx="1"/>
          </p:nvPr>
        </p:nvSpPr>
        <p:spPr>
          <a:xfrm>
            <a:off x="838200" y="2293257"/>
            <a:ext cx="10515600" cy="4272434"/>
          </a:xfrm>
        </p:spPr>
        <p:txBody>
          <a:bodyPr>
            <a:normAutofit lnSpcReduction="10000"/>
          </a:bodyPr>
          <a:lstStyle/>
          <a:p>
            <a:r>
              <a:rPr lang="en-US" sz="2800" b="0" i="0" dirty="0" smtClean="0"/>
              <a:t>Make time to spend to diverse groups of faculty</a:t>
            </a:r>
          </a:p>
          <a:p>
            <a:r>
              <a:rPr lang="en-US" sz="2800" b="0" i="0" dirty="0" smtClean="0"/>
              <a:t>Utilize your executive committee to provide a variety of perspectives</a:t>
            </a:r>
          </a:p>
          <a:p>
            <a:r>
              <a:rPr lang="en-US" sz="2800" b="0" i="0" dirty="0" smtClean="0"/>
              <a:t>Engage part-time faculty</a:t>
            </a:r>
            <a:endParaRPr lang="en-US" sz="2800" b="0" i="0" dirty="0" smtClean="0"/>
          </a:p>
          <a:p>
            <a:r>
              <a:rPr lang="en-US" sz="2800" b="0" i="0" dirty="0" smtClean="0"/>
              <a:t>Avoid referring to your own department or division</a:t>
            </a:r>
          </a:p>
          <a:p>
            <a:r>
              <a:rPr lang="en-US" sz="2800" b="0" i="0" dirty="0" smtClean="0"/>
              <a:t>Look for examples of good work outside of your area to praise</a:t>
            </a:r>
          </a:p>
          <a:p>
            <a:r>
              <a:rPr lang="en-US" sz="2800" b="0" i="0" dirty="0" smtClean="0"/>
              <a:t>Seek faculty perspectives from all over campus</a:t>
            </a:r>
          </a:p>
          <a:p>
            <a:r>
              <a:rPr lang="en-US" sz="2800" b="0" i="0" dirty="0" smtClean="0"/>
              <a:t>Consider briefly visiting each division meeting to offer remarks tailored for that division</a:t>
            </a:r>
            <a:endParaRPr lang="en-US" sz="2800" b="0" i="0"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37966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i="0" dirty="0">
                <a:latin typeface="Palatino Linotype" panose="02040502050505030304" pitchFamily="18" charset="0"/>
              </a:rPr>
              <a:t>The Senate President:  Protecting the Senate’s purview</a:t>
            </a:r>
          </a:p>
        </p:txBody>
      </p:sp>
      <p:sp>
        <p:nvSpPr>
          <p:cNvPr id="3" name="Content Placeholder 2"/>
          <p:cNvSpPr>
            <a:spLocks noGrp="1"/>
          </p:cNvSpPr>
          <p:nvPr>
            <p:ph idx="1"/>
          </p:nvPr>
        </p:nvSpPr>
        <p:spPr/>
        <p:txBody>
          <a:bodyPr>
            <a:normAutofit/>
          </a:bodyPr>
          <a:lstStyle/>
          <a:p>
            <a:pPr marL="0" indent="0">
              <a:spcAft>
                <a:spcPts val="1200"/>
              </a:spcAft>
              <a:buNone/>
            </a:pPr>
            <a:r>
              <a:rPr lang="en-US" sz="2800" i="0" dirty="0" smtClean="0">
                <a:latin typeface="Palatino Linotype" panose="02040502050505030304" pitchFamily="18" charset="0"/>
              </a:rPr>
              <a:t>An important part of the role of a senate president is to protect the senate purview. </a:t>
            </a:r>
            <a:r>
              <a:rPr lang="en-US" sz="2800" i="0" dirty="0">
                <a:latin typeface="Palatino Linotype" panose="02040502050505030304" pitchFamily="18" charset="0"/>
              </a:rPr>
              <a:t> </a:t>
            </a:r>
            <a:r>
              <a:rPr lang="en-US" sz="2800" i="0" dirty="0" smtClean="0">
                <a:latin typeface="Palatino Linotype" panose="02040502050505030304" pitchFamily="18" charset="0"/>
              </a:rPr>
              <a:t>This may require the president to </a:t>
            </a:r>
            <a:endParaRPr lang="en-US" sz="2800" i="0" dirty="0">
              <a:latin typeface="Palatino Linotype" panose="02040502050505030304" pitchFamily="18" charset="0"/>
            </a:endParaRPr>
          </a:p>
          <a:p>
            <a:pPr>
              <a:spcAft>
                <a:spcPts val="1200"/>
              </a:spcAft>
            </a:pPr>
            <a:r>
              <a:rPr lang="en-US" sz="2800" i="0" dirty="0" smtClean="0">
                <a:latin typeface="Palatino Linotype" panose="02040502050505030304" pitchFamily="18" charset="0"/>
              </a:rPr>
              <a:t>Remain Vigilant and Build Allies</a:t>
            </a:r>
            <a:endParaRPr lang="en-US" sz="2800" i="0" dirty="0">
              <a:latin typeface="Palatino Linotype" panose="02040502050505030304" pitchFamily="18" charset="0"/>
            </a:endParaRPr>
          </a:p>
          <a:p>
            <a:pPr>
              <a:spcAft>
                <a:spcPts val="1200"/>
              </a:spcAft>
            </a:pPr>
            <a:r>
              <a:rPr lang="en-US" sz="2800" i="0" dirty="0" smtClean="0">
                <a:latin typeface="Palatino Linotype" panose="02040502050505030304" pitchFamily="18" charset="0"/>
              </a:rPr>
              <a:t>Provide Leadership for Faculty</a:t>
            </a:r>
          </a:p>
          <a:p>
            <a:pPr>
              <a:spcAft>
                <a:spcPts val="1200"/>
              </a:spcAft>
            </a:pPr>
            <a:r>
              <a:rPr lang="en-US" sz="2800" i="0" dirty="0" smtClean="0">
                <a:latin typeface="Palatino Linotype" panose="02040502050505030304" pitchFamily="18" charset="0"/>
              </a:rPr>
              <a:t>Build Relationships that Promote Primacy with the 10+1</a:t>
            </a:r>
            <a:endParaRPr lang="en-US" sz="2800" i="0" dirty="0">
              <a:latin typeface="Palatino Linotype" panose="02040502050505030304" pitchFamily="18"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608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a:t>“</a:t>
            </a:r>
          </a:p>
        </p:txBody>
      </p:sp>
      <p:sp>
        <p:nvSpPr>
          <p:cNvPr id="3" name="Title 2"/>
          <p:cNvSpPr>
            <a:spLocks noGrp="1"/>
          </p:cNvSpPr>
          <p:nvPr>
            <p:ph type="title"/>
          </p:nvPr>
        </p:nvSpPr>
        <p:spPr/>
        <p:txBody>
          <a:bodyPr>
            <a:normAutofit/>
          </a:bodyPr>
          <a:lstStyle/>
          <a:p>
            <a:pPr algn="ctr"/>
            <a:r>
              <a:rPr lang="en-US" i="0" dirty="0" smtClean="0">
                <a:latin typeface="Palatino Linotype" panose="02040502050505030304" pitchFamily="18" charset="0"/>
              </a:rPr>
              <a:t>Remain Vigilant and Build Allies</a:t>
            </a:r>
            <a:endParaRPr lang="en-US" i="0" dirty="0">
              <a:latin typeface="Palatino Linotype" panose="02040502050505030304" pitchFamily="18" charset="0"/>
            </a:endParaRPr>
          </a:p>
        </p:txBody>
      </p:sp>
      <p:sp>
        <p:nvSpPr>
          <p:cNvPr id="5" name="Content Placeholder 4"/>
          <p:cNvSpPr>
            <a:spLocks noGrp="1"/>
          </p:cNvSpPr>
          <p:nvPr>
            <p:ph idx="1"/>
          </p:nvPr>
        </p:nvSpPr>
        <p:spPr/>
        <p:txBody>
          <a:bodyPr/>
          <a:lstStyle/>
          <a:p>
            <a:endParaRPr lang="en-US" dirty="0">
              <a:latin typeface="Palatino Linotype" panose="02040502050505030304" pitchFamily="18" charset="0"/>
            </a:endParaRPr>
          </a:p>
          <a:p>
            <a:r>
              <a:rPr lang="en-US" b="0" i="0" dirty="0" smtClean="0">
                <a:latin typeface="Palatino Linotype" panose="02040502050505030304" pitchFamily="18" charset="0"/>
              </a:rPr>
              <a:t>Become </a:t>
            </a:r>
            <a:r>
              <a:rPr lang="en-US" b="0" i="0" dirty="0">
                <a:latin typeface="Palatino Linotype" panose="02040502050505030304" pitchFamily="18" charset="0"/>
              </a:rPr>
              <a:t>familiar with the statutory and regulatory context in which the senate operates</a:t>
            </a:r>
          </a:p>
          <a:p>
            <a:r>
              <a:rPr lang="en-US" b="0" i="0" dirty="0" smtClean="0">
                <a:latin typeface="Palatino Linotype" panose="02040502050505030304" pitchFamily="18" charset="0"/>
              </a:rPr>
              <a:t>Advocate </a:t>
            </a:r>
            <a:r>
              <a:rPr lang="en-US" b="0" i="0" dirty="0">
                <a:latin typeface="Palatino Linotype" panose="02040502050505030304" pitchFamily="18" charset="0"/>
              </a:rPr>
              <a:t>for Faculty Interests</a:t>
            </a:r>
          </a:p>
          <a:p>
            <a:r>
              <a:rPr lang="en-US" b="0" i="0" dirty="0" smtClean="0">
                <a:latin typeface="Palatino Linotype" panose="02040502050505030304" pitchFamily="18" charset="0"/>
              </a:rPr>
              <a:t>Promote </a:t>
            </a:r>
            <a:r>
              <a:rPr lang="en-US" b="0" i="0" dirty="0">
                <a:latin typeface="Palatino Linotype" panose="02040502050505030304" pitchFamily="18" charset="0"/>
              </a:rPr>
              <a:t>an Effective Relationship with the Board of Trustees</a:t>
            </a:r>
          </a:p>
          <a:p>
            <a:r>
              <a:rPr lang="en-US" b="0" i="0" dirty="0" smtClean="0">
                <a:latin typeface="Palatino Linotype" panose="02040502050505030304" pitchFamily="18" charset="0"/>
              </a:rPr>
              <a:t>Maintain </a:t>
            </a:r>
            <a:r>
              <a:rPr lang="en-US" b="0" i="0" dirty="0">
                <a:latin typeface="Palatino Linotype" panose="02040502050505030304" pitchFamily="18" charset="0"/>
              </a:rPr>
              <a:t>Contact with the Academic Senate for California Community Colleges</a:t>
            </a:r>
          </a:p>
          <a:p>
            <a:r>
              <a:rPr lang="en-US" b="0" i="0" dirty="0" smtClean="0">
                <a:latin typeface="Palatino Linotype" panose="02040502050505030304" pitchFamily="18" charset="0"/>
              </a:rPr>
              <a:t>Maintain </a:t>
            </a:r>
            <a:r>
              <a:rPr lang="en-US" b="0" i="0" dirty="0">
                <a:latin typeface="Palatino Linotype" panose="02040502050505030304" pitchFamily="18" charset="0"/>
              </a:rPr>
              <a:t>Effective Relationships with Other Governance Groups</a:t>
            </a:r>
          </a:p>
          <a:p>
            <a:endParaRPr lang="en-US" b="0" i="0" dirty="0"/>
          </a:p>
          <a:p>
            <a:pPr marL="0" indent="0">
              <a:buNone/>
            </a:pPr>
            <a:endParaRPr lang="en-US" dirty="0"/>
          </a:p>
          <a:p>
            <a:endParaRPr lang="en-US" dirty="0"/>
          </a:p>
        </p:txBody>
      </p:sp>
      <p:sp>
        <p:nvSpPr>
          <p:cNvPr id="11" name="Text Placeholder 2"/>
          <p:cNvSpPr txBox="1">
            <a:spLocks/>
          </p:cNvSpPr>
          <p:nvPr/>
        </p:nvSpPr>
        <p:spPr>
          <a:xfrm>
            <a:off x="838200" y="4386265"/>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cap="all"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Fall 2018 Plenary Session, Irvine, CA</a:t>
            </a:r>
            <a:endParaRPr lang="en-US">
              <a:solidFill>
                <a:prstClr val="black">
                  <a:tint val="75000"/>
                </a:prstClr>
              </a:solidFill>
            </a:endParaRPr>
          </a:p>
        </p:txBody>
      </p:sp>
    </p:spTree>
    <p:extLst>
      <p:ext uri="{BB962C8B-B14F-4D97-AF65-F5344CB8AC3E}">
        <p14:creationId xmlns:p14="http://schemas.microsoft.com/office/powerpoint/2010/main" val="2897243995"/>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2184</TotalTime>
  <Words>1150</Words>
  <Application>Microsoft Office PowerPoint</Application>
  <PresentationFormat>Widescreen</PresentationFormat>
  <Paragraphs>123</Paragraphs>
  <Slides>16</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Georgia</vt:lpstr>
      <vt:lpstr>Palatino Linotype</vt:lpstr>
      <vt:lpstr>Times New Roman</vt:lpstr>
      <vt:lpstr>1_Office Theme</vt:lpstr>
      <vt:lpstr>Office Theme</vt:lpstr>
      <vt:lpstr>Representing All Faculty:   The Role of the Senate President</vt:lpstr>
      <vt:lpstr>Welcome</vt:lpstr>
      <vt:lpstr>Becoming a Successful Leader</vt:lpstr>
      <vt:lpstr>Effective Leadership Practices</vt:lpstr>
      <vt:lpstr>Setting the Tone as Senate President</vt:lpstr>
      <vt:lpstr>Leading All Faculty</vt:lpstr>
      <vt:lpstr>Strategies for Engaging All Faculty</vt:lpstr>
      <vt:lpstr>The Senate President:  Protecting the Senate’s purview</vt:lpstr>
      <vt:lpstr>Remain Vigilant and Build Allies</vt:lpstr>
      <vt:lpstr>Provide Leadership for Faculty</vt:lpstr>
      <vt:lpstr>Build Relationships that Promote Primacy  Within the 10+1</vt:lpstr>
      <vt:lpstr>The 10+1 (Title 5 §53200)</vt:lpstr>
      <vt:lpstr> Speak Up  </vt:lpstr>
      <vt:lpstr>Help Build Future Leaders </vt:lpstr>
      <vt:lpstr>PowerPoint Presentation</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Samuel Foster</cp:lastModifiedBy>
  <cp:revision>77</cp:revision>
  <cp:lastPrinted>2018-10-30T01:34:15Z</cp:lastPrinted>
  <dcterms:created xsi:type="dcterms:W3CDTF">2015-05-02T02:46:00Z</dcterms:created>
  <dcterms:modified xsi:type="dcterms:W3CDTF">2018-10-30T03:04:36Z</dcterms:modified>
</cp:coreProperties>
</file>