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78" r:id="rId4"/>
    <p:sldId id="288" r:id="rId5"/>
    <p:sldId id="277" r:id="rId6"/>
    <p:sldId id="292" r:id="rId7"/>
    <p:sldId id="298" r:id="rId8"/>
    <p:sldId id="279" r:id="rId9"/>
    <p:sldId id="296" r:id="rId10"/>
    <p:sldId id="284" r:id="rId11"/>
    <p:sldId id="297" r:id="rId12"/>
    <p:sldId id="287" r:id="rId13"/>
    <p:sldId id="281" r:id="rId14"/>
    <p:sldId id="289" r:id="rId15"/>
    <p:sldId id="290" r:id="rId16"/>
    <p:sldId id="291" r:id="rId17"/>
    <p:sldId id="286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69C9EC-5296-D44A-A7E3-9D50F2CBDD28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E1346-2993-0F4D-AEB3-7C0F53CD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976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79D6-1503-7C47-8D3D-9B8B046E9A19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8C551-7708-9B49-90E3-D153F408E5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6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175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Geoffrey/Oleg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ACFAEA-7E1F-440C-8FA8-F12418B3F0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04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98C551-7708-9B49-90E3-D153F408E57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4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October 22,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October 22,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resolutions@asccc.or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foster@fullcoll.ed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hyperlink" Target="mailto:cmckay@Mendocino.edu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24424"/>
            <a:ext cx="7848600" cy="719838"/>
          </a:xfrm>
        </p:spPr>
        <p:txBody>
          <a:bodyPr/>
          <a:lstStyle/>
          <a:p>
            <a:pPr algn="ctr"/>
            <a:r>
              <a:rPr lang="en-US" sz="4000" cap="none" dirty="0" smtClean="0">
                <a:latin typeface="Bahnschrift SemiBold Condensed" panose="020B0502040204020203" pitchFamily="34" charset="0"/>
                <a:cs typeface="Times New Roman"/>
              </a:rPr>
              <a:t>Resolution Writing: 101 </a:t>
            </a:r>
            <a:endParaRPr lang="en-US" sz="4000" cap="none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199"/>
            <a:ext cx="7848600" cy="3180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Sam Foster, Area D Representative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Conan McKay, Area B Representative</a:t>
            </a:r>
          </a:p>
          <a:p>
            <a:endParaRPr lang="en-US" dirty="0">
              <a:latin typeface="Times New Roman"/>
              <a:cs typeface="Times New Roman"/>
            </a:endParaRPr>
          </a:p>
          <a:p>
            <a:pPr algn="ctr"/>
            <a:r>
              <a:rPr lang="en-US" b="1" i="1" dirty="0">
                <a:solidFill>
                  <a:srgbClr val="C00000"/>
                </a:solidFill>
                <a:latin typeface="Centaur" panose="02030504050205020304" pitchFamily="18" charset="0"/>
                <a:cs typeface="Times New Roman"/>
              </a:rPr>
              <a:t>The ASCCC expresses its official position on issues, legislation, and ideas through the resolution process. </a:t>
            </a:r>
            <a:endParaRPr lang="en-US" b="1" dirty="0" smtClean="0">
              <a:solidFill>
                <a:srgbClr val="C00000"/>
              </a:solidFill>
              <a:latin typeface="Centaur" panose="02030504050205020304" pitchFamily="18" charset="0"/>
              <a:cs typeface="Times New Roman"/>
            </a:endParaRPr>
          </a:p>
          <a:p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 descr="ASCCC_Logo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49507" y="400050"/>
            <a:ext cx="4231670" cy="78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13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Required 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3080"/>
            <a:ext cx="8229600" cy="480152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All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resolutions and amendments are to be submitted electronically to 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  <a:hlinkClick r:id="rId2"/>
              </a:rPr>
              <a:t>resolutions@asccc.org</a:t>
            </a:r>
            <a:endParaRPr lang="en-US" sz="3200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Signature pages are to be submitted during session to the Resolutions Committee Chair </a:t>
            </a:r>
            <a:r>
              <a:rPr lang="mr-IN" sz="32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with signatures from </a:t>
            </a:r>
            <a:r>
              <a:rPr lang="en-US" sz="3200" b="1" dirty="0" smtClean="0">
                <a:latin typeface="Centaur" panose="02030504050205020304" pitchFamily="18" charset="0"/>
                <a:cs typeface="Times New Roman"/>
              </a:rPr>
              <a:t>four</a:t>
            </a:r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 (4) delegates</a:t>
            </a:r>
          </a:p>
          <a:p>
            <a:r>
              <a:rPr lang="en-US" sz="3200" dirty="0">
                <a:latin typeface="Centaur" panose="02030504050205020304" pitchFamily="18" charset="0"/>
                <a:cs typeface="Times New Roman"/>
              </a:rPr>
              <a:t>Contacts must attend afternoon sessions at plenary to address conflicts </a:t>
            </a:r>
            <a:endParaRPr lang="en-US" sz="3200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sz="3200" dirty="0" smtClean="0">
                <a:latin typeface="Centaur" panose="02030504050205020304" pitchFamily="18" charset="0"/>
                <a:cs typeface="Times New Roman"/>
              </a:rPr>
              <a:t>All new resolutions and amendments are due by 4:30pm TODAY</a:t>
            </a:r>
            <a:endParaRPr lang="en-US" sz="3200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314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8912328">
            <a:off x="5896935" y="2568728"/>
            <a:ext cx="5579729" cy="47208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hnschrift SemiBold Condensed" panose="020B0502040204020203" pitchFamily="34" charset="0"/>
              </a:rPr>
              <a:t>Consent Calendar</a:t>
            </a:r>
            <a:endParaRPr lang="en-US" dirty="0">
              <a:latin typeface="Bahnschrift SemiBold Condensed" panose="020B0502040204020203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entaur" panose="02030504050205020304" pitchFamily="18" charset="0"/>
              </a:rPr>
              <a:t>Resolutions are placed on consent calendar if: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Deemed non-controversial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reverse a previous position </a:t>
            </a:r>
          </a:p>
          <a:p>
            <a:pPr marL="731520" lvl="1" indent="-457200">
              <a:spcBef>
                <a:spcPts val="0"/>
              </a:spcBef>
              <a:buFont typeface="+mj-lt"/>
              <a:buAutoNum type="arabicPeriod"/>
            </a:pPr>
            <a:r>
              <a:rPr lang="en-US" sz="2400" i="1" dirty="0" smtClean="0">
                <a:latin typeface="Centaur" panose="02030504050205020304" pitchFamily="18" charset="0"/>
              </a:rPr>
              <a:t>Do not compete with another proposed resolution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Items on consent will be voted on together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Resolutions and amendments submitted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last day of plenary will not be placed </a:t>
            </a:r>
            <a:br>
              <a:rPr lang="en-US" dirty="0" smtClean="0">
                <a:latin typeface="Centaur" panose="02030504050205020304" pitchFamily="18" charset="0"/>
              </a:rPr>
            </a:br>
            <a:r>
              <a:rPr lang="en-US" dirty="0" smtClean="0">
                <a:latin typeface="Centaur" panose="02030504050205020304" pitchFamily="18" charset="0"/>
              </a:rPr>
              <a:t>on consent calendar </a:t>
            </a:r>
          </a:p>
          <a:p>
            <a:r>
              <a:rPr lang="en-US" dirty="0" smtClean="0">
                <a:latin typeface="Centaur" panose="02030504050205020304" pitchFamily="18" charset="0"/>
              </a:rPr>
              <a:t>Marked in packets with an asterisk</a:t>
            </a:r>
            <a:endParaRPr lang="en-US" dirty="0">
              <a:latin typeface="Centaur" panose="020305040502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87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After Plenary Sessio</a:t>
            </a:r>
            <a:r>
              <a:rPr lang="en-US" dirty="0">
                <a:latin typeface="Bahnschrift Condensed" panose="020B0502040204020203" pitchFamily="34" charset="0"/>
                <a:cs typeface="Times New Roman"/>
              </a:rPr>
              <a:t>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822" y="1524000"/>
            <a:ext cx="4125978" cy="495300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Resolutions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assigned to committee or individual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tracked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on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ASCCC website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Action included in annual reporting</a:t>
            </a:r>
          </a:p>
          <a:p>
            <a:pPr marL="0" indent="0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3074" name="Picture 2" descr="Image result for candle lighting rel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5" t="373"/>
          <a:stretch/>
        </p:blipFill>
        <p:spPr bwMode="auto">
          <a:xfrm>
            <a:off x="152594" y="1733265"/>
            <a:ext cx="4408228" cy="486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23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Using Resolutions Locally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ASCCC resolutions useful for supporting change at your local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campus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Local resolutions can help clarify local processes </a:t>
            </a:r>
          </a:p>
          <a:p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 smtClean="0">
              <a:latin typeface="Times New Roman"/>
              <a:cs typeface="Times New Roman"/>
            </a:endParaRPr>
          </a:p>
          <a:p>
            <a:pPr>
              <a:spcAft>
                <a:spcPts val="600"/>
              </a:spcAft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7616" y="4406900"/>
            <a:ext cx="30226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6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Must check the following: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Duplication of Position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Reversal of Position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Clarity, Readability, Understanding, Intent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Senate Purview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Not a Strictly Local Concern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782" y="3906341"/>
            <a:ext cx="3035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38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Format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: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No more than four “whereas” and four “resolved”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“Resolved” statements should “stand alone” in case divided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Consider using first “whereas” as an introduction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Write out names in first reference with acronym in parenthesis, then use acronym for subsequent reference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as direct as possible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Limit “whereas” statement to one reason in support or defense of the “resolved” statements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Be sure the title of the resolution accurately reflects the content and intent of the resolution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9245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AD0101"/>
                </a:solidFill>
                <a:latin typeface="Centaur" panose="02030504050205020304" pitchFamily="18" charset="0"/>
                <a:cs typeface="Times New Roman"/>
              </a:rPr>
              <a:t>Amendments: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Added to help clarify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intent and/or expand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scope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Use underscores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and strikethroughs, not track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changes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Review the title after adding an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amendment, and amend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if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necessar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y</a:t>
            </a: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Make sure amendments don’t result in inconsistencies within a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or reverse the intent of the resolution (better to vote the resolution down)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>
                <a:latin typeface="Centaur" panose="02030504050205020304" pitchFamily="18" charset="0"/>
                <a:cs typeface="Times New Roman"/>
              </a:rPr>
              <a:t>Include contacts for each 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amendment </a:t>
            </a:r>
            <a:endParaRPr lang="en-US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4440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Nuts and Bolts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Carefully Consider: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Word Choice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Use qualifiers such as any, every, all, never, none, etc. very carefully.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“Recommend”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Be clear about what is being recommended.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“Ensure” or “Require” (Is it within ASCCC power?)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“Assert” or “Affirm” implies a position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“Support” (but not the $$ kind)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“Work with” (collaborate with system partners)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85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214685"/>
            <a:ext cx="7772400" cy="2200275"/>
          </a:xfrm>
        </p:spPr>
        <p:txBody>
          <a:bodyPr>
            <a:normAutofit/>
          </a:bodyPr>
          <a:lstStyle/>
          <a:p>
            <a:pPr algn="ctr"/>
            <a:r>
              <a:rPr lang="en-US" cap="none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Questions and Comments</a:t>
            </a:r>
            <a:endParaRPr lang="en-US" cap="none" dirty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710188"/>
            <a:ext cx="7772400" cy="14168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Contact:</a:t>
            </a: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Sam Foster </a:t>
            </a:r>
            <a:r>
              <a:rPr lang="en-US" dirty="0">
                <a:hlinkClick r:id="rId3"/>
              </a:rPr>
              <a:t>sfoster@fullcoll.edu</a:t>
            </a:r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</a:rPr>
              <a:t>Conan McKay </a:t>
            </a:r>
            <a:r>
              <a:rPr lang="en-US" dirty="0" smtClean="0">
                <a:solidFill>
                  <a:srgbClr val="404040"/>
                </a:solidFill>
                <a:latin typeface="Bahnschrift Condensed" panose="020B0502040204020203" pitchFamily="34" charset="0"/>
                <a:cs typeface="Times New Roman"/>
                <a:hlinkClick r:id="rId4"/>
              </a:rPr>
              <a:t>cmckay@Mendocino.edu</a:t>
            </a:r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endParaRPr lang="en-US" dirty="0" smtClean="0">
              <a:solidFill>
                <a:srgbClr val="404040"/>
              </a:solidFill>
              <a:latin typeface="Bahnschrift Condensed" panose="020B0502040204020203" pitchFamily="34" charset="0"/>
              <a:cs typeface="Times New Roman"/>
            </a:endParaRPr>
          </a:p>
          <a:p>
            <a:endParaRPr lang="en-US" dirty="0">
              <a:solidFill>
                <a:srgbClr val="404040"/>
              </a:solidFill>
              <a:latin typeface="Times New Roman"/>
              <a:cs typeface="Times New Roman"/>
            </a:endParaRPr>
          </a:p>
        </p:txBody>
      </p:sp>
      <p:pic>
        <p:nvPicPr>
          <p:cNvPr id="5122" name="Picture 2" descr="Image result for lightbulb question mark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23" y="984431"/>
            <a:ext cx="1845380" cy="2460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101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bright, bulb, conceptu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6960" y="0"/>
            <a:ext cx="103309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Bahnschrift Condensed" panose="020B0502040204020203" pitchFamily="34" charset="0"/>
                <a:cs typeface="Times New Roman"/>
              </a:rPr>
              <a:t>Overview</a:t>
            </a:r>
            <a:endParaRPr lang="en-US" sz="5400" dirty="0">
              <a:solidFill>
                <a:schemeClr val="bg1"/>
              </a:solidFill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18" y="1423916"/>
            <a:ext cx="5793475" cy="4876800"/>
          </a:xfrm>
        </p:spPr>
        <p:txBody>
          <a:bodyPr>
            <a:normAutofit/>
          </a:bodyPr>
          <a:lstStyle/>
          <a:p>
            <a:pPr lvl="1"/>
            <a:endParaRPr lang="en-US" sz="2400" b="1" dirty="0" smtClean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Introduction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Resolutions Handbook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Process</a:t>
            </a:r>
          </a:p>
          <a:p>
            <a:r>
              <a:rPr lang="en-US" sz="2800" b="1" dirty="0" smtClean="0">
                <a:solidFill>
                  <a:schemeClr val="bg1"/>
                </a:solidFill>
                <a:latin typeface="Centaur" panose="02030504050205020304" pitchFamily="18" charset="0"/>
                <a:cs typeface="Times New Roman"/>
              </a:rPr>
              <a:t>Nuts and Bolts</a:t>
            </a:r>
            <a:endParaRPr lang="en-US" sz="2500" dirty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i="1" dirty="0" smtClean="0">
              <a:latin typeface="Times New Roman"/>
              <a:cs typeface="Times New Roman"/>
            </a:endParaRPr>
          </a:p>
          <a:p>
            <a:pPr marL="0" indent="0">
              <a:buNone/>
            </a:pPr>
            <a:endParaRPr lang="en-US" sz="2500" dirty="0" smtClean="0">
              <a:latin typeface="Times New Roman"/>
              <a:cs typeface="Times New Roman"/>
            </a:endParaRPr>
          </a:p>
          <a:p>
            <a:endParaRPr lang="en-US" sz="25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624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SemiBold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SemiBold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Identify and record the will of the academic senates of the California community colleges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Set direction for the ASCCC as a whole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Direct members of the Executive Committee and ASCCC Committees to take action in response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borne out of issues important to faculty and often identified by: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the ASCCC Executive Committee 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ASCCC Committees/Taskforces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L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ocal </a:t>
            </a:r>
            <a:r>
              <a:rPr lang="en-US" dirty="0">
                <a:latin typeface="Centaur" panose="02030504050205020304" pitchFamily="18" charset="0"/>
                <a:cs typeface="Times New Roman"/>
              </a:rPr>
              <a:t>S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enates </a:t>
            </a:r>
          </a:p>
          <a:p>
            <a:pPr lvl="1"/>
            <a:r>
              <a:rPr lang="en-US" dirty="0">
                <a:latin typeface="Centaur" panose="02030504050205020304" pitchFamily="18" charset="0"/>
                <a:cs typeface="Times New Roman"/>
              </a:rPr>
              <a:t>I</a:t>
            </a:r>
            <a:r>
              <a:rPr lang="en-US" dirty="0" smtClean="0">
                <a:latin typeface="Centaur" panose="02030504050205020304" pitchFamily="18" charset="0"/>
                <a:cs typeface="Times New Roman"/>
              </a:rPr>
              <a:t>ndividuals</a:t>
            </a:r>
          </a:p>
        </p:txBody>
      </p:sp>
    </p:spTree>
    <p:extLst>
      <p:ext uri="{BB962C8B-B14F-4D97-AF65-F5344CB8AC3E}">
        <p14:creationId xmlns:p14="http://schemas.microsoft.com/office/powerpoint/2010/main" val="294736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Introduction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entaur" panose="02030504050205020304" pitchFamily="18" charset="0"/>
                <a:cs typeface="Times New Roman"/>
              </a:rPr>
              <a:t>Resolutions</a:t>
            </a:r>
            <a:r>
              <a:rPr lang="mr-IN" dirty="0" smtClean="0">
                <a:latin typeface="Centaur" panose="02030504050205020304" pitchFamily="18" charset="0"/>
                <a:cs typeface="Times New Roman"/>
              </a:rPr>
              <a:t>…</a:t>
            </a:r>
            <a:endParaRPr lang="en-US" dirty="0" smtClean="0">
              <a:latin typeface="Centaur" panose="02030504050205020304" pitchFamily="18" charset="0"/>
              <a:cs typeface="Times New Roman"/>
            </a:endParaRP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debated by the body at the fall and spring plenary sessions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voted on by the delegates of the local senates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bottom up, grass roots democracy</a:t>
            </a:r>
          </a:p>
          <a:p>
            <a:r>
              <a:rPr lang="en-US" dirty="0" smtClean="0">
                <a:latin typeface="Centaur" panose="02030504050205020304" pitchFamily="18" charset="0"/>
                <a:cs typeface="Times New Roman"/>
              </a:rPr>
              <a:t>Are used for: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Adopting Papers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Disciplines List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Positions on Pending Legislation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Affect Change</a:t>
            </a:r>
          </a:p>
          <a:p>
            <a:pPr lvl="1"/>
            <a:r>
              <a:rPr lang="en-US" dirty="0" smtClean="0">
                <a:latin typeface="Centaur" panose="02030504050205020304" pitchFamily="18" charset="0"/>
                <a:cs typeface="Times New Roman"/>
              </a:rPr>
              <a:t>Address Conflict</a:t>
            </a:r>
          </a:p>
          <a:p>
            <a:pPr lvl="1"/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9" y="3646986"/>
            <a:ext cx="3886201" cy="29146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598" y="3646986"/>
            <a:ext cx="3886201" cy="29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89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Resolutions Handbook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Adopted in Fall 2014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Updated Fall 2016/Spring 2017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Details Process and Procedures</a:t>
            </a:r>
          </a:p>
          <a:p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Defines the roles of the Executive Committee and the Resolutions Committee</a:t>
            </a: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1026" name="Picture 2" descr="https://cardology.org/wp-content/uploads/2014/09/Fotolia_20274255_M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24119"/>
            <a:ext cx="4360862" cy="2829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88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92" y="123092"/>
            <a:ext cx="8229600" cy="9906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Resolutions Handbook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906" t="402" r="18315" b="10633"/>
          <a:stretch/>
        </p:blipFill>
        <p:spPr>
          <a:xfrm>
            <a:off x="351692" y="937845"/>
            <a:ext cx="8591246" cy="55450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6600093" y="2016370"/>
            <a:ext cx="1113692" cy="527538"/>
          </a:xfrm>
          <a:prstGeom prst="ellipse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67046" y="2790091"/>
            <a:ext cx="3094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Publications</a:t>
            </a:r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Papers 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4277" y="6134072"/>
            <a:ext cx="2461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en-US" i="1" dirty="0" smtClean="0">
                <a:solidFill>
                  <a:srgbClr val="FF0000"/>
                </a:solidFill>
              </a:rPr>
              <a:t>Use most current!</a:t>
            </a:r>
            <a:endParaRPr lang="en-US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31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ight art light fixture lighting light bulb lamp lighting accessory incandescent light bulb chandelier darkness night lampshade deco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119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Image result for L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494" y="-9526"/>
            <a:ext cx="9753600" cy="686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608" y="352283"/>
            <a:ext cx="8857396" cy="3413305"/>
          </a:xfrm>
        </p:spPr>
        <p:txBody>
          <a:bodyPr>
            <a:normAutofit/>
          </a:bodyPr>
          <a:lstStyle/>
          <a:p>
            <a:pPr algn="r"/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RESOLUTIONS PROCESS</a:t>
            </a:r>
            <a:b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</a:br>
            <a:r>
              <a:rPr lang="en-US" sz="7200" dirty="0" smtClean="0">
                <a:solidFill>
                  <a:schemeClr val="tx1"/>
                </a:solidFill>
                <a:latin typeface="Impact" panose="020B0806030902050204" pitchFamily="34" charset="0"/>
              </a:rPr>
              <a:t> OVERVIEW</a:t>
            </a:r>
            <a:endParaRPr lang="en-US" sz="72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2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Bahnschrift Condensed" panose="020B0502040204020203" pitchFamily="34" charset="0"/>
                <a:cs typeface="Times New Roman"/>
              </a:rPr>
              <a:t>Process</a:t>
            </a:r>
            <a:endParaRPr lang="en-US" dirty="0">
              <a:latin typeface="Bahnschrift Condensed" panose="020B0502040204020203" pitchFamily="34" charset="0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Resolution: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Pre-plenary review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Executive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Resolutions Committee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Area Meetings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Plenary Breakouts and Office Hours</a:t>
            </a:r>
          </a:p>
          <a:p>
            <a:pPr>
              <a:spcBef>
                <a:spcPts val="0"/>
              </a:spcBef>
            </a:pPr>
            <a:r>
              <a:rPr lang="en-US" sz="2800" dirty="0">
                <a:latin typeface="Centaur" panose="02030504050205020304" pitchFamily="18" charset="0"/>
                <a:cs typeface="Times New Roman"/>
              </a:rPr>
              <a:t>New resolutions and amendments require four signatures</a:t>
            </a:r>
          </a:p>
          <a:p>
            <a:pPr>
              <a:spcBef>
                <a:spcPts val="0"/>
              </a:spcBef>
            </a:pP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Debate </a:t>
            </a:r>
            <a:r>
              <a:rPr lang="en-US" sz="2800" dirty="0">
                <a:latin typeface="Centaur" panose="02030504050205020304" pitchFamily="18" charset="0"/>
                <a:cs typeface="Times New Roman"/>
              </a:rPr>
              <a:t>and 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Voting </a:t>
            </a:r>
            <a:r>
              <a:rPr lang="mr-IN" sz="2800" dirty="0" smtClean="0">
                <a:latin typeface="Centaur" panose="02030504050205020304" pitchFamily="18" charset="0"/>
                <a:cs typeface="Times New Roman"/>
              </a:rPr>
              <a:t>–</a:t>
            </a:r>
            <a:r>
              <a:rPr lang="en-US" sz="2800" dirty="0" smtClean="0">
                <a:latin typeface="Centaur" panose="02030504050205020304" pitchFamily="18" charset="0"/>
                <a:cs typeface="Times New Roman"/>
              </a:rPr>
              <a:t> Parliamentary Process</a:t>
            </a:r>
            <a:endParaRPr lang="en-US" sz="2800" dirty="0">
              <a:latin typeface="Centaur" panose="02030504050205020304" pitchFamily="18" charset="0"/>
              <a:cs typeface="Times New Roman"/>
            </a:endParaRPr>
          </a:p>
          <a:p>
            <a:pPr marL="0" indent="0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6146" name="Picture 2" descr="Image result for Pro-mic con-m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4733925"/>
            <a:ext cx="215265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37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" y="38100"/>
            <a:ext cx="9006840" cy="9906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 Condensed" panose="020B0502040204020203" pitchFamily="34" charset="0"/>
              </a:rPr>
              <a:t>Resolutions &amp; Amendments Timeline </a:t>
            </a:r>
            <a:endParaRPr lang="en-US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hnschrift SemiBold Condensed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6242566"/>
            <a:ext cx="8477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Resolutions can be pulled from consent until 8:20 on Saturday of Plenary </a:t>
            </a:r>
            <a:endParaRPr lang="en-US" b="1" i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774" y="902110"/>
            <a:ext cx="8147372" cy="5350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22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ustom 28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112DD4"/>
      </a:hlink>
      <a:folHlink>
        <a:srgbClr val="D8924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22315</TotalTime>
  <Words>648</Words>
  <Application>Microsoft Office PowerPoint</Application>
  <PresentationFormat>On-screen Show (4:3)</PresentationFormat>
  <Paragraphs>115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Bahnschrift Condensed</vt:lpstr>
      <vt:lpstr>Bahnschrift SemiBold Condensed</vt:lpstr>
      <vt:lpstr>Calibri</vt:lpstr>
      <vt:lpstr>Centaur</vt:lpstr>
      <vt:lpstr>Impact</vt:lpstr>
      <vt:lpstr>Times New Roman</vt:lpstr>
      <vt:lpstr>Wingdings</vt:lpstr>
      <vt:lpstr>Clarity</vt:lpstr>
      <vt:lpstr>Resolution Writing: 101 </vt:lpstr>
      <vt:lpstr>Overview</vt:lpstr>
      <vt:lpstr>Introduction</vt:lpstr>
      <vt:lpstr>Introduction</vt:lpstr>
      <vt:lpstr>Resolutions Handbook</vt:lpstr>
      <vt:lpstr>Resolutions Handbook</vt:lpstr>
      <vt:lpstr>RESOLUTIONS PROCESS  OVERVIEW</vt:lpstr>
      <vt:lpstr>Process</vt:lpstr>
      <vt:lpstr>Resolutions &amp; Amendments Timeline </vt:lpstr>
      <vt:lpstr>Required </vt:lpstr>
      <vt:lpstr>Consent Calendar</vt:lpstr>
      <vt:lpstr>After Plenary Session</vt:lpstr>
      <vt:lpstr>Using Resolutions Locally</vt:lpstr>
      <vt:lpstr>Nuts and Bolts</vt:lpstr>
      <vt:lpstr>Nuts and Bolts</vt:lpstr>
      <vt:lpstr>Nuts and Bolts</vt:lpstr>
      <vt:lpstr>Nuts and Bolts</vt:lpstr>
      <vt:lpstr>Questions and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Virginia May</dc:creator>
  <cp:lastModifiedBy>Conan McKay</cp:lastModifiedBy>
  <cp:revision>174</cp:revision>
  <dcterms:created xsi:type="dcterms:W3CDTF">2015-10-21T19:14:41Z</dcterms:created>
  <dcterms:modified xsi:type="dcterms:W3CDTF">2018-10-30T17:38:33Z</dcterms:modified>
</cp:coreProperties>
</file>