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1" r:id="rId3"/>
    <p:sldId id="262" r:id="rId4"/>
    <p:sldId id="263" r:id="rId5"/>
    <p:sldId id="264" r:id="rId6"/>
    <p:sldId id="271" r:id="rId7"/>
    <p:sldId id="265" r:id="rId8"/>
    <p:sldId id="269" r:id="rId9"/>
    <p:sldId id="266" r:id="rId10"/>
    <p:sldId id="267" r:id="rId11"/>
    <p:sldId id="270" r:id="rId12"/>
    <p:sldId id="268" r:id="rId13"/>
    <p:sldId id="274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07D"/>
    <a:srgbClr val="AA8EE9"/>
    <a:srgbClr val="3EBFD6"/>
    <a:srgbClr val="EA831C"/>
    <a:srgbClr val="E16C1C"/>
    <a:srgbClr val="674831"/>
    <a:srgbClr val="FFDE62"/>
    <a:srgbClr val="054690"/>
    <a:srgbClr val="D0EA6F"/>
    <a:srgbClr val="D0E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44"/>
  </p:normalViewPr>
  <p:slideViewPr>
    <p:cSldViewPr snapToGrid="0" snapToObjects="1">
      <p:cViewPr varScale="1">
        <p:scale>
          <a:sx n="81" d="100"/>
          <a:sy n="81" d="100"/>
        </p:scale>
        <p:origin x="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9947-BDB5-C243-B7A2-36D9F683F0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D1F8F-590B-5A44-82CA-502393CBBF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62A8E-3209-6746-8509-93E4FFDCE76A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BED0F-B1A6-DC4E-A20C-BFBE88F3E5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1D563-962C-EB4F-8C1C-A80010CD8D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69CE0-0121-F64A-8600-2026D3E0A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409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718C-EE5C-A545-A26B-F1D44DE2C295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ASCCC Academic Academy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E57F4-9D9C-5847-BCD2-13B860A1E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9630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926" y="5111646"/>
            <a:ext cx="10547847" cy="157396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574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2124222" y="0"/>
            <a:ext cx="10067778" cy="23551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38100" dir="108000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5600" y="403412"/>
            <a:ext cx="8458198" cy="16857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3C1541F-F77A-344A-8F9A-D04E1F2A69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F9E8AB-2CC4-DA4F-92B8-926F9ABF7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994" y="6377118"/>
            <a:ext cx="344357" cy="344357"/>
          </a:xfrm>
          <a:prstGeom prst="rect">
            <a:avLst/>
          </a:prstGeom>
        </p:spPr>
      </p:pic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D4ECC588-56B2-DB42-87C0-4CEC36E126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ASCCC Academic Academy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2623C-20FC-0641-87CE-02BAED27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088" t="18379" r="12913" b="15201"/>
          <a:stretch/>
        </p:blipFill>
        <p:spPr>
          <a:xfrm>
            <a:off x="0" y="0"/>
            <a:ext cx="2729345" cy="235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98F2EA-9DEA-EE4D-B840-68DE3891D4D8}"/>
              </a:ext>
            </a:extLst>
          </p:cNvPr>
          <p:cNvSpPr/>
          <p:nvPr userDrawn="1"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3789F2-B5BA-4342-BBAE-01208F626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9514" y="6377118"/>
            <a:ext cx="344357" cy="344357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D9986A6-94AB-3C49-BE66-D8D053402F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0BA0931-CA5C-9346-8315-830B4D457A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81518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ASCCC Academic Academy 2020</a:t>
            </a:r>
          </a:p>
        </p:txBody>
      </p:sp>
    </p:spTree>
    <p:extLst>
      <p:ext uri="{BB962C8B-B14F-4D97-AF65-F5344CB8AC3E}">
        <p14:creationId xmlns:p14="http://schemas.microsoft.com/office/powerpoint/2010/main" val="366616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7686E-7239-014B-BDE6-C25098C3A993}"/>
              </a:ext>
            </a:extLst>
          </p:cNvPr>
          <p:cNvSpPr/>
          <p:nvPr userDrawn="1"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2EE1D1-19C3-9843-B029-E2A15BCCD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627BFB-BBF9-F74F-9DF0-4BDAB3D0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5446" y="6377118"/>
            <a:ext cx="344357" cy="344357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80CEE03-92C2-7C47-90F8-20F7CFF023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75228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ASCCC Academic Academy 2020</a:t>
            </a:r>
          </a:p>
        </p:txBody>
      </p:sp>
    </p:spTree>
    <p:extLst>
      <p:ext uri="{BB962C8B-B14F-4D97-AF65-F5344CB8AC3E}">
        <p14:creationId xmlns:p14="http://schemas.microsoft.com/office/powerpoint/2010/main" val="158296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249B-BE17-6849-9D73-B0C3BA8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7550" y="6356350"/>
            <a:ext cx="105624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34245-A1E2-FF42-AAF4-72E22BA90F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47" y="6377118"/>
            <a:ext cx="344357" cy="34435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1C37C2-220E-C64E-AB20-21508B033A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09469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ASCCC Academic Academy 2020</a:t>
            </a:r>
          </a:p>
        </p:txBody>
      </p:sp>
    </p:spTree>
    <p:extLst>
      <p:ext uri="{BB962C8B-B14F-4D97-AF65-F5344CB8AC3E}">
        <p14:creationId xmlns:p14="http://schemas.microsoft.com/office/powerpoint/2010/main" val="56886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2D507-5401-464E-AD07-D24EE91A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76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154" y="1825625"/>
            <a:ext cx="100646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FE2BADB-087C-F94B-915A-40A8B7420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507A54D3-287C-3948-AA89-E53C9D689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D297E-F053-9B44-9A03-2402248C0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ASCCC Academic Academy 2020</a:t>
            </a:r>
          </a:p>
        </p:txBody>
      </p:sp>
    </p:spTree>
    <p:extLst>
      <p:ext uri="{BB962C8B-B14F-4D97-AF65-F5344CB8AC3E}">
        <p14:creationId xmlns:p14="http://schemas.microsoft.com/office/powerpoint/2010/main" val="9846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3" r:id="rId3"/>
    <p:sldLayoutId id="2147483666" r:id="rId4"/>
    <p:sldLayoutId id="214748365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</a:schemeClr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4136-8A07-5641-9BB4-C3C7D2C0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Resolutions Overview for Saturday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2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EC3D-A4C3-4CAF-B2A1-573513C2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Parliamentary Questions and Motions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17747-079C-4A74-8894-974A2C979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Any registered attendee can ask a clarifying question at the Parliamentary “Mic”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Type in PM, Name, College into the Chat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PM questions and motions will be called on before Pro or Con debaters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Time for PM queries and motions is included in the 15 minutes per resolution.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delegates can make Parliamentary Motions</a:t>
            </a:r>
          </a:p>
          <a:p>
            <a:pPr marL="1028700" lvl="1" indent="-342900"/>
            <a:r>
              <a:rPr lang="en-US" dirty="0"/>
              <a:t>Motions to divide the resolves or whereas</a:t>
            </a:r>
          </a:p>
          <a:p>
            <a:pPr marL="1028700" lvl="1" indent="-342900"/>
            <a:r>
              <a:rPr lang="en-US" dirty="0"/>
              <a:t>Motions to approve by acclamation </a:t>
            </a:r>
          </a:p>
          <a:p>
            <a:pPr marL="1028700" lvl="1" indent="-342900"/>
            <a:r>
              <a:rPr lang="en-US" dirty="0"/>
              <a:t>Motions to refer to the Executive Committee</a:t>
            </a:r>
          </a:p>
          <a:p>
            <a:pPr marL="1028700" lvl="1" indent="-342900"/>
            <a:r>
              <a:rPr lang="en-US" dirty="0"/>
              <a:t>Motions to Call the Question </a:t>
            </a:r>
          </a:p>
          <a:p>
            <a:pPr marL="1028700" lvl="1" indent="-342900"/>
            <a:r>
              <a:rPr lang="en-US" dirty="0"/>
              <a:t>Motion to Extend debate </a:t>
            </a:r>
          </a:p>
          <a:p>
            <a:pPr marL="1028700" lvl="1" indent="-342900"/>
            <a:r>
              <a:rPr lang="en-US" dirty="0"/>
              <a:t>Move to re-order the resolutions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94493-F7A9-4F50-9144-9CE1E4DFF4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CB2DA-7017-41DD-B777-0F58BA1F7F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Academic Academy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7E902-AF3F-4C21-96E1-9ED9026E2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030" y="452971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4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EDB7-F86B-4F9F-A814-CD0CA111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Voting/Motions (require seconds)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AE0C9-0979-4FA3-B1D5-DBAFB1DB6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Motion to Divide the Resolution 	Debatable 			Majority </a:t>
            </a:r>
          </a:p>
          <a:p>
            <a:r>
              <a:rPr lang="en-US" dirty="0"/>
              <a:t>Motion to Refer to Exec 		Debatable 			Majority </a:t>
            </a:r>
          </a:p>
          <a:p>
            <a:r>
              <a:rPr lang="en-US" dirty="0"/>
              <a:t>Motion to Extend Debate 		Not Debatable 		Majority </a:t>
            </a:r>
          </a:p>
          <a:p>
            <a:r>
              <a:rPr lang="en-US" dirty="0"/>
              <a:t>Move to Re-order Resolutions 	Not Debatable 		2/3 </a:t>
            </a:r>
          </a:p>
          <a:p>
            <a:r>
              <a:rPr lang="en-US" dirty="0"/>
              <a:t>Move to Close Debate 		Not Debatable 		2/3 </a:t>
            </a:r>
          </a:p>
          <a:p>
            <a:endParaRPr lang="en-US" dirty="0"/>
          </a:p>
          <a:p>
            <a:r>
              <a:rPr lang="en-US" dirty="0"/>
              <a:t>Most Resolutions pass with a simple majority </a:t>
            </a:r>
          </a:p>
          <a:p>
            <a:r>
              <a:rPr lang="en-US" dirty="0"/>
              <a:t>Resolutions that reverse a previous position of the require a 2/3 vote of the delegates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ED1B9-6CD9-4079-8268-1830C5EA9F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F26B-1471-4051-970A-54D5D49A7D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Academic Academy 2020</a:t>
            </a:r>
          </a:p>
        </p:txBody>
      </p:sp>
    </p:spTree>
    <p:extLst>
      <p:ext uri="{BB962C8B-B14F-4D97-AF65-F5344CB8AC3E}">
        <p14:creationId xmlns:p14="http://schemas.microsoft.com/office/powerpoint/2010/main" val="149706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064F-4081-45CC-A909-B669A98A2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Resolution (Yes it is absurd)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6B70-5AF6-4B3E-89D9-C71DC6A43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13.01 Increasing the Efficiency of local Academic Senate Meetings </a:t>
            </a:r>
          </a:p>
          <a:p>
            <a:r>
              <a:rPr lang="en-US" dirty="0"/>
              <a:t>Whereas, Mondays are the first day of the college work week;</a:t>
            </a:r>
          </a:p>
          <a:p>
            <a:r>
              <a:rPr lang="en-US" dirty="0"/>
              <a:t>Whereas, Faculty are more efficient in the morning; and </a:t>
            </a:r>
          </a:p>
          <a:p>
            <a:r>
              <a:rPr lang="en-US" dirty="0"/>
              <a:t>Whereas, Meeting on Mondays allows faculty to address concerns from the meeting during the work week;</a:t>
            </a:r>
          </a:p>
          <a:p>
            <a:r>
              <a:rPr lang="en-US" dirty="0"/>
              <a:t>Resolved, That the Academic Senate for California Community Colleges to schedule their local Senate Meetings on Mondays; </a:t>
            </a:r>
          </a:p>
          <a:p>
            <a:r>
              <a:rPr lang="en-US" dirty="0"/>
              <a:t>Resolved, That The Academic Senate for California Community Colleges schedule their meetings before 10am in the morning.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07829-5F4E-4F54-9758-DF778E5BDF4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E8935-0E73-40B6-998C-E02F7DD994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Academic Academy 2020</a:t>
            </a:r>
          </a:p>
        </p:txBody>
      </p:sp>
    </p:spTree>
    <p:extLst>
      <p:ext uri="{BB962C8B-B14F-4D97-AF65-F5344CB8AC3E}">
        <p14:creationId xmlns:p14="http://schemas.microsoft.com/office/powerpoint/2010/main" val="398619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101B5-2E66-40C8-AF97-B3C5ACDC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7F507-3324-4D78-8E6C-6C84EB9E14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6AF8B-0BB9-4D28-98EF-25B3EA20C8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ASCCC Academic Academy 2020</a:t>
            </a:r>
            <a:endParaRPr lang="en-US" dirty="0"/>
          </a:p>
        </p:txBody>
      </p:sp>
      <p:pic>
        <p:nvPicPr>
          <p:cNvPr id="4098" name="Picture 2" descr="Log In | Poll Everywhere">
            <a:extLst>
              <a:ext uri="{FF2B5EF4-FFF2-40B4-BE49-F238E27FC236}">
                <a16:creationId xmlns:a16="http://schemas.microsoft.com/office/drawing/2014/main" id="{195CB1FE-C807-4509-BFC3-BF5F4A02B3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84" y="2972494"/>
            <a:ext cx="4755632" cy="250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B55C4-32A7-4E75-AAE8-4A12023FF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699" y="2972493"/>
            <a:ext cx="2973941" cy="29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3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7965-0F53-493D-9A70-832CFD9A8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207F2-ADF2-4516-A651-076527D61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????????????????????????????????????????????????????????????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DB497-EF43-47A4-BAE8-CCE3A97D59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E11C8-FB99-4A1D-8B59-ED9B0E94D7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Academic Academy 2020</a:t>
            </a:r>
          </a:p>
        </p:txBody>
      </p:sp>
    </p:spTree>
    <p:extLst>
      <p:ext uri="{BB962C8B-B14F-4D97-AF65-F5344CB8AC3E}">
        <p14:creationId xmlns:p14="http://schemas.microsoft.com/office/powerpoint/2010/main" val="2375983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0392F-BAC6-4FF4-8A89-7AF73E18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RESOLUTIONS 2020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634E0-DF20-47E2-A91B-677AE0D4E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SEE YOU TOMORROW!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DBCB4-207E-4827-A2CA-220B484BD93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5E1FB-57C2-40F1-A23C-9F84A1616C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Academic Academy 2020</a:t>
            </a:r>
          </a:p>
        </p:txBody>
      </p:sp>
    </p:spTree>
    <p:extLst>
      <p:ext uri="{BB962C8B-B14F-4D97-AF65-F5344CB8AC3E}">
        <p14:creationId xmlns:p14="http://schemas.microsoft.com/office/powerpoint/2010/main" val="392416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41569-9931-4ED7-A185-89DD3451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C9E31-EEB8-4E56-BCE3-59FB723C2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Stephanie Curry, ASCCC North Representative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Sam Foster, ASCCC South Representative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Amber Gillis, Compton College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Carolyn (C.J.) Johnson, Alameda College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David Morse, Long Beach City College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B8C4F-9FEF-4459-9BB4-208B5DBAC2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A1BD-7F8D-45E5-BE6A-A60F300C38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Academic Academy 2020</a:t>
            </a:r>
          </a:p>
        </p:txBody>
      </p:sp>
    </p:spTree>
    <p:extLst>
      <p:ext uri="{BB962C8B-B14F-4D97-AF65-F5344CB8AC3E}">
        <p14:creationId xmlns:p14="http://schemas.microsoft.com/office/powerpoint/2010/main" val="110968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134FB-1C41-465A-ADF1-8C5E22D88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DESCRIPTIONS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D85B2-59A4-4393-8A1F-CB69079E0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Resolutions are the way we as the field voice our collective views of academic and professional matters.  It is a time for us to debate and discuss the issues of the day.  As we enter into a virtual resolutions process come and learn how we are going to navigate the process and how you can participate in debate and voting.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F59B7-DC9A-418F-B57A-774A175E7BE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33634-4AE9-4941-859A-AEF1BFF37A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Academic Academy 2020</a:t>
            </a:r>
          </a:p>
        </p:txBody>
      </p:sp>
    </p:spTree>
    <p:extLst>
      <p:ext uri="{BB962C8B-B14F-4D97-AF65-F5344CB8AC3E}">
        <p14:creationId xmlns:p14="http://schemas.microsoft.com/office/powerpoint/2010/main" val="322884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58B6E-E287-4831-82D4-1E317FFAC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3B5B0-4D39-400B-939B-1D6FCC7E5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Make sure you have read through the Packet and including new Resolutions and Amendments since the Open Comment Period with the # symbol. </a:t>
            </a:r>
          </a:p>
          <a:p>
            <a:r>
              <a:rPr lang="en-US" dirty="0"/>
              <a:t>Symbols </a:t>
            </a:r>
          </a:p>
          <a:p>
            <a:r>
              <a:rPr lang="en-US" dirty="0"/>
              <a:t>* Indicates the Resolution/Amendment is on the Consent Agenda </a:t>
            </a:r>
          </a:p>
          <a:p>
            <a:r>
              <a:rPr lang="en-US" dirty="0"/>
              <a:t>+ Indicates Resolution/Amendments from the Area Meetings </a:t>
            </a:r>
          </a:p>
          <a:p>
            <a:r>
              <a:rPr lang="en-US" dirty="0"/>
              <a:t># Indicates Resolution/Amendments from the Open Comment Period </a:t>
            </a:r>
          </a:p>
          <a:p>
            <a:endParaRPr lang="en-US" dirty="0"/>
          </a:p>
          <a:p>
            <a:r>
              <a:rPr lang="en-US" dirty="0"/>
              <a:t>Be ready to debate on resolutions and amendments on which you wish to voice an opinion. </a:t>
            </a:r>
          </a:p>
          <a:p>
            <a:endParaRPr lang="en-US" dirty="0"/>
          </a:p>
          <a:p>
            <a:r>
              <a:rPr lang="en-US" dirty="0"/>
              <a:t>Download the Poll Everywhere App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427B1-3995-4B08-9544-5D212EB8D5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69196-7D7A-4D41-AB25-BB9F1C3C99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Academic Academy 2020</a:t>
            </a:r>
          </a:p>
        </p:txBody>
      </p:sp>
    </p:spTree>
    <p:extLst>
      <p:ext uri="{BB962C8B-B14F-4D97-AF65-F5344CB8AC3E}">
        <p14:creationId xmlns:p14="http://schemas.microsoft.com/office/powerpoint/2010/main" val="180526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3290-0FD8-4F0A-8121-2995377A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is going to Work?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D63EF-6FA0-42D1-AC1B-8946D5A9F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/>
              <a:t>Chair (Dolores) will read the rules and procedures of Plenary Voting </a:t>
            </a:r>
          </a:p>
          <a:p>
            <a:pPr marL="457200" indent="-457200">
              <a:buAutoNum type="arabicParenR"/>
            </a:pPr>
            <a:r>
              <a:rPr lang="en-US" dirty="0"/>
              <a:t>Delegates will approve the consent calendar (make sure you know what is on the Consent Calendar) </a:t>
            </a:r>
          </a:p>
          <a:p>
            <a:pPr marL="457200" indent="-457200">
              <a:buAutoNum type="arabicParenR"/>
            </a:pPr>
            <a:r>
              <a:rPr lang="en-US" dirty="0"/>
              <a:t>The Chair will announce the number of the next resolution</a:t>
            </a:r>
          </a:p>
          <a:p>
            <a:pPr marL="457200" indent="-457200">
              <a:buAutoNum type="arabicParenR"/>
            </a:pPr>
            <a:r>
              <a:rPr lang="en-US" dirty="0"/>
              <a:t>The Chair will read the resolves in the resolution </a:t>
            </a:r>
          </a:p>
          <a:p>
            <a:pPr marL="457200" indent="-457200">
              <a:buAutoNum type="arabicParenR"/>
            </a:pPr>
            <a:r>
              <a:rPr lang="en-US" dirty="0"/>
              <a:t>Delegates and Attendees will debate the resolution </a:t>
            </a:r>
          </a:p>
          <a:p>
            <a:pPr marL="457200" indent="-457200">
              <a:buAutoNum type="arabicParenR"/>
            </a:pPr>
            <a:r>
              <a:rPr lang="en-US" dirty="0"/>
              <a:t>The Chair will call for the vote </a:t>
            </a:r>
          </a:p>
          <a:p>
            <a:pPr marL="457200" indent="-457200">
              <a:buAutoNum type="arabicParenR"/>
            </a:pPr>
            <a:r>
              <a:rPr lang="en-US" dirty="0"/>
              <a:t>The Chair will announce the results of the vote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D6701-A6E5-4CFA-9416-F52A2E1818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7EB67-4FD0-4437-B1A9-6D7980C905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Academic Academy 2020</a:t>
            </a:r>
          </a:p>
        </p:txBody>
      </p:sp>
    </p:spTree>
    <p:extLst>
      <p:ext uri="{BB962C8B-B14F-4D97-AF65-F5344CB8AC3E}">
        <p14:creationId xmlns:p14="http://schemas.microsoft.com/office/powerpoint/2010/main" val="273523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4CD3-5719-4AA3-8716-B37C7380F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Parliamentarian/Roberts Rules of Order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CCCE5-8C4C-4658-930C-524A9F341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14" y="3621594"/>
            <a:ext cx="14860430" cy="4267784"/>
          </a:xfrm>
        </p:spPr>
        <p:txBody>
          <a:bodyPr/>
          <a:lstStyle/>
          <a:p>
            <a:r>
              <a:rPr lang="en-US" dirty="0"/>
              <a:t>Parliamentarian </a:t>
            </a:r>
          </a:p>
          <a:p>
            <a:r>
              <a:rPr lang="en-US" dirty="0"/>
              <a:t>David Mezzera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D7C0B-7D8A-4B90-913E-114A5089B1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2809D-3302-42E8-9356-84647B07D3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Academic Academy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AF8096-17BB-4DEF-8BB3-7C93E70B5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665" y="2662567"/>
            <a:ext cx="3016905" cy="3569419"/>
          </a:xfrm>
          <a:prstGeom prst="rect">
            <a:avLst/>
          </a:prstGeom>
        </p:spPr>
      </p:pic>
      <p:pic>
        <p:nvPicPr>
          <p:cNvPr id="1026" name="Picture 2" descr="Robert's Rules of Order Newly Revised, 12th edition by Henry M. Robert |  Hachette Book Group">
            <a:extLst>
              <a:ext uri="{FF2B5EF4-FFF2-40B4-BE49-F238E27FC236}">
                <a16:creationId xmlns:a16="http://schemas.microsoft.com/office/drawing/2014/main" id="{5936C16A-AF6D-4896-829F-35C3117E5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17" y="2603789"/>
            <a:ext cx="2421007" cy="375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92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1A8E-4F31-4EA8-AE48-CCEDEF10B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Consent Calendar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FD12E-D04D-49B6-91D3-15DDC746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Resolutions are placed on the Consent Calendar if they are considered </a:t>
            </a:r>
          </a:p>
          <a:p>
            <a:pPr marL="457200" indent="-457200">
              <a:buAutoNum type="arabicParenR"/>
            </a:pPr>
            <a:r>
              <a:rPr lang="en-US" dirty="0"/>
              <a:t>Non Controversial </a:t>
            </a:r>
          </a:p>
          <a:p>
            <a:pPr marL="457200" indent="-457200">
              <a:buAutoNum type="arabicParenR"/>
            </a:pPr>
            <a:r>
              <a:rPr lang="en-US" dirty="0"/>
              <a:t>Do not propose reversing an existing ASCCC position </a:t>
            </a:r>
          </a:p>
          <a:p>
            <a:pPr marL="457200" indent="-457200">
              <a:buAutoNum type="arabicParenR"/>
            </a:pPr>
            <a:r>
              <a:rPr lang="en-US" dirty="0"/>
              <a:t>Do not compete with other proposed resolutions </a:t>
            </a:r>
          </a:p>
          <a:p>
            <a:pPr marL="457200" indent="-457200">
              <a:buAutoNum type="arabicParenR"/>
            </a:pPr>
            <a:endParaRPr lang="en-US" dirty="0"/>
          </a:p>
          <a:p>
            <a:r>
              <a:rPr lang="en-US" dirty="0"/>
              <a:t>Any registered attendee can remove a item from consent (without explanation) until 8:20 on Saturday </a:t>
            </a:r>
          </a:p>
          <a:p>
            <a:r>
              <a:rPr lang="en-US" dirty="0"/>
              <a:t>Are there any items on the consent that you would like to pull right now?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40EDA-91B7-4FE7-B015-6FBDA5EDEB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7DAAE-AB7B-4E8F-9119-E417AA2C80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Academic Academy 2020</a:t>
            </a:r>
          </a:p>
        </p:txBody>
      </p:sp>
    </p:spTree>
    <p:extLst>
      <p:ext uri="{BB962C8B-B14F-4D97-AF65-F5344CB8AC3E}">
        <p14:creationId xmlns:p14="http://schemas.microsoft.com/office/powerpoint/2010/main" val="330988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2017F-69EF-4EDF-BB06-5E6F2701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Resolutions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54354-7B57-45DF-A05E-71070D3EA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 order to allow for discussion and debate on resolutions across the topics the Chair will call the resolutions in this order </a:t>
            </a:r>
          </a:p>
          <a:p>
            <a:pPr marL="457200" indent="-457200">
              <a:buAutoNum type="arabicParenR"/>
            </a:pPr>
            <a:r>
              <a:rPr lang="en-US" dirty="0"/>
              <a:t>All .01 Resolutions and amendments </a:t>
            </a:r>
          </a:p>
          <a:p>
            <a:pPr marL="457200" indent="-457200">
              <a:buAutoNum type="arabicParenR"/>
            </a:pPr>
            <a:r>
              <a:rPr lang="en-US" dirty="0"/>
              <a:t>All .02 Resolutions amendments </a:t>
            </a:r>
          </a:p>
          <a:p>
            <a:pPr marL="457200" indent="-457200">
              <a:buAutoNum type="arabicParenR"/>
            </a:pPr>
            <a:r>
              <a:rPr lang="en-US" dirty="0"/>
              <a:t>All .03 Resolutions and continuing through the resolutions </a:t>
            </a:r>
          </a:p>
          <a:p>
            <a:endParaRPr lang="en-US" dirty="0"/>
          </a:p>
          <a:p>
            <a:r>
              <a:rPr lang="en-US" dirty="0"/>
              <a:t>For Example </a:t>
            </a:r>
          </a:p>
          <a:p>
            <a:r>
              <a:rPr lang="en-US" dirty="0"/>
              <a:t>1.01</a:t>
            </a:r>
          </a:p>
          <a:p>
            <a:r>
              <a:rPr lang="en-US" dirty="0"/>
              <a:t>1.01.01</a:t>
            </a:r>
          </a:p>
          <a:p>
            <a:r>
              <a:rPr lang="en-US" dirty="0"/>
              <a:t>3.01 </a:t>
            </a:r>
          </a:p>
          <a:p>
            <a:r>
              <a:rPr lang="en-US" dirty="0"/>
              <a:t>4.01 </a:t>
            </a:r>
          </a:p>
          <a:p>
            <a:r>
              <a:rPr lang="en-US" dirty="0"/>
              <a:t>1.02 </a:t>
            </a:r>
          </a:p>
          <a:p>
            <a:r>
              <a:rPr lang="en-US" dirty="0"/>
              <a:t>3.02</a:t>
            </a:r>
          </a:p>
          <a:p>
            <a:pPr marL="457200" indent="-457200">
              <a:buAutoNum type="arabicParenR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76B74-6089-41FA-AA26-869EC5DE691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4DC32-9941-4103-95C4-DDEFCB644C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Academic Academy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0F732F-37D7-4054-A5E4-15E392861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704" y="3749907"/>
            <a:ext cx="3729901" cy="24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2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301A5-667D-420B-B938-E2143FE8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 and Con Debate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01223-4773-4D2E-8E3D-F9A8E4F2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Any attendee can participate in Debate </a:t>
            </a:r>
          </a:p>
          <a:p>
            <a:r>
              <a:rPr lang="en-US" dirty="0"/>
              <a:t>Debate is about the issues in the resolution not the individual person </a:t>
            </a:r>
          </a:p>
          <a:p>
            <a:r>
              <a:rPr lang="en-US" dirty="0"/>
              <a:t>Each speaker can speak for up to 3 minutes and the total debate on the topic will be 15 minutes (unless debate is extended by parliamentary motion)</a:t>
            </a:r>
          </a:p>
          <a:p>
            <a:r>
              <a:rPr lang="en-US" dirty="0"/>
              <a:t>Yes there will be a time keeper </a:t>
            </a:r>
          </a:p>
          <a:p>
            <a:r>
              <a:rPr lang="en-US" dirty="0"/>
              <a:t>To debate in the chat (alternating) </a:t>
            </a:r>
          </a:p>
          <a:p>
            <a:r>
              <a:rPr lang="en-US" dirty="0"/>
              <a:t>PRO, Name, College or </a:t>
            </a:r>
          </a:p>
          <a:p>
            <a:r>
              <a:rPr lang="en-US" dirty="0"/>
              <a:t>CON Name, College </a:t>
            </a:r>
          </a:p>
          <a:p>
            <a:r>
              <a:rPr lang="en-US" dirty="0"/>
              <a:t>The chair will call on the next person to speak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72676-D6FB-4381-ABA6-426F2A127BA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A5DA7-3D42-44CE-9DC7-CA21216C13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Academic Academy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CBC180-50E9-4B26-82F1-536A706F2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331" y="4447277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19799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Plenary Fall 2020 2">
      <a:dk1>
        <a:srgbClr val="891146"/>
      </a:dk1>
      <a:lt1>
        <a:srgbClr val="FFFFFF"/>
      </a:lt1>
      <a:dk2>
        <a:srgbClr val="000000"/>
      </a:dk2>
      <a:lt2>
        <a:srgbClr val="FEF2D3"/>
      </a:lt2>
      <a:accent1>
        <a:srgbClr val="182354"/>
      </a:accent1>
      <a:accent2>
        <a:srgbClr val="3F6C0D"/>
      </a:accent2>
      <a:accent3>
        <a:srgbClr val="5A7FC3"/>
      </a:accent3>
      <a:accent4>
        <a:srgbClr val="FFF1DA"/>
      </a:accent4>
      <a:accent5>
        <a:srgbClr val="F17B48"/>
      </a:accent5>
      <a:accent6>
        <a:srgbClr val="1598C5"/>
      </a:accent6>
      <a:hlink>
        <a:srgbClr val="054590"/>
      </a:hlink>
      <a:folHlink>
        <a:srgbClr val="2E60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lenary 2020 Fall 200929 ppt template" id="{B58B4A00-53B3-A645-B39D-D484189649EE}" vid="{5A1D03CB-9839-494C-A394-DE9AA833AE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Plenary 2020 Fall 200929 ppt template</Template>
  <TotalTime>109</TotalTime>
  <Words>830</Words>
  <Application>Microsoft Office PowerPoint</Application>
  <PresentationFormat>Widescreen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</vt:lpstr>
      <vt:lpstr>Palatino</vt:lpstr>
      <vt:lpstr>ASCCC Curriculum Inst. 2020 Theme</vt:lpstr>
      <vt:lpstr>Resolutions Overview for Saturday </vt:lpstr>
      <vt:lpstr>PRESENTERS </vt:lpstr>
      <vt:lpstr>BREAKOUT DESCRIPTIONS </vt:lpstr>
      <vt:lpstr>Pre Work </vt:lpstr>
      <vt:lpstr>How it is going to Work? </vt:lpstr>
      <vt:lpstr>Parliamentarian/Roberts Rules of Order </vt:lpstr>
      <vt:lpstr>Consent Calendar </vt:lpstr>
      <vt:lpstr>Order of Resolutions </vt:lpstr>
      <vt:lpstr>Pro and Con Debate </vt:lpstr>
      <vt:lpstr>Parliamentary Questions and Motions </vt:lpstr>
      <vt:lpstr>Voting/Motions (require seconds) </vt:lpstr>
      <vt:lpstr>Sample Resolution (Yes it is absurd)</vt:lpstr>
      <vt:lpstr>Voting </vt:lpstr>
      <vt:lpstr>Questions </vt:lpstr>
      <vt:lpstr>RESOLUTIONS 2020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Resolutions Overview for Saturday </dc:title>
  <dc:creator>Stephanie Curry</dc:creator>
  <cp:lastModifiedBy>Stephanie Curry</cp:lastModifiedBy>
  <cp:revision>12</cp:revision>
  <dcterms:created xsi:type="dcterms:W3CDTF">2020-10-26T23:01:29Z</dcterms:created>
  <dcterms:modified xsi:type="dcterms:W3CDTF">2020-10-28T22:23:39Z</dcterms:modified>
</cp:coreProperties>
</file>