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29"/>
  </p:notes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C3A6EE-A5FD-4C1A-B87D-4A7DCE669926}">
  <a:tblStyle styleId="{9FC3A6EE-A5FD-4C1A-B87D-4A7DCE6699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3772" autoAdjust="0"/>
  </p:normalViewPr>
  <p:slideViewPr>
    <p:cSldViewPr snapToGrid="0">
      <p:cViewPr varScale="1">
        <p:scale>
          <a:sx n="96" d="100"/>
          <a:sy n="96" d="100"/>
        </p:scale>
        <p:origin x="630" y="72"/>
      </p:cViewPr>
      <p:guideLst>
        <p:guide orient="horz" pos="1620"/>
        <p:guide pos="2880"/>
      </p:guideLst>
    </p:cSldViewPr>
  </p:slideViewPr>
  <p:outlineViewPr>
    <p:cViewPr>
      <p:scale>
        <a:sx n="33" d="100"/>
        <a:sy n="33" d="100"/>
      </p:scale>
      <p:origin x="0" y="-14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036a0f845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1036a0f845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c48a0c2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c48a0c2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ddb0841f0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ddb0841f0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1036a0f84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1036a0f84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1036a0f84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1036a0f84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200">
                <a:solidFill>
                  <a:srgbClr val="404040"/>
                </a:solidFill>
              </a:rPr>
              <a:t>A formal review of the standards occurs every 10 years. The call for reviewers went out in spring 2021. Formal first read of the draft standards occurred in January 2023 after feedback from stakeholder groups in the system, collected in fall 2022, was synthesized. Second read and potential approval of new standards will occur in June 2023.</a:t>
            </a:r>
            <a:endParaRPr sz="1200">
              <a:solidFill>
                <a:srgbClr val="404040"/>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ddb0841f0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ddb0841f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126, Now: 108. But, Standard 3 still takes home top prize for most standards!!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036a0f84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036a0f84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1036a0f84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1036a0f84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036a0f84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036a0f8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036a0f84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036a0f8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036a0f84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036a0f84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036a0f845_2_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21036a0f845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036a0f84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1036a0f84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036a0f84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036a0f84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036a0f84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036a0f84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1036a0f84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1036a0f84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1036a0f84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1036a0f84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036a0f84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1036a0f84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1036a0f84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1036a0f84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036a0f845_2_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21036a0f845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ddb0841f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ddb0841f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ddb0841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ddb0841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036a0f84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036a0f84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ddb0841f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ddb0841f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036a0f84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1036a0f84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 </a:t>
            </a:r>
            <a:r>
              <a:rPr lang="en">
                <a:solidFill>
                  <a:schemeClr val="dk1"/>
                </a:solidFill>
              </a:rPr>
              <a:t>Infographic on NACIQI, CHEA, Ed Dept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036a0f84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036a0f84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19254" y="3242855"/>
            <a:ext cx="7824187" cy="1620401"/>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56"/>
        <p:cNvGrpSpPr/>
        <p:nvPr/>
      </p:nvGrpSpPr>
      <p:grpSpPr>
        <a:xfrm>
          <a:off x="0" y="0"/>
          <a:ext cx="0" cy="0"/>
          <a:chOff x="0" y="0"/>
          <a:chExt cx="0" cy="0"/>
        </a:xfrm>
      </p:grpSpPr>
      <p:sp>
        <p:nvSpPr>
          <p:cNvPr id="57" name="Google Shape;57;p15"/>
          <p:cNvSpPr/>
          <p:nvPr/>
        </p:nvSpPr>
        <p:spPr>
          <a:xfrm>
            <a:off x="0" y="0"/>
            <a:ext cx="9144000" cy="1704703"/>
          </a:xfrm>
          <a:prstGeom prst="rect">
            <a:avLst/>
          </a:prstGeom>
          <a:solidFill>
            <a:schemeClr val="accent1"/>
          </a:solidFill>
          <a:ln w="12700" cap="flat" cmpd="sng">
            <a:solidFill>
              <a:srgbClr val="055E5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 name="Google Shape;58;p15"/>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59" name="Google Shape;59;p15"/>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29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0" name="Google Shape;60;p15"/>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1" name="Google Shape;61;p1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5"/>
          <p:cNvPicPr preferRelativeResize="0"/>
          <p:nvPr/>
        </p:nvPicPr>
        <p:blipFill rotWithShape="1">
          <a:blip r:embed="rId3">
            <a:alphaModFix/>
          </a:blip>
          <a:srcRect/>
          <a:stretch/>
        </p:blipFill>
        <p:spPr>
          <a:xfrm>
            <a:off x="0" y="0"/>
            <a:ext cx="1931996" cy="170470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65" name="Google Shape;65;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6"/>
          <p:cNvPicPr preferRelativeResize="0"/>
          <p:nvPr/>
        </p:nvPicPr>
        <p:blipFill rotWithShape="1">
          <a:blip r:embed="rId3">
            <a:alphaModFix/>
          </a:blip>
          <a:srcRect/>
          <a:stretch/>
        </p:blipFill>
        <p:spPr>
          <a:xfrm>
            <a:off x="-5335" y="0"/>
            <a:ext cx="616534" cy="5143499"/>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71" name="Google Shape;71;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2" name="Google Shape;72;p17"/>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7"/>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rotWithShape="1">
          <a:blip r:embed="rId3">
            <a:alphaModFix/>
          </a:blip>
          <a:srcRect/>
          <a:stretch/>
        </p:blipFill>
        <p:spPr>
          <a:xfrm>
            <a:off x="-5335" y="0"/>
            <a:ext cx="616534" cy="51435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78" name="Google Shape;78;p18"/>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4" y="273844"/>
            <a:ext cx="7556897"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3"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accjc.org/wp-content/uploads/Policy-on-Transfer-of-Credit.pdf" TargetMode="External"/><Relationship Id="rId3" Type="http://schemas.openxmlformats.org/officeDocument/2006/relationships/hyperlink" Target="https://accjc.org/wp-content/uploads/Policy-on-Competency-Based-Education.pdf" TargetMode="External"/><Relationship Id="rId7" Type="http://schemas.openxmlformats.org/officeDocument/2006/relationships/hyperlink" Target="https://accjc.org/wp-content/uploads/Policy-on-Social-Justice.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accjc.org/wp-content/uploads/Policy-on-Accreditation-of-Baccalaureate-Degrees.pdf" TargetMode="External"/><Relationship Id="rId5" Type="http://schemas.openxmlformats.org/officeDocument/2006/relationships/hyperlink" Target="https://accjc.org/wp-content/uploads/Policy-on-Distance-and-on-Correspondence-Education.pdf" TargetMode="External"/><Relationship Id="rId4" Type="http://schemas.openxmlformats.org/officeDocument/2006/relationships/hyperlink" Target="https://accjc.org/wp-content/uploads/Policy-on-Credit-for-Prior-Learning.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accjc.org/standards-review/#2024_draft_standards" TargetMode="External"/><Relationship Id="rId3" Type="http://schemas.openxmlformats.org/officeDocument/2006/relationships/hyperlink" Target="https://accjc.org/" TargetMode="External"/><Relationship Id="rId7" Type="http://schemas.openxmlformats.org/officeDocument/2006/relationships/hyperlink" Target="https://accjc.org/announcement/accjc-standards-review-update-and-next-steps-january-2023/"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www.ed.gov/accreditation" TargetMode="External"/><Relationship Id="rId5" Type="http://schemas.openxmlformats.org/officeDocument/2006/relationships/hyperlink" Target="https://www.chea.org/" TargetMode="External"/><Relationship Id="rId4" Type="http://schemas.openxmlformats.org/officeDocument/2006/relationships/hyperlink" Target="https://www.c-rac.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1938" y="3571467"/>
            <a:ext cx="8582024" cy="1248183"/>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None/>
            </a:pPr>
            <a:r>
              <a:rPr lang="en" b="1"/>
              <a:t>Accreditation During Changing Times</a:t>
            </a:r>
            <a:br>
              <a:rPr lang="en"/>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Faculty Participation and Impact in Accreditation</a:t>
            </a:r>
            <a:endParaRPr/>
          </a:p>
        </p:txBody>
      </p:sp>
      <p:sp>
        <p:nvSpPr>
          <p:cNvPr id="160" name="Google Shape;160;p29"/>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dirty="0"/>
              <a:t>Faculty participation, either through formal governance systems or individual interests, ensures that the “faculty voice” is in the forefront regarding accreditation matters.</a:t>
            </a:r>
            <a:endParaRPr dirty="0"/>
          </a:p>
          <a:p>
            <a:pPr marL="457200" lvl="0" indent="-342900" algn="l" rtl="0">
              <a:spcBef>
                <a:spcPts val="0"/>
              </a:spcBef>
              <a:spcAft>
                <a:spcPts val="0"/>
              </a:spcAft>
              <a:buSzPts val="1800"/>
              <a:buChar char="●"/>
            </a:pPr>
            <a:r>
              <a:rPr lang="en" dirty="0"/>
              <a:t>Accreditation provides faculty members an opportunity to assess and articulate how well a college is in fulfilling the mission and to continuously work improvements.</a:t>
            </a:r>
            <a:endParaRPr dirty="0"/>
          </a:p>
          <a:p>
            <a:pPr marL="457200" lvl="0" indent="-342900" algn="l" rtl="0">
              <a:spcBef>
                <a:spcPts val="0"/>
              </a:spcBef>
              <a:spcAft>
                <a:spcPts val="0"/>
              </a:spcAft>
              <a:buSzPts val="1800"/>
              <a:buChar char="●"/>
            </a:pPr>
            <a:r>
              <a:rPr lang="en" dirty="0"/>
              <a:t>Opportunity to highlight the excellent best practices via instruction and within students services.</a:t>
            </a:r>
            <a:endParaRPr dirty="0"/>
          </a:p>
          <a:p>
            <a:pPr marL="457200" lvl="0" indent="-342900" algn="l" rtl="0">
              <a:spcBef>
                <a:spcPts val="0"/>
              </a:spcBef>
              <a:spcAft>
                <a:spcPts val="0"/>
              </a:spcAft>
              <a:buSzPts val="1800"/>
              <a:buChar char="●"/>
            </a:pPr>
            <a:r>
              <a:rPr lang="en" dirty="0"/>
              <a:t>Opportunity for faculty to examine and make an intentional impact to help improve the quality of programs and educational processes.</a:t>
            </a: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a:t>Local Senate Leadership in Accreditation Processes</a:t>
            </a:r>
            <a:endParaRPr/>
          </a:p>
        </p:txBody>
      </p:sp>
      <p:sp>
        <p:nvSpPr>
          <p:cNvPr id="166" name="Google Shape;166;p30"/>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Questions for consideration:</a:t>
            </a:r>
            <a:endParaRPr dirty="0"/>
          </a:p>
          <a:p>
            <a:pPr marL="457200" lvl="0" indent="-342900" algn="l" rtl="0">
              <a:spcBef>
                <a:spcPts val="1000"/>
              </a:spcBef>
              <a:spcAft>
                <a:spcPts val="0"/>
              </a:spcAft>
              <a:buSzPts val="1800"/>
              <a:buChar char="●"/>
            </a:pPr>
            <a:r>
              <a:rPr lang="en" dirty="0"/>
              <a:t>What defined accreditation roles does your college have around ISER writing?</a:t>
            </a:r>
            <a:endParaRPr dirty="0"/>
          </a:p>
          <a:p>
            <a:pPr marL="457200" lvl="0" indent="-342900" algn="l" rtl="0">
              <a:spcBef>
                <a:spcPts val="0"/>
              </a:spcBef>
              <a:spcAft>
                <a:spcPts val="0"/>
              </a:spcAft>
              <a:buSzPts val="1800"/>
              <a:buChar char="●"/>
            </a:pPr>
            <a:r>
              <a:rPr lang="en" dirty="0"/>
              <a:t>How is your accreditation organizational structure designed and maintained?</a:t>
            </a:r>
            <a:endParaRPr dirty="0"/>
          </a:p>
          <a:p>
            <a:pPr marL="457200" lvl="0" indent="-342900" algn="l" rtl="0">
              <a:spcBef>
                <a:spcPts val="0"/>
              </a:spcBef>
              <a:spcAft>
                <a:spcPts val="0"/>
              </a:spcAft>
              <a:buSzPts val="1800"/>
              <a:buChar char="●"/>
            </a:pPr>
            <a:r>
              <a:rPr lang="en" dirty="0"/>
              <a:t>Considering your current accreditation organizational structure (or lack thereof), what does this say about your local governance model or campus culture? </a:t>
            </a:r>
            <a:endParaRPr dirty="0"/>
          </a:p>
          <a:p>
            <a:pPr marL="457200" lvl="0" indent="-342900" algn="l" rtl="0">
              <a:spcBef>
                <a:spcPts val="0"/>
              </a:spcBef>
              <a:spcAft>
                <a:spcPts val="0"/>
              </a:spcAft>
              <a:buSzPts val="1800"/>
              <a:buChar char="●"/>
            </a:pPr>
            <a:r>
              <a:rPr lang="en" dirty="0"/>
              <a:t>How can your local senate empower and educate faculty around accreditation?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Accreditation Changes Over Time</a:t>
            </a:r>
            <a:endParaRPr/>
          </a:p>
        </p:txBody>
      </p:sp>
      <p:sp>
        <p:nvSpPr>
          <p:cNvPr id="172" name="Google Shape;172;p31"/>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520700" lvl="1" indent="-260350" algn="l" rtl="0">
              <a:spcBef>
                <a:spcPts val="400"/>
              </a:spcBef>
              <a:spcAft>
                <a:spcPts val="0"/>
              </a:spcAft>
              <a:buSzPts val="2900"/>
              <a:buChar char="•"/>
            </a:pPr>
            <a:r>
              <a:rPr lang="en" sz="2900" dirty="0"/>
              <a:t>Standards</a:t>
            </a:r>
            <a:endParaRPr sz="2900" dirty="0"/>
          </a:p>
          <a:p>
            <a:pPr marL="520700" lvl="0" indent="0" algn="l" rtl="0">
              <a:spcBef>
                <a:spcPts val="800"/>
              </a:spcBef>
              <a:spcAft>
                <a:spcPts val="0"/>
              </a:spcAft>
              <a:buNone/>
            </a:pPr>
            <a:endParaRPr sz="2900" dirty="0"/>
          </a:p>
          <a:p>
            <a:pPr marL="520700" lvl="1" indent="-260350" algn="l" rtl="0">
              <a:spcBef>
                <a:spcPts val="400"/>
              </a:spcBef>
              <a:spcAft>
                <a:spcPts val="0"/>
              </a:spcAft>
              <a:buSzPts val="2900"/>
              <a:buChar char="•"/>
            </a:pPr>
            <a:r>
              <a:rPr lang="en" sz="2900" dirty="0"/>
              <a:t>Process</a:t>
            </a:r>
            <a:endParaRPr sz="2900" dirty="0"/>
          </a:p>
          <a:p>
            <a:pPr marL="520700" lvl="0" indent="0" algn="l" rtl="0">
              <a:spcBef>
                <a:spcPts val="800"/>
              </a:spcBef>
              <a:spcAft>
                <a:spcPts val="0"/>
              </a:spcAft>
              <a:buNone/>
            </a:pPr>
            <a:endParaRPr sz="2900" dirty="0"/>
          </a:p>
          <a:p>
            <a:pPr marL="520700" lvl="1" indent="-260350" algn="l" rtl="0">
              <a:spcBef>
                <a:spcPts val="400"/>
              </a:spcBef>
              <a:spcAft>
                <a:spcPts val="0"/>
              </a:spcAft>
              <a:buSzPts val="2900"/>
              <a:buChar char="•"/>
            </a:pPr>
            <a:r>
              <a:rPr lang="en" sz="2900" dirty="0"/>
              <a:t>Innovation</a:t>
            </a:r>
            <a:endParaRPr sz="2900" dirty="0"/>
          </a:p>
          <a:p>
            <a:pPr marL="520700" lvl="0" indent="0" algn="l" rtl="0">
              <a:spcBef>
                <a:spcPts val="800"/>
              </a:spcBef>
              <a:spcAft>
                <a:spcPts val="0"/>
              </a:spcAft>
              <a:buNone/>
            </a:pPr>
            <a:endParaRPr sz="2900" dirty="0"/>
          </a:p>
          <a:p>
            <a:pPr marL="520700" lvl="1" indent="-260350" algn="l" rtl="0">
              <a:spcBef>
                <a:spcPts val="400"/>
              </a:spcBef>
              <a:spcAft>
                <a:spcPts val="0"/>
              </a:spcAft>
              <a:buSzPts val="2900"/>
              <a:buChar char="•"/>
            </a:pPr>
            <a:r>
              <a:rPr lang="en" sz="2900" dirty="0"/>
              <a:t>Social Justice Policy</a:t>
            </a:r>
            <a:endParaRPr sz="2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Standards Review in Progress</a:t>
            </a:r>
            <a:endParaRPr/>
          </a:p>
        </p:txBody>
      </p:sp>
      <p:pic>
        <p:nvPicPr>
          <p:cNvPr id="178" name="Google Shape;178;p32" descr="Standards Review in Progress from 2020 to 2025"/>
          <p:cNvPicPr preferRelativeResize="0"/>
          <p:nvPr/>
        </p:nvPicPr>
        <p:blipFill>
          <a:blip r:embed="rId3">
            <a:alphaModFix/>
          </a:blip>
          <a:stretch>
            <a:fillRect/>
          </a:stretch>
        </p:blipFill>
        <p:spPr>
          <a:xfrm>
            <a:off x="0" y="1856160"/>
            <a:ext cx="9144000" cy="42214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958250" y="357875"/>
            <a:ext cx="7534500" cy="535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Standards: Then and Now</a:t>
            </a:r>
            <a:endParaRPr dirty="0"/>
          </a:p>
        </p:txBody>
      </p:sp>
      <p:graphicFrame>
        <p:nvGraphicFramePr>
          <p:cNvPr id="184" name="Google Shape;184;p33"/>
          <p:cNvGraphicFramePr/>
          <p:nvPr/>
        </p:nvGraphicFramePr>
        <p:xfrm>
          <a:off x="1253750" y="1028150"/>
          <a:ext cx="7239000" cy="3904783"/>
        </p:xfrm>
        <a:graphic>
          <a:graphicData uri="http://schemas.openxmlformats.org/drawingml/2006/table">
            <a:tbl>
              <a:tblPr>
                <a:noFill/>
                <a:tableStyleId>{9FC3A6EE-A5FD-4C1A-B87D-4A7DCE669926}</a:tableStyleId>
              </a:tblPr>
              <a:tblGrid>
                <a:gridCol w="1128450">
                  <a:extLst>
                    <a:ext uri="{9D8B030D-6E8A-4147-A177-3AD203B41FA5}">
                      <a16:colId xmlns:a16="http://schemas.microsoft.com/office/drawing/2014/main" val="20000"/>
                    </a:ext>
                  </a:extLst>
                </a:gridCol>
                <a:gridCol w="17671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sz="1200"/>
                        <a:t>Standard</a:t>
                      </a:r>
                      <a:endParaRPr sz="1200"/>
                    </a:p>
                  </a:txBody>
                  <a:tcPr marL="91425" marR="91425" marT="91425" marB="91425"/>
                </a:tc>
                <a:tc>
                  <a:txBody>
                    <a:bodyPr/>
                    <a:lstStyle/>
                    <a:p>
                      <a:pPr marL="0" lvl="0" indent="0" algn="l" rtl="0">
                        <a:spcBef>
                          <a:spcPts val="0"/>
                        </a:spcBef>
                        <a:spcAft>
                          <a:spcPts val="0"/>
                        </a:spcAft>
                        <a:buNone/>
                      </a:pPr>
                      <a:r>
                        <a:rPr lang="en" sz="1200"/>
                        <a:t>Existing Name</a:t>
                      </a:r>
                      <a:endParaRPr sz="1200"/>
                    </a:p>
                  </a:txBody>
                  <a:tcPr marL="91425" marR="91425" marT="91425" marB="91425"/>
                </a:tc>
                <a:tc>
                  <a:txBody>
                    <a:bodyPr/>
                    <a:lstStyle/>
                    <a:p>
                      <a:pPr marL="0" lvl="0" indent="0" algn="l" rtl="0">
                        <a:spcBef>
                          <a:spcPts val="0"/>
                        </a:spcBef>
                        <a:spcAft>
                          <a:spcPts val="0"/>
                        </a:spcAft>
                        <a:buNone/>
                      </a:pPr>
                      <a:r>
                        <a:rPr lang="en" sz="1200" b="1"/>
                        <a:t>Proposed Name</a:t>
                      </a:r>
                      <a:endParaRPr sz="1200" b="1"/>
                    </a:p>
                  </a:txBody>
                  <a:tcPr marL="91425" marR="91425" marT="91425" marB="91425"/>
                </a:tc>
                <a:tc>
                  <a:txBody>
                    <a:bodyPr/>
                    <a:lstStyle/>
                    <a:p>
                      <a:pPr marL="0" lvl="0" indent="0" algn="l" rtl="0">
                        <a:spcBef>
                          <a:spcPts val="0"/>
                        </a:spcBef>
                        <a:spcAft>
                          <a:spcPts val="0"/>
                        </a:spcAft>
                        <a:buNone/>
                      </a:pPr>
                      <a:r>
                        <a:rPr lang="en" sz="1200"/>
                        <a:t>Existing Number of Standards</a:t>
                      </a:r>
                      <a:endParaRPr sz="1200"/>
                    </a:p>
                  </a:txBody>
                  <a:tcPr marL="91425" marR="91425" marT="91425" marB="91425"/>
                </a:tc>
                <a:tc>
                  <a:txBody>
                    <a:bodyPr/>
                    <a:lstStyle/>
                    <a:p>
                      <a:pPr marL="0" lvl="0" indent="0" algn="l" rtl="0">
                        <a:spcBef>
                          <a:spcPts val="0"/>
                        </a:spcBef>
                        <a:spcAft>
                          <a:spcPts val="0"/>
                        </a:spcAft>
                        <a:buNone/>
                      </a:pPr>
                      <a:r>
                        <a:rPr lang="en" sz="1200" b="1"/>
                        <a:t>Proposed Number of Review Criteria</a:t>
                      </a:r>
                      <a:endParaRPr sz="12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t>1</a:t>
                      </a:r>
                      <a:endParaRPr sz="1200"/>
                    </a:p>
                  </a:txBody>
                  <a:tcPr marL="91425" marR="91425" marT="91425" marB="91425"/>
                </a:tc>
                <a:tc>
                  <a:txBody>
                    <a:bodyPr/>
                    <a:lstStyle/>
                    <a:p>
                      <a:pPr marL="0" lvl="0" indent="0" algn="l" rtl="0">
                        <a:spcBef>
                          <a:spcPts val="0"/>
                        </a:spcBef>
                        <a:spcAft>
                          <a:spcPts val="0"/>
                        </a:spcAft>
                        <a:buNone/>
                      </a:pPr>
                      <a:r>
                        <a:rPr lang="en" sz="1200">
                          <a:solidFill>
                            <a:schemeClr val="dk1"/>
                          </a:solidFill>
                        </a:rPr>
                        <a:t>Mission, Academic Quality and Institutional Effectiveness, and Integrity </a:t>
                      </a:r>
                      <a:endParaRPr sz="1200"/>
                    </a:p>
                  </a:txBody>
                  <a:tcPr marL="91425" marR="91425" marT="91425" marB="91425"/>
                </a:tc>
                <a:tc>
                  <a:txBody>
                    <a:bodyPr/>
                    <a:lstStyle/>
                    <a:p>
                      <a:pPr marL="0" lvl="0" indent="0" algn="l" rtl="0">
                        <a:spcBef>
                          <a:spcPts val="0"/>
                        </a:spcBef>
                        <a:spcAft>
                          <a:spcPts val="0"/>
                        </a:spcAft>
                        <a:buNone/>
                      </a:pPr>
                      <a:r>
                        <a:rPr lang="en" sz="1200" b="1"/>
                        <a:t>Institutional Mission and Effectiveness</a:t>
                      </a:r>
                      <a:endParaRPr sz="1200" b="1"/>
                    </a:p>
                  </a:txBody>
                  <a:tcPr marL="91425" marR="91425" marT="91425" marB="91425"/>
                </a:tc>
                <a:tc>
                  <a:txBody>
                    <a:bodyPr/>
                    <a:lstStyle/>
                    <a:p>
                      <a:pPr marL="0" lvl="0" indent="0" algn="l" rtl="0">
                        <a:spcBef>
                          <a:spcPts val="0"/>
                        </a:spcBef>
                        <a:spcAft>
                          <a:spcPts val="0"/>
                        </a:spcAft>
                        <a:buNone/>
                      </a:pPr>
                      <a:r>
                        <a:rPr lang="en" sz="1200"/>
                        <a:t>26 over 3 major sections</a:t>
                      </a:r>
                      <a:endParaRPr sz="1200"/>
                    </a:p>
                  </a:txBody>
                  <a:tcPr marL="91425" marR="91425" marT="91425" marB="91425"/>
                </a:tc>
                <a:tc>
                  <a:txBody>
                    <a:bodyPr/>
                    <a:lstStyle/>
                    <a:p>
                      <a:pPr marL="0" lvl="0" indent="0" algn="l" rtl="0">
                        <a:spcBef>
                          <a:spcPts val="0"/>
                        </a:spcBef>
                        <a:spcAft>
                          <a:spcPts val="0"/>
                        </a:spcAft>
                        <a:buNone/>
                      </a:pPr>
                      <a:r>
                        <a:rPr lang="en" sz="1200" b="1"/>
                        <a:t>16 over 5 standard statements</a:t>
                      </a:r>
                      <a:endParaRPr sz="1200" b="1"/>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2</a:t>
                      </a:r>
                      <a:endParaRPr sz="1200"/>
                    </a:p>
                  </a:txBody>
                  <a:tcPr marL="91425" marR="91425" marT="91425" marB="91425"/>
                </a:tc>
                <a:tc>
                  <a:txBody>
                    <a:bodyPr/>
                    <a:lstStyle/>
                    <a:p>
                      <a:pPr marL="0" lvl="0" indent="0" algn="l" rtl="0">
                        <a:lnSpc>
                          <a:spcPct val="115000"/>
                        </a:lnSpc>
                        <a:spcBef>
                          <a:spcPts val="0"/>
                        </a:spcBef>
                        <a:spcAft>
                          <a:spcPts val="0"/>
                        </a:spcAft>
                        <a:buNone/>
                      </a:pPr>
                      <a:r>
                        <a:rPr lang="en" sz="1200"/>
                        <a:t>Student Learning Programs and Support Services</a:t>
                      </a:r>
                      <a:endParaRPr sz="1200"/>
                    </a:p>
                  </a:txBody>
                  <a:tcPr marL="91425" marR="91425" marT="91425" marB="91425"/>
                </a:tc>
                <a:tc>
                  <a:txBody>
                    <a:bodyPr/>
                    <a:lstStyle/>
                    <a:p>
                      <a:pPr marL="0" lvl="0" indent="0" algn="l" rtl="0">
                        <a:spcBef>
                          <a:spcPts val="0"/>
                        </a:spcBef>
                        <a:spcAft>
                          <a:spcPts val="0"/>
                        </a:spcAft>
                        <a:buNone/>
                      </a:pPr>
                      <a:r>
                        <a:rPr lang="en" sz="1200" b="1"/>
                        <a:t>Student Success</a:t>
                      </a:r>
                      <a:endParaRPr sz="1200" b="1"/>
                    </a:p>
                  </a:txBody>
                  <a:tcPr marL="91425" marR="91425" marT="91425" marB="91425"/>
                </a:tc>
                <a:tc>
                  <a:txBody>
                    <a:bodyPr/>
                    <a:lstStyle/>
                    <a:p>
                      <a:pPr marL="0" lvl="0" indent="0" algn="l" rtl="0">
                        <a:spcBef>
                          <a:spcPts val="0"/>
                        </a:spcBef>
                        <a:spcAft>
                          <a:spcPts val="0"/>
                        </a:spcAft>
                        <a:buNone/>
                      </a:pPr>
                      <a:r>
                        <a:rPr lang="en" sz="1200"/>
                        <a:t>28 over 3 major sections</a:t>
                      </a:r>
                      <a:endParaRPr sz="1200"/>
                    </a:p>
                  </a:txBody>
                  <a:tcPr marL="91425" marR="91425" marT="91425" marB="91425"/>
                </a:tc>
                <a:tc>
                  <a:txBody>
                    <a:bodyPr/>
                    <a:lstStyle/>
                    <a:p>
                      <a:pPr marL="0" lvl="0" indent="0" algn="l" rtl="0">
                        <a:spcBef>
                          <a:spcPts val="0"/>
                        </a:spcBef>
                        <a:spcAft>
                          <a:spcPts val="0"/>
                        </a:spcAft>
                        <a:buNone/>
                      </a:pPr>
                      <a:r>
                        <a:rPr lang="en" sz="1200" b="1"/>
                        <a:t>31 over 9 s</a:t>
                      </a:r>
                      <a:r>
                        <a:rPr lang="en" sz="1200" b="1">
                          <a:solidFill>
                            <a:schemeClr val="dk1"/>
                          </a:solidFill>
                        </a:rPr>
                        <a:t>tandard statements</a:t>
                      </a:r>
                      <a:endParaRPr sz="1200" b="1"/>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t>3</a:t>
                      </a:r>
                      <a:endParaRPr sz="1200"/>
                    </a:p>
                  </a:txBody>
                  <a:tcPr marL="91425" marR="91425" marT="91425" marB="91425"/>
                </a:tc>
                <a:tc>
                  <a:txBody>
                    <a:bodyPr/>
                    <a:lstStyle/>
                    <a:p>
                      <a:pPr marL="0" lvl="0" indent="0" algn="l" rtl="0">
                        <a:spcBef>
                          <a:spcPts val="0"/>
                        </a:spcBef>
                        <a:spcAft>
                          <a:spcPts val="0"/>
                        </a:spcAft>
                        <a:buNone/>
                      </a:pPr>
                      <a:r>
                        <a:rPr lang="en" sz="1200"/>
                        <a:t>Resources</a:t>
                      </a:r>
                      <a:endParaRPr sz="1200"/>
                    </a:p>
                  </a:txBody>
                  <a:tcPr marL="91425" marR="91425" marT="91425" marB="91425"/>
                </a:tc>
                <a:tc>
                  <a:txBody>
                    <a:bodyPr/>
                    <a:lstStyle/>
                    <a:p>
                      <a:pPr marL="0" lvl="0" indent="0" algn="l" rtl="0">
                        <a:spcBef>
                          <a:spcPts val="0"/>
                        </a:spcBef>
                        <a:spcAft>
                          <a:spcPts val="0"/>
                        </a:spcAft>
                        <a:buNone/>
                      </a:pPr>
                      <a:r>
                        <a:rPr lang="en" sz="1200" b="1"/>
                        <a:t>Infrastructure and Resources</a:t>
                      </a:r>
                      <a:endParaRPr sz="1200" b="1"/>
                    </a:p>
                  </a:txBody>
                  <a:tcPr marL="91425" marR="91425" marT="91425" marB="91425"/>
                </a:tc>
                <a:tc>
                  <a:txBody>
                    <a:bodyPr/>
                    <a:lstStyle/>
                    <a:p>
                      <a:pPr marL="0" lvl="0" indent="0" algn="l" rtl="0">
                        <a:spcBef>
                          <a:spcPts val="0"/>
                        </a:spcBef>
                        <a:spcAft>
                          <a:spcPts val="0"/>
                        </a:spcAft>
                        <a:buNone/>
                      </a:pPr>
                      <a:r>
                        <a:rPr lang="en" sz="1200"/>
                        <a:t>39 over 4 major sections</a:t>
                      </a:r>
                      <a:endParaRPr sz="1200"/>
                    </a:p>
                  </a:txBody>
                  <a:tcPr marL="91425" marR="91425" marT="91425" marB="91425"/>
                </a:tc>
                <a:tc>
                  <a:txBody>
                    <a:bodyPr/>
                    <a:lstStyle/>
                    <a:p>
                      <a:pPr marL="0" lvl="0" indent="0" algn="l" rtl="0">
                        <a:spcBef>
                          <a:spcPts val="0"/>
                        </a:spcBef>
                        <a:spcAft>
                          <a:spcPts val="0"/>
                        </a:spcAft>
                        <a:buNone/>
                      </a:pPr>
                      <a:r>
                        <a:rPr lang="en" sz="1200" b="1"/>
                        <a:t>38 over 10 </a:t>
                      </a:r>
                      <a:r>
                        <a:rPr lang="en" sz="1200" b="1">
                          <a:solidFill>
                            <a:schemeClr val="dk1"/>
                          </a:solidFill>
                        </a:rPr>
                        <a:t>standard statements</a:t>
                      </a:r>
                      <a:endParaRPr sz="1200" b="1"/>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4</a:t>
                      </a:r>
                      <a:endParaRPr sz="1200"/>
                    </a:p>
                  </a:txBody>
                  <a:tcPr marL="91425" marR="91425" marT="91425" marB="91425"/>
                </a:tc>
                <a:tc>
                  <a:txBody>
                    <a:bodyPr/>
                    <a:lstStyle/>
                    <a:p>
                      <a:pPr marL="0" lvl="0" indent="0" algn="l" rtl="0">
                        <a:spcBef>
                          <a:spcPts val="0"/>
                        </a:spcBef>
                        <a:spcAft>
                          <a:spcPts val="0"/>
                        </a:spcAft>
                        <a:buNone/>
                      </a:pPr>
                      <a:r>
                        <a:rPr lang="en" sz="1200"/>
                        <a:t>Leadership and Governance</a:t>
                      </a:r>
                      <a:endParaRPr sz="1200"/>
                    </a:p>
                  </a:txBody>
                  <a:tcPr marL="91425" marR="91425" marT="91425" marB="91425"/>
                </a:tc>
                <a:tc>
                  <a:txBody>
                    <a:bodyPr/>
                    <a:lstStyle/>
                    <a:p>
                      <a:pPr marL="0" lvl="0" indent="0" algn="l" rtl="0">
                        <a:spcBef>
                          <a:spcPts val="0"/>
                        </a:spcBef>
                        <a:spcAft>
                          <a:spcPts val="0"/>
                        </a:spcAft>
                        <a:buNone/>
                      </a:pPr>
                      <a:r>
                        <a:rPr lang="en" sz="1200" b="1"/>
                        <a:t>Governance and Decision-Making</a:t>
                      </a:r>
                      <a:endParaRPr sz="1200" b="1"/>
                    </a:p>
                  </a:txBody>
                  <a:tcPr marL="91425" marR="91425" marT="91425" marB="91425"/>
                </a:tc>
                <a:tc>
                  <a:txBody>
                    <a:bodyPr/>
                    <a:lstStyle/>
                    <a:p>
                      <a:pPr marL="0" lvl="0" indent="0" algn="l" rtl="0">
                        <a:spcBef>
                          <a:spcPts val="0"/>
                        </a:spcBef>
                        <a:spcAft>
                          <a:spcPts val="0"/>
                        </a:spcAft>
                        <a:buNone/>
                      </a:pPr>
                      <a:r>
                        <a:rPr lang="en" sz="1200"/>
                        <a:t>(up to) 33 over 4 major sections</a:t>
                      </a:r>
                      <a:endParaRPr sz="1200"/>
                    </a:p>
                  </a:txBody>
                  <a:tcPr marL="91425" marR="91425" marT="91425" marB="91425"/>
                </a:tc>
                <a:tc>
                  <a:txBody>
                    <a:bodyPr/>
                    <a:lstStyle/>
                    <a:p>
                      <a:pPr marL="0" lvl="0" indent="0" algn="l" rtl="0">
                        <a:spcBef>
                          <a:spcPts val="0"/>
                        </a:spcBef>
                        <a:spcAft>
                          <a:spcPts val="0"/>
                        </a:spcAft>
                        <a:buNone/>
                      </a:pPr>
                      <a:r>
                        <a:rPr lang="en" sz="1200" b="1" dirty="0"/>
                        <a:t>23 over 6 </a:t>
                      </a:r>
                      <a:r>
                        <a:rPr lang="en" sz="1200" b="1" dirty="0">
                          <a:solidFill>
                            <a:schemeClr val="dk1"/>
                          </a:solidFill>
                        </a:rPr>
                        <a:t>standard statements</a:t>
                      </a:r>
                      <a:endParaRPr sz="1200" b="1"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Peer Review Process for the ISER</a:t>
            </a:r>
            <a:endParaRPr/>
          </a:p>
        </p:txBody>
      </p:sp>
      <p:sp>
        <p:nvSpPr>
          <p:cNvPr id="190" name="Google Shape;190;p34"/>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91" name="Google Shape;191;p34" descr="This diagram shows the steps in the peer review process used by the commission. The process begins with a college's self-reflection and creation of an institutional self evaluation report. A peer team reviews the report and provides feedback on core inquiries. The college then prepares more info on those inquiries in preparation for a focused site visit. The final team report is then written and sent to the commission for action." title="ACCJC Peer Review Process"/>
          <p:cNvPicPr preferRelativeResize="0"/>
          <p:nvPr/>
        </p:nvPicPr>
        <p:blipFill>
          <a:blip r:embed="rId3">
            <a:alphaModFix/>
          </a:blip>
          <a:stretch>
            <a:fillRect/>
          </a:stretch>
        </p:blipFill>
        <p:spPr>
          <a:xfrm>
            <a:off x="-37375" y="1463277"/>
            <a:ext cx="9144003" cy="33977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2011050" y="302550"/>
            <a:ext cx="71022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Using Accreditation to Support Innovation</a:t>
            </a:r>
            <a:endParaRPr/>
          </a:p>
          <a:p>
            <a:pPr marL="0" lvl="0" indent="0" algn="l" rtl="0">
              <a:spcBef>
                <a:spcPts val="0"/>
              </a:spcBef>
              <a:spcAft>
                <a:spcPts val="0"/>
              </a:spcAft>
              <a:buNone/>
            </a:pPr>
            <a:endParaRPr/>
          </a:p>
        </p:txBody>
      </p:sp>
      <p:sp>
        <p:nvSpPr>
          <p:cNvPr id="197" name="Google Shape;197;p35"/>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dirty="0"/>
              <a:t>Establish a mindset of Continuous Quality Improvement (CQI) rather than compliance</a:t>
            </a:r>
            <a:endParaRPr dirty="0"/>
          </a:p>
          <a:p>
            <a:pPr marL="457200" lvl="0" indent="-342900" algn="l" rtl="0">
              <a:spcBef>
                <a:spcPts val="0"/>
              </a:spcBef>
              <a:spcAft>
                <a:spcPts val="0"/>
              </a:spcAft>
              <a:buSzPts val="1800"/>
              <a:buChar char="●"/>
            </a:pPr>
            <a:r>
              <a:rPr lang="en" dirty="0"/>
              <a:t>Look for ways to use standards to serve unique populations</a:t>
            </a:r>
            <a:endParaRPr dirty="0"/>
          </a:p>
          <a:p>
            <a:pPr marL="457200" lvl="0" indent="-342900" algn="l" rtl="0">
              <a:spcBef>
                <a:spcPts val="0"/>
              </a:spcBef>
              <a:spcAft>
                <a:spcPts val="0"/>
              </a:spcAft>
              <a:buSzPts val="1800"/>
              <a:buChar char="●"/>
            </a:pPr>
            <a:r>
              <a:rPr lang="en" dirty="0"/>
              <a:t>Review policies for ACCJC to understand national priorities and opportunities</a:t>
            </a:r>
            <a:endParaRPr dirty="0"/>
          </a:p>
          <a:p>
            <a:pPr marL="914400" lvl="1" indent="-342900" algn="l" rtl="0">
              <a:spcBef>
                <a:spcPts val="0"/>
              </a:spcBef>
              <a:spcAft>
                <a:spcPts val="0"/>
              </a:spcAft>
              <a:buSzPts val="1800"/>
              <a:buChar char="○"/>
            </a:pPr>
            <a:r>
              <a:rPr lang="en" u="sng" dirty="0">
                <a:solidFill>
                  <a:schemeClr val="hlink"/>
                </a:solidFill>
                <a:hlinkClick r:id="rId3"/>
              </a:rPr>
              <a:t>Competency-Based Education</a:t>
            </a:r>
            <a:endParaRPr dirty="0"/>
          </a:p>
          <a:p>
            <a:pPr marL="914400" lvl="1" indent="-342900" algn="l" rtl="0">
              <a:spcBef>
                <a:spcPts val="0"/>
              </a:spcBef>
              <a:spcAft>
                <a:spcPts val="0"/>
              </a:spcAft>
              <a:buSzPts val="1800"/>
              <a:buChar char="○"/>
            </a:pPr>
            <a:r>
              <a:rPr lang="en" u="sng" dirty="0">
                <a:solidFill>
                  <a:schemeClr val="hlink"/>
                </a:solidFill>
                <a:hlinkClick r:id="rId4"/>
              </a:rPr>
              <a:t>Credit for Prior Learning</a:t>
            </a:r>
            <a:endParaRPr dirty="0"/>
          </a:p>
          <a:p>
            <a:pPr marL="914400" lvl="1" indent="-342900" algn="l" rtl="0">
              <a:spcBef>
                <a:spcPts val="0"/>
              </a:spcBef>
              <a:spcAft>
                <a:spcPts val="0"/>
              </a:spcAft>
              <a:buSzPts val="1800"/>
              <a:buChar char="○"/>
            </a:pPr>
            <a:r>
              <a:rPr lang="en" u="sng" dirty="0">
                <a:solidFill>
                  <a:schemeClr val="hlink"/>
                </a:solidFill>
                <a:hlinkClick r:id="rId5"/>
              </a:rPr>
              <a:t>Distance and Correspondence Education</a:t>
            </a:r>
            <a:endParaRPr dirty="0"/>
          </a:p>
          <a:p>
            <a:pPr marL="914400" lvl="1" indent="-342900" algn="l" rtl="0">
              <a:spcBef>
                <a:spcPts val="0"/>
              </a:spcBef>
              <a:spcAft>
                <a:spcPts val="0"/>
              </a:spcAft>
              <a:buSzPts val="1800"/>
              <a:buChar char="○"/>
            </a:pPr>
            <a:r>
              <a:rPr lang="en" u="sng" dirty="0">
                <a:solidFill>
                  <a:schemeClr val="hlink"/>
                </a:solidFill>
                <a:hlinkClick r:id="rId6"/>
              </a:rPr>
              <a:t>Baccalaureate Degrees</a:t>
            </a:r>
            <a:endParaRPr dirty="0"/>
          </a:p>
          <a:p>
            <a:pPr marL="914400" lvl="1" indent="-342900" algn="l" rtl="0">
              <a:spcBef>
                <a:spcPts val="0"/>
              </a:spcBef>
              <a:spcAft>
                <a:spcPts val="0"/>
              </a:spcAft>
              <a:buSzPts val="1800"/>
              <a:buChar char="○"/>
            </a:pPr>
            <a:r>
              <a:rPr lang="en" u="sng" dirty="0">
                <a:solidFill>
                  <a:schemeClr val="hlink"/>
                </a:solidFill>
                <a:hlinkClick r:id="rId7"/>
              </a:rPr>
              <a:t>Social Justice</a:t>
            </a:r>
            <a:endParaRPr dirty="0"/>
          </a:p>
          <a:p>
            <a:pPr marL="914400" lvl="1" indent="-342900" algn="l" rtl="0">
              <a:spcBef>
                <a:spcPts val="0"/>
              </a:spcBef>
              <a:spcAft>
                <a:spcPts val="0"/>
              </a:spcAft>
              <a:buSzPts val="1800"/>
              <a:buChar char="○"/>
            </a:pPr>
            <a:r>
              <a:rPr lang="en" u="sng" dirty="0">
                <a:solidFill>
                  <a:schemeClr val="hlink"/>
                </a:solidFill>
                <a:hlinkClick r:id="rId8"/>
              </a:rPr>
              <a:t>Transfer of Credit</a:t>
            </a:r>
            <a:r>
              <a:rPr lang="en" dirty="0"/>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ACCJC Social Justice Policy</a:t>
            </a:r>
            <a:endParaRPr/>
          </a:p>
        </p:txBody>
      </p:sp>
      <p:sp>
        <p:nvSpPr>
          <p:cNvPr id="203" name="Google Shape;203;p36"/>
          <p:cNvSpPr txBox="1">
            <a:spLocks noGrp="1"/>
          </p:cNvSpPr>
          <p:nvPr>
            <p:ph type="body" idx="1"/>
          </p:nvPr>
        </p:nvSpPr>
        <p:spPr>
          <a:xfrm>
            <a:off x="145650" y="1769425"/>
            <a:ext cx="8852700" cy="3027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In June 2021, the Accrediting Commission for Community and Junior Colleges (ACCJC) released its Policy on Social Justice. Historically, institutions of higher learning have operated with firmly established policies and procedures that promote a climate of exclusion, racial inequity and racism towards Black, Indigenous, People of Color (BIPOC). </a:t>
            </a:r>
            <a:r>
              <a:rPr lang="en" b="1" dirty="0">
                <a:latin typeface="Arial" panose="020B0604020202020204" pitchFamily="34" charset="0"/>
                <a:ea typeface="Calibri"/>
                <a:cs typeface="Arial" panose="020B0604020202020204" pitchFamily="34" charset="0"/>
                <a:sym typeface="Calibri"/>
              </a:rPr>
              <a:t>The ACCJC understands that issues around inclusion, diversity, equity and racism are deeply rooted within systemic racists structures and policies that support the very foundation of society</a:t>
            </a:r>
            <a:r>
              <a:rPr lang="en" dirty="0">
                <a:latin typeface="Arial" panose="020B0604020202020204" pitchFamily="34" charset="0"/>
                <a:ea typeface="Calibri"/>
                <a:cs typeface="Arial" panose="020B0604020202020204" pitchFamily="34" charset="0"/>
                <a:sym typeface="Calibri"/>
              </a:rPr>
              <a:t>. Further, the Commission has determined that people of color have long been disadvantaged by the prejudice, discrimination and implicit biases inherent within higher education that white people have been able to benefit from. </a:t>
            </a:r>
            <a:endParaRPr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a:t>ACCJC Social Justice Policy</a:t>
            </a:r>
            <a:endParaRPr/>
          </a:p>
        </p:txBody>
      </p:sp>
      <p:sp>
        <p:nvSpPr>
          <p:cNvPr id="209" name="Google Shape;209;p37"/>
          <p:cNvSpPr txBox="1">
            <a:spLocks noGrp="1"/>
          </p:cNvSpPr>
          <p:nvPr>
            <p:ph type="body" idx="1"/>
          </p:nvPr>
        </p:nvSpPr>
        <p:spPr>
          <a:xfrm>
            <a:off x="118700" y="1859575"/>
            <a:ext cx="8872500" cy="3066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 sz="2400" b="1" dirty="0"/>
              <a:t>Overview of the Commission’s </a:t>
            </a:r>
            <a:r>
              <a:rPr lang="en" sz="2400" b="1" i="1" dirty="0"/>
              <a:t>Policy on Social Justice</a:t>
            </a:r>
            <a:endParaRPr sz="2400" b="1" i="1" dirty="0"/>
          </a:p>
          <a:p>
            <a:pPr marL="0" lvl="0" indent="0" algn="l" rtl="0">
              <a:spcBef>
                <a:spcPts val="0"/>
              </a:spcBef>
              <a:spcAft>
                <a:spcPts val="0"/>
              </a:spcAft>
              <a:buClr>
                <a:schemeClr val="dk1"/>
              </a:buClr>
              <a:buSzPts val="1100"/>
              <a:buFont typeface="Arial"/>
              <a:buNone/>
            </a:pPr>
            <a:r>
              <a:rPr lang="en" sz="2100" dirty="0"/>
              <a:t>●Evolution:   	From diversity to social justice</a:t>
            </a:r>
            <a:endParaRPr sz="2100" dirty="0"/>
          </a:p>
          <a:p>
            <a:pPr marL="0" lvl="0" indent="0" algn="l" rtl="0">
              <a:spcBef>
                <a:spcPts val="0"/>
              </a:spcBef>
              <a:spcAft>
                <a:spcPts val="0"/>
              </a:spcAft>
              <a:buClr>
                <a:schemeClr val="dk1"/>
              </a:buClr>
              <a:buSzPts val="1100"/>
              <a:buFont typeface="Arial"/>
              <a:buNone/>
            </a:pPr>
            <a:r>
              <a:rPr lang="en" sz="2100" dirty="0"/>
              <a:t>●Intention:   	Acknowledge &amp; address structural inequities</a:t>
            </a:r>
            <a:endParaRPr sz="2100" dirty="0"/>
          </a:p>
          <a:p>
            <a:pPr marL="0" lvl="0" indent="0" algn="l" rtl="0">
              <a:spcBef>
                <a:spcPts val="0"/>
              </a:spcBef>
              <a:spcAft>
                <a:spcPts val="0"/>
              </a:spcAft>
              <a:buNone/>
            </a:pPr>
            <a:r>
              <a:rPr lang="en" sz="2100" dirty="0"/>
              <a:t>●Alignment:  	Mission-appropriate interrogation of practices &amp; outcomes</a:t>
            </a:r>
            <a:endParaRPr sz="2100" dirty="0"/>
          </a:p>
          <a:p>
            <a:pPr marL="0" lvl="0" indent="0" algn="l" rtl="0">
              <a:spcBef>
                <a:spcPts val="0"/>
              </a:spcBef>
              <a:spcAft>
                <a:spcPts val="0"/>
              </a:spcAft>
              <a:buClr>
                <a:schemeClr val="dk1"/>
              </a:buClr>
              <a:buSzPts val="1100"/>
              <a:buFont typeface="Arial"/>
              <a:buNone/>
            </a:pPr>
            <a:r>
              <a:rPr lang="en" sz="2100" dirty="0"/>
              <a:t>                    </a:t>
            </a:r>
            <a:endParaRPr sz="2100" dirty="0"/>
          </a:p>
          <a:p>
            <a:pPr marL="0" lvl="0" indent="0" algn="l" rtl="0">
              <a:spcBef>
                <a:spcPts val="0"/>
              </a:spcBef>
              <a:spcAft>
                <a:spcPts val="0"/>
              </a:spcAft>
              <a:buClr>
                <a:schemeClr val="dk1"/>
              </a:buClr>
              <a:buSzPts val="1100"/>
              <a:buFont typeface="Arial"/>
              <a:buNone/>
            </a:pPr>
            <a:r>
              <a:rPr lang="en" i="1" dirty="0">
                <a:solidFill>
                  <a:schemeClr val="dk1"/>
                </a:solidFill>
              </a:rPr>
              <a:t>The Commission recognizes the moral necessity of promoting equity and diversity through its policies and practices, and creating a climate of inclusion and anti-racism among its membership.</a:t>
            </a:r>
            <a:endParaRPr i="1" dirty="0">
              <a:solidFill>
                <a:schemeClr val="dk1"/>
              </a:solidFill>
            </a:endParaRPr>
          </a:p>
          <a:p>
            <a:pPr marL="0" lvl="0" indent="0" algn="l" rtl="0">
              <a:spcBef>
                <a:spcPts val="8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p:nvPr/>
        </p:nvSpPr>
        <p:spPr>
          <a:xfrm>
            <a:off x="785700" y="207750"/>
            <a:ext cx="8358300" cy="4505819"/>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200" b="1" dirty="0">
                <a:solidFill>
                  <a:srgbClr val="404040"/>
                </a:solidFill>
              </a:rPr>
              <a:t>ACCJC’s </a:t>
            </a:r>
            <a:r>
              <a:rPr lang="en" sz="2200" b="1" i="1" dirty="0">
                <a:solidFill>
                  <a:srgbClr val="404040"/>
                </a:solidFill>
              </a:rPr>
              <a:t>Policy on Social Justice</a:t>
            </a:r>
            <a:r>
              <a:rPr lang="en" sz="2200" b="1" dirty="0">
                <a:solidFill>
                  <a:srgbClr val="404040"/>
                </a:solidFill>
              </a:rPr>
              <a:t> ends with the following statement:</a:t>
            </a:r>
            <a:endParaRPr sz="2200" b="1" dirty="0">
              <a:solidFill>
                <a:srgbClr val="404040"/>
              </a:solidFill>
            </a:endParaRPr>
          </a:p>
          <a:p>
            <a:pPr marL="457200" marR="673100" lvl="0" indent="0" algn="l" rtl="0">
              <a:lnSpc>
                <a:spcPct val="90000"/>
              </a:lnSpc>
              <a:spcBef>
                <a:spcPts val="0"/>
              </a:spcBef>
              <a:spcAft>
                <a:spcPts val="0"/>
              </a:spcAft>
              <a:buNone/>
            </a:pPr>
            <a:r>
              <a:rPr lang="en" sz="1600" dirty="0">
                <a:solidFill>
                  <a:srgbClr val="404040"/>
                </a:solidFill>
              </a:rPr>
              <a:t>The Commission is deeply committed to embracing the diversity of its member institutions in the context of their unique mission. It therefore </a:t>
            </a:r>
            <a:r>
              <a:rPr lang="en" sz="1600" b="1" dirty="0">
                <a:solidFill>
                  <a:srgbClr val="404040"/>
                </a:solidFill>
              </a:rPr>
              <a:t>requires member institutions to use data and evidence to inform practices to improve equity</a:t>
            </a:r>
            <a:r>
              <a:rPr lang="en" sz="1600" dirty="0">
                <a:solidFill>
                  <a:srgbClr val="404040"/>
                </a:solidFill>
              </a:rPr>
              <a:t> and </a:t>
            </a:r>
            <a:r>
              <a:rPr lang="en" sz="1600" b="1" dirty="0">
                <a:solidFill>
                  <a:srgbClr val="404040"/>
                </a:solidFill>
              </a:rPr>
              <a:t>expects that institutional policies and practices foster a sense of inclusion and belonging among its diverse stakeholders.</a:t>
            </a:r>
            <a:r>
              <a:rPr lang="en" sz="1600" dirty="0">
                <a:solidFill>
                  <a:srgbClr val="404040"/>
                </a:solidFill>
              </a:rPr>
              <a:t> While each institution will address in their own way the opportunities to improve educational equity, support diversity, and create a campus culture of inclusion, the Commission is dedicated to supporting institutions in their pursuit of educational excellence.</a:t>
            </a:r>
          </a:p>
          <a:p>
            <a:pPr marL="457200" marR="673100" lvl="0" indent="0" algn="l" rtl="0">
              <a:lnSpc>
                <a:spcPct val="90000"/>
              </a:lnSpc>
              <a:spcBef>
                <a:spcPts val="0"/>
              </a:spcBef>
              <a:spcAft>
                <a:spcPts val="0"/>
              </a:spcAft>
              <a:buNone/>
            </a:pPr>
            <a:endParaRPr sz="1600" dirty="0">
              <a:solidFill>
                <a:srgbClr val="404040"/>
              </a:solidFill>
            </a:endParaRPr>
          </a:p>
          <a:p>
            <a:pPr marL="0" lvl="0" indent="0" algn="l" rtl="0">
              <a:lnSpc>
                <a:spcPct val="90000"/>
              </a:lnSpc>
              <a:spcBef>
                <a:spcPts val="0"/>
              </a:spcBef>
              <a:spcAft>
                <a:spcPts val="0"/>
              </a:spcAft>
              <a:buNone/>
            </a:pPr>
            <a:r>
              <a:rPr lang="en" sz="1800" b="1" dirty="0">
                <a:solidFill>
                  <a:srgbClr val="404040"/>
                </a:solidFill>
              </a:rPr>
              <a:t>Questions for Reflection and Discussion:</a:t>
            </a:r>
            <a:endParaRPr sz="1800" b="1" dirty="0">
              <a:solidFill>
                <a:srgbClr val="404040"/>
              </a:solidFill>
            </a:endParaRPr>
          </a:p>
          <a:p>
            <a:pPr marL="0" lvl="0" indent="0" algn="l" rtl="0">
              <a:lnSpc>
                <a:spcPct val="90000"/>
              </a:lnSpc>
              <a:spcBef>
                <a:spcPts val="0"/>
              </a:spcBef>
              <a:spcAft>
                <a:spcPts val="0"/>
              </a:spcAft>
              <a:buNone/>
            </a:pPr>
            <a:r>
              <a:rPr lang="en" sz="1800" dirty="0">
                <a:solidFill>
                  <a:srgbClr val="404040"/>
                </a:solidFill>
              </a:rPr>
              <a:t>•How does your institution use data and evidence to interrogate its practices and improve racial equity?  What opportunities for improvement do you see?</a:t>
            </a:r>
            <a:endParaRPr sz="1800" dirty="0">
              <a:solidFill>
                <a:srgbClr val="404040"/>
              </a:solidFill>
            </a:endParaRPr>
          </a:p>
          <a:p>
            <a:pPr marL="0" lvl="0" indent="0" algn="l" rtl="0">
              <a:lnSpc>
                <a:spcPct val="90000"/>
              </a:lnSpc>
              <a:spcBef>
                <a:spcPts val="0"/>
              </a:spcBef>
              <a:spcAft>
                <a:spcPts val="0"/>
              </a:spcAft>
              <a:buNone/>
            </a:pPr>
            <a:r>
              <a:rPr lang="en" sz="1800" dirty="0">
                <a:solidFill>
                  <a:srgbClr val="404040"/>
                </a:solidFill>
              </a:rPr>
              <a:t>•Consider your institution’s policies and practices. Do they foster a sense of inclusion and belonging? Why or why not?  What opportunities for improvement do you see?</a:t>
            </a:r>
            <a:endParaRPr sz="1800" dirty="0">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Virtual Session Presenters</a:t>
            </a:r>
            <a:endParaRPr/>
          </a:p>
        </p:txBody>
      </p:sp>
      <p:sp>
        <p:nvSpPr>
          <p:cNvPr id="89" name="Google Shape;89;p20"/>
          <p:cNvSpPr txBox="1">
            <a:spLocks noGrp="1"/>
          </p:cNvSpPr>
          <p:nvPr>
            <p:ph type="body" idx="1"/>
          </p:nvPr>
        </p:nvSpPr>
        <p:spPr>
          <a:xfrm>
            <a:off x="857250" y="1798059"/>
            <a:ext cx="8096250" cy="320732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a:t>Randy Beach, Southwestern College, Academic Commissioner ACCJC</a:t>
            </a:r>
            <a:endParaRPr/>
          </a:p>
          <a:p>
            <a:pPr marL="0" marR="0" lvl="0" indent="0" algn="l" rtl="0">
              <a:lnSpc>
                <a:spcPct val="90000"/>
              </a:lnSpc>
              <a:spcBef>
                <a:spcPts val="800"/>
              </a:spcBef>
              <a:spcAft>
                <a:spcPts val="0"/>
              </a:spcAft>
              <a:buClr>
                <a:srgbClr val="404040"/>
              </a:buClr>
              <a:buSzPts val="1800"/>
              <a:buFont typeface="Arial"/>
              <a:buNone/>
            </a:pPr>
            <a:endParaRPr/>
          </a:p>
          <a:p>
            <a:pPr marL="0" marR="0" lvl="0" indent="0" algn="l" rtl="0">
              <a:lnSpc>
                <a:spcPct val="90000"/>
              </a:lnSpc>
              <a:spcBef>
                <a:spcPts val="800"/>
              </a:spcBef>
              <a:spcAft>
                <a:spcPts val="0"/>
              </a:spcAft>
              <a:buClr>
                <a:srgbClr val="404040"/>
              </a:buClr>
              <a:buSzPts val="1800"/>
              <a:buFont typeface="Arial"/>
              <a:buNone/>
            </a:pPr>
            <a:r>
              <a:rPr lang="en"/>
              <a:t>           Dr. Ricardo Castillo, Pasadena City College</a:t>
            </a:r>
            <a:endParaRPr/>
          </a:p>
          <a:p>
            <a:pPr marL="0" marR="0" lvl="0" indent="0" algn="l" rtl="0">
              <a:lnSpc>
                <a:spcPct val="90000"/>
              </a:lnSpc>
              <a:spcBef>
                <a:spcPts val="800"/>
              </a:spcBef>
              <a:spcAft>
                <a:spcPts val="0"/>
              </a:spcAft>
              <a:buClr>
                <a:srgbClr val="404040"/>
              </a:buClr>
              <a:buSzPts val="1800"/>
              <a:buFont typeface="Arial"/>
              <a:buNone/>
            </a:pPr>
            <a:endParaRPr/>
          </a:p>
          <a:p>
            <a:pPr marL="0" marR="0" lvl="0" indent="0" algn="l" rtl="0">
              <a:lnSpc>
                <a:spcPct val="90000"/>
              </a:lnSpc>
              <a:spcBef>
                <a:spcPts val="800"/>
              </a:spcBef>
              <a:spcAft>
                <a:spcPts val="0"/>
              </a:spcAft>
              <a:buClr>
                <a:srgbClr val="404040"/>
              </a:buClr>
              <a:buSzPts val="1800"/>
              <a:buFont typeface="Arial"/>
              <a:buNone/>
            </a:pPr>
            <a:r>
              <a:rPr lang="en"/>
              <a:t>                      Dr. Sharyn Eveland, Taft College</a:t>
            </a:r>
            <a:endParaRPr/>
          </a:p>
          <a:p>
            <a:pPr marL="0" marR="0" lvl="0" indent="0" algn="l" rtl="0">
              <a:lnSpc>
                <a:spcPct val="90000"/>
              </a:lnSpc>
              <a:spcBef>
                <a:spcPts val="800"/>
              </a:spcBef>
              <a:spcAft>
                <a:spcPts val="0"/>
              </a:spcAft>
              <a:buClr>
                <a:srgbClr val="404040"/>
              </a:buClr>
              <a:buSzPts val="1800"/>
              <a:buFont typeface="Arial"/>
              <a:buNone/>
            </a:pPr>
            <a:endParaRPr/>
          </a:p>
          <a:p>
            <a:pPr marL="0" marR="0" lvl="0" indent="0" algn="l" rtl="0">
              <a:lnSpc>
                <a:spcPct val="90000"/>
              </a:lnSpc>
              <a:spcBef>
                <a:spcPts val="800"/>
              </a:spcBef>
              <a:spcAft>
                <a:spcPts val="0"/>
              </a:spcAft>
              <a:buClr>
                <a:srgbClr val="404040"/>
              </a:buClr>
              <a:buSzPts val="1800"/>
              <a:buFont typeface="Arial"/>
              <a:buNone/>
            </a:pPr>
            <a:r>
              <a:rPr lang="en"/>
              <a:t>                                  Amber Gillis, ASCCC South Representative</a:t>
            </a:r>
            <a:endParaRPr/>
          </a:p>
          <a:p>
            <a:pPr marL="0" marR="0" lvl="0" indent="0" algn="l" rtl="0">
              <a:lnSpc>
                <a:spcPct val="90000"/>
              </a:lnSpc>
              <a:spcBef>
                <a:spcPts val="800"/>
              </a:spcBef>
              <a:spcAft>
                <a:spcPts val="0"/>
              </a:spcAft>
              <a:buClr>
                <a:srgbClr val="404040"/>
              </a:buClr>
              <a:buSzPts val="1800"/>
              <a:buFont typeface="Arial"/>
              <a:buNone/>
            </a:pPr>
            <a:endParaRPr/>
          </a:p>
          <a:p>
            <a:pPr marL="0" marR="0" lvl="0" indent="0" algn="l" rtl="0">
              <a:lnSpc>
                <a:spcPct val="90000"/>
              </a:lnSpc>
              <a:spcBef>
                <a:spcPts val="800"/>
              </a:spcBef>
              <a:spcAft>
                <a:spcPts val="0"/>
              </a:spcAft>
              <a:buClr>
                <a:srgbClr val="404040"/>
              </a:buClr>
              <a:buSzPts val="1800"/>
              <a:buFont typeface="Arial"/>
              <a:buNone/>
            </a:pPr>
            <a:r>
              <a:rPr lang="en"/>
              <a:t>                                            Robert L Stewart Jr, ASCCC South Representative</a:t>
            </a:r>
            <a:endParaRPr/>
          </a:p>
        </p:txBody>
      </p:sp>
      <p:sp>
        <p:nvSpPr>
          <p:cNvPr id="90" name="Google Shape;90;p2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91" name="Google Shape;91;p20" descr="Randy Beach - Professor of English and Education, Faculty Curriculum Chair  - Southwestern Community College District | LinkedIn"/>
          <p:cNvPicPr preferRelativeResize="0"/>
          <p:nvPr/>
        </p:nvPicPr>
        <p:blipFill rotWithShape="1">
          <a:blip r:embed="rId3">
            <a:alphaModFix/>
          </a:blip>
          <a:srcRect/>
          <a:stretch/>
        </p:blipFill>
        <p:spPr>
          <a:xfrm>
            <a:off x="101100" y="1771650"/>
            <a:ext cx="695325" cy="695325"/>
          </a:xfrm>
          <a:prstGeom prst="rect">
            <a:avLst/>
          </a:prstGeom>
          <a:noFill/>
          <a:ln>
            <a:noFill/>
          </a:ln>
        </p:spPr>
      </p:pic>
      <p:pic>
        <p:nvPicPr>
          <p:cNvPr id="92" name="Google Shape;92;p20" descr="https://asccc.org/sites/default/files/styles/member_photo/public/member-photos/robert_stewart.jpg?itok=-JOxJs2L"/>
          <p:cNvPicPr preferRelativeResize="0"/>
          <p:nvPr/>
        </p:nvPicPr>
        <p:blipFill rotWithShape="1">
          <a:blip r:embed="rId4">
            <a:alphaModFix/>
          </a:blip>
          <a:srcRect/>
          <a:stretch/>
        </p:blipFill>
        <p:spPr>
          <a:xfrm>
            <a:off x="3158507" y="4374677"/>
            <a:ext cx="523551" cy="699573"/>
          </a:xfrm>
          <a:prstGeom prst="rect">
            <a:avLst/>
          </a:prstGeom>
          <a:noFill/>
          <a:ln>
            <a:noFill/>
          </a:ln>
        </p:spPr>
      </p:pic>
      <p:pic>
        <p:nvPicPr>
          <p:cNvPr id="93" name="Google Shape;93;p20" descr="https://asccc.org/sites/default/files/styles/member_photo/public/member-photos/amber_gillis.jpg?itok=PlPbE5X1"/>
          <p:cNvPicPr preferRelativeResize="0"/>
          <p:nvPr/>
        </p:nvPicPr>
        <p:blipFill rotWithShape="1">
          <a:blip r:embed="rId5">
            <a:alphaModFix/>
          </a:blip>
          <a:srcRect/>
          <a:stretch/>
        </p:blipFill>
        <p:spPr>
          <a:xfrm>
            <a:off x="2425640" y="3803241"/>
            <a:ext cx="523551" cy="699572"/>
          </a:xfrm>
          <a:prstGeom prst="rect">
            <a:avLst/>
          </a:prstGeom>
          <a:noFill/>
          <a:ln>
            <a:noFill/>
          </a:ln>
        </p:spPr>
      </p:pic>
      <p:pic>
        <p:nvPicPr>
          <p:cNvPr id="94" name="Google Shape;94;p20" descr="News"/>
          <p:cNvPicPr preferRelativeResize="0"/>
          <p:nvPr/>
        </p:nvPicPr>
        <p:blipFill rotWithShape="1">
          <a:blip r:embed="rId6">
            <a:alphaModFix/>
          </a:blip>
          <a:srcRect/>
          <a:stretch/>
        </p:blipFill>
        <p:spPr>
          <a:xfrm>
            <a:off x="1590468" y="3184931"/>
            <a:ext cx="695325" cy="695325"/>
          </a:xfrm>
          <a:prstGeom prst="rect">
            <a:avLst/>
          </a:prstGeom>
          <a:noFill/>
          <a:ln>
            <a:noFill/>
          </a:ln>
        </p:spPr>
      </p:pic>
      <p:pic>
        <p:nvPicPr>
          <p:cNvPr id="95" name="Google Shape;95;p20" descr="Dr. Richardo Castillo's Picture"/>
          <p:cNvPicPr preferRelativeResize="0"/>
          <p:nvPr/>
        </p:nvPicPr>
        <p:blipFill>
          <a:blip r:embed="rId7">
            <a:alphaModFix/>
          </a:blip>
          <a:stretch>
            <a:fillRect/>
          </a:stretch>
        </p:blipFill>
        <p:spPr>
          <a:xfrm>
            <a:off x="931677" y="2466975"/>
            <a:ext cx="523550" cy="747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1246650" y="244169"/>
            <a:ext cx="7534500" cy="9942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ACCJC Social Justice Policy as a </a:t>
            </a:r>
            <a:endParaRPr/>
          </a:p>
          <a:p>
            <a:pPr marL="0" lvl="0" indent="0" algn="ctr" rtl="0">
              <a:spcBef>
                <a:spcPts val="0"/>
              </a:spcBef>
              <a:spcAft>
                <a:spcPts val="0"/>
              </a:spcAft>
              <a:buNone/>
            </a:pPr>
            <a:r>
              <a:rPr lang="en"/>
              <a:t>Framework for Reflection</a:t>
            </a:r>
            <a:endParaRPr/>
          </a:p>
        </p:txBody>
      </p:sp>
      <p:pic>
        <p:nvPicPr>
          <p:cNvPr id="220" name="Google Shape;220;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53900" y="1390769"/>
            <a:ext cx="7320028" cy="35706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225" name="Google Shape;225;p40"/>
          <p:cNvGraphicFramePr/>
          <p:nvPr/>
        </p:nvGraphicFramePr>
        <p:xfrm>
          <a:off x="176000" y="112713"/>
          <a:ext cx="8792000" cy="4965775"/>
        </p:xfrm>
        <a:graphic>
          <a:graphicData uri="http://schemas.openxmlformats.org/drawingml/2006/table">
            <a:tbl>
              <a:tblPr>
                <a:noFill/>
                <a:tableStyleId>{9FC3A6EE-A5FD-4C1A-B87D-4A7DCE669926}</a:tableStyleId>
              </a:tblPr>
              <a:tblGrid>
                <a:gridCol w="6463300">
                  <a:extLst>
                    <a:ext uri="{9D8B030D-6E8A-4147-A177-3AD203B41FA5}">
                      <a16:colId xmlns:a16="http://schemas.microsoft.com/office/drawing/2014/main" val="20000"/>
                    </a:ext>
                  </a:extLst>
                </a:gridCol>
                <a:gridCol w="23287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Principles/Requirement</a:t>
                      </a:r>
                      <a:endParaRPr sz="1100">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solidFill>
                      <a:srgbClr val="F4CCCC"/>
                    </a:solidFill>
                  </a:tcPr>
                </a:tc>
                <a:tc>
                  <a:txBody>
                    <a:bodyPr/>
                    <a:lstStyle/>
                    <a:p>
                      <a:pPr marL="0" lvl="0" indent="0" algn="l" rtl="0">
                        <a:lnSpc>
                          <a:spcPct val="115000"/>
                        </a:lnSpc>
                        <a:spcBef>
                          <a:spcPts val="1200"/>
                        </a:spcBef>
                        <a:spcAft>
                          <a:spcPts val="0"/>
                        </a:spcAft>
                        <a:buNone/>
                      </a:pPr>
                      <a:r>
                        <a:rPr lang="en" sz="1100" b="1"/>
                        <a:t>Correlating Standards</a:t>
                      </a:r>
                      <a:endParaRPr sz="11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An institution’s mission and goals reflect a commitment to meeting the educational needs of its students</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 sz="1100">
                          <a:solidFill>
                            <a:schemeClr val="dk1"/>
                          </a:solidFill>
                          <a:latin typeface="Calibri"/>
                          <a:ea typeface="Calibri"/>
                          <a:cs typeface="Calibri"/>
                          <a:sym typeface="Calibri"/>
                        </a:rPr>
                        <a:t>Standard IA; Eligibility Requirement 6</a:t>
                      </a:r>
                      <a:endParaRPr sz="11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Provide data disaggregated and effective mechanisms to identify performance gaps, implement strategies to mitigate gaps, and engage in dialog on student equity</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solidFill>
                      <a:srgbClr val="F4CCCC"/>
                    </a:solidFill>
                  </a:tcPr>
                </a:tc>
                <a:tc>
                  <a:txBody>
                    <a:bodyPr/>
                    <a:lstStyle/>
                    <a:p>
                      <a:pPr marL="0" lvl="0" indent="0" algn="l" rtl="0">
                        <a:lnSpc>
                          <a:spcPct val="115000"/>
                        </a:lnSpc>
                        <a:spcBef>
                          <a:spcPts val="1200"/>
                        </a:spcBef>
                        <a:spcAft>
                          <a:spcPts val="0"/>
                        </a:spcAft>
                        <a:buNone/>
                      </a:pPr>
                      <a:r>
                        <a:rPr lang="en" sz="1100">
                          <a:solidFill>
                            <a:schemeClr val="dk1"/>
                          </a:solidFill>
                          <a:latin typeface="Calibri"/>
                          <a:ea typeface="Calibri"/>
                          <a:cs typeface="Calibri"/>
                          <a:sym typeface="Calibri"/>
                        </a:rPr>
                        <a:t>Standard IB; Eligibility Requirement 11 and 19</a:t>
                      </a:r>
                      <a:endParaRPr sz="11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Effective use of delivery modes, teaching methodologies, and learning support services that reflect the diverse and changing needs of its students, in support of equity in success for all students</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a:solidFill>
                            <a:schemeClr val="dk1"/>
                          </a:solidFill>
                          <a:latin typeface="Calibri"/>
                          <a:ea typeface="Calibri"/>
                          <a:cs typeface="Calibri"/>
                          <a:sym typeface="Calibri"/>
                        </a:rPr>
                        <a:t>Standard IIA</a:t>
                      </a:r>
                      <a:endParaRPr sz="11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1200"/>
                        </a:spcBef>
                        <a:spcAft>
                          <a:spcPts val="0"/>
                        </a:spcAft>
                        <a:buNone/>
                      </a:pPr>
                      <a:r>
                        <a:rPr lang="en" sz="1100" b="1">
                          <a:latin typeface="Calibri"/>
                          <a:ea typeface="Calibri"/>
                          <a:cs typeface="Calibri"/>
                          <a:sym typeface="Calibri"/>
                        </a:rPr>
                        <a:t>Learning outcomes on the ability to engage diverse perspectives</a:t>
                      </a:r>
                      <a:endParaRPr sz="1100" b="1">
                        <a:solidFill>
                          <a:schemeClr val="dk1"/>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l" rtl="0">
                        <a:lnSpc>
                          <a:spcPct val="115000"/>
                        </a:lnSpc>
                        <a:spcBef>
                          <a:spcPts val="1200"/>
                        </a:spcBef>
                        <a:spcAft>
                          <a:spcPts val="0"/>
                        </a:spcAft>
                        <a:buNone/>
                      </a:pPr>
                      <a:r>
                        <a:rPr lang="en" sz="1100">
                          <a:latin typeface="Calibri"/>
                          <a:ea typeface="Calibri"/>
                          <a:cs typeface="Calibri"/>
                          <a:sym typeface="Calibri"/>
                        </a:rPr>
                        <a:t>Standard IIA</a:t>
                      </a:r>
                      <a:endParaRPr sz="8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Providing appropriate, comprehensive, and reliable services to students regardless of service location or delivery method to assure equitable access</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lvl="0" indent="0" algn="l" rtl="0">
                        <a:lnSpc>
                          <a:spcPct val="107000"/>
                        </a:lnSpc>
                        <a:spcBef>
                          <a:spcPts val="1200"/>
                        </a:spcBef>
                        <a:spcAft>
                          <a:spcPts val="800"/>
                        </a:spcAft>
                        <a:buNone/>
                      </a:pPr>
                      <a:r>
                        <a:rPr lang="en" sz="1100">
                          <a:latin typeface="Calibri"/>
                          <a:ea typeface="Calibri"/>
                          <a:cs typeface="Calibri"/>
                          <a:sym typeface="Calibri"/>
                        </a:rPr>
                        <a:t>Standard IIC; Eligibility Requirement 15</a:t>
                      </a:r>
                      <a:endParaRPr sz="8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Promoting policies that support diverse personnel and assessment of employment equity and diversity</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rgbClr val="F4CCCC"/>
                    </a:solidFill>
                  </a:tcPr>
                </a:tc>
                <a:tc>
                  <a:txBody>
                    <a:bodyPr/>
                    <a:lstStyle/>
                    <a:p>
                      <a:pPr marL="0" lvl="0" indent="0" algn="l" rtl="0">
                        <a:lnSpc>
                          <a:spcPct val="115000"/>
                        </a:lnSpc>
                        <a:spcBef>
                          <a:spcPts val="1200"/>
                        </a:spcBef>
                        <a:spcAft>
                          <a:spcPts val="0"/>
                        </a:spcAft>
                        <a:buNone/>
                      </a:pPr>
                      <a:r>
                        <a:rPr lang="en" sz="1100">
                          <a:latin typeface="Calibri"/>
                          <a:ea typeface="Calibri"/>
                          <a:cs typeface="Calibri"/>
                          <a:sym typeface="Calibri"/>
                        </a:rPr>
                        <a:t>Standard IIIA</a:t>
                      </a:r>
                      <a:endParaRPr sz="1100">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381000">
                <a:tc>
                  <a:txBody>
                    <a:bodyPr/>
                    <a:lstStyle/>
                    <a:p>
                      <a:pPr marL="0" lvl="0" indent="0" algn="l" rtl="0">
                        <a:lnSpc>
                          <a:spcPct val="115000"/>
                        </a:lnSpc>
                        <a:spcBef>
                          <a:spcPts val="1200"/>
                        </a:spcBef>
                        <a:spcAft>
                          <a:spcPts val="0"/>
                        </a:spcAft>
                        <a:buNone/>
                      </a:pPr>
                      <a:r>
                        <a:rPr lang="en" sz="1100" b="1">
                          <a:latin typeface="Calibri"/>
                          <a:ea typeface="Calibri"/>
                          <a:cs typeface="Calibri"/>
                          <a:sym typeface="Calibri"/>
                        </a:rPr>
                        <a:t>An institution’s mission and goals are the foundation for financial planning to meet the educational needs of its students</a:t>
                      </a:r>
                      <a:endParaRPr sz="1100" b="1">
                        <a:solidFill>
                          <a:schemeClr val="dk1"/>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a:solidFill>
                            <a:schemeClr val="dk1"/>
                          </a:solidFill>
                          <a:latin typeface="Calibri"/>
                          <a:ea typeface="Calibri"/>
                          <a:cs typeface="Calibri"/>
                          <a:sym typeface="Calibri"/>
                        </a:rPr>
                        <a:t>Standards IIID; Eligibility Requirement 18</a:t>
                      </a:r>
                      <a:endParaRPr sz="11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Policies and procedures for decision making roles and responsibilities to ensure appropriate consideration of relevant perspectives</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rgbClr val="F4CCCC"/>
                    </a:solidFill>
                  </a:tcPr>
                </a:tc>
                <a:tc>
                  <a:txBody>
                    <a:bodyPr/>
                    <a:lstStyle/>
                    <a:p>
                      <a:pPr marL="0" lvl="0" indent="0" algn="l" rtl="0">
                        <a:lnSpc>
                          <a:spcPct val="115000"/>
                        </a:lnSpc>
                        <a:spcBef>
                          <a:spcPts val="1200"/>
                        </a:spcBef>
                        <a:spcAft>
                          <a:spcPts val="0"/>
                        </a:spcAft>
                        <a:buNone/>
                      </a:pPr>
                      <a:r>
                        <a:rPr lang="en" sz="1100">
                          <a:latin typeface="Calibri"/>
                          <a:ea typeface="Calibri"/>
                          <a:cs typeface="Calibri"/>
                          <a:sym typeface="Calibri"/>
                        </a:rPr>
                        <a:t>Standard IVA</a:t>
                      </a:r>
                      <a:endParaRPr sz="1100">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Ethical and effective leadership throughout the organization guides the accomplishment of the mission and supports institutional effectiveness and improvement</a:t>
                      </a:r>
                      <a:endParaRPr sz="1100" b="1">
                        <a:solidFill>
                          <a:schemeClr val="dk1"/>
                        </a:solidFill>
                        <a:latin typeface="Calibri"/>
                        <a:ea typeface="Calibri"/>
                        <a:cs typeface="Calibri"/>
                        <a:sym typeface="Calibri"/>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 sz="1100">
                          <a:latin typeface="Calibri"/>
                          <a:ea typeface="Calibri"/>
                          <a:cs typeface="Calibri"/>
                          <a:sym typeface="Calibri"/>
                        </a:rPr>
                        <a:t>Standard IVA, IVB, IVC</a:t>
                      </a:r>
                      <a:endParaRPr sz="1100">
                        <a:latin typeface="Calibri"/>
                        <a:ea typeface="Calibri"/>
                        <a:cs typeface="Calibri"/>
                        <a:sym typeface="Calibri"/>
                      </a:endParaRPr>
                    </a:p>
                    <a:p>
                      <a:pPr marL="0" lvl="0" indent="0" algn="l" rtl="0">
                        <a:lnSpc>
                          <a:spcPct val="115000"/>
                        </a:lnSpc>
                        <a:spcBef>
                          <a:spcPts val="1200"/>
                        </a:spcBef>
                        <a:spcAft>
                          <a:spcPts val="0"/>
                        </a:spcAft>
                        <a:buNone/>
                      </a:pPr>
                      <a:r>
                        <a:rPr lang="en"/>
                        <a:t> </a:t>
                      </a:r>
                      <a:endParaRPr sz="1100" b="1">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Summary of Supportive Evidence</a:t>
            </a:r>
            <a:endParaRPr/>
          </a:p>
        </p:txBody>
      </p:sp>
      <p:sp>
        <p:nvSpPr>
          <p:cNvPr id="231" name="Google Shape;231;p41"/>
          <p:cNvSpPr txBox="1">
            <a:spLocks noGrp="1"/>
          </p:cNvSpPr>
          <p:nvPr>
            <p:ph type="body" idx="1"/>
          </p:nvPr>
        </p:nvSpPr>
        <p:spPr>
          <a:xfrm>
            <a:off x="140700" y="1828775"/>
            <a:ext cx="8862600" cy="3195900"/>
          </a:xfrm>
          <a:prstGeom prst="rect">
            <a:avLst/>
          </a:prstGeom>
        </p:spPr>
        <p:txBody>
          <a:bodyPr spcFirstLastPara="1" wrap="square" lIns="68575" tIns="34275" rIns="68575" bIns="34275" anchor="t" anchorCtr="0">
            <a:noAutofit/>
          </a:bodyPr>
          <a:lstStyle/>
          <a:p>
            <a:pPr marL="0" lvl="0" indent="0" algn="l" rtl="0">
              <a:lnSpc>
                <a:spcPct val="107000"/>
              </a:lnSpc>
              <a:spcBef>
                <a:spcPts val="0"/>
              </a:spcBef>
              <a:spcAft>
                <a:spcPts val="0"/>
              </a:spcAft>
              <a:buClr>
                <a:schemeClr val="dk1"/>
              </a:buClr>
              <a:buSzPts val="1100"/>
              <a:buFont typeface="Arial"/>
              <a:buNone/>
            </a:pPr>
            <a:r>
              <a:rPr lang="en" sz="2400" dirty="0"/>
              <a:t>∙</a:t>
            </a:r>
            <a:r>
              <a:rPr lang="en" dirty="0">
                <a:latin typeface="Arial" panose="020B0604020202020204" pitchFamily="34" charset="0"/>
                <a:ea typeface="Calibri"/>
                <a:cs typeface="Arial" panose="020B0604020202020204" pitchFamily="34" charset="0"/>
                <a:sym typeface="Calibri"/>
              </a:rPr>
              <a:t>Mission Statement and Goals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Disaggregate data that identifies gaps AND strategies to close gaps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Program review and Curriculum review processes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Demonstrated reflection/ Professional development</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Access and utilization of student services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Diversity in hiring</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Alignment of strategic goals and resource allocation</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t>
            </a:r>
            <a:r>
              <a:rPr lang="en" dirty="0">
                <a:latin typeface="Arial" panose="020B0604020202020204" pitchFamily="34" charset="0"/>
                <a:ea typeface="Calibri"/>
                <a:cs typeface="Arial" panose="020B0604020202020204" pitchFamily="34" charset="0"/>
                <a:sym typeface="Calibri"/>
              </a:rPr>
              <a:t>Collegiality and shared governance</a:t>
            </a:r>
            <a:endParaRPr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Strategies/Where To Look</a:t>
            </a:r>
            <a:endParaRPr/>
          </a:p>
        </p:txBody>
      </p:sp>
      <p:sp>
        <p:nvSpPr>
          <p:cNvPr id="237" name="Google Shape;237;p42"/>
          <p:cNvSpPr txBox="1">
            <a:spLocks noGrp="1"/>
          </p:cNvSpPr>
          <p:nvPr>
            <p:ph type="body" idx="1"/>
          </p:nvPr>
        </p:nvSpPr>
        <p:spPr>
          <a:xfrm>
            <a:off x="168150" y="1888125"/>
            <a:ext cx="8644800" cy="2677200"/>
          </a:xfrm>
          <a:prstGeom prst="rect">
            <a:avLst/>
          </a:prstGeom>
        </p:spPr>
        <p:txBody>
          <a:bodyPr spcFirstLastPara="1" wrap="square" lIns="68575" tIns="34275" rIns="68575" bIns="34275" anchor="t" anchorCtr="0">
            <a:noAutofit/>
          </a:bodyPr>
          <a:lstStyle/>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Student Equity Plan (past plan with data analysis)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Academic Senate: Processes for Program Review and Curriculum; Professional Development; resolutions; shared governance processes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Equal Employment Opportunity Plan and employment outreach strategies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Institutional Research &amp; Effectiveness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Mission, Vision, Goals development strategies</a:t>
            </a:r>
            <a:endParaRPr dirty="0">
              <a:latin typeface="Arial" panose="020B0604020202020204" pitchFamily="34" charset="0"/>
              <a:ea typeface="Calibri"/>
              <a:cs typeface="Arial" panose="020B0604020202020204" pitchFamily="34" charset="0"/>
              <a:sym typeface="Calibri"/>
            </a:endParaRPr>
          </a:p>
          <a:p>
            <a:pPr marL="0" lvl="0" indent="0" algn="l" rtl="0">
              <a:lnSpc>
                <a:spcPct val="107000"/>
              </a:lnSpc>
              <a:spcBef>
                <a:spcPts val="80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Student voices</a:t>
            </a:r>
            <a:endParaRPr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Resources</a:t>
            </a:r>
            <a:endParaRPr/>
          </a:p>
        </p:txBody>
      </p:sp>
      <p:sp>
        <p:nvSpPr>
          <p:cNvPr id="243" name="Google Shape;243;p43"/>
          <p:cNvSpPr txBox="1">
            <a:spLocks noGrp="1"/>
          </p:cNvSpPr>
          <p:nvPr>
            <p:ph type="body" idx="1"/>
          </p:nvPr>
        </p:nvSpPr>
        <p:spPr>
          <a:xfrm>
            <a:off x="622388" y="1929814"/>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a:p>
            <a:pPr marL="0" lvl="0" indent="0" algn="l" rtl="0">
              <a:spcBef>
                <a:spcPts val="800"/>
              </a:spcBef>
              <a:spcAft>
                <a:spcPts val="0"/>
              </a:spcAft>
              <a:buNone/>
            </a:pPr>
            <a:r>
              <a:rPr lang="en" u="sng" dirty="0">
                <a:solidFill>
                  <a:schemeClr val="hlink"/>
                </a:solidFill>
                <a:hlinkClick r:id="rId3"/>
              </a:rPr>
              <a:t>Accrediting Commission for Community and Junior Colleges (ACCJC)</a:t>
            </a:r>
            <a:endParaRPr dirty="0"/>
          </a:p>
          <a:p>
            <a:pPr marL="0" lvl="0" indent="0" algn="l" rtl="0">
              <a:spcBef>
                <a:spcPts val="800"/>
              </a:spcBef>
              <a:spcAft>
                <a:spcPts val="0"/>
              </a:spcAft>
              <a:buNone/>
            </a:pPr>
            <a:r>
              <a:rPr lang="en" u="sng" dirty="0">
                <a:solidFill>
                  <a:schemeClr val="hlink"/>
                </a:solidFill>
                <a:hlinkClick r:id="rId4"/>
              </a:rPr>
              <a:t>Council of Regional Accrediting Commissions (C-RAC)</a:t>
            </a:r>
            <a:endParaRPr dirty="0"/>
          </a:p>
          <a:p>
            <a:pPr marL="0" lvl="0" indent="0" algn="l" rtl="0">
              <a:spcBef>
                <a:spcPts val="800"/>
              </a:spcBef>
              <a:spcAft>
                <a:spcPts val="0"/>
              </a:spcAft>
              <a:buNone/>
            </a:pPr>
            <a:r>
              <a:rPr lang="en" u="sng" dirty="0">
                <a:solidFill>
                  <a:schemeClr val="hlink"/>
                </a:solidFill>
                <a:hlinkClick r:id="rId5"/>
              </a:rPr>
              <a:t>Council for Higher Education Accreditation (CHEA)</a:t>
            </a:r>
            <a:endParaRPr dirty="0"/>
          </a:p>
          <a:p>
            <a:pPr marL="0" lvl="0" indent="0" algn="l" rtl="0">
              <a:spcBef>
                <a:spcPts val="800"/>
              </a:spcBef>
              <a:spcAft>
                <a:spcPts val="0"/>
              </a:spcAft>
              <a:buNone/>
            </a:pPr>
            <a:r>
              <a:rPr lang="en" u="sng" dirty="0">
                <a:solidFill>
                  <a:schemeClr val="hlink"/>
                </a:solidFill>
                <a:hlinkClick r:id="rId6"/>
              </a:rPr>
              <a:t>U.S. Department of Education: Accreditation Home Page</a:t>
            </a:r>
            <a:endParaRPr dirty="0"/>
          </a:p>
          <a:p>
            <a:pPr marL="0" lvl="0" indent="0" algn="l" rtl="0">
              <a:spcBef>
                <a:spcPts val="800"/>
              </a:spcBef>
              <a:spcAft>
                <a:spcPts val="0"/>
              </a:spcAft>
              <a:buNone/>
            </a:pPr>
            <a:r>
              <a:rPr lang="en" u="sng" dirty="0">
                <a:solidFill>
                  <a:schemeClr val="hlink"/>
                </a:solidFill>
                <a:hlinkClick r:id="rId7"/>
              </a:rPr>
              <a:t>ACCJC Memo: ACCJC Standards Review Update and Next Steps: Jan 2023</a:t>
            </a:r>
            <a:endParaRPr dirty="0"/>
          </a:p>
          <a:p>
            <a:pPr marL="0" lvl="0" indent="0" algn="l" rtl="0">
              <a:spcBef>
                <a:spcPts val="800"/>
              </a:spcBef>
              <a:spcAft>
                <a:spcPts val="0"/>
              </a:spcAft>
              <a:buNone/>
            </a:pPr>
            <a:r>
              <a:rPr lang="en" u="sng" dirty="0">
                <a:solidFill>
                  <a:schemeClr val="hlink"/>
                </a:solidFill>
                <a:hlinkClick r:id="rId8"/>
              </a:rPr>
              <a:t>ACCJC Proposed Standards (Draft)</a:t>
            </a: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Closing Thoughts/Q&amp;A</a:t>
            </a:r>
            <a:endParaRPr/>
          </a:p>
        </p:txBody>
      </p:sp>
      <p:sp>
        <p:nvSpPr>
          <p:cNvPr id="249" name="Google Shape;249;p44"/>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719254" y="3242855"/>
            <a:ext cx="7824300" cy="16203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Virtual Session Description</a:t>
            </a:r>
            <a:endParaRPr/>
          </a:p>
        </p:txBody>
      </p:sp>
      <p:sp>
        <p:nvSpPr>
          <p:cNvPr id="101" name="Google Shape;101;p21"/>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dirty="0"/>
              <a:t>The Academic Senate for California Community Colleges (ASCCC) Accreditation Committee is delighted to invite you to join your colleagues to discuss the ever-shifting landscape of accreditation in the California Community College system. With changes in accreditation at the federal level and new accreditation standards on their way, faculty will play a pivotal role in guiding their colleges to meet accreditation standards. During this breakout, join us to discuss how faculty can be an effective part of your college’s accreditation infrastructure to leverage the emphasis on accreditation as an agent of continuous quality improvement, innovation, and social justice in support of students.</a:t>
            </a:r>
            <a:endParaRPr dirty="0"/>
          </a:p>
          <a:p>
            <a:pPr marL="0" marR="0" lvl="0" indent="0" algn="l" rtl="0">
              <a:lnSpc>
                <a:spcPct val="90000"/>
              </a:lnSpc>
              <a:spcBef>
                <a:spcPts val="800"/>
              </a:spcBef>
              <a:spcAft>
                <a:spcPts val="0"/>
              </a:spcAft>
              <a:buClr>
                <a:srgbClr val="404040"/>
              </a:buClr>
              <a:buSzPts val="1800"/>
              <a:buFont typeface="Arial"/>
              <a:buNone/>
            </a:pPr>
            <a:endParaRPr dirty="0"/>
          </a:p>
        </p:txBody>
      </p:sp>
      <p:sp>
        <p:nvSpPr>
          <p:cNvPr id="102" name="Google Shape;102;p2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Session Housekeeping </a:t>
            </a:r>
            <a:endParaRPr/>
          </a:p>
        </p:txBody>
      </p:sp>
      <p:sp>
        <p:nvSpPr>
          <p:cNvPr id="108" name="Google Shape;108;p22"/>
          <p:cNvSpPr txBox="1">
            <a:spLocks noGrp="1"/>
          </p:cNvSpPr>
          <p:nvPr>
            <p:ph type="body" idx="1"/>
          </p:nvPr>
        </p:nvSpPr>
        <p:spPr>
          <a:xfrm>
            <a:off x="622500" y="2171150"/>
            <a:ext cx="6304200" cy="25029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AutoNum type="arabicPeriod"/>
            </a:pPr>
            <a:r>
              <a:rPr lang="en" sz="2100"/>
              <a:t>We’re happy to take questions as we go. Raise your hand or write your comment in the chat.</a:t>
            </a:r>
            <a:endParaRPr sz="2100"/>
          </a:p>
          <a:p>
            <a:pPr marL="457200" lvl="0" indent="-361950" algn="l" rtl="0">
              <a:spcBef>
                <a:spcPts val="0"/>
              </a:spcBef>
              <a:spcAft>
                <a:spcPts val="0"/>
              </a:spcAft>
              <a:buSzPts val="2100"/>
              <a:buAutoNum type="arabicPeriod"/>
            </a:pPr>
            <a:r>
              <a:rPr lang="en" sz="2100"/>
              <a:t>We have an online “parking lot” for us to jot down ideas to save for future sessions and session ideas.</a:t>
            </a:r>
            <a:endParaRPr sz="2100"/>
          </a:p>
          <a:p>
            <a:pPr marL="457200" lvl="0" indent="-361950" algn="l" rtl="0">
              <a:lnSpc>
                <a:spcPct val="100000"/>
              </a:lnSpc>
              <a:spcBef>
                <a:spcPts val="0"/>
              </a:spcBef>
              <a:spcAft>
                <a:spcPts val="0"/>
              </a:spcAft>
              <a:buSzPts val="2100"/>
              <a:buAutoNum type="arabicPeriod"/>
            </a:pPr>
            <a:r>
              <a:rPr lang="en" sz="2100"/>
              <a:t>This is a safe environment for robust and constructive conversation and collaboration.</a:t>
            </a:r>
            <a:endParaRPr sz="2100"/>
          </a:p>
        </p:txBody>
      </p:sp>
      <p:pic>
        <p:nvPicPr>
          <p:cNvPr id="109" name="Google Shape;10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79550" y="2325887"/>
            <a:ext cx="1535858" cy="1911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Poll: Accreditation and Me</a:t>
            </a:r>
            <a:endParaRPr/>
          </a:p>
        </p:txBody>
      </p:sp>
      <p:sp>
        <p:nvSpPr>
          <p:cNvPr id="115" name="Google Shape;115;p23"/>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SzPts val="2600"/>
              <a:buAutoNum type="arabicPeriod"/>
            </a:pPr>
            <a:r>
              <a:rPr lang="en" sz="2600" dirty="0"/>
              <a:t>Accreditation is life: I create evidence folders for fun.</a:t>
            </a:r>
            <a:endParaRPr sz="2600" dirty="0"/>
          </a:p>
          <a:p>
            <a:pPr marL="457200" lvl="0" indent="-393700" algn="l" rtl="0">
              <a:spcBef>
                <a:spcPts val="0"/>
              </a:spcBef>
              <a:spcAft>
                <a:spcPts val="0"/>
              </a:spcAft>
              <a:buSzPts val="2600"/>
              <a:buAutoNum type="arabicPeriod"/>
            </a:pPr>
            <a:r>
              <a:rPr lang="en" sz="2600" dirty="0"/>
              <a:t>Accreditation is okay; it’s even better when it’s not peak ISER season.</a:t>
            </a:r>
            <a:endParaRPr sz="2600" dirty="0"/>
          </a:p>
          <a:p>
            <a:pPr marL="457200" lvl="0" indent="-393700" algn="l" rtl="0">
              <a:spcBef>
                <a:spcPts val="0"/>
              </a:spcBef>
              <a:spcAft>
                <a:spcPts val="0"/>
              </a:spcAft>
              <a:buSzPts val="2600"/>
              <a:buAutoNum type="arabicPeriod"/>
            </a:pPr>
            <a:r>
              <a:rPr lang="en" sz="2600" dirty="0"/>
              <a:t>What’s accreditation, and how’d I get on this committee?</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Is Accreditation?</a:t>
            </a:r>
            <a:endParaRPr/>
          </a:p>
        </p:txBody>
      </p:sp>
      <p:sp>
        <p:nvSpPr>
          <p:cNvPr id="128" name="Google Shape;128;p25"/>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An action officially recognizing an institution as qualified to offer higher education services including the award of certificates and degrees; and</a:t>
            </a:r>
            <a:endParaRPr/>
          </a:p>
          <a:p>
            <a:pPr marL="457200" lvl="0" indent="-342900" algn="l" rtl="0">
              <a:spcBef>
                <a:spcPts val="800"/>
              </a:spcBef>
              <a:spcAft>
                <a:spcPts val="0"/>
              </a:spcAft>
              <a:buSzPts val="1800"/>
              <a:buChar char="-"/>
            </a:pPr>
            <a:r>
              <a:rPr lang="en"/>
              <a:t>the process of achieving accreditation (Paraphrased from Oxford Languages)</a:t>
            </a:r>
            <a:endParaRPr/>
          </a:p>
          <a:p>
            <a:pPr marL="0" lvl="0" indent="0" algn="l" rtl="0">
              <a:spcBef>
                <a:spcPts val="800"/>
              </a:spcBef>
              <a:spcAft>
                <a:spcPts val="0"/>
              </a:spcAft>
              <a:buNone/>
            </a:pPr>
            <a:r>
              <a:rPr lang="en"/>
              <a:t>California Community Colleges’ accrediting agency is the ACCJC.</a:t>
            </a:r>
            <a:endParaRPr/>
          </a:p>
          <a:p>
            <a:pPr marL="0" lvl="0" indent="0" algn="l" rtl="0">
              <a:spcBef>
                <a:spcPts val="800"/>
              </a:spcBef>
              <a:spcAft>
                <a:spcPts val="0"/>
              </a:spcAft>
              <a:buNone/>
            </a:pPr>
            <a:r>
              <a:rPr lang="en"/>
              <a:t> ACCJC Process - Peer-based review of institutional status in comparison to established </a:t>
            </a:r>
            <a:r>
              <a:rPr lang="en" u="sng"/>
              <a:t>standards</a:t>
            </a:r>
            <a:r>
              <a:rPr lang="en"/>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Current Accreditation Cycle</a:t>
            </a:r>
            <a:endParaRPr/>
          </a:p>
        </p:txBody>
      </p:sp>
      <p:grpSp>
        <p:nvGrpSpPr>
          <p:cNvPr id="2" name="Group 1" descr="Picture showing the current accreditation cycle.">
            <a:extLst>
              <a:ext uri="{FF2B5EF4-FFF2-40B4-BE49-F238E27FC236}">
                <a16:creationId xmlns:a16="http://schemas.microsoft.com/office/drawing/2014/main" id="{BF4692F7-9F59-6D9C-A43A-76E2732A1271}"/>
              </a:ext>
            </a:extLst>
          </p:cNvPr>
          <p:cNvGrpSpPr/>
          <p:nvPr/>
        </p:nvGrpSpPr>
        <p:grpSpPr>
          <a:xfrm>
            <a:off x="1618650" y="1888200"/>
            <a:ext cx="6314000" cy="3177352"/>
            <a:chOff x="1618650" y="1888200"/>
            <a:chExt cx="6314000" cy="3177352"/>
          </a:xfrm>
        </p:grpSpPr>
        <p:pic>
          <p:nvPicPr>
            <p:cNvPr id="134" name="Google Shape;134;p26" descr="Picture showing the current accreditation cycle."/>
            <p:cNvPicPr preferRelativeResize="0"/>
            <p:nvPr/>
          </p:nvPicPr>
          <p:blipFill>
            <a:blip r:embed="rId3">
              <a:alphaModFix/>
            </a:blip>
            <a:stretch>
              <a:fillRect/>
            </a:stretch>
          </p:blipFill>
          <p:spPr>
            <a:xfrm>
              <a:off x="1949825" y="2020600"/>
              <a:ext cx="5530627" cy="3044952"/>
            </a:xfrm>
            <a:prstGeom prst="rect">
              <a:avLst/>
            </a:prstGeom>
            <a:noFill/>
            <a:ln>
              <a:noFill/>
            </a:ln>
          </p:spPr>
        </p:pic>
        <p:pic>
          <p:nvPicPr>
            <p:cNvPr id="136" name="Google Shape;136;p26"/>
            <p:cNvPicPr preferRelativeResize="0"/>
            <p:nvPr/>
          </p:nvPicPr>
          <p:blipFill>
            <a:blip r:embed="rId4">
              <a:alphaModFix/>
            </a:blip>
            <a:stretch>
              <a:fillRect/>
            </a:stretch>
          </p:blipFill>
          <p:spPr>
            <a:xfrm>
              <a:off x="5531225" y="1888200"/>
              <a:ext cx="1645025" cy="434220"/>
            </a:xfrm>
            <a:prstGeom prst="rect">
              <a:avLst/>
            </a:prstGeom>
            <a:noFill/>
            <a:ln>
              <a:noFill/>
            </a:ln>
          </p:spPr>
        </p:pic>
        <p:pic>
          <p:nvPicPr>
            <p:cNvPr id="137" name="Google Shape;137;p26"/>
            <p:cNvPicPr preferRelativeResize="0"/>
            <p:nvPr/>
          </p:nvPicPr>
          <p:blipFill>
            <a:blip r:embed="rId5">
              <a:alphaModFix/>
            </a:blip>
            <a:stretch>
              <a:fillRect/>
            </a:stretch>
          </p:blipFill>
          <p:spPr>
            <a:xfrm>
              <a:off x="3892625" y="3766275"/>
              <a:ext cx="1645025" cy="384117"/>
            </a:xfrm>
            <a:prstGeom prst="rect">
              <a:avLst/>
            </a:prstGeom>
            <a:noFill/>
            <a:ln>
              <a:noFill/>
            </a:ln>
          </p:spPr>
        </p:pic>
        <p:pic>
          <p:nvPicPr>
            <p:cNvPr id="138" name="Google Shape;138;p26"/>
            <p:cNvPicPr preferRelativeResize="0"/>
            <p:nvPr/>
          </p:nvPicPr>
          <p:blipFill>
            <a:blip r:embed="rId6">
              <a:alphaModFix/>
            </a:blip>
            <a:stretch>
              <a:fillRect/>
            </a:stretch>
          </p:blipFill>
          <p:spPr>
            <a:xfrm>
              <a:off x="6287625" y="4150400"/>
              <a:ext cx="1645025" cy="494458"/>
            </a:xfrm>
            <a:prstGeom prst="rect">
              <a:avLst/>
            </a:prstGeom>
            <a:noFill/>
            <a:ln>
              <a:noFill/>
            </a:ln>
          </p:spPr>
        </p:pic>
        <p:pic>
          <p:nvPicPr>
            <p:cNvPr id="139" name="Google Shape;139;p26"/>
            <p:cNvPicPr preferRelativeResize="0"/>
            <p:nvPr/>
          </p:nvPicPr>
          <p:blipFill>
            <a:blip r:embed="rId7">
              <a:alphaModFix/>
            </a:blip>
            <a:stretch>
              <a:fillRect/>
            </a:stretch>
          </p:blipFill>
          <p:spPr>
            <a:xfrm>
              <a:off x="1618650" y="4149975"/>
              <a:ext cx="1524000" cy="495300"/>
            </a:xfrm>
            <a:prstGeom prst="rect">
              <a:avLst/>
            </a:prstGeom>
            <a:noFill/>
            <a:ln>
              <a:noFill/>
            </a:ln>
          </p:spPr>
        </p:pic>
        <p:pic>
          <p:nvPicPr>
            <p:cNvPr id="141" name="Google Shape;141;p26"/>
            <p:cNvPicPr preferRelativeResize="0"/>
            <p:nvPr/>
          </p:nvPicPr>
          <p:blipFill>
            <a:blip r:embed="rId8">
              <a:alphaModFix/>
            </a:blip>
            <a:stretch>
              <a:fillRect/>
            </a:stretch>
          </p:blipFill>
          <p:spPr>
            <a:xfrm>
              <a:off x="1723725" y="2358251"/>
              <a:ext cx="1313850" cy="42700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National Accreditation Structure</a:t>
            </a:r>
            <a:endParaRPr/>
          </a:p>
        </p:txBody>
      </p:sp>
      <p:sp>
        <p:nvSpPr>
          <p:cNvPr id="147" name="Google Shape;147;p27"/>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48" name="Google Shape;148;p27">
            <a:extLst>
              <a:ext uri="{C183D7F6-B498-43B3-948B-1728B52AA6E4}">
                <adec:decorative xmlns:adec="http://schemas.microsoft.com/office/drawing/2017/decorative" val="1"/>
              </a:ext>
            </a:extLst>
          </p:cNvPr>
          <p:cNvPicPr preferRelativeResize="0"/>
          <p:nvPr/>
        </p:nvPicPr>
        <p:blipFill rotWithShape="1">
          <a:blip r:embed="rId3">
            <a:alphaModFix/>
          </a:blip>
          <a:srcRect t="13886" b="12367"/>
          <a:stretch/>
        </p:blipFill>
        <p:spPr>
          <a:xfrm>
            <a:off x="0" y="1682650"/>
            <a:ext cx="9144000" cy="337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Why Faculty Participation Matters</a:t>
            </a:r>
            <a:endParaRPr/>
          </a:p>
        </p:txBody>
      </p:sp>
      <p:sp>
        <p:nvSpPr>
          <p:cNvPr id="154" name="Google Shape;154;p28"/>
          <p:cNvSpPr txBox="1">
            <a:spLocks noGrp="1"/>
          </p:cNvSpPr>
          <p:nvPr>
            <p:ph type="body" idx="1"/>
          </p:nvPr>
        </p:nvSpPr>
        <p:spPr>
          <a:xfrm>
            <a:off x="438425" y="1996925"/>
            <a:ext cx="8077200" cy="26772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Char char="●"/>
            </a:pPr>
            <a:r>
              <a:rPr lang="en" dirty="0"/>
              <a:t>Accreditation is part of our 10+1 academic and professional matters purview.</a:t>
            </a:r>
            <a:endParaRPr dirty="0"/>
          </a:p>
          <a:p>
            <a:pPr marL="457200" lvl="0" indent="-342900" algn="l" rtl="0">
              <a:spcBef>
                <a:spcPts val="0"/>
              </a:spcBef>
              <a:spcAft>
                <a:spcPts val="0"/>
              </a:spcAft>
              <a:buSzPts val="1800"/>
              <a:buChar char="●"/>
            </a:pPr>
            <a:r>
              <a:rPr lang="en" dirty="0"/>
              <a:t>“Peer review” process and not punitive.</a:t>
            </a:r>
            <a:endParaRPr dirty="0"/>
          </a:p>
          <a:p>
            <a:pPr marL="457200" lvl="0" indent="-342900" algn="l" rtl="0">
              <a:spcBef>
                <a:spcPts val="0"/>
              </a:spcBef>
              <a:spcAft>
                <a:spcPts val="0"/>
              </a:spcAft>
              <a:buSzPts val="1800"/>
              <a:buChar char="●"/>
            </a:pPr>
            <a:r>
              <a:rPr lang="en" dirty="0"/>
              <a:t>Faculty may have limited knowledge, no interest, or may feel intimidated with the accreditation process.</a:t>
            </a:r>
            <a:endParaRPr dirty="0"/>
          </a:p>
          <a:p>
            <a:pPr marL="457200" lvl="0" indent="-342900" algn="l" rtl="0">
              <a:spcBef>
                <a:spcPts val="0"/>
              </a:spcBef>
              <a:spcAft>
                <a:spcPts val="0"/>
              </a:spcAft>
              <a:buSzPts val="1800"/>
              <a:buChar char="●"/>
            </a:pPr>
            <a:r>
              <a:rPr lang="en" dirty="0"/>
              <a:t>Accreditation impacts instructional and non-instructional faculty, curriculum, programs, and services.</a:t>
            </a:r>
            <a:endParaRPr dirty="0"/>
          </a:p>
          <a:p>
            <a:pPr marL="457200" lvl="0" indent="-342900" algn="l" rtl="0">
              <a:spcBef>
                <a:spcPts val="0"/>
              </a:spcBef>
              <a:spcAft>
                <a:spcPts val="0"/>
              </a:spcAft>
              <a:buSzPts val="1800"/>
              <a:buChar char="●"/>
            </a:pPr>
            <a:r>
              <a:rPr lang="en" dirty="0"/>
              <a:t>Faculty input as the experts.</a:t>
            </a:r>
            <a:endParaRPr dirty="0"/>
          </a:p>
          <a:p>
            <a:pPr marL="457200" lvl="0" indent="-342900" algn="l" rtl="0">
              <a:spcBef>
                <a:spcPts val="0"/>
              </a:spcBef>
              <a:spcAft>
                <a:spcPts val="0"/>
              </a:spcAft>
              <a:buSzPts val="1800"/>
              <a:buChar char="●"/>
            </a:pPr>
            <a:r>
              <a:rPr lang="en" dirty="0"/>
              <a:t>Districts may appoint faculty to serve as leads in accreditation and may provide release time.</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1613</Words>
  <Application>Microsoft Office PowerPoint</Application>
  <PresentationFormat>On-screen Show (16:9)</PresentationFormat>
  <Paragraphs>163</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Palatino</vt:lpstr>
      <vt:lpstr>Arial</vt:lpstr>
      <vt:lpstr>Calibri</vt:lpstr>
      <vt:lpstr>Georgia</vt:lpstr>
      <vt:lpstr>Simple Light</vt:lpstr>
      <vt:lpstr>ASCCC Curriculum Inst. 2020 Theme</vt:lpstr>
      <vt:lpstr>Accreditation During Changing Times </vt:lpstr>
      <vt:lpstr>Virtual Session Presenters</vt:lpstr>
      <vt:lpstr>Virtual Session Description</vt:lpstr>
      <vt:lpstr>Session Housekeeping </vt:lpstr>
      <vt:lpstr>Poll: Accreditation and Me</vt:lpstr>
      <vt:lpstr>What Is Accreditation?</vt:lpstr>
      <vt:lpstr>Current Accreditation Cycle</vt:lpstr>
      <vt:lpstr>National Accreditation Structure</vt:lpstr>
      <vt:lpstr>Why Faculty Participation Matters</vt:lpstr>
      <vt:lpstr>Faculty Participation and Impact in Accreditation</vt:lpstr>
      <vt:lpstr>Local Senate Leadership in Accreditation Processes</vt:lpstr>
      <vt:lpstr>Accreditation Changes Over Time</vt:lpstr>
      <vt:lpstr>Standards Review in Progress</vt:lpstr>
      <vt:lpstr>Standards: Then and Now</vt:lpstr>
      <vt:lpstr>Peer Review Process for the ISER</vt:lpstr>
      <vt:lpstr>Using Accreditation to Support Innovation </vt:lpstr>
      <vt:lpstr>ACCJC Social Justice Policy</vt:lpstr>
      <vt:lpstr>ACCJC Social Justice Policy</vt:lpstr>
      <vt:lpstr>PowerPoint Presentation</vt:lpstr>
      <vt:lpstr>ACCJC Social Justice Policy as a  Framework for Reflection</vt:lpstr>
      <vt:lpstr>PowerPoint Presentation</vt:lpstr>
      <vt:lpstr>Summary of Supportive Evidence</vt:lpstr>
      <vt:lpstr>Strategies/Where To Look</vt:lpstr>
      <vt:lpstr>Resources</vt:lpstr>
      <vt:lpstr>Closing Thoughts/Q&amp;A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During Changing Times</dc:title>
  <dc:creator>Natural Sci</dc:creator>
  <cp:lastModifiedBy>Kyoko Hatano</cp:lastModifiedBy>
  <cp:revision>5</cp:revision>
  <dcterms:modified xsi:type="dcterms:W3CDTF">2023-05-01T20:02:02Z</dcterms:modified>
</cp:coreProperties>
</file>