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8"/>
  </p:notesMasterIdLst>
  <p:sldIdLst>
    <p:sldId id="456" r:id="rId5"/>
    <p:sldId id="457" r:id="rId6"/>
    <p:sldId id="455" r:id="rId7"/>
    <p:sldId id="458" r:id="rId8"/>
    <p:sldId id="460" r:id="rId9"/>
    <p:sldId id="461" r:id="rId10"/>
    <p:sldId id="462" r:id="rId11"/>
    <p:sldId id="463" r:id="rId12"/>
    <p:sldId id="468" r:id="rId13"/>
    <p:sldId id="470" r:id="rId14"/>
    <p:sldId id="465" r:id="rId15"/>
    <p:sldId id="397" r:id="rId16"/>
    <p:sldId id="377" r:id="rId17"/>
    <p:sldId id="420" r:id="rId18"/>
    <p:sldId id="452" r:id="rId19"/>
    <p:sldId id="441" r:id="rId20"/>
    <p:sldId id="443" r:id="rId21"/>
    <p:sldId id="466" r:id="rId22"/>
    <p:sldId id="451" r:id="rId23"/>
    <p:sldId id="418" r:id="rId24"/>
    <p:sldId id="469" r:id="rId25"/>
    <p:sldId id="471" r:id="rId26"/>
    <p:sldId id="4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286" autoAdjust="0"/>
    <p:restoredTop sz="94660"/>
  </p:normalViewPr>
  <p:slideViewPr>
    <p:cSldViewPr snapToGrid="0">
      <p:cViewPr varScale="1">
        <p:scale>
          <a:sx n="86" d="100"/>
          <a:sy n="86" d="100"/>
        </p:scale>
        <p:origin x="248" y="110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D9980-4F51-49C8-8FEC-F0B9B7CE5871}"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40709A1-08BB-4BAF-91D3-C4540739625E}">
      <dgm:prSet/>
      <dgm:spPr/>
      <dgm:t>
        <a:bodyPr/>
        <a:lstStyle/>
        <a:p>
          <a:pPr>
            <a:defRPr cap="all"/>
          </a:pPr>
          <a:r>
            <a:rPr lang="en-US" b="0" i="0"/>
            <a:t>Definition of Attendance Accounting</a:t>
          </a:r>
          <a:endParaRPr lang="en-US"/>
        </a:p>
      </dgm:t>
    </dgm:pt>
    <dgm:pt modelId="{28071605-7C79-4D16-919D-AA933BA919FC}" type="parTrans" cxnId="{DCA1108F-6265-4D9B-A57E-B06C5FE27D1E}">
      <dgm:prSet/>
      <dgm:spPr/>
      <dgm:t>
        <a:bodyPr/>
        <a:lstStyle/>
        <a:p>
          <a:endParaRPr lang="en-US"/>
        </a:p>
      </dgm:t>
    </dgm:pt>
    <dgm:pt modelId="{241F03C2-22FD-4564-842C-E56F959AE53E}" type="sibTrans" cxnId="{DCA1108F-6265-4D9B-A57E-B06C5FE27D1E}">
      <dgm:prSet/>
      <dgm:spPr/>
      <dgm:t>
        <a:bodyPr/>
        <a:lstStyle/>
        <a:p>
          <a:endParaRPr lang="en-US"/>
        </a:p>
      </dgm:t>
    </dgm:pt>
    <dgm:pt modelId="{5A33948C-1C18-42BF-A426-ADFEE7A44138}">
      <dgm:prSet/>
      <dgm:spPr/>
      <dgm:t>
        <a:bodyPr/>
        <a:lstStyle/>
        <a:p>
          <a:pPr>
            <a:defRPr cap="all"/>
          </a:pPr>
          <a:r>
            <a:rPr lang="en-US" b="0" i="0"/>
            <a:t>Importance of Attendance Accounting</a:t>
          </a:r>
          <a:endParaRPr lang="en-US"/>
        </a:p>
      </dgm:t>
    </dgm:pt>
    <dgm:pt modelId="{2104D4E8-6280-45E7-8D84-0407FDBF2844}" type="parTrans" cxnId="{C84017FD-21CF-4AF4-97CD-3A77659E981B}">
      <dgm:prSet/>
      <dgm:spPr/>
      <dgm:t>
        <a:bodyPr/>
        <a:lstStyle/>
        <a:p>
          <a:endParaRPr lang="en-US"/>
        </a:p>
      </dgm:t>
    </dgm:pt>
    <dgm:pt modelId="{7B809C64-EB00-494E-BBFA-DA77AB48B0B0}" type="sibTrans" cxnId="{C84017FD-21CF-4AF4-97CD-3A77659E981B}">
      <dgm:prSet/>
      <dgm:spPr/>
      <dgm:t>
        <a:bodyPr/>
        <a:lstStyle/>
        <a:p>
          <a:endParaRPr lang="en-US"/>
        </a:p>
      </dgm:t>
    </dgm:pt>
    <dgm:pt modelId="{2007CCBE-D835-4A21-9015-FC53EFDF7D09}">
      <dgm:prSet/>
      <dgm:spPr/>
      <dgm:t>
        <a:bodyPr/>
        <a:lstStyle/>
        <a:p>
          <a:pPr>
            <a:defRPr cap="all"/>
          </a:pPr>
          <a:r>
            <a:rPr lang="en-US" b="0" i="0"/>
            <a:t>Existing Attendance Accounting Models </a:t>
          </a:r>
          <a:endParaRPr lang="en-US"/>
        </a:p>
      </dgm:t>
    </dgm:pt>
    <dgm:pt modelId="{03B9DA59-CFD6-460D-A2F8-CE7E178DBCC0}" type="parTrans" cxnId="{66C6DD0D-04A6-4C75-A432-CEE95E957291}">
      <dgm:prSet/>
      <dgm:spPr/>
      <dgm:t>
        <a:bodyPr/>
        <a:lstStyle/>
        <a:p>
          <a:endParaRPr lang="en-US"/>
        </a:p>
      </dgm:t>
    </dgm:pt>
    <dgm:pt modelId="{FF332524-7917-47BD-9CFE-91851E460651}" type="sibTrans" cxnId="{66C6DD0D-04A6-4C75-A432-CEE95E957291}">
      <dgm:prSet/>
      <dgm:spPr/>
      <dgm:t>
        <a:bodyPr/>
        <a:lstStyle/>
        <a:p>
          <a:endParaRPr lang="en-US"/>
        </a:p>
      </dgm:t>
    </dgm:pt>
    <dgm:pt modelId="{EFC9AD66-7110-4FE6-A14B-432EB709F25B}">
      <dgm:prSet/>
      <dgm:spPr/>
      <dgm:t>
        <a:bodyPr/>
        <a:lstStyle/>
        <a:p>
          <a:pPr>
            <a:defRPr cap="all"/>
          </a:pPr>
          <a:r>
            <a:rPr lang="en-US" b="0" i="0"/>
            <a:t>Reasons for change </a:t>
          </a:r>
          <a:endParaRPr lang="en-US"/>
        </a:p>
      </dgm:t>
    </dgm:pt>
    <dgm:pt modelId="{021F3581-F312-482B-8AEA-C64B1804F354}" type="parTrans" cxnId="{6024F775-B1DA-47F4-812F-14382DAFEB53}">
      <dgm:prSet/>
      <dgm:spPr/>
      <dgm:t>
        <a:bodyPr/>
        <a:lstStyle/>
        <a:p>
          <a:endParaRPr lang="en-US"/>
        </a:p>
      </dgm:t>
    </dgm:pt>
    <dgm:pt modelId="{0E91C674-9925-4C2D-A54C-7BFC1B7E7213}" type="sibTrans" cxnId="{6024F775-B1DA-47F4-812F-14382DAFEB53}">
      <dgm:prSet/>
      <dgm:spPr/>
      <dgm:t>
        <a:bodyPr/>
        <a:lstStyle/>
        <a:p>
          <a:endParaRPr lang="en-US"/>
        </a:p>
      </dgm:t>
    </dgm:pt>
    <dgm:pt modelId="{F8DF419A-CCE0-44D2-BA8A-47F662755075}">
      <dgm:prSet/>
      <dgm:spPr/>
      <dgm:t>
        <a:bodyPr/>
        <a:lstStyle/>
        <a:p>
          <a:pPr>
            <a:defRPr cap="all"/>
          </a:pPr>
          <a:r>
            <a:rPr lang="en-US" b="0" i="0"/>
            <a:t>Priorities and Guiding Principles for a Future Attendance Accounting Model</a:t>
          </a:r>
          <a:endParaRPr lang="en-US"/>
        </a:p>
      </dgm:t>
    </dgm:pt>
    <dgm:pt modelId="{CB97DFC6-DD38-4FDD-B2AF-DA91038F2AA6}" type="parTrans" cxnId="{068C1658-E099-45A6-8D1C-803042BFEBEA}">
      <dgm:prSet/>
      <dgm:spPr/>
      <dgm:t>
        <a:bodyPr/>
        <a:lstStyle/>
        <a:p>
          <a:endParaRPr lang="en-US"/>
        </a:p>
      </dgm:t>
    </dgm:pt>
    <dgm:pt modelId="{274BBA4B-C6AE-4C92-97D1-3349AB183F88}" type="sibTrans" cxnId="{068C1658-E099-45A6-8D1C-803042BFEBEA}">
      <dgm:prSet/>
      <dgm:spPr/>
      <dgm:t>
        <a:bodyPr/>
        <a:lstStyle/>
        <a:p>
          <a:endParaRPr lang="en-US"/>
        </a:p>
      </dgm:t>
    </dgm:pt>
    <dgm:pt modelId="{51A19B71-E5EC-48EB-9959-1FC047B363A1}" type="pres">
      <dgm:prSet presAssocID="{0DAD9980-4F51-49C8-8FEC-F0B9B7CE5871}" presName="root" presStyleCnt="0">
        <dgm:presLayoutVars>
          <dgm:dir/>
          <dgm:resizeHandles val="exact"/>
        </dgm:presLayoutVars>
      </dgm:prSet>
      <dgm:spPr/>
    </dgm:pt>
    <dgm:pt modelId="{115C2876-B85C-4061-B8D1-68B6F073BD7B}" type="pres">
      <dgm:prSet presAssocID="{B40709A1-08BB-4BAF-91D3-C4540739625E}" presName="compNode" presStyleCnt="0"/>
      <dgm:spPr/>
    </dgm:pt>
    <dgm:pt modelId="{58954EB2-BEDB-4CC3-98BD-6B0D780F6375}" type="pres">
      <dgm:prSet presAssocID="{B40709A1-08BB-4BAF-91D3-C4540739625E}" presName="iconBgRect" presStyleLbl="bgShp" presStyleIdx="0" presStyleCnt="5"/>
      <dgm:spPr>
        <a:prstGeom prst="round2DiagRect">
          <a:avLst>
            <a:gd name="adj1" fmla="val 29727"/>
            <a:gd name="adj2" fmla="val 0"/>
          </a:avLst>
        </a:prstGeom>
      </dgm:spPr>
    </dgm:pt>
    <dgm:pt modelId="{A7606643-532B-49AF-B1AE-A560B0B24119}" type="pres">
      <dgm:prSet presAssocID="{B40709A1-08BB-4BAF-91D3-C4540739625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culator"/>
        </a:ext>
      </dgm:extLst>
    </dgm:pt>
    <dgm:pt modelId="{635C830A-C1F3-4575-9426-380F4AC0F260}" type="pres">
      <dgm:prSet presAssocID="{B40709A1-08BB-4BAF-91D3-C4540739625E}" presName="spaceRect" presStyleCnt="0"/>
      <dgm:spPr/>
    </dgm:pt>
    <dgm:pt modelId="{F711F087-93A8-4A1A-8677-215945D2854A}" type="pres">
      <dgm:prSet presAssocID="{B40709A1-08BB-4BAF-91D3-C4540739625E}" presName="textRect" presStyleLbl="revTx" presStyleIdx="0" presStyleCnt="5">
        <dgm:presLayoutVars>
          <dgm:chMax val="1"/>
          <dgm:chPref val="1"/>
        </dgm:presLayoutVars>
      </dgm:prSet>
      <dgm:spPr/>
    </dgm:pt>
    <dgm:pt modelId="{CF8E62A3-D63D-4490-AC15-949F629A741D}" type="pres">
      <dgm:prSet presAssocID="{241F03C2-22FD-4564-842C-E56F959AE53E}" presName="sibTrans" presStyleCnt="0"/>
      <dgm:spPr/>
    </dgm:pt>
    <dgm:pt modelId="{D1894316-3DB2-41B1-9EC7-7E2BCB26EEA6}" type="pres">
      <dgm:prSet presAssocID="{5A33948C-1C18-42BF-A426-ADFEE7A44138}" presName="compNode" presStyleCnt="0"/>
      <dgm:spPr/>
    </dgm:pt>
    <dgm:pt modelId="{FAD8FD66-0A35-4C8E-B46D-D547CDD05981}" type="pres">
      <dgm:prSet presAssocID="{5A33948C-1C18-42BF-A426-ADFEE7A44138}" presName="iconBgRect" presStyleLbl="bgShp" presStyleIdx="1" presStyleCnt="5"/>
      <dgm:spPr>
        <a:prstGeom prst="round2DiagRect">
          <a:avLst>
            <a:gd name="adj1" fmla="val 29727"/>
            <a:gd name="adj2" fmla="val 0"/>
          </a:avLst>
        </a:prstGeom>
      </dgm:spPr>
    </dgm:pt>
    <dgm:pt modelId="{BB531A59-2D77-472B-9254-BC2A4767FB14}" type="pres">
      <dgm:prSet presAssocID="{5A33948C-1C18-42BF-A426-ADFEE7A4413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76D6EE1F-4D0B-4919-A791-211D7199BC17}" type="pres">
      <dgm:prSet presAssocID="{5A33948C-1C18-42BF-A426-ADFEE7A44138}" presName="spaceRect" presStyleCnt="0"/>
      <dgm:spPr/>
    </dgm:pt>
    <dgm:pt modelId="{B38EF984-BAC3-47F7-A359-47572F650BA0}" type="pres">
      <dgm:prSet presAssocID="{5A33948C-1C18-42BF-A426-ADFEE7A44138}" presName="textRect" presStyleLbl="revTx" presStyleIdx="1" presStyleCnt="5">
        <dgm:presLayoutVars>
          <dgm:chMax val="1"/>
          <dgm:chPref val="1"/>
        </dgm:presLayoutVars>
      </dgm:prSet>
      <dgm:spPr/>
    </dgm:pt>
    <dgm:pt modelId="{9B08FA45-0143-46EA-9867-469E76AF82B0}" type="pres">
      <dgm:prSet presAssocID="{7B809C64-EB00-494E-BBFA-DA77AB48B0B0}" presName="sibTrans" presStyleCnt="0"/>
      <dgm:spPr/>
    </dgm:pt>
    <dgm:pt modelId="{AFB524E4-212F-478C-805D-9EF9AF8DEE90}" type="pres">
      <dgm:prSet presAssocID="{2007CCBE-D835-4A21-9015-FC53EFDF7D09}" presName="compNode" presStyleCnt="0"/>
      <dgm:spPr/>
    </dgm:pt>
    <dgm:pt modelId="{802392CA-5AC3-4D30-BDDE-4A3E4BBCFD24}" type="pres">
      <dgm:prSet presAssocID="{2007CCBE-D835-4A21-9015-FC53EFDF7D09}" presName="iconBgRect" presStyleLbl="bgShp" presStyleIdx="2" presStyleCnt="5"/>
      <dgm:spPr>
        <a:prstGeom prst="round2DiagRect">
          <a:avLst>
            <a:gd name="adj1" fmla="val 29727"/>
            <a:gd name="adj2" fmla="val 0"/>
          </a:avLst>
        </a:prstGeom>
      </dgm:spPr>
    </dgm:pt>
    <dgm:pt modelId="{356F6731-7180-4E4D-9C36-6F4D084B7904}" type="pres">
      <dgm:prSet presAssocID="{2007CCBE-D835-4A21-9015-FC53EFDF7D0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97A83DBD-A9B6-46CA-A7FF-A257AEF44E62}" type="pres">
      <dgm:prSet presAssocID="{2007CCBE-D835-4A21-9015-FC53EFDF7D09}" presName="spaceRect" presStyleCnt="0"/>
      <dgm:spPr/>
    </dgm:pt>
    <dgm:pt modelId="{B2ACE073-F2F8-4080-9D33-7E6CEB6D7A75}" type="pres">
      <dgm:prSet presAssocID="{2007CCBE-D835-4A21-9015-FC53EFDF7D09}" presName="textRect" presStyleLbl="revTx" presStyleIdx="2" presStyleCnt="5">
        <dgm:presLayoutVars>
          <dgm:chMax val="1"/>
          <dgm:chPref val="1"/>
        </dgm:presLayoutVars>
      </dgm:prSet>
      <dgm:spPr/>
    </dgm:pt>
    <dgm:pt modelId="{A603F648-D5AA-4489-A319-F60A75B50F52}" type="pres">
      <dgm:prSet presAssocID="{FF332524-7917-47BD-9CFE-91851E460651}" presName="sibTrans" presStyleCnt="0"/>
      <dgm:spPr/>
    </dgm:pt>
    <dgm:pt modelId="{E4F104F6-999C-4F7C-84D2-1AB67579AAE7}" type="pres">
      <dgm:prSet presAssocID="{EFC9AD66-7110-4FE6-A14B-432EB709F25B}" presName="compNode" presStyleCnt="0"/>
      <dgm:spPr/>
    </dgm:pt>
    <dgm:pt modelId="{68C7A110-9E16-4DD7-8058-FB78FB16542D}" type="pres">
      <dgm:prSet presAssocID="{EFC9AD66-7110-4FE6-A14B-432EB709F25B}" presName="iconBgRect" presStyleLbl="bgShp" presStyleIdx="3" presStyleCnt="5"/>
      <dgm:spPr>
        <a:prstGeom prst="round2DiagRect">
          <a:avLst>
            <a:gd name="adj1" fmla="val 29727"/>
            <a:gd name="adj2" fmla="val 0"/>
          </a:avLst>
        </a:prstGeom>
      </dgm:spPr>
    </dgm:pt>
    <dgm:pt modelId="{75617D70-7CB0-44CE-A1FF-59C0EDB5F8B4}" type="pres">
      <dgm:prSet presAssocID="{EFC9AD66-7110-4FE6-A14B-432EB709F25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1EA8B0CF-F756-4B4F-A97A-ABA530C08CD0}" type="pres">
      <dgm:prSet presAssocID="{EFC9AD66-7110-4FE6-A14B-432EB709F25B}" presName="spaceRect" presStyleCnt="0"/>
      <dgm:spPr/>
    </dgm:pt>
    <dgm:pt modelId="{A14F6A82-1200-4278-8E94-692362A3AB88}" type="pres">
      <dgm:prSet presAssocID="{EFC9AD66-7110-4FE6-A14B-432EB709F25B}" presName="textRect" presStyleLbl="revTx" presStyleIdx="3" presStyleCnt="5">
        <dgm:presLayoutVars>
          <dgm:chMax val="1"/>
          <dgm:chPref val="1"/>
        </dgm:presLayoutVars>
      </dgm:prSet>
      <dgm:spPr/>
    </dgm:pt>
    <dgm:pt modelId="{8326EC2A-9419-4B9E-9D39-8E06831B8915}" type="pres">
      <dgm:prSet presAssocID="{0E91C674-9925-4C2D-A54C-7BFC1B7E7213}" presName="sibTrans" presStyleCnt="0"/>
      <dgm:spPr/>
    </dgm:pt>
    <dgm:pt modelId="{502DC8B2-CAEA-4504-A2C4-96B096895580}" type="pres">
      <dgm:prSet presAssocID="{F8DF419A-CCE0-44D2-BA8A-47F662755075}" presName="compNode" presStyleCnt="0"/>
      <dgm:spPr/>
    </dgm:pt>
    <dgm:pt modelId="{55C95688-1256-4075-B49D-C9BD0F016F32}" type="pres">
      <dgm:prSet presAssocID="{F8DF419A-CCE0-44D2-BA8A-47F662755075}" presName="iconBgRect" presStyleLbl="bgShp" presStyleIdx="4" presStyleCnt="5"/>
      <dgm:spPr>
        <a:prstGeom prst="round2DiagRect">
          <a:avLst>
            <a:gd name="adj1" fmla="val 29727"/>
            <a:gd name="adj2" fmla="val 0"/>
          </a:avLst>
        </a:prstGeom>
      </dgm:spPr>
    </dgm:pt>
    <dgm:pt modelId="{A7975547-9447-470E-A313-DAEECBBFFBD8}" type="pres">
      <dgm:prSet presAssocID="{F8DF419A-CCE0-44D2-BA8A-47F6627550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B69B5B07-C0BF-4AB8-9919-17785237DD70}" type="pres">
      <dgm:prSet presAssocID="{F8DF419A-CCE0-44D2-BA8A-47F662755075}" presName="spaceRect" presStyleCnt="0"/>
      <dgm:spPr/>
    </dgm:pt>
    <dgm:pt modelId="{C7D2E6BF-E96F-4E54-8A34-E027D0F47A5A}" type="pres">
      <dgm:prSet presAssocID="{F8DF419A-CCE0-44D2-BA8A-47F662755075}" presName="textRect" presStyleLbl="revTx" presStyleIdx="4" presStyleCnt="5">
        <dgm:presLayoutVars>
          <dgm:chMax val="1"/>
          <dgm:chPref val="1"/>
        </dgm:presLayoutVars>
      </dgm:prSet>
      <dgm:spPr/>
    </dgm:pt>
  </dgm:ptLst>
  <dgm:cxnLst>
    <dgm:cxn modelId="{66C6DD0D-04A6-4C75-A432-CEE95E957291}" srcId="{0DAD9980-4F51-49C8-8FEC-F0B9B7CE5871}" destId="{2007CCBE-D835-4A21-9015-FC53EFDF7D09}" srcOrd="2" destOrd="0" parTransId="{03B9DA59-CFD6-460D-A2F8-CE7E178DBCC0}" sibTransId="{FF332524-7917-47BD-9CFE-91851E460651}"/>
    <dgm:cxn modelId="{46440521-2363-45AA-BF57-7732EAB71D84}" type="presOf" srcId="{5A33948C-1C18-42BF-A426-ADFEE7A44138}" destId="{B38EF984-BAC3-47F7-A359-47572F650BA0}" srcOrd="0" destOrd="0" presId="urn:microsoft.com/office/officeart/2018/5/layout/IconLeafLabelList"/>
    <dgm:cxn modelId="{068C1658-E099-45A6-8D1C-803042BFEBEA}" srcId="{0DAD9980-4F51-49C8-8FEC-F0B9B7CE5871}" destId="{F8DF419A-CCE0-44D2-BA8A-47F662755075}" srcOrd="4" destOrd="0" parTransId="{CB97DFC6-DD38-4FDD-B2AF-DA91038F2AA6}" sibTransId="{274BBA4B-C6AE-4C92-97D1-3349AB183F88}"/>
    <dgm:cxn modelId="{6024F775-B1DA-47F4-812F-14382DAFEB53}" srcId="{0DAD9980-4F51-49C8-8FEC-F0B9B7CE5871}" destId="{EFC9AD66-7110-4FE6-A14B-432EB709F25B}" srcOrd="3" destOrd="0" parTransId="{021F3581-F312-482B-8AEA-C64B1804F354}" sibTransId="{0E91C674-9925-4C2D-A54C-7BFC1B7E7213}"/>
    <dgm:cxn modelId="{DCA1108F-6265-4D9B-A57E-B06C5FE27D1E}" srcId="{0DAD9980-4F51-49C8-8FEC-F0B9B7CE5871}" destId="{B40709A1-08BB-4BAF-91D3-C4540739625E}" srcOrd="0" destOrd="0" parTransId="{28071605-7C79-4D16-919D-AA933BA919FC}" sibTransId="{241F03C2-22FD-4564-842C-E56F959AE53E}"/>
    <dgm:cxn modelId="{5A3A209D-07AC-4C27-9155-5730E689F399}" type="presOf" srcId="{F8DF419A-CCE0-44D2-BA8A-47F662755075}" destId="{C7D2E6BF-E96F-4E54-8A34-E027D0F47A5A}" srcOrd="0" destOrd="0" presId="urn:microsoft.com/office/officeart/2018/5/layout/IconLeafLabelList"/>
    <dgm:cxn modelId="{C0C3E89F-12C7-4EC0-BBD1-DF1FE96592C0}" type="presOf" srcId="{2007CCBE-D835-4A21-9015-FC53EFDF7D09}" destId="{B2ACE073-F2F8-4080-9D33-7E6CEB6D7A75}" srcOrd="0" destOrd="0" presId="urn:microsoft.com/office/officeart/2018/5/layout/IconLeafLabelList"/>
    <dgm:cxn modelId="{EA1D68A8-9BCA-4F64-90D7-A6BFD3677D3D}" type="presOf" srcId="{B40709A1-08BB-4BAF-91D3-C4540739625E}" destId="{F711F087-93A8-4A1A-8677-215945D2854A}" srcOrd="0" destOrd="0" presId="urn:microsoft.com/office/officeart/2018/5/layout/IconLeafLabelList"/>
    <dgm:cxn modelId="{D6A835C2-6D79-4AE5-A273-A98A6F787974}" type="presOf" srcId="{0DAD9980-4F51-49C8-8FEC-F0B9B7CE5871}" destId="{51A19B71-E5EC-48EB-9959-1FC047B363A1}" srcOrd="0" destOrd="0" presId="urn:microsoft.com/office/officeart/2018/5/layout/IconLeafLabelList"/>
    <dgm:cxn modelId="{4B122DF0-6127-4CCE-8E07-453D9E10CDFD}" type="presOf" srcId="{EFC9AD66-7110-4FE6-A14B-432EB709F25B}" destId="{A14F6A82-1200-4278-8E94-692362A3AB88}" srcOrd="0" destOrd="0" presId="urn:microsoft.com/office/officeart/2018/5/layout/IconLeafLabelList"/>
    <dgm:cxn modelId="{C84017FD-21CF-4AF4-97CD-3A77659E981B}" srcId="{0DAD9980-4F51-49C8-8FEC-F0B9B7CE5871}" destId="{5A33948C-1C18-42BF-A426-ADFEE7A44138}" srcOrd="1" destOrd="0" parTransId="{2104D4E8-6280-45E7-8D84-0407FDBF2844}" sibTransId="{7B809C64-EB00-494E-BBFA-DA77AB48B0B0}"/>
    <dgm:cxn modelId="{D9B849F4-5D54-42C2-BEC2-64091A5DF58D}" type="presParOf" srcId="{51A19B71-E5EC-48EB-9959-1FC047B363A1}" destId="{115C2876-B85C-4061-B8D1-68B6F073BD7B}" srcOrd="0" destOrd="0" presId="urn:microsoft.com/office/officeart/2018/5/layout/IconLeafLabelList"/>
    <dgm:cxn modelId="{2599E738-4210-4BC9-A51F-9ECB40C1DA70}" type="presParOf" srcId="{115C2876-B85C-4061-B8D1-68B6F073BD7B}" destId="{58954EB2-BEDB-4CC3-98BD-6B0D780F6375}" srcOrd="0" destOrd="0" presId="urn:microsoft.com/office/officeart/2018/5/layout/IconLeafLabelList"/>
    <dgm:cxn modelId="{92FC3B27-B33A-4F72-BADD-FB8156F92028}" type="presParOf" srcId="{115C2876-B85C-4061-B8D1-68B6F073BD7B}" destId="{A7606643-532B-49AF-B1AE-A560B0B24119}" srcOrd="1" destOrd="0" presId="urn:microsoft.com/office/officeart/2018/5/layout/IconLeafLabelList"/>
    <dgm:cxn modelId="{945A1305-FDF3-48A0-BF7C-E1054787F594}" type="presParOf" srcId="{115C2876-B85C-4061-B8D1-68B6F073BD7B}" destId="{635C830A-C1F3-4575-9426-380F4AC0F260}" srcOrd="2" destOrd="0" presId="urn:microsoft.com/office/officeart/2018/5/layout/IconLeafLabelList"/>
    <dgm:cxn modelId="{E5B6B7E5-4808-439B-ACCA-2A59CC7FF078}" type="presParOf" srcId="{115C2876-B85C-4061-B8D1-68B6F073BD7B}" destId="{F711F087-93A8-4A1A-8677-215945D2854A}" srcOrd="3" destOrd="0" presId="urn:microsoft.com/office/officeart/2018/5/layout/IconLeafLabelList"/>
    <dgm:cxn modelId="{7136A9CE-C537-4D99-B4D4-3547CA484E5D}" type="presParOf" srcId="{51A19B71-E5EC-48EB-9959-1FC047B363A1}" destId="{CF8E62A3-D63D-4490-AC15-949F629A741D}" srcOrd="1" destOrd="0" presId="urn:microsoft.com/office/officeart/2018/5/layout/IconLeafLabelList"/>
    <dgm:cxn modelId="{5C5A6103-D15F-4D28-BA97-D3A48C09B63C}" type="presParOf" srcId="{51A19B71-E5EC-48EB-9959-1FC047B363A1}" destId="{D1894316-3DB2-41B1-9EC7-7E2BCB26EEA6}" srcOrd="2" destOrd="0" presId="urn:microsoft.com/office/officeart/2018/5/layout/IconLeafLabelList"/>
    <dgm:cxn modelId="{F095430B-73AE-445E-A99D-6CDB0CD86320}" type="presParOf" srcId="{D1894316-3DB2-41B1-9EC7-7E2BCB26EEA6}" destId="{FAD8FD66-0A35-4C8E-B46D-D547CDD05981}" srcOrd="0" destOrd="0" presId="urn:microsoft.com/office/officeart/2018/5/layout/IconLeafLabelList"/>
    <dgm:cxn modelId="{3CFF4A27-00A4-4472-B85B-CA1EC52A1321}" type="presParOf" srcId="{D1894316-3DB2-41B1-9EC7-7E2BCB26EEA6}" destId="{BB531A59-2D77-472B-9254-BC2A4767FB14}" srcOrd="1" destOrd="0" presId="urn:microsoft.com/office/officeart/2018/5/layout/IconLeafLabelList"/>
    <dgm:cxn modelId="{76FC617A-D1AF-4308-815E-B4C4F238A182}" type="presParOf" srcId="{D1894316-3DB2-41B1-9EC7-7E2BCB26EEA6}" destId="{76D6EE1F-4D0B-4919-A791-211D7199BC17}" srcOrd="2" destOrd="0" presId="urn:microsoft.com/office/officeart/2018/5/layout/IconLeafLabelList"/>
    <dgm:cxn modelId="{99CC27F0-0684-4BC1-85CE-4985E6AFB58D}" type="presParOf" srcId="{D1894316-3DB2-41B1-9EC7-7E2BCB26EEA6}" destId="{B38EF984-BAC3-47F7-A359-47572F650BA0}" srcOrd="3" destOrd="0" presId="urn:microsoft.com/office/officeart/2018/5/layout/IconLeafLabelList"/>
    <dgm:cxn modelId="{57094B1D-426C-48E8-9291-47B3DCC1410A}" type="presParOf" srcId="{51A19B71-E5EC-48EB-9959-1FC047B363A1}" destId="{9B08FA45-0143-46EA-9867-469E76AF82B0}" srcOrd="3" destOrd="0" presId="urn:microsoft.com/office/officeart/2018/5/layout/IconLeafLabelList"/>
    <dgm:cxn modelId="{AED75500-A26A-429C-9A26-82C565DE55E6}" type="presParOf" srcId="{51A19B71-E5EC-48EB-9959-1FC047B363A1}" destId="{AFB524E4-212F-478C-805D-9EF9AF8DEE90}" srcOrd="4" destOrd="0" presId="urn:microsoft.com/office/officeart/2018/5/layout/IconLeafLabelList"/>
    <dgm:cxn modelId="{FD5AFC61-5579-40A6-83EC-9150E70E26F5}" type="presParOf" srcId="{AFB524E4-212F-478C-805D-9EF9AF8DEE90}" destId="{802392CA-5AC3-4D30-BDDE-4A3E4BBCFD24}" srcOrd="0" destOrd="0" presId="urn:microsoft.com/office/officeart/2018/5/layout/IconLeafLabelList"/>
    <dgm:cxn modelId="{5874AD93-3C46-47ED-B3D9-599CABB1F9BD}" type="presParOf" srcId="{AFB524E4-212F-478C-805D-9EF9AF8DEE90}" destId="{356F6731-7180-4E4D-9C36-6F4D084B7904}" srcOrd="1" destOrd="0" presId="urn:microsoft.com/office/officeart/2018/5/layout/IconLeafLabelList"/>
    <dgm:cxn modelId="{C80657DC-81B0-40A3-83A7-FAB0F4E5CF52}" type="presParOf" srcId="{AFB524E4-212F-478C-805D-9EF9AF8DEE90}" destId="{97A83DBD-A9B6-46CA-A7FF-A257AEF44E62}" srcOrd="2" destOrd="0" presId="urn:microsoft.com/office/officeart/2018/5/layout/IconLeafLabelList"/>
    <dgm:cxn modelId="{E917BE45-B6D7-4CA2-BA2D-5D11F430C4CB}" type="presParOf" srcId="{AFB524E4-212F-478C-805D-9EF9AF8DEE90}" destId="{B2ACE073-F2F8-4080-9D33-7E6CEB6D7A75}" srcOrd="3" destOrd="0" presId="urn:microsoft.com/office/officeart/2018/5/layout/IconLeafLabelList"/>
    <dgm:cxn modelId="{D48DB088-4061-4216-91D3-0393A72C04E0}" type="presParOf" srcId="{51A19B71-E5EC-48EB-9959-1FC047B363A1}" destId="{A603F648-D5AA-4489-A319-F60A75B50F52}" srcOrd="5" destOrd="0" presId="urn:microsoft.com/office/officeart/2018/5/layout/IconLeafLabelList"/>
    <dgm:cxn modelId="{01DADB66-F907-4301-94EB-8167A5D199F5}" type="presParOf" srcId="{51A19B71-E5EC-48EB-9959-1FC047B363A1}" destId="{E4F104F6-999C-4F7C-84D2-1AB67579AAE7}" srcOrd="6" destOrd="0" presId="urn:microsoft.com/office/officeart/2018/5/layout/IconLeafLabelList"/>
    <dgm:cxn modelId="{568E1DF8-B664-4C9B-9BF6-A7A99479B37C}" type="presParOf" srcId="{E4F104F6-999C-4F7C-84D2-1AB67579AAE7}" destId="{68C7A110-9E16-4DD7-8058-FB78FB16542D}" srcOrd="0" destOrd="0" presId="urn:microsoft.com/office/officeart/2018/5/layout/IconLeafLabelList"/>
    <dgm:cxn modelId="{72C533F9-3C9F-4568-B96B-F94085E675B7}" type="presParOf" srcId="{E4F104F6-999C-4F7C-84D2-1AB67579AAE7}" destId="{75617D70-7CB0-44CE-A1FF-59C0EDB5F8B4}" srcOrd="1" destOrd="0" presId="urn:microsoft.com/office/officeart/2018/5/layout/IconLeafLabelList"/>
    <dgm:cxn modelId="{E6348651-925D-463E-A9D0-2478A17DAD5E}" type="presParOf" srcId="{E4F104F6-999C-4F7C-84D2-1AB67579AAE7}" destId="{1EA8B0CF-F756-4B4F-A97A-ABA530C08CD0}" srcOrd="2" destOrd="0" presId="urn:microsoft.com/office/officeart/2018/5/layout/IconLeafLabelList"/>
    <dgm:cxn modelId="{D6EA1359-1559-45B5-9B4E-38FCCB0B5FA3}" type="presParOf" srcId="{E4F104F6-999C-4F7C-84D2-1AB67579AAE7}" destId="{A14F6A82-1200-4278-8E94-692362A3AB88}" srcOrd="3" destOrd="0" presId="urn:microsoft.com/office/officeart/2018/5/layout/IconLeafLabelList"/>
    <dgm:cxn modelId="{5DE6BCCD-BFC8-475F-B33F-CB74B3A0C0FF}" type="presParOf" srcId="{51A19B71-E5EC-48EB-9959-1FC047B363A1}" destId="{8326EC2A-9419-4B9E-9D39-8E06831B8915}" srcOrd="7" destOrd="0" presId="urn:microsoft.com/office/officeart/2018/5/layout/IconLeafLabelList"/>
    <dgm:cxn modelId="{806BD956-D9D9-4300-8BDE-3B669565E9E7}" type="presParOf" srcId="{51A19B71-E5EC-48EB-9959-1FC047B363A1}" destId="{502DC8B2-CAEA-4504-A2C4-96B096895580}" srcOrd="8" destOrd="0" presId="urn:microsoft.com/office/officeart/2018/5/layout/IconLeafLabelList"/>
    <dgm:cxn modelId="{1FC963FB-5396-4C1B-8F99-EF39EA877A3B}" type="presParOf" srcId="{502DC8B2-CAEA-4504-A2C4-96B096895580}" destId="{55C95688-1256-4075-B49D-C9BD0F016F32}" srcOrd="0" destOrd="0" presId="urn:microsoft.com/office/officeart/2018/5/layout/IconLeafLabelList"/>
    <dgm:cxn modelId="{76923B0D-F848-4470-8A45-DCD2E8938266}" type="presParOf" srcId="{502DC8B2-CAEA-4504-A2C4-96B096895580}" destId="{A7975547-9447-470E-A313-DAEECBBFFBD8}" srcOrd="1" destOrd="0" presId="urn:microsoft.com/office/officeart/2018/5/layout/IconLeafLabelList"/>
    <dgm:cxn modelId="{32AD431A-65AD-4E0B-A4BC-155C9CD9B802}" type="presParOf" srcId="{502DC8B2-CAEA-4504-A2C4-96B096895580}" destId="{B69B5B07-C0BF-4AB8-9919-17785237DD70}" srcOrd="2" destOrd="0" presId="urn:microsoft.com/office/officeart/2018/5/layout/IconLeafLabelList"/>
    <dgm:cxn modelId="{3E617EC3-AF39-47FA-9BB4-29041307865A}" type="presParOf" srcId="{502DC8B2-CAEA-4504-A2C4-96B096895580}" destId="{C7D2E6BF-E96F-4E54-8A34-E027D0F47A5A}"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27E318-EA3D-4B52-AE29-E7B986F2B13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A3579A0-AAA2-4E12-B318-D15344329636}">
      <dgm:prSet custT="1"/>
      <dgm:spPr/>
      <dgm:t>
        <a:bodyPr/>
        <a:lstStyle/>
        <a:p>
          <a:r>
            <a:rPr lang="en-US" sz="3200" b="0" i="0" dirty="0"/>
            <a:t>P1 - January 15</a:t>
          </a:r>
          <a:endParaRPr lang="en-US" sz="3200" dirty="0"/>
        </a:p>
      </dgm:t>
    </dgm:pt>
    <dgm:pt modelId="{6A987CFE-C3FB-4A4A-BCF3-7F5931E01BDA}" type="parTrans" cxnId="{D0188D2C-AB41-4E2F-A54D-41A353BE71D1}">
      <dgm:prSet/>
      <dgm:spPr/>
      <dgm:t>
        <a:bodyPr/>
        <a:lstStyle/>
        <a:p>
          <a:endParaRPr lang="en-US"/>
        </a:p>
      </dgm:t>
    </dgm:pt>
    <dgm:pt modelId="{422395C4-05AF-4D7C-9BCF-C3897802B0F4}" type="sibTrans" cxnId="{D0188D2C-AB41-4E2F-A54D-41A353BE71D1}">
      <dgm:prSet/>
      <dgm:spPr/>
      <dgm:t>
        <a:bodyPr/>
        <a:lstStyle/>
        <a:p>
          <a:endParaRPr lang="en-US"/>
        </a:p>
      </dgm:t>
    </dgm:pt>
    <dgm:pt modelId="{79121A45-E530-45A0-8B35-0A76C75C554F}">
      <dgm:prSet/>
      <dgm:spPr/>
      <dgm:t>
        <a:bodyPr/>
        <a:lstStyle/>
        <a:p>
          <a:r>
            <a:rPr lang="en-US" b="0" i="0"/>
            <a:t>P2 - April 20</a:t>
          </a:r>
          <a:endParaRPr lang="en-US"/>
        </a:p>
      </dgm:t>
    </dgm:pt>
    <dgm:pt modelId="{6FD10843-3C8B-4AF0-B7CA-29B5AA2F90A1}" type="parTrans" cxnId="{4CF42219-BD15-44E3-9D03-088C45F35351}">
      <dgm:prSet/>
      <dgm:spPr/>
      <dgm:t>
        <a:bodyPr/>
        <a:lstStyle/>
        <a:p>
          <a:endParaRPr lang="en-US"/>
        </a:p>
      </dgm:t>
    </dgm:pt>
    <dgm:pt modelId="{E51A4B5C-A19B-4D3F-B5BA-C83432B600D2}" type="sibTrans" cxnId="{4CF42219-BD15-44E3-9D03-088C45F35351}">
      <dgm:prSet/>
      <dgm:spPr/>
      <dgm:t>
        <a:bodyPr/>
        <a:lstStyle/>
        <a:p>
          <a:endParaRPr lang="en-US"/>
        </a:p>
      </dgm:t>
    </dgm:pt>
    <dgm:pt modelId="{F3F829CA-120A-47D7-970F-E266DF199D3C}">
      <dgm:prSet/>
      <dgm:spPr/>
      <dgm:t>
        <a:bodyPr/>
        <a:lstStyle/>
        <a:p>
          <a:r>
            <a:rPr lang="en-US" b="0" i="0"/>
            <a:t>P3 - July 15</a:t>
          </a:r>
          <a:endParaRPr lang="en-US"/>
        </a:p>
      </dgm:t>
    </dgm:pt>
    <dgm:pt modelId="{07F90886-370E-441A-A643-BA0A03EB2D1E}" type="parTrans" cxnId="{1BC834D4-BBFF-4B39-98D7-9E4CC4AA5B04}">
      <dgm:prSet/>
      <dgm:spPr/>
      <dgm:t>
        <a:bodyPr/>
        <a:lstStyle/>
        <a:p>
          <a:endParaRPr lang="en-US"/>
        </a:p>
      </dgm:t>
    </dgm:pt>
    <dgm:pt modelId="{89A51F2D-6E01-4D69-B6CC-C420CEDC7B45}" type="sibTrans" cxnId="{1BC834D4-BBFF-4B39-98D7-9E4CC4AA5B04}">
      <dgm:prSet/>
      <dgm:spPr/>
      <dgm:t>
        <a:bodyPr/>
        <a:lstStyle/>
        <a:p>
          <a:endParaRPr lang="en-US"/>
        </a:p>
      </dgm:t>
    </dgm:pt>
    <dgm:pt modelId="{1162A7CD-F0C0-40E1-ACAF-E49DA63AF761}">
      <dgm:prSet/>
      <dgm:spPr/>
      <dgm:t>
        <a:bodyPr/>
        <a:lstStyle/>
        <a:p>
          <a:r>
            <a:rPr lang="en-US" b="0" i="0" dirty="0"/>
            <a:t>Recalculation - October 1</a:t>
          </a:r>
          <a:endParaRPr lang="en-US" dirty="0"/>
        </a:p>
      </dgm:t>
    </dgm:pt>
    <dgm:pt modelId="{2AC0C2C4-E104-4AE0-A96A-B195557AC763}" type="parTrans" cxnId="{146B55E7-67C6-451E-B035-395710076165}">
      <dgm:prSet/>
      <dgm:spPr/>
      <dgm:t>
        <a:bodyPr/>
        <a:lstStyle/>
        <a:p>
          <a:endParaRPr lang="en-US"/>
        </a:p>
      </dgm:t>
    </dgm:pt>
    <dgm:pt modelId="{F01D41D0-0C34-4C02-916C-1092204C2EA3}" type="sibTrans" cxnId="{146B55E7-67C6-451E-B035-395710076165}">
      <dgm:prSet/>
      <dgm:spPr/>
      <dgm:t>
        <a:bodyPr/>
        <a:lstStyle/>
        <a:p>
          <a:endParaRPr lang="en-US"/>
        </a:p>
      </dgm:t>
    </dgm:pt>
    <dgm:pt modelId="{CE4BA996-43A0-0442-911F-A6D5C865BEF3}" type="pres">
      <dgm:prSet presAssocID="{7327E318-EA3D-4B52-AE29-E7B986F2B131}" presName="linear" presStyleCnt="0">
        <dgm:presLayoutVars>
          <dgm:animLvl val="lvl"/>
          <dgm:resizeHandles val="exact"/>
        </dgm:presLayoutVars>
      </dgm:prSet>
      <dgm:spPr/>
    </dgm:pt>
    <dgm:pt modelId="{7DDB79D3-5341-F145-8521-DC74B456DECE}" type="pres">
      <dgm:prSet presAssocID="{9A3579A0-AAA2-4E12-B318-D15344329636}" presName="parentText" presStyleLbl="node1" presStyleIdx="0" presStyleCnt="4">
        <dgm:presLayoutVars>
          <dgm:chMax val="0"/>
          <dgm:bulletEnabled val="1"/>
        </dgm:presLayoutVars>
      </dgm:prSet>
      <dgm:spPr/>
    </dgm:pt>
    <dgm:pt modelId="{FEAE7E7A-8FE6-A542-8472-8B5A4E486D7C}" type="pres">
      <dgm:prSet presAssocID="{422395C4-05AF-4D7C-9BCF-C3897802B0F4}" presName="spacer" presStyleCnt="0"/>
      <dgm:spPr/>
    </dgm:pt>
    <dgm:pt modelId="{019B4F58-33E7-E644-883C-F34CE489B7BD}" type="pres">
      <dgm:prSet presAssocID="{79121A45-E530-45A0-8B35-0A76C75C554F}" presName="parentText" presStyleLbl="node1" presStyleIdx="1" presStyleCnt="4">
        <dgm:presLayoutVars>
          <dgm:chMax val="0"/>
          <dgm:bulletEnabled val="1"/>
        </dgm:presLayoutVars>
      </dgm:prSet>
      <dgm:spPr/>
    </dgm:pt>
    <dgm:pt modelId="{5EA5EF8A-F9B4-D147-92A5-045CE7020CB8}" type="pres">
      <dgm:prSet presAssocID="{E51A4B5C-A19B-4D3F-B5BA-C83432B600D2}" presName="spacer" presStyleCnt="0"/>
      <dgm:spPr/>
    </dgm:pt>
    <dgm:pt modelId="{61EEBBE3-1815-4243-9B89-7341A7BBBF91}" type="pres">
      <dgm:prSet presAssocID="{F3F829CA-120A-47D7-970F-E266DF199D3C}" presName="parentText" presStyleLbl="node1" presStyleIdx="2" presStyleCnt="4">
        <dgm:presLayoutVars>
          <dgm:chMax val="0"/>
          <dgm:bulletEnabled val="1"/>
        </dgm:presLayoutVars>
      </dgm:prSet>
      <dgm:spPr/>
    </dgm:pt>
    <dgm:pt modelId="{89F95165-1323-8342-A251-B786693B03F5}" type="pres">
      <dgm:prSet presAssocID="{89A51F2D-6E01-4D69-B6CC-C420CEDC7B45}" presName="spacer" presStyleCnt="0"/>
      <dgm:spPr/>
    </dgm:pt>
    <dgm:pt modelId="{D0FCE078-EEBE-784A-A1E9-5CFC281A088E}" type="pres">
      <dgm:prSet presAssocID="{1162A7CD-F0C0-40E1-ACAF-E49DA63AF761}" presName="parentText" presStyleLbl="node1" presStyleIdx="3" presStyleCnt="4">
        <dgm:presLayoutVars>
          <dgm:chMax val="0"/>
          <dgm:bulletEnabled val="1"/>
        </dgm:presLayoutVars>
      </dgm:prSet>
      <dgm:spPr/>
    </dgm:pt>
  </dgm:ptLst>
  <dgm:cxnLst>
    <dgm:cxn modelId="{5F639C08-9167-1D45-B653-46896445C070}" type="presOf" srcId="{F3F829CA-120A-47D7-970F-E266DF199D3C}" destId="{61EEBBE3-1815-4243-9B89-7341A7BBBF91}" srcOrd="0" destOrd="0" presId="urn:microsoft.com/office/officeart/2005/8/layout/vList2"/>
    <dgm:cxn modelId="{14F7240F-28CD-9445-B2E0-DF5D51294933}" type="presOf" srcId="{9A3579A0-AAA2-4E12-B318-D15344329636}" destId="{7DDB79D3-5341-F145-8521-DC74B456DECE}" srcOrd="0" destOrd="0" presId="urn:microsoft.com/office/officeart/2005/8/layout/vList2"/>
    <dgm:cxn modelId="{4CF42219-BD15-44E3-9D03-088C45F35351}" srcId="{7327E318-EA3D-4B52-AE29-E7B986F2B131}" destId="{79121A45-E530-45A0-8B35-0A76C75C554F}" srcOrd="1" destOrd="0" parTransId="{6FD10843-3C8B-4AF0-B7CA-29B5AA2F90A1}" sibTransId="{E51A4B5C-A19B-4D3F-B5BA-C83432B600D2}"/>
    <dgm:cxn modelId="{D0188D2C-AB41-4E2F-A54D-41A353BE71D1}" srcId="{7327E318-EA3D-4B52-AE29-E7B986F2B131}" destId="{9A3579A0-AAA2-4E12-B318-D15344329636}" srcOrd="0" destOrd="0" parTransId="{6A987CFE-C3FB-4A4A-BCF3-7F5931E01BDA}" sibTransId="{422395C4-05AF-4D7C-9BCF-C3897802B0F4}"/>
    <dgm:cxn modelId="{571D597F-EED5-9D42-BDF8-7E9C57F7B749}" type="presOf" srcId="{7327E318-EA3D-4B52-AE29-E7B986F2B131}" destId="{CE4BA996-43A0-0442-911F-A6D5C865BEF3}" srcOrd="0" destOrd="0" presId="urn:microsoft.com/office/officeart/2005/8/layout/vList2"/>
    <dgm:cxn modelId="{20ED59B2-82B5-024C-9DFE-55D5BDFF2AF2}" type="presOf" srcId="{1162A7CD-F0C0-40E1-ACAF-E49DA63AF761}" destId="{D0FCE078-EEBE-784A-A1E9-5CFC281A088E}" srcOrd="0" destOrd="0" presId="urn:microsoft.com/office/officeart/2005/8/layout/vList2"/>
    <dgm:cxn modelId="{1BC834D4-BBFF-4B39-98D7-9E4CC4AA5B04}" srcId="{7327E318-EA3D-4B52-AE29-E7B986F2B131}" destId="{F3F829CA-120A-47D7-970F-E266DF199D3C}" srcOrd="2" destOrd="0" parTransId="{07F90886-370E-441A-A643-BA0A03EB2D1E}" sibTransId="{89A51F2D-6E01-4D69-B6CC-C420CEDC7B45}"/>
    <dgm:cxn modelId="{146B55E7-67C6-451E-B035-395710076165}" srcId="{7327E318-EA3D-4B52-AE29-E7B986F2B131}" destId="{1162A7CD-F0C0-40E1-ACAF-E49DA63AF761}" srcOrd="3" destOrd="0" parTransId="{2AC0C2C4-E104-4AE0-A96A-B195557AC763}" sibTransId="{F01D41D0-0C34-4C02-916C-1092204C2EA3}"/>
    <dgm:cxn modelId="{D94A7FF5-2837-2F49-8456-39653E40A43B}" type="presOf" srcId="{79121A45-E530-45A0-8B35-0A76C75C554F}" destId="{019B4F58-33E7-E644-883C-F34CE489B7BD}" srcOrd="0" destOrd="0" presId="urn:microsoft.com/office/officeart/2005/8/layout/vList2"/>
    <dgm:cxn modelId="{D7B43E47-8B93-5F41-87D2-AD4E67C51B76}" type="presParOf" srcId="{CE4BA996-43A0-0442-911F-A6D5C865BEF3}" destId="{7DDB79D3-5341-F145-8521-DC74B456DECE}" srcOrd="0" destOrd="0" presId="urn:microsoft.com/office/officeart/2005/8/layout/vList2"/>
    <dgm:cxn modelId="{97CFA99E-DE31-1A45-B796-FFA56D9534C8}" type="presParOf" srcId="{CE4BA996-43A0-0442-911F-A6D5C865BEF3}" destId="{FEAE7E7A-8FE6-A542-8472-8B5A4E486D7C}" srcOrd="1" destOrd="0" presId="urn:microsoft.com/office/officeart/2005/8/layout/vList2"/>
    <dgm:cxn modelId="{6BFCDB4F-0786-C24F-AEA6-3484D5073C88}" type="presParOf" srcId="{CE4BA996-43A0-0442-911F-A6D5C865BEF3}" destId="{019B4F58-33E7-E644-883C-F34CE489B7BD}" srcOrd="2" destOrd="0" presId="urn:microsoft.com/office/officeart/2005/8/layout/vList2"/>
    <dgm:cxn modelId="{B4DC28A8-A0DA-694C-AF52-C28C38BBE614}" type="presParOf" srcId="{CE4BA996-43A0-0442-911F-A6D5C865BEF3}" destId="{5EA5EF8A-F9B4-D147-92A5-045CE7020CB8}" srcOrd="3" destOrd="0" presId="urn:microsoft.com/office/officeart/2005/8/layout/vList2"/>
    <dgm:cxn modelId="{022503D5-CF4C-9E48-BB6B-FD799AF39388}" type="presParOf" srcId="{CE4BA996-43A0-0442-911F-A6D5C865BEF3}" destId="{61EEBBE3-1815-4243-9B89-7341A7BBBF91}" srcOrd="4" destOrd="0" presId="urn:microsoft.com/office/officeart/2005/8/layout/vList2"/>
    <dgm:cxn modelId="{302BF067-DEC9-304B-952B-25CAC149F209}" type="presParOf" srcId="{CE4BA996-43A0-0442-911F-A6D5C865BEF3}" destId="{89F95165-1323-8342-A251-B786693B03F5}" srcOrd="5" destOrd="0" presId="urn:microsoft.com/office/officeart/2005/8/layout/vList2"/>
    <dgm:cxn modelId="{BD948FD1-A025-2A44-8736-6DC4259E90CB}" type="presParOf" srcId="{CE4BA996-43A0-0442-911F-A6D5C865BEF3}" destId="{D0FCE078-EEBE-784A-A1E9-5CFC281A088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57B216-5D04-234F-B32B-548A453DF85D}"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D625CD9F-5D30-9E41-9E9A-8740E5588DC7}">
      <dgm:prSet phldrT="[Text]" custT="1"/>
      <dgm:spPr/>
      <dgm:t>
        <a:bodyPr/>
        <a:lstStyle/>
        <a:p>
          <a:pPr algn="r"/>
          <a:r>
            <a:rPr lang="en-US" sz="2800" b="0" i="0" u="none" strike="noStrike" dirty="0">
              <a:solidFill>
                <a:schemeClr val="bg1"/>
              </a:solidFill>
              <a:effectLst/>
              <a:latin typeface="+mn-lt"/>
            </a:rPr>
            <a:t>Credit = $4,840.49/FTES</a:t>
          </a:r>
          <a:endParaRPr lang="en-US" sz="2800" dirty="0">
            <a:solidFill>
              <a:schemeClr val="bg1"/>
            </a:solidFill>
            <a:latin typeface="+mn-lt"/>
          </a:endParaRPr>
        </a:p>
      </dgm:t>
    </dgm:pt>
    <dgm:pt modelId="{6A72398C-4BDC-1D42-861A-C19791A7CCE6}" type="parTrans" cxnId="{282E1398-7C0D-8840-8CE0-512FE6E6703D}">
      <dgm:prSet/>
      <dgm:spPr/>
      <dgm:t>
        <a:bodyPr/>
        <a:lstStyle/>
        <a:p>
          <a:endParaRPr lang="en-US" sz="2800">
            <a:solidFill>
              <a:schemeClr val="bg1"/>
            </a:solidFill>
            <a:latin typeface="+mn-lt"/>
          </a:endParaRPr>
        </a:p>
      </dgm:t>
    </dgm:pt>
    <dgm:pt modelId="{83CC6ED8-9251-7944-9A4C-D1AACA33C180}" type="sibTrans" cxnId="{282E1398-7C0D-8840-8CE0-512FE6E6703D}">
      <dgm:prSet/>
      <dgm:spPr/>
      <dgm:t>
        <a:bodyPr/>
        <a:lstStyle/>
        <a:p>
          <a:endParaRPr lang="en-US" sz="2800">
            <a:solidFill>
              <a:schemeClr val="bg1"/>
            </a:solidFill>
            <a:latin typeface="+mn-lt"/>
          </a:endParaRPr>
        </a:p>
      </dgm:t>
    </dgm:pt>
    <dgm:pt modelId="{A38B022B-7F12-3B4E-827F-1FE63D87F8AF}">
      <dgm:prSet phldrT="[Text]" custT="1"/>
      <dgm:spPr/>
      <dgm:t>
        <a:bodyPr/>
        <a:lstStyle/>
        <a:p>
          <a:pPr algn="r"/>
          <a:r>
            <a:rPr lang="en-US" sz="2800" b="0" i="0" u="none" strike="noStrike" dirty="0">
              <a:solidFill>
                <a:schemeClr val="bg1"/>
              </a:solidFill>
              <a:effectLst/>
              <a:latin typeface="+mn-lt"/>
            </a:rPr>
            <a:t>Special Admit  Cr.= $6,787.96/FTES</a:t>
          </a:r>
          <a:endParaRPr lang="en-US" sz="2800" dirty="0">
            <a:solidFill>
              <a:schemeClr val="bg1"/>
            </a:solidFill>
            <a:latin typeface="+mn-lt"/>
          </a:endParaRPr>
        </a:p>
      </dgm:t>
    </dgm:pt>
    <dgm:pt modelId="{94B59680-3B4C-9D4C-ADF8-EC5F0F737085}" type="parTrans" cxnId="{0B7A19FC-ED98-0643-838D-65E899293F1F}">
      <dgm:prSet/>
      <dgm:spPr/>
      <dgm:t>
        <a:bodyPr/>
        <a:lstStyle/>
        <a:p>
          <a:endParaRPr lang="en-US" sz="2800">
            <a:solidFill>
              <a:schemeClr val="bg1"/>
            </a:solidFill>
            <a:latin typeface="+mn-lt"/>
          </a:endParaRPr>
        </a:p>
      </dgm:t>
    </dgm:pt>
    <dgm:pt modelId="{283A1965-3EE9-3940-9164-EEBEDA6AF72E}" type="sibTrans" cxnId="{0B7A19FC-ED98-0643-838D-65E899293F1F}">
      <dgm:prSet/>
      <dgm:spPr/>
      <dgm:t>
        <a:bodyPr/>
        <a:lstStyle/>
        <a:p>
          <a:endParaRPr lang="en-US" sz="2800">
            <a:solidFill>
              <a:schemeClr val="bg1"/>
            </a:solidFill>
            <a:latin typeface="+mn-lt"/>
          </a:endParaRPr>
        </a:p>
      </dgm:t>
    </dgm:pt>
    <dgm:pt modelId="{7E286522-A374-E242-950A-E473D419E38F}">
      <dgm:prSet phldrT="[Text]" custT="1"/>
      <dgm:spPr/>
      <dgm:t>
        <a:bodyPr/>
        <a:lstStyle/>
        <a:p>
          <a:pPr algn="r"/>
          <a:r>
            <a:rPr lang="en-US" sz="2800" b="0" i="0" u="none" strike="noStrike" dirty="0">
              <a:solidFill>
                <a:schemeClr val="bg1"/>
              </a:solidFill>
              <a:effectLst/>
              <a:latin typeface="+mn-lt"/>
            </a:rPr>
            <a:t>CDCP Noncredit = $6,787.96/FTES</a:t>
          </a:r>
          <a:endParaRPr lang="en-US" sz="2800" dirty="0">
            <a:solidFill>
              <a:schemeClr val="bg1"/>
            </a:solidFill>
            <a:latin typeface="+mn-lt"/>
          </a:endParaRPr>
        </a:p>
      </dgm:t>
    </dgm:pt>
    <dgm:pt modelId="{DF211136-2F95-5847-B07B-C7A9F0950952}" type="parTrans" cxnId="{2046EADE-2F0A-D14A-B0B2-EDDC8BB26AF4}">
      <dgm:prSet/>
      <dgm:spPr/>
      <dgm:t>
        <a:bodyPr/>
        <a:lstStyle/>
        <a:p>
          <a:endParaRPr lang="en-US" sz="2800">
            <a:solidFill>
              <a:schemeClr val="bg1"/>
            </a:solidFill>
            <a:latin typeface="+mn-lt"/>
          </a:endParaRPr>
        </a:p>
      </dgm:t>
    </dgm:pt>
    <dgm:pt modelId="{0141C32C-7094-964C-82E5-B5E890600161}" type="sibTrans" cxnId="{2046EADE-2F0A-D14A-B0B2-EDDC8BB26AF4}">
      <dgm:prSet/>
      <dgm:spPr/>
      <dgm:t>
        <a:bodyPr/>
        <a:lstStyle/>
        <a:p>
          <a:endParaRPr lang="en-US" sz="2800">
            <a:solidFill>
              <a:schemeClr val="bg1"/>
            </a:solidFill>
            <a:latin typeface="+mn-lt"/>
          </a:endParaRPr>
        </a:p>
      </dgm:t>
    </dgm:pt>
    <dgm:pt modelId="{AA87A975-9B51-FD4A-981F-F4322334963B}">
      <dgm:prSet phldrT="[Text]" custT="1"/>
      <dgm:spPr/>
      <dgm:t>
        <a:bodyPr/>
        <a:lstStyle/>
        <a:p>
          <a:pPr algn="r"/>
          <a:r>
            <a:rPr lang="en-US" sz="2800" b="0" i="0" u="none" strike="noStrike" dirty="0">
              <a:solidFill>
                <a:schemeClr val="bg1"/>
              </a:solidFill>
              <a:effectLst/>
              <a:latin typeface="+mn-lt"/>
            </a:rPr>
            <a:t>Noncredit = $4081.79/FTES</a:t>
          </a:r>
          <a:endParaRPr lang="en-US" sz="2800" dirty="0">
            <a:solidFill>
              <a:schemeClr val="bg1"/>
            </a:solidFill>
            <a:latin typeface="+mn-lt"/>
          </a:endParaRPr>
        </a:p>
      </dgm:t>
    </dgm:pt>
    <dgm:pt modelId="{37586AFF-6B8C-0A4B-9B1F-7D1CB17FE79D}" type="parTrans" cxnId="{E581C139-7009-EF4C-A246-55757583EEA6}">
      <dgm:prSet/>
      <dgm:spPr/>
      <dgm:t>
        <a:bodyPr/>
        <a:lstStyle/>
        <a:p>
          <a:endParaRPr lang="en-US" sz="2800">
            <a:solidFill>
              <a:schemeClr val="bg1"/>
            </a:solidFill>
            <a:latin typeface="+mn-lt"/>
          </a:endParaRPr>
        </a:p>
      </dgm:t>
    </dgm:pt>
    <dgm:pt modelId="{024C8753-CDB9-4046-9361-A8CBC04DD755}" type="sibTrans" cxnId="{E581C139-7009-EF4C-A246-55757583EEA6}">
      <dgm:prSet/>
      <dgm:spPr/>
      <dgm:t>
        <a:bodyPr/>
        <a:lstStyle/>
        <a:p>
          <a:endParaRPr lang="en-US" sz="2800">
            <a:solidFill>
              <a:schemeClr val="bg1"/>
            </a:solidFill>
            <a:latin typeface="+mn-lt"/>
          </a:endParaRPr>
        </a:p>
      </dgm:t>
    </dgm:pt>
    <dgm:pt modelId="{CE043B55-DD6F-4104-9CBB-62CEFD641D37}">
      <dgm:prSet phldrT="[Text]" custT="1"/>
      <dgm:spPr/>
      <dgm:t>
        <a:bodyPr/>
        <a:lstStyle/>
        <a:p>
          <a:pPr algn="r"/>
          <a:r>
            <a:rPr lang="en-US" sz="2800" dirty="0">
              <a:solidFill>
                <a:schemeClr val="bg1"/>
              </a:solidFill>
              <a:latin typeface="+mn-lt"/>
            </a:rPr>
            <a:t>Incarcerated Cr. = $6,787.96/FTES</a:t>
          </a:r>
        </a:p>
      </dgm:t>
    </dgm:pt>
    <dgm:pt modelId="{3E0D38EA-45B3-4173-941F-D77D28C478C7}" type="parTrans" cxnId="{2A815A7D-7CCE-4CB4-9997-2EA7899C14C0}">
      <dgm:prSet/>
      <dgm:spPr/>
      <dgm:t>
        <a:bodyPr/>
        <a:lstStyle/>
        <a:p>
          <a:endParaRPr lang="en-US"/>
        </a:p>
      </dgm:t>
    </dgm:pt>
    <dgm:pt modelId="{FC099636-3051-4F76-9E54-FA02B8A43CFE}" type="sibTrans" cxnId="{2A815A7D-7CCE-4CB4-9997-2EA7899C14C0}">
      <dgm:prSet/>
      <dgm:spPr/>
      <dgm:t>
        <a:bodyPr/>
        <a:lstStyle/>
        <a:p>
          <a:endParaRPr lang="en-US"/>
        </a:p>
      </dgm:t>
    </dgm:pt>
    <dgm:pt modelId="{F4CF226A-2774-C940-9543-31DE012FC5D0}" type="pres">
      <dgm:prSet presAssocID="{5E57B216-5D04-234F-B32B-548A453DF85D}" presName="linear" presStyleCnt="0">
        <dgm:presLayoutVars>
          <dgm:animLvl val="lvl"/>
          <dgm:resizeHandles val="exact"/>
        </dgm:presLayoutVars>
      </dgm:prSet>
      <dgm:spPr/>
    </dgm:pt>
    <dgm:pt modelId="{C78D2B88-02D6-8F4A-86F3-8871A3F3806D}" type="pres">
      <dgm:prSet presAssocID="{D625CD9F-5D30-9E41-9E9A-8740E5588DC7}" presName="parentText" presStyleLbl="node1" presStyleIdx="0" presStyleCnt="5" custLinFactNeighborY="36737">
        <dgm:presLayoutVars>
          <dgm:chMax val="0"/>
          <dgm:bulletEnabled val="1"/>
        </dgm:presLayoutVars>
      </dgm:prSet>
      <dgm:spPr/>
    </dgm:pt>
    <dgm:pt modelId="{CEC697B4-1C83-C543-81B6-323D51253F29}" type="pres">
      <dgm:prSet presAssocID="{83CC6ED8-9251-7944-9A4C-D1AACA33C180}" presName="spacer" presStyleCnt="0"/>
      <dgm:spPr/>
    </dgm:pt>
    <dgm:pt modelId="{9AE72119-7077-4424-A338-CDF6EA81D647}" type="pres">
      <dgm:prSet presAssocID="{CE043B55-DD6F-4104-9CBB-62CEFD641D37}" presName="parentText" presStyleLbl="node1" presStyleIdx="1" presStyleCnt="5">
        <dgm:presLayoutVars>
          <dgm:chMax val="0"/>
          <dgm:bulletEnabled val="1"/>
        </dgm:presLayoutVars>
      </dgm:prSet>
      <dgm:spPr/>
    </dgm:pt>
    <dgm:pt modelId="{650ADE53-9CDF-47AF-8257-E9BBB5BDC9A0}" type="pres">
      <dgm:prSet presAssocID="{FC099636-3051-4F76-9E54-FA02B8A43CFE}" presName="spacer" presStyleCnt="0"/>
      <dgm:spPr/>
    </dgm:pt>
    <dgm:pt modelId="{3643A29A-8B96-F74B-BD0D-9869A00E3F8E}" type="pres">
      <dgm:prSet presAssocID="{A38B022B-7F12-3B4E-827F-1FE63D87F8AF}" presName="parentText" presStyleLbl="node1" presStyleIdx="2" presStyleCnt="5" custLinFactNeighborY="-29489">
        <dgm:presLayoutVars>
          <dgm:chMax val="0"/>
          <dgm:bulletEnabled val="1"/>
        </dgm:presLayoutVars>
      </dgm:prSet>
      <dgm:spPr/>
    </dgm:pt>
    <dgm:pt modelId="{9A1DF7EF-A088-3F43-AB65-22CAC4E9FD7E}" type="pres">
      <dgm:prSet presAssocID="{283A1965-3EE9-3940-9164-EEBEDA6AF72E}" presName="spacer" presStyleCnt="0"/>
      <dgm:spPr/>
    </dgm:pt>
    <dgm:pt modelId="{31B6E34C-E898-7145-81E7-A8FADF7B6F63}" type="pres">
      <dgm:prSet presAssocID="{7E286522-A374-E242-950A-E473D419E38F}" presName="parentText" presStyleLbl="node1" presStyleIdx="3" presStyleCnt="5" custLinFactNeighborY="-47573">
        <dgm:presLayoutVars>
          <dgm:chMax val="0"/>
          <dgm:bulletEnabled val="1"/>
        </dgm:presLayoutVars>
      </dgm:prSet>
      <dgm:spPr/>
    </dgm:pt>
    <dgm:pt modelId="{FBE029E9-4569-3242-95CF-6C802457C611}" type="pres">
      <dgm:prSet presAssocID="{0141C32C-7094-964C-82E5-B5E890600161}" presName="spacer" presStyleCnt="0"/>
      <dgm:spPr/>
    </dgm:pt>
    <dgm:pt modelId="{1D353C29-D83A-DB43-ADAA-176016026B39}" type="pres">
      <dgm:prSet presAssocID="{AA87A975-9B51-FD4A-981F-F4322334963B}" presName="parentText" presStyleLbl="node1" presStyleIdx="4" presStyleCnt="5" custLinFactNeighborX="405" custLinFactNeighborY="-85631">
        <dgm:presLayoutVars>
          <dgm:chMax val="0"/>
          <dgm:bulletEnabled val="1"/>
        </dgm:presLayoutVars>
      </dgm:prSet>
      <dgm:spPr/>
    </dgm:pt>
  </dgm:ptLst>
  <dgm:cxnLst>
    <dgm:cxn modelId="{4C691234-890C-574F-8318-06F270C5E7CC}" type="presOf" srcId="{A38B022B-7F12-3B4E-827F-1FE63D87F8AF}" destId="{3643A29A-8B96-F74B-BD0D-9869A00E3F8E}" srcOrd="0" destOrd="0" presId="urn:microsoft.com/office/officeart/2005/8/layout/vList2"/>
    <dgm:cxn modelId="{E581C139-7009-EF4C-A246-55757583EEA6}" srcId="{5E57B216-5D04-234F-B32B-548A453DF85D}" destId="{AA87A975-9B51-FD4A-981F-F4322334963B}" srcOrd="4" destOrd="0" parTransId="{37586AFF-6B8C-0A4B-9B1F-7D1CB17FE79D}" sibTransId="{024C8753-CDB9-4046-9361-A8CBC04DD755}"/>
    <dgm:cxn modelId="{BD947B42-334F-464C-B34A-0D8D3569F1E0}" type="presOf" srcId="{D625CD9F-5D30-9E41-9E9A-8740E5588DC7}" destId="{C78D2B88-02D6-8F4A-86F3-8871A3F3806D}" srcOrd="0" destOrd="0" presId="urn:microsoft.com/office/officeart/2005/8/layout/vList2"/>
    <dgm:cxn modelId="{FEBE8D67-0359-FE40-A6D5-5BF750837A65}" type="presOf" srcId="{AA87A975-9B51-FD4A-981F-F4322334963B}" destId="{1D353C29-D83A-DB43-ADAA-176016026B39}" srcOrd="0" destOrd="0" presId="urn:microsoft.com/office/officeart/2005/8/layout/vList2"/>
    <dgm:cxn modelId="{2A815A7D-7CCE-4CB4-9997-2EA7899C14C0}" srcId="{5E57B216-5D04-234F-B32B-548A453DF85D}" destId="{CE043B55-DD6F-4104-9CBB-62CEFD641D37}" srcOrd="1" destOrd="0" parTransId="{3E0D38EA-45B3-4173-941F-D77D28C478C7}" sibTransId="{FC099636-3051-4F76-9E54-FA02B8A43CFE}"/>
    <dgm:cxn modelId="{282E1398-7C0D-8840-8CE0-512FE6E6703D}" srcId="{5E57B216-5D04-234F-B32B-548A453DF85D}" destId="{D625CD9F-5D30-9E41-9E9A-8740E5588DC7}" srcOrd="0" destOrd="0" parTransId="{6A72398C-4BDC-1D42-861A-C19791A7CCE6}" sibTransId="{83CC6ED8-9251-7944-9A4C-D1AACA33C180}"/>
    <dgm:cxn modelId="{5C3094CB-7985-044C-87DD-2A098B919192}" type="presOf" srcId="{7E286522-A374-E242-950A-E473D419E38F}" destId="{31B6E34C-E898-7145-81E7-A8FADF7B6F63}" srcOrd="0" destOrd="0" presId="urn:microsoft.com/office/officeart/2005/8/layout/vList2"/>
    <dgm:cxn modelId="{DB7D25D4-6190-6047-BB99-2E1E800222E6}" type="presOf" srcId="{5E57B216-5D04-234F-B32B-548A453DF85D}" destId="{F4CF226A-2774-C940-9543-31DE012FC5D0}" srcOrd="0" destOrd="0" presId="urn:microsoft.com/office/officeart/2005/8/layout/vList2"/>
    <dgm:cxn modelId="{901396D6-CB59-4012-AFD2-A117CBC3ABC9}" type="presOf" srcId="{CE043B55-DD6F-4104-9CBB-62CEFD641D37}" destId="{9AE72119-7077-4424-A338-CDF6EA81D647}" srcOrd="0" destOrd="0" presId="urn:microsoft.com/office/officeart/2005/8/layout/vList2"/>
    <dgm:cxn modelId="{2046EADE-2F0A-D14A-B0B2-EDDC8BB26AF4}" srcId="{5E57B216-5D04-234F-B32B-548A453DF85D}" destId="{7E286522-A374-E242-950A-E473D419E38F}" srcOrd="3" destOrd="0" parTransId="{DF211136-2F95-5847-B07B-C7A9F0950952}" sibTransId="{0141C32C-7094-964C-82E5-B5E890600161}"/>
    <dgm:cxn modelId="{0B7A19FC-ED98-0643-838D-65E899293F1F}" srcId="{5E57B216-5D04-234F-B32B-548A453DF85D}" destId="{A38B022B-7F12-3B4E-827F-1FE63D87F8AF}" srcOrd="2" destOrd="0" parTransId="{94B59680-3B4C-9D4C-ADF8-EC5F0F737085}" sibTransId="{283A1965-3EE9-3940-9164-EEBEDA6AF72E}"/>
    <dgm:cxn modelId="{399E9B7F-AAF4-5644-9CED-F933AB18FDAF}" type="presParOf" srcId="{F4CF226A-2774-C940-9543-31DE012FC5D0}" destId="{C78D2B88-02D6-8F4A-86F3-8871A3F3806D}" srcOrd="0" destOrd="0" presId="urn:microsoft.com/office/officeart/2005/8/layout/vList2"/>
    <dgm:cxn modelId="{E4584D00-8435-D54A-B9D7-B83B7D29C10D}" type="presParOf" srcId="{F4CF226A-2774-C940-9543-31DE012FC5D0}" destId="{CEC697B4-1C83-C543-81B6-323D51253F29}" srcOrd="1" destOrd="0" presId="urn:microsoft.com/office/officeart/2005/8/layout/vList2"/>
    <dgm:cxn modelId="{38C67845-6690-4A57-98D1-A9259FCF4C49}" type="presParOf" srcId="{F4CF226A-2774-C940-9543-31DE012FC5D0}" destId="{9AE72119-7077-4424-A338-CDF6EA81D647}" srcOrd="2" destOrd="0" presId="urn:microsoft.com/office/officeart/2005/8/layout/vList2"/>
    <dgm:cxn modelId="{CD0EFFE2-8824-47F1-8F4A-6F73F289E5F5}" type="presParOf" srcId="{F4CF226A-2774-C940-9543-31DE012FC5D0}" destId="{650ADE53-9CDF-47AF-8257-E9BBB5BDC9A0}" srcOrd="3" destOrd="0" presId="urn:microsoft.com/office/officeart/2005/8/layout/vList2"/>
    <dgm:cxn modelId="{3407185F-4DCF-2741-AB6D-AD45C113B6B2}" type="presParOf" srcId="{F4CF226A-2774-C940-9543-31DE012FC5D0}" destId="{3643A29A-8B96-F74B-BD0D-9869A00E3F8E}" srcOrd="4" destOrd="0" presId="urn:microsoft.com/office/officeart/2005/8/layout/vList2"/>
    <dgm:cxn modelId="{EC81C8C1-0E48-9A44-923D-B43B17568B2F}" type="presParOf" srcId="{F4CF226A-2774-C940-9543-31DE012FC5D0}" destId="{9A1DF7EF-A088-3F43-AB65-22CAC4E9FD7E}" srcOrd="5" destOrd="0" presId="urn:microsoft.com/office/officeart/2005/8/layout/vList2"/>
    <dgm:cxn modelId="{F1D6B6FA-5439-9F4F-B141-583CA58B8049}" type="presParOf" srcId="{F4CF226A-2774-C940-9543-31DE012FC5D0}" destId="{31B6E34C-E898-7145-81E7-A8FADF7B6F63}" srcOrd="6" destOrd="0" presId="urn:microsoft.com/office/officeart/2005/8/layout/vList2"/>
    <dgm:cxn modelId="{8C959215-E8A3-174B-A8E6-D984DBB0BC79}" type="presParOf" srcId="{F4CF226A-2774-C940-9543-31DE012FC5D0}" destId="{FBE029E9-4569-3242-95CF-6C802457C611}" srcOrd="7" destOrd="0" presId="urn:microsoft.com/office/officeart/2005/8/layout/vList2"/>
    <dgm:cxn modelId="{441BF510-D2DE-6442-8DB7-66F465497F1C}" type="presParOf" srcId="{F4CF226A-2774-C940-9543-31DE012FC5D0}" destId="{1D353C29-D83A-DB43-ADAA-176016026B39}"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D58898-9E2E-4EB5-9930-40F91CE1C67E}" type="doc">
      <dgm:prSet loTypeId="urn:microsoft.com/office/officeart/2008/layout/AlternatingHexagons" loCatId="list" qsTypeId="urn:microsoft.com/office/officeart/2005/8/quickstyle/simple1" qsCatId="simple" csTypeId="urn:microsoft.com/office/officeart/2005/8/colors/accent0_3" csCatId="mainScheme" phldr="1"/>
      <dgm:spPr/>
      <dgm:t>
        <a:bodyPr/>
        <a:lstStyle/>
        <a:p>
          <a:endParaRPr lang="en-US"/>
        </a:p>
      </dgm:t>
    </dgm:pt>
    <dgm:pt modelId="{25C6BAD9-C918-4CF4-92AB-95978783A125}">
      <dgm:prSet/>
      <dgm:spPr/>
      <dgm:t>
        <a:bodyPr/>
        <a:lstStyle/>
        <a:p>
          <a:r>
            <a:rPr lang="en-US"/>
            <a:t>NAVIGATING WORK-LIFE BALANCE</a:t>
          </a:r>
        </a:p>
      </dgm:t>
    </dgm:pt>
    <dgm:pt modelId="{353B61C3-7449-4AC3-8AC1-E107EDDE92D5}" type="parTrans" cxnId="{5AA30290-E911-4911-B9E5-C898D9E88DCE}">
      <dgm:prSet/>
      <dgm:spPr/>
      <dgm:t>
        <a:bodyPr/>
        <a:lstStyle/>
        <a:p>
          <a:endParaRPr lang="en-US"/>
        </a:p>
      </dgm:t>
    </dgm:pt>
    <dgm:pt modelId="{0B626AF4-50CA-4E72-A7EA-1BC919906DB7}" type="sibTrans" cxnId="{5AA30290-E911-4911-B9E5-C898D9E88DCE}">
      <dgm:prSet/>
      <dgm:spPr/>
      <dgm:t>
        <a:bodyPr/>
        <a:lstStyle/>
        <a:p>
          <a:endParaRPr lang="en-US"/>
        </a:p>
      </dgm:t>
    </dgm:pt>
    <dgm:pt modelId="{BA95270F-FE33-4DB5-B186-BC64BDC13822}">
      <dgm:prSet/>
      <dgm:spPr/>
      <dgm:t>
        <a:bodyPr/>
        <a:lstStyle/>
        <a:p>
          <a:r>
            <a:rPr lang="en-US" dirty="0"/>
            <a:t>NEED FOR MORE FLEXIBLE OPTIONS</a:t>
          </a:r>
        </a:p>
      </dgm:t>
    </dgm:pt>
    <dgm:pt modelId="{6029AC86-7E98-4F37-AEA5-B958C902F448}" type="parTrans" cxnId="{BE14F57C-6D5A-4BAB-8747-DBAD70C22C2F}">
      <dgm:prSet/>
      <dgm:spPr/>
      <dgm:t>
        <a:bodyPr/>
        <a:lstStyle/>
        <a:p>
          <a:endParaRPr lang="en-US"/>
        </a:p>
      </dgm:t>
    </dgm:pt>
    <dgm:pt modelId="{6DA81757-9D58-40D5-91E0-BF0AA586E3FA}" type="sibTrans" cxnId="{BE14F57C-6D5A-4BAB-8747-DBAD70C22C2F}">
      <dgm:prSet/>
      <dgm:spPr/>
      <dgm:t>
        <a:bodyPr/>
        <a:lstStyle/>
        <a:p>
          <a:endParaRPr lang="en-US"/>
        </a:p>
      </dgm:t>
    </dgm:pt>
    <dgm:pt modelId="{8BC196BD-AA88-7F47-AB02-E14C00DB8634}">
      <dgm:prSet/>
      <dgm:spPr/>
      <dgm:t>
        <a:bodyPr/>
        <a:lstStyle/>
        <a:p>
          <a:r>
            <a:rPr lang="en-US" dirty="0"/>
            <a:t>VALUE PROPOSITION</a:t>
          </a:r>
        </a:p>
      </dgm:t>
    </dgm:pt>
    <dgm:pt modelId="{199CF0C4-0628-B14E-91B0-AE3BF99FD397}" type="parTrans" cxnId="{114F5E69-286A-0B48-B37D-2C22821C26BB}">
      <dgm:prSet/>
      <dgm:spPr/>
      <dgm:t>
        <a:bodyPr/>
        <a:lstStyle/>
        <a:p>
          <a:endParaRPr lang="en-US"/>
        </a:p>
      </dgm:t>
    </dgm:pt>
    <dgm:pt modelId="{8E5FA866-382F-1A4C-ABF8-E78212C0BBE0}" type="sibTrans" cxnId="{114F5E69-286A-0B48-B37D-2C22821C26BB}">
      <dgm:prSet/>
      <dgm:spPr/>
      <dgm:t>
        <a:bodyPr/>
        <a:lstStyle/>
        <a:p>
          <a:endParaRPr lang="en-US"/>
        </a:p>
      </dgm:t>
    </dgm:pt>
    <dgm:pt modelId="{05AF00F8-2997-7C41-98C4-B63561DA89E1}">
      <dgm:prSet/>
      <dgm:spPr/>
      <dgm:t>
        <a:bodyPr/>
        <a:lstStyle/>
        <a:p>
          <a:r>
            <a:rPr lang="en-US" dirty="0"/>
            <a:t>NON-TRADITIONAL STUDENTS</a:t>
          </a:r>
        </a:p>
      </dgm:t>
    </dgm:pt>
    <dgm:pt modelId="{321AF860-C7AA-894F-A9B7-2422B6584ADA}" type="parTrans" cxnId="{939EDA41-DEEF-9344-B25C-B9483EECF800}">
      <dgm:prSet/>
      <dgm:spPr/>
      <dgm:t>
        <a:bodyPr/>
        <a:lstStyle/>
        <a:p>
          <a:endParaRPr lang="en-US"/>
        </a:p>
      </dgm:t>
    </dgm:pt>
    <dgm:pt modelId="{7E7B9488-FC14-A242-9619-DB8F1F598A6C}" type="sibTrans" cxnId="{939EDA41-DEEF-9344-B25C-B9483EECF800}">
      <dgm:prSet/>
      <dgm:spPr/>
      <dgm:t>
        <a:bodyPr/>
        <a:lstStyle/>
        <a:p>
          <a:endParaRPr lang="en-US"/>
        </a:p>
      </dgm:t>
    </dgm:pt>
    <dgm:pt modelId="{B8D359CD-1454-B944-97C8-DD6019D521BE}" type="pres">
      <dgm:prSet presAssocID="{B7D58898-9E2E-4EB5-9930-40F91CE1C67E}" presName="Name0" presStyleCnt="0">
        <dgm:presLayoutVars>
          <dgm:chMax/>
          <dgm:chPref/>
          <dgm:dir/>
          <dgm:animLvl val="lvl"/>
        </dgm:presLayoutVars>
      </dgm:prSet>
      <dgm:spPr/>
    </dgm:pt>
    <dgm:pt modelId="{82A9B0BC-7831-5A41-92E4-C24D7FA2905D}" type="pres">
      <dgm:prSet presAssocID="{8BC196BD-AA88-7F47-AB02-E14C00DB8634}" presName="composite" presStyleCnt="0"/>
      <dgm:spPr/>
    </dgm:pt>
    <dgm:pt modelId="{C0584B5E-A753-174C-A03C-1EFE109CE4B3}" type="pres">
      <dgm:prSet presAssocID="{8BC196BD-AA88-7F47-AB02-E14C00DB8634}" presName="Parent1" presStyleLbl="node1" presStyleIdx="0" presStyleCnt="8">
        <dgm:presLayoutVars>
          <dgm:chMax val="1"/>
          <dgm:chPref val="1"/>
          <dgm:bulletEnabled val="1"/>
        </dgm:presLayoutVars>
      </dgm:prSet>
      <dgm:spPr/>
    </dgm:pt>
    <dgm:pt modelId="{B18E48DD-11CF-E54D-AF54-7289E7980068}" type="pres">
      <dgm:prSet presAssocID="{8BC196BD-AA88-7F47-AB02-E14C00DB8634}" presName="Childtext1" presStyleLbl="revTx" presStyleIdx="0" presStyleCnt="4">
        <dgm:presLayoutVars>
          <dgm:chMax val="0"/>
          <dgm:chPref val="0"/>
          <dgm:bulletEnabled val="1"/>
        </dgm:presLayoutVars>
      </dgm:prSet>
      <dgm:spPr/>
    </dgm:pt>
    <dgm:pt modelId="{B393B283-0F94-F341-AFAB-2DE76E1AFA1A}" type="pres">
      <dgm:prSet presAssocID="{8BC196BD-AA88-7F47-AB02-E14C00DB8634}" presName="BalanceSpacing" presStyleCnt="0"/>
      <dgm:spPr/>
    </dgm:pt>
    <dgm:pt modelId="{2F4EF3DF-27A2-F14A-99AC-5B3AC30CF15C}" type="pres">
      <dgm:prSet presAssocID="{8BC196BD-AA88-7F47-AB02-E14C00DB8634}" presName="BalanceSpacing1" presStyleCnt="0"/>
      <dgm:spPr/>
    </dgm:pt>
    <dgm:pt modelId="{9AF56A68-6DA4-7842-9FB6-5341CC8F5C95}" type="pres">
      <dgm:prSet presAssocID="{8E5FA866-382F-1A4C-ABF8-E78212C0BBE0}" presName="Accent1Text" presStyleLbl="node1" presStyleIdx="1" presStyleCnt="8"/>
      <dgm:spPr/>
    </dgm:pt>
    <dgm:pt modelId="{090D8581-3EE8-C245-87C3-2098DF36CCD6}" type="pres">
      <dgm:prSet presAssocID="{8E5FA866-382F-1A4C-ABF8-E78212C0BBE0}" presName="spaceBetweenRectangles" presStyleCnt="0"/>
      <dgm:spPr/>
    </dgm:pt>
    <dgm:pt modelId="{95953E44-8EE4-4540-8BF1-FAB908CB6E10}" type="pres">
      <dgm:prSet presAssocID="{25C6BAD9-C918-4CF4-92AB-95978783A125}" presName="composite" presStyleCnt="0"/>
      <dgm:spPr/>
    </dgm:pt>
    <dgm:pt modelId="{D3A21880-9754-1047-ACEB-BFC39EEC7389}" type="pres">
      <dgm:prSet presAssocID="{25C6BAD9-C918-4CF4-92AB-95978783A125}" presName="Parent1" presStyleLbl="node1" presStyleIdx="2" presStyleCnt="8">
        <dgm:presLayoutVars>
          <dgm:chMax val="1"/>
          <dgm:chPref val="1"/>
          <dgm:bulletEnabled val="1"/>
        </dgm:presLayoutVars>
      </dgm:prSet>
      <dgm:spPr/>
    </dgm:pt>
    <dgm:pt modelId="{0BFB4440-239B-E449-BF2C-D1E8B1534121}" type="pres">
      <dgm:prSet presAssocID="{25C6BAD9-C918-4CF4-92AB-95978783A125}" presName="Childtext1" presStyleLbl="revTx" presStyleIdx="1" presStyleCnt="4">
        <dgm:presLayoutVars>
          <dgm:chMax val="0"/>
          <dgm:chPref val="0"/>
          <dgm:bulletEnabled val="1"/>
        </dgm:presLayoutVars>
      </dgm:prSet>
      <dgm:spPr/>
    </dgm:pt>
    <dgm:pt modelId="{48B3AEE4-F90F-544E-A94A-800803CCA5AA}" type="pres">
      <dgm:prSet presAssocID="{25C6BAD9-C918-4CF4-92AB-95978783A125}" presName="BalanceSpacing" presStyleCnt="0"/>
      <dgm:spPr/>
    </dgm:pt>
    <dgm:pt modelId="{C272B191-8F9D-4947-8ECC-47890ABC263D}" type="pres">
      <dgm:prSet presAssocID="{25C6BAD9-C918-4CF4-92AB-95978783A125}" presName="BalanceSpacing1" presStyleCnt="0"/>
      <dgm:spPr/>
    </dgm:pt>
    <dgm:pt modelId="{77D22362-8BC9-BD48-88D9-B57948AB555A}" type="pres">
      <dgm:prSet presAssocID="{0B626AF4-50CA-4E72-A7EA-1BC919906DB7}" presName="Accent1Text" presStyleLbl="node1" presStyleIdx="3" presStyleCnt="8"/>
      <dgm:spPr/>
    </dgm:pt>
    <dgm:pt modelId="{C8B49544-EED3-CF49-9B90-484490512ACF}" type="pres">
      <dgm:prSet presAssocID="{0B626AF4-50CA-4E72-A7EA-1BC919906DB7}" presName="spaceBetweenRectangles" presStyleCnt="0"/>
      <dgm:spPr/>
    </dgm:pt>
    <dgm:pt modelId="{1C784B9D-0D61-574E-B2F6-131263AE35CC}" type="pres">
      <dgm:prSet presAssocID="{BA95270F-FE33-4DB5-B186-BC64BDC13822}" presName="composite" presStyleCnt="0"/>
      <dgm:spPr/>
    </dgm:pt>
    <dgm:pt modelId="{82EA2CB2-8084-B244-AA69-A4004D45A650}" type="pres">
      <dgm:prSet presAssocID="{BA95270F-FE33-4DB5-B186-BC64BDC13822}" presName="Parent1" presStyleLbl="node1" presStyleIdx="4" presStyleCnt="8">
        <dgm:presLayoutVars>
          <dgm:chMax val="1"/>
          <dgm:chPref val="1"/>
          <dgm:bulletEnabled val="1"/>
        </dgm:presLayoutVars>
      </dgm:prSet>
      <dgm:spPr/>
    </dgm:pt>
    <dgm:pt modelId="{CE90E8BC-3287-2046-BF73-98CBA716C96D}" type="pres">
      <dgm:prSet presAssocID="{BA95270F-FE33-4DB5-B186-BC64BDC13822}" presName="Childtext1" presStyleLbl="revTx" presStyleIdx="2" presStyleCnt="4">
        <dgm:presLayoutVars>
          <dgm:chMax val="0"/>
          <dgm:chPref val="0"/>
          <dgm:bulletEnabled val="1"/>
        </dgm:presLayoutVars>
      </dgm:prSet>
      <dgm:spPr/>
    </dgm:pt>
    <dgm:pt modelId="{6B1EAA62-0965-284B-97DC-579379C6F348}" type="pres">
      <dgm:prSet presAssocID="{BA95270F-FE33-4DB5-B186-BC64BDC13822}" presName="BalanceSpacing" presStyleCnt="0"/>
      <dgm:spPr/>
    </dgm:pt>
    <dgm:pt modelId="{20929448-4571-3345-B46E-BFE8C2E90FF4}" type="pres">
      <dgm:prSet presAssocID="{BA95270F-FE33-4DB5-B186-BC64BDC13822}" presName="BalanceSpacing1" presStyleCnt="0"/>
      <dgm:spPr/>
    </dgm:pt>
    <dgm:pt modelId="{128930DB-DD0E-EF46-BEA8-0AC8F6F1E0BB}" type="pres">
      <dgm:prSet presAssocID="{6DA81757-9D58-40D5-91E0-BF0AA586E3FA}" presName="Accent1Text" presStyleLbl="node1" presStyleIdx="5" presStyleCnt="8"/>
      <dgm:spPr/>
    </dgm:pt>
    <dgm:pt modelId="{3297C2C2-0EAC-2146-A057-664C70DD923D}" type="pres">
      <dgm:prSet presAssocID="{6DA81757-9D58-40D5-91E0-BF0AA586E3FA}" presName="spaceBetweenRectangles" presStyleCnt="0"/>
      <dgm:spPr/>
    </dgm:pt>
    <dgm:pt modelId="{138339F1-6E67-8849-A135-CA997111E9E6}" type="pres">
      <dgm:prSet presAssocID="{05AF00F8-2997-7C41-98C4-B63561DA89E1}" presName="composite" presStyleCnt="0"/>
      <dgm:spPr/>
    </dgm:pt>
    <dgm:pt modelId="{8CCD9547-FED4-FE4D-ABF7-58EF814A346D}" type="pres">
      <dgm:prSet presAssocID="{05AF00F8-2997-7C41-98C4-B63561DA89E1}" presName="Parent1" presStyleLbl="node1" presStyleIdx="6" presStyleCnt="8">
        <dgm:presLayoutVars>
          <dgm:chMax val="1"/>
          <dgm:chPref val="1"/>
          <dgm:bulletEnabled val="1"/>
        </dgm:presLayoutVars>
      </dgm:prSet>
      <dgm:spPr/>
    </dgm:pt>
    <dgm:pt modelId="{77371F03-24EA-F943-BFDB-D1EA2B24C48C}" type="pres">
      <dgm:prSet presAssocID="{05AF00F8-2997-7C41-98C4-B63561DA89E1}" presName="Childtext1" presStyleLbl="revTx" presStyleIdx="3" presStyleCnt="4">
        <dgm:presLayoutVars>
          <dgm:chMax val="0"/>
          <dgm:chPref val="0"/>
          <dgm:bulletEnabled val="1"/>
        </dgm:presLayoutVars>
      </dgm:prSet>
      <dgm:spPr/>
    </dgm:pt>
    <dgm:pt modelId="{D892FC80-D6BF-4A45-BEC7-D606DF40B0BE}" type="pres">
      <dgm:prSet presAssocID="{05AF00F8-2997-7C41-98C4-B63561DA89E1}" presName="BalanceSpacing" presStyleCnt="0"/>
      <dgm:spPr/>
    </dgm:pt>
    <dgm:pt modelId="{4700A157-C1DD-F347-B182-D5981D71EAD6}" type="pres">
      <dgm:prSet presAssocID="{05AF00F8-2997-7C41-98C4-B63561DA89E1}" presName="BalanceSpacing1" presStyleCnt="0"/>
      <dgm:spPr/>
    </dgm:pt>
    <dgm:pt modelId="{CB01F882-600F-484C-B195-D5476D63B6DB}" type="pres">
      <dgm:prSet presAssocID="{7E7B9488-FC14-A242-9619-DB8F1F598A6C}" presName="Accent1Text" presStyleLbl="node1" presStyleIdx="7" presStyleCnt="8"/>
      <dgm:spPr/>
    </dgm:pt>
  </dgm:ptLst>
  <dgm:cxnLst>
    <dgm:cxn modelId="{FB4EB414-6636-7D43-8ECA-AE450830EC80}" type="presOf" srcId="{05AF00F8-2997-7C41-98C4-B63561DA89E1}" destId="{8CCD9547-FED4-FE4D-ABF7-58EF814A346D}" srcOrd="0" destOrd="0" presId="urn:microsoft.com/office/officeart/2008/layout/AlternatingHexagons"/>
    <dgm:cxn modelId="{939EDA41-DEEF-9344-B25C-B9483EECF800}" srcId="{B7D58898-9E2E-4EB5-9930-40F91CE1C67E}" destId="{05AF00F8-2997-7C41-98C4-B63561DA89E1}" srcOrd="3" destOrd="0" parTransId="{321AF860-C7AA-894F-A9B7-2422B6584ADA}" sibTransId="{7E7B9488-FC14-A242-9619-DB8F1F598A6C}"/>
    <dgm:cxn modelId="{114F5E69-286A-0B48-B37D-2C22821C26BB}" srcId="{B7D58898-9E2E-4EB5-9930-40F91CE1C67E}" destId="{8BC196BD-AA88-7F47-AB02-E14C00DB8634}" srcOrd="0" destOrd="0" parTransId="{199CF0C4-0628-B14E-91B0-AE3BF99FD397}" sibTransId="{8E5FA866-382F-1A4C-ABF8-E78212C0BBE0}"/>
    <dgm:cxn modelId="{5736B679-0C6F-8941-9839-1DD4E1AE86BA}" type="presOf" srcId="{0B626AF4-50CA-4E72-A7EA-1BC919906DB7}" destId="{77D22362-8BC9-BD48-88D9-B57948AB555A}" srcOrd="0" destOrd="0" presId="urn:microsoft.com/office/officeart/2008/layout/AlternatingHexagons"/>
    <dgm:cxn modelId="{BE14F57C-6D5A-4BAB-8747-DBAD70C22C2F}" srcId="{B7D58898-9E2E-4EB5-9930-40F91CE1C67E}" destId="{BA95270F-FE33-4DB5-B186-BC64BDC13822}" srcOrd="2" destOrd="0" parTransId="{6029AC86-7E98-4F37-AEA5-B958C902F448}" sibTransId="{6DA81757-9D58-40D5-91E0-BF0AA586E3FA}"/>
    <dgm:cxn modelId="{FF8E2C82-31AF-0649-B12E-3F082D7FF16F}" type="presOf" srcId="{BA95270F-FE33-4DB5-B186-BC64BDC13822}" destId="{82EA2CB2-8084-B244-AA69-A4004D45A650}" srcOrd="0" destOrd="0" presId="urn:microsoft.com/office/officeart/2008/layout/AlternatingHexagons"/>
    <dgm:cxn modelId="{5AA30290-E911-4911-B9E5-C898D9E88DCE}" srcId="{B7D58898-9E2E-4EB5-9930-40F91CE1C67E}" destId="{25C6BAD9-C918-4CF4-92AB-95978783A125}" srcOrd="1" destOrd="0" parTransId="{353B61C3-7449-4AC3-8AC1-E107EDDE92D5}" sibTransId="{0B626AF4-50CA-4E72-A7EA-1BC919906DB7}"/>
    <dgm:cxn modelId="{017B7FAE-EA17-BB4A-BAF9-1B1F3CB7A7D0}" type="presOf" srcId="{8BC196BD-AA88-7F47-AB02-E14C00DB8634}" destId="{C0584B5E-A753-174C-A03C-1EFE109CE4B3}" srcOrd="0" destOrd="0" presId="urn:microsoft.com/office/officeart/2008/layout/AlternatingHexagons"/>
    <dgm:cxn modelId="{B61DD5CB-70B0-0847-B3D4-4FD98C300C97}" type="presOf" srcId="{7E7B9488-FC14-A242-9619-DB8F1F598A6C}" destId="{CB01F882-600F-484C-B195-D5476D63B6DB}" srcOrd="0" destOrd="0" presId="urn:microsoft.com/office/officeart/2008/layout/AlternatingHexagons"/>
    <dgm:cxn modelId="{A9E649D0-2B75-C041-852B-1C072F340DB5}" type="presOf" srcId="{8E5FA866-382F-1A4C-ABF8-E78212C0BBE0}" destId="{9AF56A68-6DA4-7842-9FB6-5341CC8F5C95}" srcOrd="0" destOrd="0" presId="urn:microsoft.com/office/officeart/2008/layout/AlternatingHexagons"/>
    <dgm:cxn modelId="{287760D9-720F-B34A-9B76-D47CEB044859}" type="presOf" srcId="{25C6BAD9-C918-4CF4-92AB-95978783A125}" destId="{D3A21880-9754-1047-ACEB-BFC39EEC7389}" srcOrd="0" destOrd="0" presId="urn:microsoft.com/office/officeart/2008/layout/AlternatingHexagons"/>
    <dgm:cxn modelId="{FE56EADF-666D-9347-B0E5-8327393647AE}" type="presOf" srcId="{B7D58898-9E2E-4EB5-9930-40F91CE1C67E}" destId="{B8D359CD-1454-B944-97C8-DD6019D521BE}" srcOrd="0" destOrd="0" presId="urn:microsoft.com/office/officeart/2008/layout/AlternatingHexagons"/>
    <dgm:cxn modelId="{7D3578FD-CCD7-8F4B-93BF-7A01AE4FAB0A}" type="presOf" srcId="{6DA81757-9D58-40D5-91E0-BF0AA586E3FA}" destId="{128930DB-DD0E-EF46-BEA8-0AC8F6F1E0BB}" srcOrd="0" destOrd="0" presId="urn:microsoft.com/office/officeart/2008/layout/AlternatingHexagons"/>
    <dgm:cxn modelId="{F623AD64-221D-6E48-B0F8-D92F3019FEC2}" type="presParOf" srcId="{B8D359CD-1454-B944-97C8-DD6019D521BE}" destId="{82A9B0BC-7831-5A41-92E4-C24D7FA2905D}" srcOrd="0" destOrd="0" presId="urn:microsoft.com/office/officeart/2008/layout/AlternatingHexagons"/>
    <dgm:cxn modelId="{AF485E3D-CC61-BE4B-8722-D8B3EC2D1F3B}" type="presParOf" srcId="{82A9B0BC-7831-5A41-92E4-C24D7FA2905D}" destId="{C0584B5E-A753-174C-A03C-1EFE109CE4B3}" srcOrd="0" destOrd="0" presId="urn:microsoft.com/office/officeart/2008/layout/AlternatingHexagons"/>
    <dgm:cxn modelId="{D1F60FB9-F87F-6C4D-88F5-D2440F68FF89}" type="presParOf" srcId="{82A9B0BC-7831-5A41-92E4-C24D7FA2905D}" destId="{B18E48DD-11CF-E54D-AF54-7289E7980068}" srcOrd="1" destOrd="0" presId="urn:microsoft.com/office/officeart/2008/layout/AlternatingHexagons"/>
    <dgm:cxn modelId="{4868A35E-D7EC-1A40-A496-2BA17896AF6E}" type="presParOf" srcId="{82A9B0BC-7831-5A41-92E4-C24D7FA2905D}" destId="{B393B283-0F94-F341-AFAB-2DE76E1AFA1A}" srcOrd="2" destOrd="0" presId="urn:microsoft.com/office/officeart/2008/layout/AlternatingHexagons"/>
    <dgm:cxn modelId="{128F6896-CE3A-404C-89CA-73239A18D89A}" type="presParOf" srcId="{82A9B0BC-7831-5A41-92E4-C24D7FA2905D}" destId="{2F4EF3DF-27A2-F14A-99AC-5B3AC30CF15C}" srcOrd="3" destOrd="0" presId="urn:microsoft.com/office/officeart/2008/layout/AlternatingHexagons"/>
    <dgm:cxn modelId="{21271126-B09F-8542-A941-B9A1D51E92BA}" type="presParOf" srcId="{82A9B0BC-7831-5A41-92E4-C24D7FA2905D}" destId="{9AF56A68-6DA4-7842-9FB6-5341CC8F5C95}" srcOrd="4" destOrd="0" presId="urn:microsoft.com/office/officeart/2008/layout/AlternatingHexagons"/>
    <dgm:cxn modelId="{FC125966-1FF1-AB4D-AF84-A6B69926FAF0}" type="presParOf" srcId="{B8D359CD-1454-B944-97C8-DD6019D521BE}" destId="{090D8581-3EE8-C245-87C3-2098DF36CCD6}" srcOrd="1" destOrd="0" presId="urn:microsoft.com/office/officeart/2008/layout/AlternatingHexagons"/>
    <dgm:cxn modelId="{2E3AAFAE-A1FF-0345-B301-824BBE7BAA75}" type="presParOf" srcId="{B8D359CD-1454-B944-97C8-DD6019D521BE}" destId="{95953E44-8EE4-4540-8BF1-FAB908CB6E10}" srcOrd="2" destOrd="0" presId="urn:microsoft.com/office/officeart/2008/layout/AlternatingHexagons"/>
    <dgm:cxn modelId="{AB9E4462-35BF-D44F-9119-D34FFFBBA948}" type="presParOf" srcId="{95953E44-8EE4-4540-8BF1-FAB908CB6E10}" destId="{D3A21880-9754-1047-ACEB-BFC39EEC7389}" srcOrd="0" destOrd="0" presId="urn:microsoft.com/office/officeart/2008/layout/AlternatingHexagons"/>
    <dgm:cxn modelId="{E35B98F0-E27D-3A42-8AB8-209989A3E721}" type="presParOf" srcId="{95953E44-8EE4-4540-8BF1-FAB908CB6E10}" destId="{0BFB4440-239B-E449-BF2C-D1E8B1534121}" srcOrd="1" destOrd="0" presId="urn:microsoft.com/office/officeart/2008/layout/AlternatingHexagons"/>
    <dgm:cxn modelId="{F8706087-8E7C-E642-9A90-4849CD375E9B}" type="presParOf" srcId="{95953E44-8EE4-4540-8BF1-FAB908CB6E10}" destId="{48B3AEE4-F90F-544E-A94A-800803CCA5AA}" srcOrd="2" destOrd="0" presId="urn:microsoft.com/office/officeart/2008/layout/AlternatingHexagons"/>
    <dgm:cxn modelId="{DEAB394A-C1F7-6A4F-9C00-82103E0275D5}" type="presParOf" srcId="{95953E44-8EE4-4540-8BF1-FAB908CB6E10}" destId="{C272B191-8F9D-4947-8ECC-47890ABC263D}" srcOrd="3" destOrd="0" presId="urn:microsoft.com/office/officeart/2008/layout/AlternatingHexagons"/>
    <dgm:cxn modelId="{A4DAEED4-E162-6845-B042-DA7FD467EF82}" type="presParOf" srcId="{95953E44-8EE4-4540-8BF1-FAB908CB6E10}" destId="{77D22362-8BC9-BD48-88D9-B57948AB555A}" srcOrd="4" destOrd="0" presId="urn:microsoft.com/office/officeart/2008/layout/AlternatingHexagons"/>
    <dgm:cxn modelId="{8D93F14D-D2A0-234F-A136-9DA2A7992DD8}" type="presParOf" srcId="{B8D359CD-1454-B944-97C8-DD6019D521BE}" destId="{C8B49544-EED3-CF49-9B90-484490512ACF}" srcOrd="3" destOrd="0" presId="urn:microsoft.com/office/officeart/2008/layout/AlternatingHexagons"/>
    <dgm:cxn modelId="{ADAE7788-5F65-B740-B52B-B92C474AAEC5}" type="presParOf" srcId="{B8D359CD-1454-B944-97C8-DD6019D521BE}" destId="{1C784B9D-0D61-574E-B2F6-131263AE35CC}" srcOrd="4" destOrd="0" presId="urn:microsoft.com/office/officeart/2008/layout/AlternatingHexagons"/>
    <dgm:cxn modelId="{76451ED3-2193-AE41-9034-6BE5F3ACD751}" type="presParOf" srcId="{1C784B9D-0D61-574E-B2F6-131263AE35CC}" destId="{82EA2CB2-8084-B244-AA69-A4004D45A650}" srcOrd="0" destOrd="0" presId="urn:microsoft.com/office/officeart/2008/layout/AlternatingHexagons"/>
    <dgm:cxn modelId="{6C6691DC-2BA9-2B49-A54F-56BFAE2BEAE5}" type="presParOf" srcId="{1C784B9D-0D61-574E-B2F6-131263AE35CC}" destId="{CE90E8BC-3287-2046-BF73-98CBA716C96D}" srcOrd="1" destOrd="0" presId="urn:microsoft.com/office/officeart/2008/layout/AlternatingHexagons"/>
    <dgm:cxn modelId="{18C72CD2-C2CB-CD4B-A378-5BC6978C11DC}" type="presParOf" srcId="{1C784B9D-0D61-574E-B2F6-131263AE35CC}" destId="{6B1EAA62-0965-284B-97DC-579379C6F348}" srcOrd="2" destOrd="0" presId="urn:microsoft.com/office/officeart/2008/layout/AlternatingHexagons"/>
    <dgm:cxn modelId="{5B451223-898C-F244-A49A-FFFF84468FAF}" type="presParOf" srcId="{1C784B9D-0D61-574E-B2F6-131263AE35CC}" destId="{20929448-4571-3345-B46E-BFE8C2E90FF4}" srcOrd="3" destOrd="0" presId="urn:microsoft.com/office/officeart/2008/layout/AlternatingHexagons"/>
    <dgm:cxn modelId="{70D12165-2EFB-9149-A8CA-8283DF70F52F}" type="presParOf" srcId="{1C784B9D-0D61-574E-B2F6-131263AE35CC}" destId="{128930DB-DD0E-EF46-BEA8-0AC8F6F1E0BB}" srcOrd="4" destOrd="0" presId="urn:microsoft.com/office/officeart/2008/layout/AlternatingHexagons"/>
    <dgm:cxn modelId="{228423C4-9D74-B241-8347-1FE478089291}" type="presParOf" srcId="{B8D359CD-1454-B944-97C8-DD6019D521BE}" destId="{3297C2C2-0EAC-2146-A057-664C70DD923D}" srcOrd="5" destOrd="0" presId="urn:microsoft.com/office/officeart/2008/layout/AlternatingHexagons"/>
    <dgm:cxn modelId="{D3FE4996-6083-FB44-952D-A03DE34BCE5F}" type="presParOf" srcId="{B8D359CD-1454-B944-97C8-DD6019D521BE}" destId="{138339F1-6E67-8849-A135-CA997111E9E6}" srcOrd="6" destOrd="0" presId="urn:microsoft.com/office/officeart/2008/layout/AlternatingHexagons"/>
    <dgm:cxn modelId="{86FCA3F2-0442-D74F-9DA2-96DA8FE21A08}" type="presParOf" srcId="{138339F1-6E67-8849-A135-CA997111E9E6}" destId="{8CCD9547-FED4-FE4D-ABF7-58EF814A346D}" srcOrd="0" destOrd="0" presId="urn:microsoft.com/office/officeart/2008/layout/AlternatingHexagons"/>
    <dgm:cxn modelId="{D3A9EC50-ED36-574B-A21B-BCBC6D8EE31B}" type="presParOf" srcId="{138339F1-6E67-8849-A135-CA997111E9E6}" destId="{77371F03-24EA-F943-BFDB-D1EA2B24C48C}" srcOrd="1" destOrd="0" presId="urn:microsoft.com/office/officeart/2008/layout/AlternatingHexagons"/>
    <dgm:cxn modelId="{3ECB40EE-26DD-F442-BECE-76357C3646E7}" type="presParOf" srcId="{138339F1-6E67-8849-A135-CA997111E9E6}" destId="{D892FC80-D6BF-4A45-BEC7-D606DF40B0BE}" srcOrd="2" destOrd="0" presId="urn:microsoft.com/office/officeart/2008/layout/AlternatingHexagons"/>
    <dgm:cxn modelId="{9D6AC6C2-D793-C449-9A41-65F392C31CED}" type="presParOf" srcId="{138339F1-6E67-8849-A135-CA997111E9E6}" destId="{4700A157-C1DD-F347-B182-D5981D71EAD6}" srcOrd="3" destOrd="0" presId="urn:microsoft.com/office/officeart/2008/layout/AlternatingHexagons"/>
    <dgm:cxn modelId="{612DF380-19A1-9D40-8F32-1346501C3A2F}" type="presParOf" srcId="{138339F1-6E67-8849-A135-CA997111E9E6}" destId="{CB01F882-600F-484C-B195-D5476D63B6DB}"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F75C12-D533-4A76-82DD-C7D10CD4667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C1D5F13-8CBA-4FB3-8C16-472130D64AB1}">
      <dgm:prSet/>
      <dgm:spPr/>
      <dgm:t>
        <a:bodyPr/>
        <a:lstStyle/>
        <a:p>
          <a:r>
            <a:rPr lang="en-US" b="1"/>
            <a:t>Accountable </a:t>
          </a:r>
          <a:r>
            <a:rPr lang="en-US"/>
            <a:t>–</a:t>
          </a:r>
          <a:r>
            <a:rPr lang="en-US" b="1"/>
            <a:t> </a:t>
          </a:r>
          <a:r>
            <a:rPr lang="en-US"/>
            <a:t>responsible use of taxpayer dollars and students' time.</a:t>
          </a:r>
          <a:r>
            <a:rPr lang="en-US" b="1"/>
            <a:t> </a:t>
          </a:r>
          <a:endParaRPr lang="en-US"/>
        </a:p>
      </dgm:t>
    </dgm:pt>
    <dgm:pt modelId="{BE5122D4-187C-4E41-9415-5DB623060A99}" type="parTrans" cxnId="{1D2B7B0B-DFDB-49EF-B7B5-3C0C54B49B8D}">
      <dgm:prSet/>
      <dgm:spPr/>
      <dgm:t>
        <a:bodyPr/>
        <a:lstStyle/>
        <a:p>
          <a:endParaRPr lang="en-US"/>
        </a:p>
      </dgm:t>
    </dgm:pt>
    <dgm:pt modelId="{069D3A16-24FD-4B1D-A323-B0F47E0904AA}" type="sibTrans" cxnId="{1D2B7B0B-DFDB-49EF-B7B5-3C0C54B49B8D}">
      <dgm:prSet/>
      <dgm:spPr/>
      <dgm:t>
        <a:bodyPr/>
        <a:lstStyle/>
        <a:p>
          <a:endParaRPr lang="en-US"/>
        </a:p>
      </dgm:t>
    </dgm:pt>
    <dgm:pt modelId="{2C019850-F6C3-4305-86F0-FDFFDEE0EF14}">
      <dgm:prSet/>
      <dgm:spPr/>
      <dgm:t>
        <a:bodyPr/>
        <a:lstStyle/>
        <a:p>
          <a:r>
            <a:rPr lang="en-US" b="1"/>
            <a:t>Modality agnostic</a:t>
          </a:r>
          <a:r>
            <a:rPr lang="en-US"/>
            <a:t> – supports the flexibility students' are seeking.</a:t>
          </a:r>
        </a:p>
      </dgm:t>
    </dgm:pt>
    <dgm:pt modelId="{40C6BC29-25A2-4BE2-B45D-CFD6E4D28C86}" type="parTrans" cxnId="{3DDBABF2-1175-40CE-A058-F68474EBB1D2}">
      <dgm:prSet/>
      <dgm:spPr/>
      <dgm:t>
        <a:bodyPr/>
        <a:lstStyle/>
        <a:p>
          <a:endParaRPr lang="en-US"/>
        </a:p>
      </dgm:t>
    </dgm:pt>
    <dgm:pt modelId="{1DF0ACEE-2155-41C9-918D-C860554973AA}" type="sibTrans" cxnId="{3DDBABF2-1175-40CE-A058-F68474EBB1D2}">
      <dgm:prSet/>
      <dgm:spPr/>
      <dgm:t>
        <a:bodyPr/>
        <a:lstStyle/>
        <a:p>
          <a:endParaRPr lang="en-US"/>
        </a:p>
      </dgm:t>
    </dgm:pt>
    <dgm:pt modelId="{A9B1F281-036B-408D-AACB-869176C48AFC}">
      <dgm:prSet/>
      <dgm:spPr/>
      <dgm:t>
        <a:bodyPr/>
        <a:lstStyle/>
        <a:p>
          <a:r>
            <a:rPr lang="en-US" b="1"/>
            <a:t>Reduces excess units to degree</a:t>
          </a:r>
          <a:endParaRPr lang="en-US"/>
        </a:p>
      </dgm:t>
    </dgm:pt>
    <dgm:pt modelId="{86D1D87F-0578-4FA0-AFDB-185832128309}" type="parTrans" cxnId="{025EA614-2702-4A0A-A3B7-A333AD26682D}">
      <dgm:prSet/>
      <dgm:spPr/>
      <dgm:t>
        <a:bodyPr/>
        <a:lstStyle/>
        <a:p>
          <a:endParaRPr lang="en-US"/>
        </a:p>
      </dgm:t>
    </dgm:pt>
    <dgm:pt modelId="{1B956549-A403-4674-BB5C-87A4515B8C36}" type="sibTrans" cxnId="{025EA614-2702-4A0A-A3B7-A333AD26682D}">
      <dgm:prSet/>
      <dgm:spPr/>
      <dgm:t>
        <a:bodyPr/>
        <a:lstStyle/>
        <a:p>
          <a:endParaRPr lang="en-US"/>
        </a:p>
      </dgm:t>
    </dgm:pt>
    <dgm:pt modelId="{3CECB158-8EFC-412E-9DA6-4D458DA69319}">
      <dgm:prSet/>
      <dgm:spPr/>
      <dgm:t>
        <a:bodyPr/>
        <a:lstStyle/>
        <a:p>
          <a:r>
            <a:rPr lang="en-US" b="1"/>
            <a:t>Fiscally responsible</a:t>
          </a:r>
          <a:r>
            <a:rPr lang="en-US"/>
            <a:t> – includes checks and balances </a:t>
          </a:r>
        </a:p>
      </dgm:t>
    </dgm:pt>
    <dgm:pt modelId="{ADB16013-0418-4916-9DCA-23F312DC8D41}" type="parTrans" cxnId="{65077CD5-91E2-4AB4-8183-4068137C63E4}">
      <dgm:prSet/>
      <dgm:spPr/>
      <dgm:t>
        <a:bodyPr/>
        <a:lstStyle/>
        <a:p>
          <a:endParaRPr lang="en-US"/>
        </a:p>
      </dgm:t>
    </dgm:pt>
    <dgm:pt modelId="{0931F675-3346-4D5D-868B-94379C02A6CF}" type="sibTrans" cxnId="{65077CD5-91E2-4AB4-8183-4068137C63E4}">
      <dgm:prSet/>
      <dgm:spPr/>
      <dgm:t>
        <a:bodyPr/>
        <a:lstStyle/>
        <a:p>
          <a:endParaRPr lang="en-US"/>
        </a:p>
      </dgm:t>
    </dgm:pt>
    <dgm:pt modelId="{CC0E2E97-F9E2-4C23-9C0C-897EF6EAD0A9}">
      <dgm:prSet/>
      <dgm:spPr/>
      <dgm:t>
        <a:bodyPr/>
        <a:lstStyle/>
        <a:p>
          <a:r>
            <a:rPr lang="en-US" b="1"/>
            <a:t>Builds incentives for short-term, sequenced and pathways aligned courses</a:t>
          </a:r>
          <a:endParaRPr lang="en-US"/>
        </a:p>
      </dgm:t>
    </dgm:pt>
    <dgm:pt modelId="{E8E94B00-09EE-4997-927D-35948D05F4FA}" type="parTrans" cxnId="{5BA24332-7987-4500-B8CC-2FF5118BCB56}">
      <dgm:prSet/>
      <dgm:spPr/>
      <dgm:t>
        <a:bodyPr/>
        <a:lstStyle/>
        <a:p>
          <a:endParaRPr lang="en-US"/>
        </a:p>
      </dgm:t>
    </dgm:pt>
    <dgm:pt modelId="{7D5C0C07-2095-42EF-9A97-ECEC1A971679}" type="sibTrans" cxnId="{5BA24332-7987-4500-B8CC-2FF5118BCB56}">
      <dgm:prSet/>
      <dgm:spPr/>
      <dgm:t>
        <a:bodyPr/>
        <a:lstStyle/>
        <a:p>
          <a:endParaRPr lang="en-US"/>
        </a:p>
      </dgm:t>
    </dgm:pt>
    <dgm:pt modelId="{82392BE0-12FF-4AFE-8CAF-8BF965965622}">
      <dgm:prSet/>
      <dgm:spPr/>
      <dgm:t>
        <a:bodyPr/>
        <a:lstStyle/>
        <a:p>
          <a:r>
            <a:rPr lang="en-US" b="1"/>
            <a:t>Considers innovation</a:t>
          </a:r>
          <a:r>
            <a:rPr lang="en-US"/>
            <a:t> in competency-based education and reforms needed to further implementation. </a:t>
          </a:r>
        </a:p>
      </dgm:t>
    </dgm:pt>
    <dgm:pt modelId="{E59FEF70-93DE-424E-827C-097EA1159C6B}" type="parTrans" cxnId="{4EE427CB-4254-4DA9-8F05-C11C13DF3872}">
      <dgm:prSet/>
      <dgm:spPr/>
      <dgm:t>
        <a:bodyPr/>
        <a:lstStyle/>
        <a:p>
          <a:endParaRPr lang="en-US"/>
        </a:p>
      </dgm:t>
    </dgm:pt>
    <dgm:pt modelId="{54B35240-C89C-440D-82CC-A7EED20D722F}" type="sibTrans" cxnId="{4EE427CB-4254-4DA9-8F05-C11C13DF3872}">
      <dgm:prSet/>
      <dgm:spPr/>
      <dgm:t>
        <a:bodyPr/>
        <a:lstStyle/>
        <a:p>
          <a:endParaRPr lang="en-US"/>
        </a:p>
      </dgm:t>
    </dgm:pt>
    <dgm:pt modelId="{AB0E94C6-F040-42DC-9F6F-BF5BFB475D1F}">
      <dgm:prSet/>
      <dgm:spPr/>
      <dgm:t>
        <a:bodyPr/>
        <a:lstStyle/>
        <a:p>
          <a:r>
            <a:rPr lang="en-US" b="1" dirty="0"/>
            <a:t>OTHERS?</a:t>
          </a:r>
          <a:endParaRPr lang="en-US" dirty="0"/>
        </a:p>
      </dgm:t>
    </dgm:pt>
    <dgm:pt modelId="{14F20DC2-4348-43CD-B919-F5D59C409256}" type="parTrans" cxnId="{D0D9B99C-E4CF-43D0-A1DB-19F5273002BC}">
      <dgm:prSet/>
      <dgm:spPr/>
      <dgm:t>
        <a:bodyPr/>
        <a:lstStyle/>
        <a:p>
          <a:endParaRPr lang="en-US"/>
        </a:p>
      </dgm:t>
    </dgm:pt>
    <dgm:pt modelId="{A59A6D7F-DC30-4EF7-A585-D46894D0FE58}" type="sibTrans" cxnId="{D0D9B99C-E4CF-43D0-A1DB-19F5273002BC}">
      <dgm:prSet/>
      <dgm:spPr/>
      <dgm:t>
        <a:bodyPr/>
        <a:lstStyle/>
        <a:p>
          <a:endParaRPr lang="en-US"/>
        </a:p>
      </dgm:t>
    </dgm:pt>
    <dgm:pt modelId="{846090B6-7161-3241-9DB1-ACF40F10AF20}" type="pres">
      <dgm:prSet presAssocID="{13F75C12-D533-4A76-82DD-C7D10CD46672}" presName="vert0" presStyleCnt="0">
        <dgm:presLayoutVars>
          <dgm:dir/>
          <dgm:animOne val="branch"/>
          <dgm:animLvl val="lvl"/>
        </dgm:presLayoutVars>
      </dgm:prSet>
      <dgm:spPr/>
    </dgm:pt>
    <dgm:pt modelId="{9E919CBA-95CE-794E-B3D6-F455A784833B}" type="pres">
      <dgm:prSet presAssocID="{3C1D5F13-8CBA-4FB3-8C16-472130D64AB1}" presName="thickLine" presStyleLbl="alignNode1" presStyleIdx="0" presStyleCnt="7"/>
      <dgm:spPr/>
    </dgm:pt>
    <dgm:pt modelId="{1A4F589A-D82C-2B42-90BF-736AA05D7708}" type="pres">
      <dgm:prSet presAssocID="{3C1D5F13-8CBA-4FB3-8C16-472130D64AB1}" presName="horz1" presStyleCnt="0"/>
      <dgm:spPr/>
    </dgm:pt>
    <dgm:pt modelId="{F049F039-C141-624C-B373-6CF757E3CB0B}" type="pres">
      <dgm:prSet presAssocID="{3C1D5F13-8CBA-4FB3-8C16-472130D64AB1}" presName="tx1" presStyleLbl="revTx" presStyleIdx="0" presStyleCnt="7"/>
      <dgm:spPr/>
    </dgm:pt>
    <dgm:pt modelId="{B1648F23-2081-1742-ABC4-1CFE93BC405E}" type="pres">
      <dgm:prSet presAssocID="{3C1D5F13-8CBA-4FB3-8C16-472130D64AB1}" presName="vert1" presStyleCnt="0"/>
      <dgm:spPr/>
    </dgm:pt>
    <dgm:pt modelId="{0867D0A3-2BFC-F644-80CD-D1A8A68AB9ED}" type="pres">
      <dgm:prSet presAssocID="{2C019850-F6C3-4305-86F0-FDFFDEE0EF14}" presName="thickLine" presStyleLbl="alignNode1" presStyleIdx="1" presStyleCnt="7"/>
      <dgm:spPr/>
    </dgm:pt>
    <dgm:pt modelId="{1DB2DC99-1847-7948-AA8E-411FFDA155B2}" type="pres">
      <dgm:prSet presAssocID="{2C019850-F6C3-4305-86F0-FDFFDEE0EF14}" presName="horz1" presStyleCnt="0"/>
      <dgm:spPr/>
    </dgm:pt>
    <dgm:pt modelId="{03F6DEB4-3BB9-7041-AD3D-FE83DA1383BD}" type="pres">
      <dgm:prSet presAssocID="{2C019850-F6C3-4305-86F0-FDFFDEE0EF14}" presName="tx1" presStyleLbl="revTx" presStyleIdx="1" presStyleCnt="7"/>
      <dgm:spPr/>
    </dgm:pt>
    <dgm:pt modelId="{EBB82490-1335-B540-AACE-DA699D9F4734}" type="pres">
      <dgm:prSet presAssocID="{2C019850-F6C3-4305-86F0-FDFFDEE0EF14}" presName="vert1" presStyleCnt="0"/>
      <dgm:spPr/>
    </dgm:pt>
    <dgm:pt modelId="{1AEC4AFB-A845-DA4C-8D41-CDDE656AB012}" type="pres">
      <dgm:prSet presAssocID="{A9B1F281-036B-408D-AACB-869176C48AFC}" presName="thickLine" presStyleLbl="alignNode1" presStyleIdx="2" presStyleCnt="7"/>
      <dgm:spPr/>
    </dgm:pt>
    <dgm:pt modelId="{A579F5C9-51B7-5A4D-9B47-BB82CD587957}" type="pres">
      <dgm:prSet presAssocID="{A9B1F281-036B-408D-AACB-869176C48AFC}" presName="horz1" presStyleCnt="0"/>
      <dgm:spPr/>
    </dgm:pt>
    <dgm:pt modelId="{4D519E24-4C9F-DF44-87D6-C7FD589E3019}" type="pres">
      <dgm:prSet presAssocID="{A9B1F281-036B-408D-AACB-869176C48AFC}" presName="tx1" presStyleLbl="revTx" presStyleIdx="2" presStyleCnt="7"/>
      <dgm:spPr/>
    </dgm:pt>
    <dgm:pt modelId="{9A877D4E-EE17-4546-BF44-FC3F1DF7F112}" type="pres">
      <dgm:prSet presAssocID="{A9B1F281-036B-408D-AACB-869176C48AFC}" presName="vert1" presStyleCnt="0"/>
      <dgm:spPr/>
    </dgm:pt>
    <dgm:pt modelId="{00D26E66-4F2D-5149-90BC-2778F587DCFE}" type="pres">
      <dgm:prSet presAssocID="{3CECB158-8EFC-412E-9DA6-4D458DA69319}" presName="thickLine" presStyleLbl="alignNode1" presStyleIdx="3" presStyleCnt="7"/>
      <dgm:spPr/>
    </dgm:pt>
    <dgm:pt modelId="{900807D7-81E0-AF45-BBC3-A83E2CEC8621}" type="pres">
      <dgm:prSet presAssocID="{3CECB158-8EFC-412E-9DA6-4D458DA69319}" presName="horz1" presStyleCnt="0"/>
      <dgm:spPr/>
    </dgm:pt>
    <dgm:pt modelId="{0007178E-5463-514A-8FBC-105F78876472}" type="pres">
      <dgm:prSet presAssocID="{3CECB158-8EFC-412E-9DA6-4D458DA69319}" presName="tx1" presStyleLbl="revTx" presStyleIdx="3" presStyleCnt="7"/>
      <dgm:spPr/>
    </dgm:pt>
    <dgm:pt modelId="{AB06F20F-85F9-F34F-A426-E1EBF0316DC8}" type="pres">
      <dgm:prSet presAssocID="{3CECB158-8EFC-412E-9DA6-4D458DA69319}" presName="vert1" presStyleCnt="0"/>
      <dgm:spPr/>
    </dgm:pt>
    <dgm:pt modelId="{B38D485D-8CF0-3340-A7DF-EF11C5B8AD08}" type="pres">
      <dgm:prSet presAssocID="{CC0E2E97-F9E2-4C23-9C0C-897EF6EAD0A9}" presName="thickLine" presStyleLbl="alignNode1" presStyleIdx="4" presStyleCnt="7"/>
      <dgm:spPr/>
    </dgm:pt>
    <dgm:pt modelId="{87D7B8B3-ADF0-7740-BA83-759B2B6DFCAD}" type="pres">
      <dgm:prSet presAssocID="{CC0E2E97-F9E2-4C23-9C0C-897EF6EAD0A9}" presName="horz1" presStyleCnt="0"/>
      <dgm:spPr/>
    </dgm:pt>
    <dgm:pt modelId="{638646DE-40CA-7843-8FB1-7BBBA98FEDAD}" type="pres">
      <dgm:prSet presAssocID="{CC0E2E97-F9E2-4C23-9C0C-897EF6EAD0A9}" presName="tx1" presStyleLbl="revTx" presStyleIdx="4" presStyleCnt="7"/>
      <dgm:spPr/>
    </dgm:pt>
    <dgm:pt modelId="{3AD98761-AFB1-7147-AC80-71C526ED2991}" type="pres">
      <dgm:prSet presAssocID="{CC0E2E97-F9E2-4C23-9C0C-897EF6EAD0A9}" presName="vert1" presStyleCnt="0"/>
      <dgm:spPr/>
    </dgm:pt>
    <dgm:pt modelId="{4838AF29-FF22-7842-BC09-AD16928A026D}" type="pres">
      <dgm:prSet presAssocID="{82392BE0-12FF-4AFE-8CAF-8BF965965622}" presName="thickLine" presStyleLbl="alignNode1" presStyleIdx="5" presStyleCnt="7"/>
      <dgm:spPr/>
    </dgm:pt>
    <dgm:pt modelId="{57CC70B6-93B7-644C-A18C-F51B65E03204}" type="pres">
      <dgm:prSet presAssocID="{82392BE0-12FF-4AFE-8CAF-8BF965965622}" presName="horz1" presStyleCnt="0"/>
      <dgm:spPr/>
    </dgm:pt>
    <dgm:pt modelId="{8DF265DA-FAC4-884E-8D3D-27DC1F879F1F}" type="pres">
      <dgm:prSet presAssocID="{82392BE0-12FF-4AFE-8CAF-8BF965965622}" presName="tx1" presStyleLbl="revTx" presStyleIdx="5" presStyleCnt="7"/>
      <dgm:spPr/>
    </dgm:pt>
    <dgm:pt modelId="{7E3530A9-6A8B-524A-ACF5-79DC3EAC4882}" type="pres">
      <dgm:prSet presAssocID="{82392BE0-12FF-4AFE-8CAF-8BF965965622}" presName="vert1" presStyleCnt="0"/>
      <dgm:spPr/>
    </dgm:pt>
    <dgm:pt modelId="{5468B4A9-8ACB-2346-9189-F819C0B12D4E}" type="pres">
      <dgm:prSet presAssocID="{AB0E94C6-F040-42DC-9F6F-BF5BFB475D1F}" presName="thickLine" presStyleLbl="alignNode1" presStyleIdx="6" presStyleCnt="7"/>
      <dgm:spPr/>
    </dgm:pt>
    <dgm:pt modelId="{BEAA2E87-3D23-2D4C-9758-ED839C6649DA}" type="pres">
      <dgm:prSet presAssocID="{AB0E94C6-F040-42DC-9F6F-BF5BFB475D1F}" presName="horz1" presStyleCnt="0"/>
      <dgm:spPr/>
    </dgm:pt>
    <dgm:pt modelId="{0C65152A-6B4D-2248-9F7E-5A096BEF286E}" type="pres">
      <dgm:prSet presAssocID="{AB0E94C6-F040-42DC-9F6F-BF5BFB475D1F}" presName="tx1" presStyleLbl="revTx" presStyleIdx="6" presStyleCnt="7"/>
      <dgm:spPr/>
    </dgm:pt>
    <dgm:pt modelId="{FF849DBF-8FB4-1D41-A7AC-2F51D50FDC57}" type="pres">
      <dgm:prSet presAssocID="{AB0E94C6-F040-42DC-9F6F-BF5BFB475D1F}" presName="vert1" presStyleCnt="0"/>
      <dgm:spPr/>
    </dgm:pt>
  </dgm:ptLst>
  <dgm:cxnLst>
    <dgm:cxn modelId="{1D2B7B0B-DFDB-49EF-B7B5-3C0C54B49B8D}" srcId="{13F75C12-D533-4A76-82DD-C7D10CD46672}" destId="{3C1D5F13-8CBA-4FB3-8C16-472130D64AB1}" srcOrd="0" destOrd="0" parTransId="{BE5122D4-187C-4E41-9415-5DB623060A99}" sibTransId="{069D3A16-24FD-4B1D-A323-B0F47E0904AA}"/>
    <dgm:cxn modelId="{025EA614-2702-4A0A-A3B7-A333AD26682D}" srcId="{13F75C12-D533-4A76-82DD-C7D10CD46672}" destId="{A9B1F281-036B-408D-AACB-869176C48AFC}" srcOrd="2" destOrd="0" parTransId="{86D1D87F-0578-4FA0-AFDB-185832128309}" sibTransId="{1B956549-A403-4674-BB5C-87A4515B8C36}"/>
    <dgm:cxn modelId="{F021F225-0A3D-B74B-B222-31C8E179B772}" type="presOf" srcId="{A9B1F281-036B-408D-AACB-869176C48AFC}" destId="{4D519E24-4C9F-DF44-87D6-C7FD589E3019}" srcOrd="0" destOrd="0" presId="urn:microsoft.com/office/officeart/2008/layout/LinedList"/>
    <dgm:cxn modelId="{5BA24332-7987-4500-B8CC-2FF5118BCB56}" srcId="{13F75C12-D533-4A76-82DD-C7D10CD46672}" destId="{CC0E2E97-F9E2-4C23-9C0C-897EF6EAD0A9}" srcOrd="4" destOrd="0" parTransId="{E8E94B00-09EE-4997-927D-35948D05F4FA}" sibTransId="{7D5C0C07-2095-42EF-9A97-ECEC1A971679}"/>
    <dgm:cxn modelId="{5CFA2547-94E0-8743-90A3-BEEB56A7E5DB}" type="presOf" srcId="{CC0E2E97-F9E2-4C23-9C0C-897EF6EAD0A9}" destId="{638646DE-40CA-7843-8FB1-7BBBA98FEDAD}" srcOrd="0" destOrd="0" presId="urn:microsoft.com/office/officeart/2008/layout/LinedList"/>
    <dgm:cxn modelId="{DE40E96C-11EC-6748-B0C7-BB9D2F12F39D}" type="presOf" srcId="{3C1D5F13-8CBA-4FB3-8C16-472130D64AB1}" destId="{F049F039-C141-624C-B373-6CF757E3CB0B}" srcOrd="0" destOrd="0" presId="urn:microsoft.com/office/officeart/2008/layout/LinedList"/>
    <dgm:cxn modelId="{D0D9B99C-E4CF-43D0-A1DB-19F5273002BC}" srcId="{13F75C12-D533-4A76-82DD-C7D10CD46672}" destId="{AB0E94C6-F040-42DC-9F6F-BF5BFB475D1F}" srcOrd="6" destOrd="0" parTransId="{14F20DC2-4348-43CD-B919-F5D59C409256}" sibTransId="{A59A6D7F-DC30-4EF7-A585-D46894D0FE58}"/>
    <dgm:cxn modelId="{BC20DD9F-AC2B-C942-A222-22A90439CBCD}" type="presOf" srcId="{3CECB158-8EFC-412E-9DA6-4D458DA69319}" destId="{0007178E-5463-514A-8FBC-105F78876472}" srcOrd="0" destOrd="0" presId="urn:microsoft.com/office/officeart/2008/layout/LinedList"/>
    <dgm:cxn modelId="{3C3992C6-0075-BC43-AEEC-409663835F14}" type="presOf" srcId="{82392BE0-12FF-4AFE-8CAF-8BF965965622}" destId="{8DF265DA-FAC4-884E-8D3D-27DC1F879F1F}" srcOrd="0" destOrd="0" presId="urn:microsoft.com/office/officeart/2008/layout/LinedList"/>
    <dgm:cxn modelId="{4EE427CB-4254-4DA9-8F05-C11C13DF3872}" srcId="{13F75C12-D533-4A76-82DD-C7D10CD46672}" destId="{82392BE0-12FF-4AFE-8CAF-8BF965965622}" srcOrd="5" destOrd="0" parTransId="{E59FEF70-93DE-424E-827C-097EA1159C6B}" sibTransId="{54B35240-C89C-440D-82CC-A7EED20D722F}"/>
    <dgm:cxn modelId="{A6EBF6CF-DDDC-674E-982E-12501E05E255}" type="presOf" srcId="{AB0E94C6-F040-42DC-9F6F-BF5BFB475D1F}" destId="{0C65152A-6B4D-2248-9F7E-5A096BEF286E}" srcOrd="0" destOrd="0" presId="urn:microsoft.com/office/officeart/2008/layout/LinedList"/>
    <dgm:cxn modelId="{1EF815D1-F122-584D-AFC7-FB7F127FABEB}" type="presOf" srcId="{2C019850-F6C3-4305-86F0-FDFFDEE0EF14}" destId="{03F6DEB4-3BB9-7041-AD3D-FE83DA1383BD}" srcOrd="0" destOrd="0" presId="urn:microsoft.com/office/officeart/2008/layout/LinedList"/>
    <dgm:cxn modelId="{65077CD5-91E2-4AB4-8183-4068137C63E4}" srcId="{13F75C12-D533-4A76-82DD-C7D10CD46672}" destId="{3CECB158-8EFC-412E-9DA6-4D458DA69319}" srcOrd="3" destOrd="0" parTransId="{ADB16013-0418-4916-9DCA-23F312DC8D41}" sibTransId="{0931F675-3346-4D5D-868B-94379C02A6CF}"/>
    <dgm:cxn modelId="{88EE9DD8-78B1-6E4A-AB10-50DA8301EEDD}" type="presOf" srcId="{13F75C12-D533-4A76-82DD-C7D10CD46672}" destId="{846090B6-7161-3241-9DB1-ACF40F10AF20}" srcOrd="0" destOrd="0" presId="urn:microsoft.com/office/officeart/2008/layout/LinedList"/>
    <dgm:cxn modelId="{3DDBABF2-1175-40CE-A058-F68474EBB1D2}" srcId="{13F75C12-D533-4A76-82DD-C7D10CD46672}" destId="{2C019850-F6C3-4305-86F0-FDFFDEE0EF14}" srcOrd="1" destOrd="0" parTransId="{40C6BC29-25A2-4BE2-B45D-CFD6E4D28C86}" sibTransId="{1DF0ACEE-2155-41C9-918D-C860554973AA}"/>
    <dgm:cxn modelId="{CDFFC03E-1F02-1A4B-880B-740A593C0C4A}" type="presParOf" srcId="{846090B6-7161-3241-9DB1-ACF40F10AF20}" destId="{9E919CBA-95CE-794E-B3D6-F455A784833B}" srcOrd="0" destOrd="0" presId="urn:microsoft.com/office/officeart/2008/layout/LinedList"/>
    <dgm:cxn modelId="{961C6634-2F17-D845-B830-18ABDD8F3DDB}" type="presParOf" srcId="{846090B6-7161-3241-9DB1-ACF40F10AF20}" destId="{1A4F589A-D82C-2B42-90BF-736AA05D7708}" srcOrd="1" destOrd="0" presId="urn:microsoft.com/office/officeart/2008/layout/LinedList"/>
    <dgm:cxn modelId="{5C49EFD3-C5C5-6B42-8BEC-E6985B2A8FD6}" type="presParOf" srcId="{1A4F589A-D82C-2B42-90BF-736AA05D7708}" destId="{F049F039-C141-624C-B373-6CF757E3CB0B}" srcOrd="0" destOrd="0" presId="urn:microsoft.com/office/officeart/2008/layout/LinedList"/>
    <dgm:cxn modelId="{60664993-3C24-4E4F-8701-4D37F82FEAA4}" type="presParOf" srcId="{1A4F589A-D82C-2B42-90BF-736AA05D7708}" destId="{B1648F23-2081-1742-ABC4-1CFE93BC405E}" srcOrd="1" destOrd="0" presId="urn:microsoft.com/office/officeart/2008/layout/LinedList"/>
    <dgm:cxn modelId="{C4A1F90D-FBE3-0F42-98E0-F944D28CD8C0}" type="presParOf" srcId="{846090B6-7161-3241-9DB1-ACF40F10AF20}" destId="{0867D0A3-2BFC-F644-80CD-D1A8A68AB9ED}" srcOrd="2" destOrd="0" presId="urn:microsoft.com/office/officeart/2008/layout/LinedList"/>
    <dgm:cxn modelId="{675D300D-D569-7E45-8803-B3D1C1F9D8F2}" type="presParOf" srcId="{846090B6-7161-3241-9DB1-ACF40F10AF20}" destId="{1DB2DC99-1847-7948-AA8E-411FFDA155B2}" srcOrd="3" destOrd="0" presId="urn:microsoft.com/office/officeart/2008/layout/LinedList"/>
    <dgm:cxn modelId="{076F9580-770B-B24F-B80B-2E8D229ED941}" type="presParOf" srcId="{1DB2DC99-1847-7948-AA8E-411FFDA155B2}" destId="{03F6DEB4-3BB9-7041-AD3D-FE83DA1383BD}" srcOrd="0" destOrd="0" presId="urn:microsoft.com/office/officeart/2008/layout/LinedList"/>
    <dgm:cxn modelId="{FC515E41-B8BF-4046-AA55-203C3BCFCEB8}" type="presParOf" srcId="{1DB2DC99-1847-7948-AA8E-411FFDA155B2}" destId="{EBB82490-1335-B540-AACE-DA699D9F4734}" srcOrd="1" destOrd="0" presId="urn:microsoft.com/office/officeart/2008/layout/LinedList"/>
    <dgm:cxn modelId="{C8DF5308-C2BA-0C40-BDF8-D2226CFD2942}" type="presParOf" srcId="{846090B6-7161-3241-9DB1-ACF40F10AF20}" destId="{1AEC4AFB-A845-DA4C-8D41-CDDE656AB012}" srcOrd="4" destOrd="0" presId="urn:microsoft.com/office/officeart/2008/layout/LinedList"/>
    <dgm:cxn modelId="{B898B2AC-CA21-BE4C-9F08-D46FCBF9DB9C}" type="presParOf" srcId="{846090B6-7161-3241-9DB1-ACF40F10AF20}" destId="{A579F5C9-51B7-5A4D-9B47-BB82CD587957}" srcOrd="5" destOrd="0" presId="urn:microsoft.com/office/officeart/2008/layout/LinedList"/>
    <dgm:cxn modelId="{CC2EA3B5-438E-754B-9C49-ECD7564A31DF}" type="presParOf" srcId="{A579F5C9-51B7-5A4D-9B47-BB82CD587957}" destId="{4D519E24-4C9F-DF44-87D6-C7FD589E3019}" srcOrd="0" destOrd="0" presId="urn:microsoft.com/office/officeart/2008/layout/LinedList"/>
    <dgm:cxn modelId="{DF2715AE-0DC8-F540-A395-314C42BC5F75}" type="presParOf" srcId="{A579F5C9-51B7-5A4D-9B47-BB82CD587957}" destId="{9A877D4E-EE17-4546-BF44-FC3F1DF7F112}" srcOrd="1" destOrd="0" presId="urn:microsoft.com/office/officeart/2008/layout/LinedList"/>
    <dgm:cxn modelId="{9FF84E8F-1B15-0243-A18E-CFA988B09094}" type="presParOf" srcId="{846090B6-7161-3241-9DB1-ACF40F10AF20}" destId="{00D26E66-4F2D-5149-90BC-2778F587DCFE}" srcOrd="6" destOrd="0" presId="urn:microsoft.com/office/officeart/2008/layout/LinedList"/>
    <dgm:cxn modelId="{1D418DB2-DA78-1147-9CA9-DA0A70BF5195}" type="presParOf" srcId="{846090B6-7161-3241-9DB1-ACF40F10AF20}" destId="{900807D7-81E0-AF45-BBC3-A83E2CEC8621}" srcOrd="7" destOrd="0" presId="urn:microsoft.com/office/officeart/2008/layout/LinedList"/>
    <dgm:cxn modelId="{3FECCC46-90D2-C34A-913D-E6A68AE026F6}" type="presParOf" srcId="{900807D7-81E0-AF45-BBC3-A83E2CEC8621}" destId="{0007178E-5463-514A-8FBC-105F78876472}" srcOrd="0" destOrd="0" presId="urn:microsoft.com/office/officeart/2008/layout/LinedList"/>
    <dgm:cxn modelId="{EE14D891-504E-2941-B38F-609EE32FF34F}" type="presParOf" srcId="{900807D7-81E0-AF45-BBC3-A83E2CEC8621}" destId="{AB06F20F-85F9-F34F-A426-E1EBF0316DC8}" srcOrd="1" destOrd="0" presId="urn:microsoft.com/office/officeart/2008/layout/LinedList"/>
    <dgm:cxn modelId="{CC4531B0-3932-4E46-8B6B-94DE7B15E968}" type="presParOf" srcId="{846090B6-7161-3241-9DB1-ACF40F10AF20}" destId="{B38D485D-8CF0-3340-A7DF-EF11C5B8AD08}" srcOrd="8" destOrd="0" presId="urn:microsoft.com/office/officeart/2008/layout/LinedList"/>
    <dgm:cxn modelId="{7C6D4DDC-1B28-1640-BE9E-979D7AD1342D}" type="presParOf" srcId="{846090B6-7161-3241-9DB1-ACF40F10AF20}" destId="{87D7B8B3-ADF0-7740-BA83-759B2B6DFCAD}" srcOrd="9" destOrd="0" presId="urn:microsoft.com/office/officeart/2008/layout/LinedList"/>
    <dgm:cxn modelId="{85723BED-D321-E744-BC4C-4D6CDB5B4C70}" type="presParOf" srcId="{87D7B8B3-ADF0-7740-BA83-759B2B6DFCAD}" destId="{638646DE-40CA-7843-8FB1-7BBBA98FEDAD}" srcOrd="0" destOrd="0" presId="urn:microsoft.com/office/officeart/2008/layout/LinedList"/>
    <dgm:cxn modelId="{71840EA3-1174-6B47-9DD1-0B95E39C3C60}" type="presParOf" srcId="{87D7B8B3-ADF0-7740-BA83-759B2B6DFCAD}" destId="{3AD98761-AFB1-7147-AC80-71C526ED2991}" srcOrd="1" destOrd="0" presId="urn:microsoft.com/office/officeart/2008/layout/LinedList"/>
    <dgm:cxn modelId="{00C25A7B-49A2-D048-B096-EE665DD141FA}" type="presParOf" srcId="{846090B6-7161-3241-9DB1-ACF40F10AF20}" destId="{4838AF29-FF22-7842-BC09-AD16928A026D}" srcOrd="10" destOrd="0" presId="urn:microsoft.com/office/officeart/2008/layout/LinedList"/>
    <dgm:cxn modelId="{E71BA765-CE9B-544E-8145-47B5395EB2C0}" type="presParOf" srcId="{846090B6-7161-3241-9DB1-ACF40F10AF20}" destId="{57CC70B6-93B7-644C-A18C-F51B65E03204}" srcOrd="11" destOrd="0" presId="urn:microsoft.com/office/officeart/2008/layout/LinedList"/>
    <dgm:cxn modelId="{B9966B24-7DB4-D347-9C51-12DF575F0BCB}" type="presParOf" srcId="{57CC70B6-93B7-644C-A18C-F51B65E03204}" destId="{8DF265DA-FAC4-884E-8D3D-27DC1F879F1F}" srcOrd="0" destOrd="0" presId="urn:microsoft.com/office/officeart/2008/layout/LinedList"/>
    <dgm:cxn modelId="{66A7350C-752B-C646-BFF9-D3B10A3E2CBC}" type="presParOf" srcId="{57CC70B6-93B7-644C-A18C-F51B65E03204}" destId="{7E3530A9-6A8B-524A-ACF5-79DC3EAC4882}" srcOrd="1" destOrd="0" presId="urn:microsoft.com/office/officeart/2008/layout/LinedList"/>
    <dgm:cxn modelId="{B78129A7-8E9F-BE42-939A-A0789B9BF21F}" type="presParOf" srcId="{846090B6-7161-3241-9DB1-ACF40F10AF20}" destId="{5468B4A9-8ACB-2346-9189-F819C0B12D4E}" srcOrd="12" destOrd="0" presId="urn:microsoft.com/office/officeart/2008/layout/LinedList"/>
    <dgm:cxn modelId="{39CE41E9-79CD-0C49-9AB3-6342390AF4F0}" type="presParOf" srcId="{846090B6-7161-3241-9DB1-ACF40F10AF20}" destId="{BEAA2E87-3D23-2D4C-9758-ED839C6649DA}" srcOrd="13" destOrd="0" presId="urn:microsoft.com/office/officeart/2008/layout/LinedList"/>
    <dgm:cxn modelId="{ED1F6379-EA9B-8D40-8226-2E9D09CEA82A}" type="presParOf" srcId="{BEAA2E87-3D23-2D4C-9758-ED839C6649DA}" destId="{0C65152A-6B4D-2248-9F7E-5A096BEF286E}" srcOrd="0" destOrd="0" presId="urn:microsoft.com/office/officeart/2008/layout/LinedList"/>
    <dgm:cxn modelId="{90615262-7064-5A4D-A313-CF1F27FDA7FB}" type="presParOf" srcId="{BEAA2E87-3D23-2D4C-9758-ED839C6649DA}" destId="{FF849DBF-8FB4-1D41-A7AC-2F51D50FDC5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54EB2-BEDB-4CC3-98BD-6B0D780F6375}">
      <dsp:nvSpPr>
        <dsp:cNvPr id="0" name=""/>
        <dsp:cNvSpPr/>
      </dsp:nvSpPr>
      <dsp:spPr>
        <a:xfrm>
          <a:off x="478800" y="894438"/>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606643-532B-49AF-B1AE-A560B0B24119}">
      <dsp:nvSpPr>
        <dsp:cNvPr id="0" name=""/>
        <dsp:cNvSpPr/>
      </dsp:nvSpPr>
      <dsp:spPr>
        <a:xfrm>
          <a:off x="712800" y="112843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11F087-93A8-4A1A-8677-215945D2854A}">
      <dsp:nvSpPr>
        <dsp:cNvPr id="0" name=""/>
        <dsp:cNvSpPr/>
      </dsp:nvSpPr>
      <dsp:spPr>
        <a:xfrm>
          <a:off x="127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0" i="0" kern="1200"/>
            <a:t>Definition of Attendance Accounting</a:t>
          </a:r>
          <a:endParaRPr lang="en-US" sz="1200" kern="1200"/>
        </a:p>
      </dsp:txBody>
      <dsp:txXfrm>
        <a:off x="127800" y="2334438"/>
        <a:ext cx="1800000" cy="720000"/>
      </dsp:txXfrm>
    </dsp:sp>
    <dsp:sp modelId="{FAD8FD66-0A35-4C8E-B46D-D547CDD05981}">
      <dsp:nvSpPr>
        <dsp:cNvPr id="0" name=""/>
        <dsp:cNvSpPr/>
      </dsp:nvSpPr>
      <dsp:spPr>
        <a:xfrm>
          <a:off x="2593800" y="894438"/>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531A59-2D77-472B-9254-BC2A4767FB14}">
      <dsp:nvSpPr>
        <dsp:cNvPr id="0" name=""/>
        <dsp:cNvSpPr/>
      </dsp:nvSpPr>
      <dsp:spPr>
        <a:xfrm>
          <a:off x="2827800" y="112843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8EF984-BAC3-47F7-A359-47572F650BA0}">
      <dsp:nvSpPr>
        <dsp:cNvPr id="0" name=""/>
        <dsp:cNvSpPr/>
      </dsp:nvSpPr>
      <dsp:spPr>
        <a:xfrm>
          <a:off x="2242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0" i="0" kern="1200"/>
            <a:t>Importance of Attendance Accounting</a:t>
          </a:r>
          <a:endParaRPr lang="en-US" sz="1200" kern="1200"/>
        </a:p>
      </dsp:txBody>
      <dsp:txXfrm>
        <a:off x="2242800" y="2334438"/>
        <a:ext cx="1800000" cy="720000"/>
      </dsp:txXfrm>
    </dsp:sp>
    <dsp:sp modelId="{802392CA-5AC3-4D30-BDDE-4A3E4BBCFD24}">
      <dsp:nvSpPr>
        <dsp:cNvPr id="0" name=""/>
        <dsp:cNvSpPr/>
      </dsp:nvSpPr>
      <dsp:spPr>
        <a:xfrm>
          <a:off x="4708800" y="894438"/>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6F6731-7180-4E4D-9C36-6F4D084B7904}">
      <dsp:nvSpPr>
        <dsp:cNvPr id="0" name=""/>
        <dsp:cNvSpPr/>
      </dsp:nvSpPr>
      <dsp:spPr>
        <a:xfrm>
          <a:off x="4942800" y="112843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ACE073-F2F8-4080-9D33-7E6CEB6D7A75}">
      <dsp:nvSpPr>
        <dsp:cNvPr id="0" name=""/>
        <dsp:cNvSpPr/>
      </dsp:nvSpPr>
      <dsp:spPr>
        <a:xfrm>
          <a:off x="4357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0" i="0" kern="1200"/>
            <a:t>Existing Attendance Accounting Models </a:t>
          </a:r>
          <a:endParaRPr lang="en-US" sz="1200" kern="1200"/>
        </a:p>
      </dsp:txBody>
      <dsp:txXfrm>
        <a:off x="4357800" y="2334438"/>
        <a:ext cx="1800000" cy="720000"/>
      </dsp:txXfrm>
    </dsp:sp>
    <dsp:sp modelId="{68C7A110-9E16-4DD7-8058-FB78FB16542D}">
      <dsp:nvSpPr>
        <dsp:cNvPr id="0" name=""/>
        <dsp:cNvSpPr/>
      </dsp:nvSpPr>
      <dsp:spPr>
        <a:xfrm>
          <a:off x="6823800" y="894438"/>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617D70-7CB0-44CE-A1FF-59C0EDB5F8B4}">
      <dsp:nvSpPr>
        <dsp:cNvPr id="0" name=""/>
        <dsp:cNvSpPr/>
      </dsp:nvSpPr>
      <dsp:spPr>
        <a:xfrm>
          <a:off x="7057800" y="112843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4F6A82-1200-4278-8E94-692362A3AB88}">
      <dsp:nvSpPr>
        <dsp:cNvPr id="0" name=""/>
        <dsp:cNvSpPr/>
      </dsp:nvSpPr>
      <dsp:spPr>
        <a:xfrm>
          <a:off x="6472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0" i="0" kern="1200"/>
            <a:t>Reasons for change </a:t>
          </a:r>
          <a:endParaRPr lang="en-US" sz="1200" kern="1200"/>
        </a:p>
      </dsp:txBody>
      <dsp:txXfrm>
        <a:off x="6472800" y="2334438"/>
        <a:ext cx="1800000" cy="720000"/>
      </dsp:txXfrm>
    </dsp:sp>
    <dsp:sp modelId="{55C95688-1256-4075-B49D-C9BD0F016F32}">
      <dsp:nvSpPr>
        <dsp:cNvPr id="0" name=""/>
        <dsp:cNvSpPr/>
      </dsp:nvSpPr>
      <dsp:spPr>
        <a:xfrm>
          <a:off x="8938800" y="894438"/>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975547-9447-470E-A313-DAEECBBFFBD8}">
      <dsp:nvSpPr>
        <dsp:cNvPr id="0" name=""/>
        <dsp:cNvSpPr/>
      </dsp:nvSpPr>
      <dsp:spPr>
        <a:xfrm>
          <a:off x="9172800" y="112843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D2E6BF-E96F-4E54-8A34-E027D0F47A5A}">
      <dsp:nvSpPr>
        <dsp:cNvPr id="0" name=""/>
        <dsp:cNvSpPr/>
      </dsp:nvSpPr>
      <dsp:spPr>
        <a:xfrm>
          <a:off x="8587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0" i="0" kern="1200"/>
            <a:t>Priorities and Guiding Principles for a Future Attendance Accounting Model</a:t>
          </a:r>
          <a:endParaRPr lang="en-US" sz="1200" kern="1200"/>
        </a:p>
      </dsp:txBody>
      <dsp:txXfrm>
        <a:off x="8587800" y="2334438"/>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B79D3-5341-F145-8521-DC74B456DECE}">
      <dsp:nvSpPr>
        <dsp:cNvPr id="0" name=""/>
        <dsp:cNvSpPr/>
      </dsp:nvSpPr>
      <dsp:spPr>
        <a:xfrm>
          <a:off x="0" y="47030"/>
          <a:ext cx="5157787" cy="8241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t>P1 - January 15</a:t>
          </a:r>
          <a:endParaRPr lang="en-US" sz="3200" kern="1200" dirty="0"/>
        </a:p>
      </dsp:txBody>
      <dsp:txXfrm>
        <a:off x="40234" y="87264"/>
        <a:ext cx="5077319" cy="743723"/>
      </dsp:txXfrm>
    </dsp:sp>
    <dsp:sp modelId="{019B4F58-33E7-E644-883C-F34CE489B7BD}">
      <dsp:nvSpPr>
        <dsp:cNvPr id="0" name=""/>
        <dsp:cNvSpPr/>
      </dsp:nvSpPr>
      <dsp:spPr>
        <a:xfrm>
          <a:off x="0" y="969142"/>
          <a:ext cx="5157787" cy="8241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a:t>P2 - April 20</a:t>
          </a:r>
          <a:endParaRPr lang="en-US" sz="3400" kern="1200"/>
        </a:p>
      </dsp:txBody>
      <dsp:txXfrm>
        <a:off x="40234" y="1009376"/>
        <a:ext cx="5077319" cy="743723"/>
      </dsp:txXfrm>
    </dsp:sp>
    <dsp:sp modelId="{61EEBBE3-1815-4243-9B89-7341A7BBBF91}">
      <dsp:nvSpPr>
        <dsp:cNvPr id="0" name=""/>
        <dsp:cNvSpPr/>
      </dsp:nvSpPr>
      <dsp:spPr>
        <a:xfrm>
          <a:off x="0" y="1891254"/>
          <a:ext cx="5157787" cy="8241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a:t>P3 - July 15</a:t>
          </a:r>
          <a:endParaRPr lang="en-US" sz="3400" kern="1200"/>
        </a:p>
      </dsp:txBody>
      <dsp:txXfrm>
        <a:off x="40234" y="1931488"/>
        <a:ext cx="5077319" cy="743723"/>
      </dsp:txXfrm>
    </dsp:sp>
    <dsp:sp modelId="{D0FCE078-EEBE-784A-A1E9-5CFC281A088E}">
      <dsp:nvSpPr>
        <dsp:cNvPr id="0" name=""/>
        <dsp:cNvSpPr/>
      </dsp:nvSpPr>
      <dsp:spPr>
        <a:xfrm>
          <a:off x="0" y="2813365"/>
          <a:ext cx="5157787" cy="8241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dirty="0"/>
            <a:t>Recalculation - October 1</a:t>
          </a:r>
          <a:endParaRPr lang="en-US" sz="3400" kern="1200" dirty="0"/>
        </a:p>
      </dsp:txBody>
      <dsp:txXfrm>
        <a:off x="40234" y="2853599"/>
        <a:ext cx="5077319" cy="7437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D2B88-02D6-8F4A-86F3-8871A3F3806D}">
      <dsp:nvSpPr>
        <dsp:cNvPr id="0" name=""/>
        <dsp:cNvSpPr/>
      </dsp:nvSpPr>
      <dsp:spPr>
        <a:xfrm>
          <a:off x="0" y="88326"/>
          <a:ext cx="5489263" cy="692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b="0" i="0" u="none" strike="noStrike" kern="1200" dirty="0">
              <a:solidFill>
                <a:schemeClr val="bg1"/>
              </a:solidFill>
              <a:effectLst/>
              <a:latin typeface="+mn-lt"/>
            </a:rPr>
            <a:t>Credit = $4,840.49/FTES</a:t>
          </a:r>
          <a:endParaRPr lang="en-US" sz="2800" kern="1200" dirty="0">
            <a:solidFill>
              <a:schemeClr val="bg1"/>
            </a:solidFill>
            <a:latin typeface="+mn-lt"/>
          </a:endParaRPr>
        </a:p>
      </dsp:txBody>
      <dsp:txXfrm>
        <a:off x="33812" y="122138"/>
        <a:ext cx="5421639" cy="625016"/>
      </dsp:txXfrm>
    </dsp:sp>
    <dsp:sp modelId="{9AE72119-7077-4424-A338-CDF6EA81D647}">
      <dsp:nvSpPr>
        <dsp:cNvPr id="0" name=""/>
        <dsp:cNvSpPr/>
      </dsp:nvSpPr>
      <dsp:spPr>
        <a:xfrm>
          <a:off x="0" y="848380"/>
          <a:ext cx="5489263" cy="692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kern="1200" dirty="0">
              <a:solidFill>
                <a:schemeClr val="bg1"/>
              </a:solidFill>
              <a:latin typeface="+mn-lt"/>
            </a:rPr>
            <a:t>Incarcerated Cr. = $6,787.96/FTES</a:t>
          </a:r>
        </a:p>
      </dsp:txBody>
      <dsp:txXfrm>
        <a:off x="33812" y="882192"/>
        <a:ext cx="5421639" cy="625016"/>
      </dsp:txXfrm>
    </dsp:sp>
    <dsp:sp modelId="{3643A29A-8B96-F74B-BD0D-9869A00E3F8E}">
      <dsp:nvSpPr>
        <dsp:cNvPr id="0" name=""/>
        <dsp:cNvSpPr/>
      </dsp:nvSpPr>
      <dsp:spPr>
        <a:xfrm>
          <a:off x="0" y="1616156"/>
          <a:ext cx="5489263" cy="692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b="0" i="0" u="none" strike="noStrike" kern="1200" dirty="0">
              <a:solidFill>
                <a:schemeClr val="bg1"/>
              </a:solidFill>
              <a:effectLst/>
              <a:latin typeface="+mn-lt"/>
            </a:rPr>
            <a:t>Special Admit  Cr.= $6,787.96/FTES</a:t>
          </a:r>
          <a:endParaRPr lang="en-US" sz="2800" kern="1200" dirty="0">
            <a:solidFill>
              <a:schemeClr val="bg1"/>
            </a:solidFill>
            <a:latin typeface="+mn-lt"/>
          </a:endParaRPr>
        </a:p>
      </dsp:txBody>
      <dsp:txXfrm>
        <a:off x="33812" y="1649968"/>
        <a:ext cx="5421639" cy="625016"/>
      </dsp:txXfrm>
    </dsp:sp>
    <dsp:sp modelId="{31B6E34C-E898-7145-81E7-A8FADF7B6F63}">
      <dsp:nvSpPr>
        <dsp:cNvPr id="0" name=""/>
        <dsp:cNvSpPr/>
      </dsp:nvSpPr>
      <dsp:spPr>
        <a:xfrm>
          <a:off x="0" y="2396086"/>
          <a:ext cx="5489263" cy="692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b="0" i="0" u="none" strike="noStrike" kern="1200" dirty="0">
              <a:solidFill>
                <a:schemeClr val="bg1"/>
              </a:solidFill>
              <a:effectLst/>
              <a:latin typeface="+mn-lt"/>
            </a:rPr>
            <a:t>CDCP Noncredit = $6,787.96/FTES</a:t>
          </a:r>
          <a:endParaRPr lang="en-US" sz="2800" kern="1200" dirty="0">
            <a:solidFill>
              <a:schemeClr val="bg1"/>
            </a:solidFill>
            <a:latin typeface="+mn-lt"/>
          </a:endParaRPr>
        </a:p>
      </dsp:txBody>
      <dsp:txXfrm>
        <a:off x="33812" y="2429898"/>
        <a:ext cx="5421639" cy="625016"/>
      </dsp:txXfrm>
    </dsp:sp>
    <dsp:sp modelId="{1D353C29-D83A-DB43-ADAA-176016026B39}">
      <dsp:nvSpPr>
        <dsp:cNvPr id="0" name=""/>
        <dsp:cNvSpPr/>
      </dsp:nvSpPr>
      <dsp:spPr>
        <a:xfrm>
          <a:off x="0" y="3154731"/>
          <a:ext cx="5489263" cy="692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b="0" i="0" u="none" strike="noStrike" kern="1200" dirty="0">
              <a:solidFill>
                <a:schemeClr val="bg1"/>
              </a:solidFill>
              <a:effectLst/>
              <a:latin typeface="+mn-lt"/>
            </a:rPr>
            <a:t>Noncredit = $4081.79/FTES</a:t>
          </a:r>
          <a:endParaRPr lang="en-US" sz="2800" kern="1200" dirty="0">
            <a:solidFill>
              <a:schemeClr val="bg1"/>
            </a:solidFill>
            <a:latin typeface="+mn-lt"/>
          </a:endParaRPr>
        </a:p>
      </dsp:txBody>
      <dsp:txXfrm>
        <a:off x="33812" y="3188543"/>
        <a:ext cx="5421639" cy="625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84B5E-A753-174C-A03C-1EFE109CE4B3}">
      <dsp:nvSpPr>
        <dsp:cNvPr id="0" name=""/>
        <dsp:cNvSpPr/>
      </dsp:nvSpPr>
      <dsp:spPr>
        <a:xfrm rot="5400000">
          <a:off x="3417513" y="109215"/>
          <a:ext cx="1652858" cy="1437987"/>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VALUE PROPOSITION</a:t>
          </a:r>
        </a:p>
      </dsp:txBody>
      <dsp:txXfrm rot="-5400000">
        <a:off x="3749034" y="259350"/>
        <a:ext cx="989815" cy="1137718"/>
      </dsp:txXfrm>
    </dsp:sp>
    <dsp:sp modelId="{B18E48DD-11CF-E54D-AF54-7289E7980068}">
      <dsp:nvSpPr>
        <dsp:cNvPr id="0" name=""/>
        <dsp:cNvSpPr/>
      </dsp:nvSpPr>
      <dsp:spPr>
        <a:xfrm>
          <a:off x="5006572" y="332351"/>
          <a:ext cx="1844590" cy="991715"/>
        </a:xfrm>
        <a:prstGeom prst="rect">
          <a:avLst/>
        </a:prstGeom>
        <a:noFill/>
        <a:ln>
          <a:noFill/>
        </a:ln>
        <a:effectLst/>
      </dsp:spPr>
      <dsp:style>
        <a:lnRef idx="0">
          <a:scrgbClr r="0" g="0" b="0"/>
        </a:lnRef>
        <a:fillRef idx="0">
          <a:scrgbClr r="0" g="0" b="0"/>
        </a:fillRef>
        <a:effectRef idx="0">
          <a:scrgbClr r="0" g="0" b="0"/>
        </a:effectRef>
        <a:fontRef idx="minor"/>
      </dsp:style>
    </dsp:sp>
    <dsp:sp modelId="{9AF56A68-6DA4-7842-9FB6-5341CC8F5C95}">
      <dsp:nvSpPr>
        <dsp:cNvPr id="0" name=""/>
        <dsp:cNvSpPr/>
      </dsp:nvSpPr>
      <dsp:spPr>
        <a:xfrm rot="5400000">
          <a:off x="1864487" y="109215"/>
          <a:ext cx="1652858" cy="1437987"/>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196008" y="259350"/>
        <a:ext cx="989815" cy="1137718"/>
      </dsp:txXfrm>
    </dsp:sp>
    <dsp:sp modelId="{D3A21880-9754-1047-ACEB-BFC39EEC7389}">
      <dsp:nvSpPr>
        <dsp:cNvPr id="0" name=""/>
        <dsp:cNvSpPr/>
      </dsp:nvSpPr>
      <dsp:spPr>
        <a:xfrm rot="5400000">
          <a:off x="2638025" y="1512162"/>
          <a:ext cx="1652858" cy="1437987"/>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NAVIGATING WORK-LIFE BALANCE</a:t>
          </a:r>
        </a:p>
      </dsp:txBody>
      <dsp:txXfrm rot="-5400000">
        <a:off x="2969546" y="1662297"/>
        <a:ext cx="989815" cy="1137718"/>
      </dsp:txXfrm>
    </dsp:sp>
    <dsp:sp modelId="{0BFB4440-239B-E449-BF2C-D1E8B1534121}">
      <dsp:nvSpPr>
        <dsp:cNvPr id="0" name=""/>
        <dsp:cNvSpPr/>
      </dsp:nvSpPr>
      <dsp:spPr>
        <a:xfrm>
          <a:off x="900871" y="1735298"/>
          <a:ext cx="1785087" cy="991715"/>
        </a:xfrm>
        <a:prstGeom prst="rect">
          <a:avLst/>
        </a:prstGeom>
        <a:noFill/>
        <a:ln>
          <a:noFill/>
        </a:ln>
        <a:effectLst/>
      </dsp:spPr>
      <dsp:style>
        <a:lnRef idx="0">
          <a:scrgbClr r="0" g="0" b="0"/>
        </a:lnRef>
        <a:fillRef idx="0">
          <a:scrgbClr r="0" g="0" b="0"/>
        </a:fillRef>
        <a:effectRef idx="0">
          <a:scrgbClr r="0" g="0" b="0"/>
        </a:effectRef>
        <a:fontRef idx="minor"/>
      </dsp:style>
    </dsp:sp>
    <dsp:sp modelId="{77D22362-8BC9-BD48-88D9-B57948AB555A}">
      <dsp:nvSpPr>
        <dsp:cNvPr id="0" name=""/>
        <dsp:cNvSpPr/>
      </dsp:nvSpPr>
      <dsp:spPr>
        <a:xfrm rot="5400000">
          <a:off x="4191051" y="1512162"/>
          <a:ext cx="1652858" cy="1437987"/>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522572" y="1662297"/>
        <a:ext cx="989815" cy="1137718"/>
      </dsp:txXfrm>
    </dsp:sp>
    <dsp:sp modelId="{82EA2CB2-8084-B244-AA69-A4004D45A650}">
      <dsp:nvSpPr>
        <dsp:cNvPr id="0" name=""/>
        <dsp:cNvSpPr/>
      </dsp:nvSpPr>
      <dsp:spPr>
        <a:xfrm rot="5400000">
          <a:off x="3417513" y="2915108"/>
          <a:ext cx="1652858" cy="1437987"/>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NEED FOR MORE FLEXIBLE OPTIONS</a:t>
          </a:r>
        </a:p>
      </dsp:txBody>
      <dsp:txXfrm rot="-5400000">
        <a:off x="3749034" y="3065243"/>
        <a:ext cx="989815" cy="1137718"/>
      </dsp:txXfrm>
    </dsp:sp>
    <dsp:sp modelId="{CE90E8BC-3287-2046-BF73-98CBA716C96D}">
      <dsp:nvSpPr>
        <dsp:cNvPr id="0" name=""/>
        <dsp:cNvSpPr/>
      </dsp:nvSpPr>
      <dsp:spPr>
        <a:xfrm>
          <a:off x="5006572" y="3138244"/>
          <a:ext cx="1844590" cy="991715"/>
        </a:xfrm>
        <a:prstGeom prst="rect">
          <a:avLst/>
        </a:prstGeom>
        <a:noFill/>
        <a:ln>
          <a:noFill/>
        </a:ln>
        <a:effectLst/>
      </dsp:spPr>
      <dsp:style>
        <a:lnRef idx="0">
          <a:scrgbClr r="0" g="0" b="0"/>
        </a:lnRef>
        <a:fillRef idx="0">
          <a:scrgbClr r="0" g="0" b="0"/>
        </a:fillRef>
        <a:effectRef idx="0">
          <a:scrgbClr r="0" g="0" b="0"/>
        </a:effectRef>
        <a:fontRef idx="minor"/>
      </dsp:style>
    </dsp:sp>
    <dsp:sp modelId="{128930DB-DD0E-EF46-BEA8-0AC8F6F1E0BB}">
      <dsp:nvSpPr>
        <dsp:cNvPr id="0" name=""/>
        <dsp:cNvSpPr/>
      </dsp:nvSpPr>
      <dsp:spPr>
        <a:xfrm rot="5400000">
          <a:off x="1864487" y="2915108"/>
          <a:ext cx="1652858" cy="1437987"/>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196008" y="3065243"/>
        <a:ext cx="989815" cy="1137718"/>
      </dsp:txXfrm>
    </dsp:sp>
    <dsp:sp modelId="{8CCD9547-FED4-FE4D-ABF7-58EF814A346D}">
      <dsp:nvSpPr>
        <dsp:cNvPr id="0" name=""/>
        <dsp:cNvSpPr/>
      </dsp:nvSpPr>
      <dsp:spPr>
        <a:xfrm rot="5400000">
          <a:off x="2638025" y="4318055"/>
          <a:ext cx="1652858" cy="1437987"/>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NON-TRADITIONAL STUDENTS</a:t>
          </a:r>
        </a:p>
      </dsp:txBody>
      <dsp:txXfrm rot="-5400000">
        <a:off x="2969546" y="4468190"/>
        <a:ext cx="989815" cy="1137718"/>
      </dsp:txXfrm>
    </dsp:sp>
    <dsp:sp modelId="{77371F03-24EA-F943-BFDB-D1EA2B24C48C}">
      <dsp:nvSpPr>
        <dsp:cNvPr id="0" name=""/>
        <dsp:cNvSpPr/>
      </dsp:nvSpPr>
      <dsp:spPr>
        <a:xfrm>
          <a:off x="900871" y="4541191"/>
          <a:ext cx="1785087" cy="991715"/>
        </a:xfrm>
        <a:prstGeom prst="rect">
          <a:avLst/>
        </a:prstGeom>
        <a:noFill/>
        <a:ln>
          <a:noFill/>
        </a:ln>
        <a:effectLst/>
      </dsp:spPr>
      <dsp:style>
        <a:lnRef idx="0">
          <a:scrgbClr r="0" g="0" b="0"/>
        </a:lnRef>
        <a:fillRef idx="0">
          <a:scrgbClr r="0" g="0" b="0"/>
        </a:fillRef>
        <a:effectRef idx="0">
          <a:scrgbClr r="0" g="0" b="0"/>
        </a:effectRef>
        <a:fontRef idx="minor"/>
      </dsp:style>
    </dsp:sp>
    <dsp:sp modelId="{CB01F882-600F-484C-B195-D5476D63B6DB}">
      <dsp:nvSpPr>
        <dsp:cNvPr id="0" name=""/>
        <dsp:cNvSpPr/>
      </dsp:nvSpPr>
      <dsp:spPr>
        <a:xfrm rot="5400000">
          <a:off x="4191051" y="4318055"/>
          <a:ext cx="1652858" cy="1437987"/>
        </a:xfrm>
        <a:prstGeom prst="hexagon">
          <a:avLst>
            <a:gd name="adj" fmla="val 2500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522572" y="4468190"/>
        <a:ext cx="989815" cy="11377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19CBA-95CE-794E-B3D6-F455A784833B}">
      <dsp:nvSpPr>
        <dsp:cNvPr id="0" name=""/>
        <dsp:cNvSpPr/>
      </dsp:nvSpPr>
      <dsp:spPr>
        <a:xfrm>
          <a:off x="0" y="664"/>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9F039-C141-624C-B373-6CF757E3CB0B}">
      <dsp:nvSpPr>
        <dsp:cNvPr id="0" name=""/>
        <dsp:cNvSpPr/>
      </dsp:nvSpPr>
      <dsp:spPr>
        <a:xfrm>
          <a:off x="0" y="664"/>
          <a:ext cx="6830568" cy="77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Accountable </a:t>
          </a:r>
          <a:r>
            <a:rPr lang="en-US" sz="2100" kern="1200"/>
            <a:t>–</a:t>
          </a:r>
          <a:r>
            <a:rPr lang="en-US" sz="2100" b="1" kern="1200"/>
            <a:t> </a:t>
          </a:r>
          <a:r>
            <a:rPr lang="en-US" sz="2100" kern="1200"/>
            <a:t>responsible use of taxpayer dollars and students' time.</a:t>
          </a:r>
          <a:r>
            <a:rPr lang="en-US" sz="2100" b="1" kern="1200"/>
            <a:t> </a:t>
          </a:r>
          <a:endParaRPr lang="en-US" sz="2100" kern="1200"/>
        </a:p>
      </dsp:txBody>
      <dsp:txXfrm>
        <a:off x="0" y="664"/>
        <a:ext cx="6830568" cy="777050"/>
      </dsp:txXfrm>
    </dsp:sp>
    <dsp:sp modelId="{0867D0A3-2BFC-F644-80CD-D1A8A68AB9ED}">
      <dsp:nvSpPr>
        <dsp:cNvPr id="0" name=""/>
        <dsp:cNvSpPr/>
      </dsp:nvSpPr>
      <dsp:spPr>
        <a:xfrm>
          <a:off x="0" y="777714"/>
          <a:ext cx="6830568"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F6DEB4-3BB9-7041-AD3D-FE83DA1383BD}">
      <dsp:nvSpPr>
        <dsp:cNvPr id="0" name=""/>
        <dsp:cNvSpPr/>
      </dsp:nvSpPr>
      <dsp:spPr>
        <a:xfrm>
          <a:off x="0" y="777714"/>
          <a:ext cx="6830568" cy="77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Modality agnostic</a:t>
          </a:r>
          <a:r>
            <a:rPr lang="en-US" sz="2100" kern="1200"/>
            <a:t> – supports the flexibility students' are seeking.</a:t>
          </a:r>
        </a:p>
      </dsp:txBody>
      <dsp:txXfrm>
        <a:off x="0" y="777714"/>
        <a:ext cx="6830568" cy="777050"/>
      </dsp:txXfrm>
    </dsp:sp>
    <dsp:sp modelId="{1AEC4AFB-A845-DA4C-8D41-CDDE656AB012}">
      <dsp:nvSpPr>
        <dsp:cNvPr id="0" name=""/>
        <dsp:cNvSpPr/>
      </dsp:nvSpPr>
      <dsp:spPr>
        <a:xfrm>
          <a:off x="0" y="1554764"/>
          <a:ext cx="6830568"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519E24-4C9F-DF44-87D6-C7FD589E3019}">
      <dsp:nvSpPr>
        <dsp:cNvPr id="0" name=""/>
        <dsp:cNvSpPr/>
      </dsp:nvSpPr>
      <dsp:spPr>
        <a:xfrm>
          <a:off x="0" y="1554764"/>
          <a:ext cx="6830568" cy="77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Reduces excess units to degree</a:t>
          </a:r>
          <a:endParaRPr lang="en-US" sz="2100" kern="1200"/>
        </a:p>
      </dsp:txBody>
      <dsp:txXfrm>
        <a:off x="0" y="1554764"/>
        <a:ext cx="6830568" cy="777050"/>
      </dsp:txXfrm>
    </dsp:sp>
    <dsp:sp modelId="{00D26E66-4F2D-5149-90BC-2778F587DCFE}">
      <dsp:nvSpPr>
        <dsp:cNvPr id="0" name=""/>
        <dsp:cNvSpPr/>
      </dsp:nvSpPr>
      <dsp:spPr>
        <a:xfrm>
          <a:off x="0" y="2331814"/>
          <a:ext cx="6830568"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7178E-5463-514A-8FBC-105F78876472}">
      <dsp:nvSpPr>
        <dsp:cNvPr id="0" name=""/>
        <dsp:cNvSpPr/>
      </dsp:nvSpPr>
      <dsp:spPr>
        <a:xfrm>
          <a:off x="0" y="2331814"/>
          <a:ext cx="6830568" cy="77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Fiscally responsible</a:t>
          </a:r>
          <a:r>
            <a:rPr lang="en-US" sz="2100" kern="1200"/>
            <a:t> – includes checks and balances </a:t>
          </a:r>
        </a:p>
      </dsp:txBody>
      <dsp:txXfrm>
        <a:off x="0" y="2331814"/>
        <a:ext cx="6830568" cy="777050"/>
      </dsp:txXfrm>
    </dsp:sp>
    <dsp:sp modelId="{B38D485D-8CF0-3340-A7DF-EF11C5B8AD08}">
      <dsp:nvSpPr>
        <dsp:cNvPr id="0" name=""/>
        <dsp:cNvSpPr/>
      </dsp:nvSpPr>
      <dsp:spPr>
        <a:xfrm>
          <a:off x="0" y="3108865"/>
          <a:ext cx="6830568"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8646DE-40CA-7843-8FB1-7BBBA98FEDAD}">
      <dsp:nvSpPr>
        <dsp:cNvPr id="0" name=""/>
        <dsp:cNvSpPr/>
      </dsp:nvSpPr>
      <dsp:spPr>
        <a:xfrm>
          <a:off x="0" y="3108865"/>
          <a:ext cx="6830568" cy="77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Builds incentives for short-term, sequenced and pathways aligned courses</a:t>
          </a:r>
          <a:endParaRPr lang="en-US" sz="2100" kern="1200"/>
        </a:p>
      </dsp:txBody>
      <dsp:txXfrm>
        <a:off x="0" y="3108865"/>
        <a:ext cx="6830568" cy="777050"/>
      </dsp:txXfrm>
    </dsp:sp>
    <dsp:sp modelId="{4838AF29-FF22-7842-BC09-AD16928A026D}">
      <dsp:nvSpPr>
        <dsp:cNvPr id="0" name=""/>
        <dsp:cNvSpPr/>
      </dsp:nvSpPr>
      <dsp:spPr>
        <a:xfrm>
          <a:off x="0" y="3885915"/>
          <a:ext cx="6830568"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265DA-FAC4-884E-8D3D-27DC1F879F1F}">
      <dsp:nvSpPr>
        <dsp:cNvPr id="0" name=""/>
        <dsp:cNvSpPr/>
      </dsp:nvSpPr>
      <dsp:spPr>
        <a:xfrm>
          <a:off x="0" y="3885915"/>
          <a:ext cx="6830568" cy="77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Considers innovation</a:t>
          </a:r>
          <a:r>
            <a:rPr lang="en-US" sz="2100" kern="1200"/>
            <a:t> in competency-based education and reforms needed to further implementation. </a:t>
          </a:r>
        </a:p>
      </dsp:txBody>
      <dsp:txXfrm>
        <a:off x="0" y="3885915"/>
        <a:ext cx="6830568" cy="777050"/>
      </dsp:txXfrm>
    </dsp:sp>
    <dsp:sp modelId="{5468B4A9-8ACB-2346-9189-F819C0B12D4E}">
      <dsp:nvSpPr>
        <dsp:cNvPr id="0" name=""/>
        <dsp:cNvSpPr/>
      </dsp:nvSpPr>
      <dsp:spPr>
        <a:xfrm>
          <a:off x="0" y="4662965"/>
          <a:ext cx="6830568"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5152A-6B4D-2248-9F7E-5A096BEF286E}">
      <dsp:nvSpPr>
        <dsp:cNvPr id="0" name=""/>
        <dsp:cNvSpPr/>
      </dsp:nvSpPr>
      <dsp:spPr>
        <a:xfrm>
          <a:off x="0" y="4662965"/>
          <a:ext cx="6830568" cy="77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OTHERS?</a:t>
          </a:r>
          <a:endParaRPr lang="en-US" sz="2100" kern="1200" dirty="0"/>
        </a:p>
      </dsp:txBody>
      <dsp:txXfrm>
        <a:off x="0" y="4662965"/>
        <a:ext cx="6830568" cy="77705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CC3D68-E70C-4217-98DC-59C57586C903}" type="datetimeFigureOut">
              <a:rPr lang="en-US" smtClean="0"/>
              <a:t>4/18/23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AA629-DB72-4A97-B61E-BCFCB1D17229}" type="slidenum">
              <a:rPr lang="en-US" smtClean="0"/>
              <a:t>‹#›</a:t>
            </a:fld>
            <a:endParaRPr lang="en-US"/>
          </a:p>
        </p:txBody>
      </p:sp>
    </p:spTree>
    <p:extLst>
      <p:ext uri="{BB962C8B-B14F-4D97-AF65-F5344CB8AC3E}">
        <p14:creationId xmlns:p14="http://schemas.microsoft.com/office/powerpoint/2010/main" val="2638837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D3EE-A062-6AB5-E6F8-FD26DF3973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E63400-8A62-B4E2-AA7A-B5B0F053D2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474A25-47FE-D59D-164C-2CE4B15B0E55}"/>
              </a:ext>
            </a:extLst>
          </p:cNvPr>
          <p:cNvSpPr>
            <a:spLocks noGrp="1"/>
          </p:cNvSpPr>
          <p:nvPr>
            <p:ph type="dt" sz="half" idx="10"/>
          </p:nvPr>
        </p:nvSpPr>
        <p:spPr/>
        <p:txBody>
          <a:bodyPr/>
          <a:lstStyle/>
          <a:p>
            <a:fld id="{1DD9C6C8-AE55-4AFF-9968-8890EE6F8340}" type="datetimeFigureOut">
              <a:rPr lang="en-US" smtClean="0"/>
              <a:t>4/18/23</a:t>
            </a:fld>
            <a:endParaRPr lang="en-US"/>
          </a:p>
        </p:txBody>
      </p:sp>
      <p:sp>
        <p:nvSpPr>
          <p:cNvPr id="5" name="Footer Placeholder 4">
            <a:extLst>
              <a:ext uri="{FF2B5EF4-FFF2-40B4-BE49-F238E27FC236}">
                <a16:creationId xmlns:a16="http://schemas.microsoft.com/office/drawing/2014/main" id="{A94B7F2F-2F53-2101-ADE6-9A3FE8F5D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9BFFF-A710-5D61-549E-8773F345E6EA}"/>
              </a:ext>
            </a:extLst>
          </p:cNvPr>
          <p:cNvSpPr>
            <a:spLocks noGrp="1"/>
          </p:cNvSpPr>
          <p:nvPr>
            <p:ph type="sldNum" sz="quarter" idx="12"/>
          </p:nvPr>
        </p:nvSpPr>
        <p:spPr/>
        <p:txBody>
          <a:bodyPr/>
          <a:lstStyle/>
          <a:p>
            <a:fld id="{8CB7D42E-C0DA-4249-8003-8D2D60E58C96}" type="slidenum">
              <a:rPr lang="en-US" smtClean="0"/>
              <a:t>‹#›</a:t>
            </a:fld>
            <a:endParaRPr lang="en-US"/>
          </a:p>
        </p:txBody>
      </p:sp>
    </p:spTree>
    <p:extLst>
      <p:ext uri="{BB962C8B-B14F-4D97-AF65-F5344CB8AC3E}">
        <p14:creationId xmlns:p14="http://schemas.microsoft.com/office/powerpoint/2010/main" val="2797423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CEDF-FA96-A732-ADAE-9CA708884E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472F16-88BB-A62B-3E84-B7C192FC4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259AD-71A4-5392-DF28-717BAE08836B}"/>
              </a:ext>
            </a:extLst>
          </p:cNvPr>
          <p:cNvSpPr>
            <a:spLocks noGrp="1"/>
          </p:cNvSpPr>
          <p:nvPr>
            <p:ph type="dt" sz="half" idx="10"/>
          </p:nvPr>
        </p:nvSpPr>
        <p:spPr/>
        <p:txBody>
          <a:bodyPr/>
          <a:lstStyle/>
          <a:p>
            <a:fld id="{1DD9C6C8-AE55-4AFF-9968-8890EE6F8340}" type="datetimeFigureOut">
              <a:rPr lang="en-US" smtClean="0"/>
              <a:t>4/18/23</a:t>
            </a:fld>
            <a:endParaRPr lang="en-US"/>
          </a:p>
        </p:txBody>
      </p:sp>
      <p:sp>
        <p:nvSpPr>
          <p:cNvPr id="5" name="Footer Placeholder 4">
            <a:extLst>
              <a:ext uri="{FF2B5EF4-FFF2-40B4-BE49-F238E27FC236}">
                <a16:creationId xmlns:a16="http://schemas.microsoft.com/office/drawing/2014/main" id="{82E3DF18-CD22-2CC1-9CA8-BB7866BF2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D0D76-7ADE-30F5-0C31-DD126FD04382}"/>
              </a:ext>
            </a:extLst>
          </p:cNvPr>
          <p:cNvSpPr>
            <a:spLocks noGrp="1"/>
          </p:cNvSpPr>
          <p:nvPr>
            <p:ph type="sldNum" sz="quarter" idx="12"/>
          </p:nvPr>
        </p:nvSpPr>
        <p:spPr/>
        <p:txBody>
          <a:bodyPr/>
          <a:lstStyle/>
          <a:p>
            <a:fld id="{8CB7D42E-C0DA-4249-8003-8D2D60E58C96}" type="slidenum">
              <a:rPr lang="en-US" smtClean="0"/>
              <a:t>‹#›</a:t>
            </a:fld>
            <a:endParaRPr lang="en-US"/>
          </a:p>
        </p:txBody>
      </p:sp>
    </p:spTree>
    <p:extLst>
      <p:ext uri="{BB962C8B-B14F-4D97-AF65-F5344CB8AC3E}">
        <p14:creationId xmlns:p14="http://schemas.microsoft.com/office/powerpoint/2010/main" val="107605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8CDB9B-647D-C911-2C14-4C34E0FA22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42F5B-E04B-3587-5DB3-99BBAD0FA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CB4513-F305-3381-F05A-07CFABB304AB}"/>
              </a:ext>
            </a:extLst>
          </p:cNvPr>
          <p:cNvSpPr>
            <a:spLocks noGrp="1"/>
          </p:cNvSpPr>
          <p:nvPr>
            <p:ph type="dt" sz="half" idx="10"/>
          </p:nvPr>
        </p:nvSpPr>
        <p:spPr/>
        <p:txBody>
          <a:bodyPr/>
          <a:lstStyle/>
          <a:p>
            <a:fld id="{1DD9C6C8-AE55-4AFF-9968-8890EE6F8340}" type="datetimeFigureOut">
              <a:rPr lang="en-US" smtClean="0"/>
              <a:t>4/18/23</a:t>
            </a:fld>
            <a:endParaRPr lang="en-US"/>
          </a:p>
        </p:txBody>
      </p:sp>
      <p:sp>
        <p:nvSpPr>
          <p:cNvPr id="5" name="Footer Placeholder 4">
            <a:extLst>
              <a:ext uri="{FF2B5EF4-FFF2-40B4-BE49-F238E27FC236}">
                <a16:creationId xmlns:a16="http://schemas.microsoft.com/office/drawing/2014/main" id="{57D16F0D-D122-435B-7800-8364356AA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C5A6A-CAF5-9AAC-2270-7F19793F7EA8}"/>
              </a:ext>
            </a:extLst>
          </p:cNvPr>
          <p:cNvSpPr>
            <a:spLocks noGrp="1"/>
          </p:cNvSpPr>
          <p:nvPr>
            <p:ph type="sldNum" sz="quarter" idx="12"/>
          </p:nvPr>
        </p:nvSpPr>
        <p:spPr/>
        <p:txBody>
          <a:bodyPr/>
          <a:lstStyle/>
          <a:p>
            <a:fld id="{8CB7D42E-C0DA-4249-8003-8D2D60E58C96}" type="slidenum">
              <a:rPr lang="en-US" smtClean="0"/>
              <a:t>‹#›</a:t>
            </a:fld>
            <a:endParaRPr lang="en-US"/>
          </a:p>
        </p:txBody>
      </p:sp>
    </p:spTree>
    <p:extLst>
      <p:ext uri="{BB962C8B-B14F-4D97-AF65-F5344CB8AC3E}">
        <p14:creationId xmlns:p14="http://schemas.microsoft.com/office/powerpoint/2010/main" val="178526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5398-42C0-5547-D43A-EDDE60FDAA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9CE93-8C02-73F2-9958-3FBDB45C17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FA683-F17C-1A53-2118-26E5EBAE943F}"/>
              </a:ext>
            </a:extLst>
          </p:cNvPr>
          <p:cNvSpPr>
            <a:spLocks noGrp="1"/>
          </p:cNvSpPr>
          <p:nvPr>
            <p:ph type="dt" sz="half" idx="10"/>
          </p:nvPr>
        </p:nvSpPr>
        <p:spPr/>
        <p:txBody>
          <a:bodyPr/>
          <a:lstStyle/>
          <a:p>
            <a:fld id="{1DD9C6C8-AE55-4AFF-9968-8890EE6F8340}" type="datetimeFigureOut">
              <a:rPr lang="en-US" smtClean="0"/>
              <a:t>4/18/23</a:t>
            </a:fld>
            <a:endParaRPr lang="en-US"/>
          </a:p>
        </p:txBody>
      </p:sp>
      <p:sp>
        <p:nvSpPr>
          <p:cNvPr id="5" name="Footer Placeholder 4">
            <a:extLst>
              <a:ext uri="{FF2B5EF4-FFF2-40B4-BE49-F238E27FC236}">
                <a16:creationId xmlns:a16="http://schemas.microsoft.com/office/drawing/2014/main" id="{25366231-6E36-8B97-2574-E9C58C593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DD0BC-DFC3-AA02-53E2-BBB5E1F115FC}"/>
              </a:ext>
            </a:extLst>
          </p:cNvPr>
          <p:cNvSpPr>
            <a:spLocks noGrp="1"/>
          </p:cNvSpPr>
          <p:nvPr>
            <p:ph type="sldNum" sz="quarter" idx="12"/>
          </p:nvPr>
        </p:nvSpPr>
        <p:spPr/>
        <p:txBody>
          <a:bodyPr/>
          <a:lstStyle/>
          <a:p>
            <a:fld id="{8CB7D42E-C0DA-4249-8003-8D2D60E58C96}" type="slidenum">
              <a:rPr lang="en-US" smtClean="0"/>
              <a:t>‹#›</a:t>
            </a:fld>
            <a:endParaRPr lang="en-US"/>
          </a:p>
        </p:txBody>
      </p:sp>
    </p:spTree>
    <p:extLst>
      <p:ext uri="{BB962C8B-B14F-4D97-AF65-F5344CB8AC3E}">
        <p14:creationId xmlns:p14="http://schemas.microsoft.com/office/powerpoint/2010/main" val="228189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508E7-6871-532B-2A8B-AECD0FD0F6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15C9C-53E7-3BC1-E26C-BBAB264F9F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1C6522-5090-902A-5DA2-076D30B86A26}"/>
              </a:ext>
            </a:extLst>
          </p:cNvPr>
          <p:cNvSpPr>
            <a:spLocks noGrp="1"/>
          </p:cNvSpPr>
          <p:nvPr>
            <p:ph type="dt" sz="half" idx="10"/>
          </p:nvPr>
        </p:nvSpPr>
        <p:spPr/>
        <p:txBody>
          <a:bodyPr/>
          <a:lstStyle/>
          <a:p>
            <a:fld id="{1DD9C6C8-AE55-4AFF-9968-8890EE6F8340}" type="datetimeFigureOut">
              <a:rPr lang="en-US" smtClean="0"/>
              <a:t>4/18/23</a:t>
            </a:fld>
            <a:endParaRPr lang="en-US"/>
          </a:p>
        </p:txBody>
      </p:sp>
      <p:sp>
        <p:nvSpPr>
          <p:cNvPr id="5" name="Footer Placeholder 4">
            <a:extLst>
              <a:ext uri="{FF2B5EF4-FFF2-40B4-BE49-F238E27FC236}">
                <a16:creationId xmlns:a16="http://schemas.microsoft.com/office/drawing/2014/main" id="{45A426CE-4E5B-992E-76C5-C4378CF10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F8F1-4EB3-13D8-4563-3EF06A59F6C9}"/>
              </a:ext>
            </a:extLst>
          </p:cNvPr>
          <p:cNvSpPr>
            <a:spLocks noGrp="1"/>
          </p:cNvSpPr>
          <p:nvPr>
            <p:ph type="sldNum" sz="quarter" idx="12"/>
          </p:nvPr>
        </p:nvSpPr>
        <p:spPr/>
        <p:txBody>
          <a:bodyPr/>
          <a:lstStyle/>
          <a:p>
            <a:fld id="{8CB7D42E-C0DA-4249-8003-8D2D60E58C96}" type="slidenum">
              <a:rPr lang="en-US" smtClean="0"/>
              <a:t>‹#›</a:t>
            </a:fld>
            <a:endParaRPr lang="en-US"/>
          </a:p>
        </p:txBody>
      </p:sp>
    </p:spTree>
    <p:extLst>
      <p:ext uri="{BB962C8B-B14F-4D97-AF65-F5344CB8AC3E}">
        <p14:creationId xmlns:p14="http://schemas.microsoft.com/office/powerpoint/2010/main" val="251341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0447-B39B-828D-FDFE-20588413B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2476CC-AA8C-5F18-913C-310BDDB73C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2221A3-E2D9-2899-6251-9428A503C1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69E51-F119-3F81-6F65-5BC5EC7701E1}"/>
              </a:ext>
            </a:extLst>
          </p:cNvPr>
          <p:cNvSpPr>
            <a:spLocks noGrp="1"/>
          </p:cNvSpPr>
          <p:nvPr>
            <p:ph type="dt" sz="half" idx="10"/>
          </p:nvPr>
        </p:nvSpPr>
        <p:spPr/>
        <p:txBody>
          <a:bodyPr/>
          <a:lstStyle/>
          <a:p>
            <a:fld id="{1DD9C6C8-AE55-4AFF-9968-8890EE6F8340}" type="datetimeFigureOut">
              <a:rPr lang="en-US" smtClean="0"/>
              <a:t>4/18/23</a:t>
            </a:fld>
            <a:endParaRPr lang="en-US"/>
          </a:p>
        </p:txBody>
      </p:sp>
      <p:sp>
        <p:nvSpPr>
          <p:cNvPr id="6" name="Footer Placeholder 5">
            <a:extLst>
              <a:ext uri="{FF2B5EF4-FFF2-40B4-BE49-F238E27FC236}">
                <a16:creationId xmlns:a16="http://schemas.microsoft.com/office/drawing/2014/main" id="{0B3F933C-5D2C-7388-8199-176D62C72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5139B-2EF2-5E1C-8DB9-0B04FB5B6398}"/>
              </a:ext>
            </a:extLst>
          </p:cNvPr>
          <p:cNvSpPr>
            <a:spLocks noGrp="1"/>
          </p:cNvSpPr>
          <p:nvPr>
            <p:ph type="sldNum" sz="quarter" idx="12"/>
          </p:nvPr>
        </p:nvSpPr>
        <p:spPr/>
        <p:txBody>
          <a:bodyPr/>
          <a:lstStyle/>
          <a:p>
            <a:fld id="{8CB7D42E-C0DA-4249-8003-8D2D60E58C96}" type="slidenum">
              <a:rPr lang="en-US" smtClean="0"/>
              <a:t>‹#›</a:t>
            </a:fld>
            <a:endParaRPr lang="en-US"/>
          </a:p>
        </p:txBody>
      </p:sp>
    </p:spTree>
    <p:extLst>
      <p:ext uri="{BB962C8B-B14F-4D97-AF65-F5344CB8AC3E}">
        <p14:creationId xmlns:p14="http://schemas.microsoft.com/office/powerpoint/2010/main" val="89034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3EF1-D663-8AE2-BB45-81235A530A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F7DD60-0B52-9553-D10A-A92E6D302E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443ED-320D-FEAF-D4C5-15874D05F5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6B998C-C07B-6A27-23EF-99FFF0F9C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D6E0BB-6154-62FB-6005-8858E9B6EA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9A9744-BF1E-10C8-0A5F-80BD8C389416}"/>
              </a:ext>
            </a:extLst>
          </p:cNvPr>
          <p:cNvSpPr>
            <a:spLocks noGrp="1"/>
          </p:cNvSpPr>
          <p:nvPr>
            <p:ph type="dt" sz="half" idx="10"/>
          </p:nvPr>
        </p:nvSpPr>
        <p:spPr/>
        <p:txBody>
          <a:bodyPr/>
          <a:lstStyle/>
          <a:p>
            <a:fld id="{1DD9C6C8-AE55-4AFF-9968-8890EE6F8340}" type="datetimeFigureOut">
              <a:rPr lang="en-US" smtClean="0"/>
              <a:t>4/18/23</a:t>
            </a:fld>
            <a:endParaRPr lang="en-US"/>
          </a:p>
        </p:txBody>
      </p:sp>
      <p:sp>
        <p:nvSpPr>
          <p:cNvPr id="8" name="Footer Placeholder 7">
            <a:extLst>
              <a:ext uri="{FF2B5EF4-FFF2-40B4-BE49-F238E27FC236}">
                <a16:creationId xmlns:a16="http://schemas.microsoft.com/office/drawing/2014/main" id="{683A30E7-8346-4124-B2AB-4FE96A4075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399649-D776-526F-029E-43D221A2B057}"/>
              </a:ext>
            </a:extLst>
          </p:cNvPr>
          <p:cNvSpPr>
            <a:spLocks noGrp="1"/>
          </p:cNvSpPr>
          <p:nvPr>
            <p:ph type="sldNum" sz="quarter" idx="12"/>
          </p:nvPr>
        </p:nvSpPr>
        <p:spPr/>
        <p:txBody>
          <a:bodyPr/>
          <a:lstStyle/>
          <a:p>
            <a:fld id="{8CB7D42E-C0DA-4249-8003-8D2D60E58C96}" type="slidenum">
              <a:rPr lang="en-US" smtClean="0"/>
              <a:t>‹#›</a:t>
            </a:fld>
            <a:endParaRPr lang="en-US"/>
          </a:p>
        </p:txBody>
      </p:sp>
    </p:spTree>
    <p:extLst>
      <p:ext uri="{BB962C8B-B14F-4D97-AF65-F5344CB8AC3E}">
        <p14:creationId xmlns:p14="http://schemas.microsoft.com/office/powerpoint/2010/main" val="1800928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A89-9B70-BF94-71F4-1912E3DA9B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72CD07-434F-DCBF-E896-CA03CEFB6C57}"/>
              </a:ext>
            </a:extLst>
          </p:cNvPr>
          <p:cNvSpPr>
            <a:spLocks noGrp="1"/>
          </p:cNvSpPr>
          <p:nvPr>
            <p:ph type="dt" sz="half" idx="10"/>
          </p:nvPr>
        </p:nvSpPr>
        <p:spPr/>
        <p:txBody>
          <a:bodyPr/>
          <a:lstStyle/>
          <a:p>
            <a:fld id="{1DD9C6C8-AE55-4AFF-9968-8890EE6F8340}" type="datetimeFigureOut">
              <a:rPr lang="en-US" smtClean="0"/>
              <a:t>4/18/23</a:t>
            </a:fld>
            <a:endParaRPr lang="en-US"/>
          </a:p>
        </p:txBody>
      </p:sp>
      <p:sp>
        <p:nvSpPr>
          <p:cNvPr id="4" name="Footer Placeholder 3">
            <a:extLst>
              <a:ext uri="{FF2B5EF4-FFF2-40B4-BE49-F238E27FC236}">
                <a16:creationId xmlns:a16="http://schemas.microsoft.com/office/drawing/2014/main" id="{6E785220-C974-85DB-79A4-CE9EA00235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E0555D-B434-2B4F-413E-069482EFE5D2}"/>
              </a:ext>
            </a:extLst>
          </p:cNvPr>
          <p:cNvSpPr>
            <a:spLocks noGrp="1"/>
          </p:cNvSpPr>
          <p:nvPr>
            <p:ph type="sldNum" sz="quarter" idx="12"/>
          </p:nvPr>
        </p:nvSpPr>
        <p:spPr/>
        <p:txBody>
          <a:bodyPr/>
          <a:lstStyle/>
          <a:p>
            <a:fld id="{8CB7D42E-C0DA-4249-8003-8D2D60E58C96}" type="slidenum">
              <a:rPr lang="en-US" smtClean="0"/>
              <a:t>‹#›</a:t>
            </a:fld>
            <a:endParaRPr lang="en-US"/>
          </a:p>
        </p:txBody>
      </p:sp>
    </p:spTree>
    <p:extLst>
      <p:ext uri="{BB962C8B-B14F-4D97-AF65-F5344CB8AC3E}">
        <p14:creationId xmlns:p14="http://schemas.microsoft.com/office/powerpoint/2010/main" val="205179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048F53-2228-1901-4478-643571D16C66}"/>
              </a:ext>
            </a:extLst>
          </p:cNvPr>
          <p:cNvSpPr>
            <a:spLocks noGrp="1"/>
          </p:cNvSpPr>
          <p:nvPr>
            <p:ph type="dt" sz="half" idx="10"/>
          </p:nvPr>
        </p:nvSpPr>
        <p:spPr/>
        <p:txBody>
          <a:bodyPr/>
          <a:lstStyle/>
          <a:p>
            <a:fld id="{1DD9C6C8-AE55-4AFF-9968-8890EE6F8340}" type="datetimeFigureOut">
              <a:rPr lang="en-US" smtClean="0"/>
              <a:t>4/18/23</a:t>
            </a:fld>
            <a:endParaRPr lang="en-US"/>
          </a:p>
        </p:txBody>
      </p:sp>
      <p:sp>
        <p:nvSpPr>
          <p:cNvPr id="3" name="Footer Placeholder 2">
            <a:extLst>
              <a:ext uri="{FF2B5EF4-FFF2-40B4-BE49-F238E27FC236}">
                <a16:creationId xmlns:a16="http://schemas.microsoft.com/office/drawing/2014/main" id="{6C19C94E-0F74-495C-1037-B08868F6FA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81AFC2-4B5A-655E-ACC0-0373641641C3}"/>
              </a:ext>
            </a:extLst>
          </p:cNvPr>
          <p:cNvSpPr>
            <a:spLocks noGrp="1"/>
          </p:cNvSpPr>
          <p:nvPr>
            <p:ph type="sldNum" sz="quarter" idx="12"/>
          </p:nvPr>
        </p:nvSpPr>
        <p:spPr/>
        <p:txBody>
          <a:bodyPr/>
          <a:lstStyle/>
          <a:p>
            <a:fld id="{8CB7D42E-C0DA-4249-8003-8D2D60E58C96}" type="slidenum">
              <a:rPr lang="en-US" smtClean="0"/>
              <a:t>‹#›</a:t>
            </a:fld>
            <a:endParaRPr lang="en-US"/>
          </a:p>
        </p:txBody>
      </p:sp>
    </p:spTree>
    <p:extLst>
      <p:ext uri="{BB962C8B-B14F-4D97-AF65-F5344CB8AC3E}">
        <p14:creationId xmlns:p14="http://schemas.microsoft.com/office/powerpoint/2010/main" val="1393854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02D9-7216-4A75-3505-A20ADA0A7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31FD19-2C87-1A61-FC8C-71184DF178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124D58-5CA7-4383-B850-F69DB9AD1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D7CEE9-8DE9-D4A2-3CFB-4E03E9FAD834}"/>
              </a:ext>
            </a:extLst>
          </p:cNvPr>
          <p:cNvSpPr>
            <a:spLocks noGrp="1"/>
          </p:cNvSpPr>
          <p:nvPr>
            <p:ph type="dt" sz="half" idx="10"/>
          </p:nvPr>
        </p:nvSpPr>
        <p:spPr/>
        <p:txBody>
          <a:bodyPr/>
          <a:lstStyle/>
          <a:p>
            <a:fld id="{1DD9C6C8-AE55-4AFF-9968-8890EE6F8340}" type="datetimeFigureOut">
              <a:rPr lang="en-US" smtClean="0"/>
              <a:t>4/18/23</a:t>
            </a:fld>
            <a:endParaRPr lang="en-US"/>
          </a:p>
        </p:txBody>
      </p:sp>
      <p:sp>
        <p:nvSpPr>
          <p:cNvPr id="6" name="Footer Placeholder 5">
            <a:extLst>
              <a:ext uri="{FF2B5EF4-FFF2-40B4-BE49-F238E27FC236}">
                <a16:creationId xmlns:a16="http://schemas.microsoft.com/office/drawing/2014/main" id="{8383909E-C9C4-4041-9479-E7E3FB7E2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7C994A-0B9F-FD56-F4D8-C65CC75E51EA}"/>
              </a:ext>
            </a:extLst>
          </p:cNvPr>
          <p:cNvSpPr>
            <a:spLocks noGrp="1"/>
          </p:cNvSpPr>
          <p:nvPr>
            <p:ph type="sldNum" sz="quarter" idx="12"/>
          </p:nvPr>
        </p:nvSpPr>
        <p:spPr/>
        <p:txBody>
          <a:bodyPr/>
          <a:lstStyle/>
          <a:p>
            <a:fld id="{8CB7D42E-C0DA-4249-8003-8D2D60E58C96}" type="slidenum">
              <a:rPr lang="en-US" smtClean="0"/>
              <a:t>‹#›</a:t>
            </a:fld>
            <a:endParaRPr lang="en-US"/>
          </a:p>
        </p:txBody>
      </p:sp>
    </p:spTree>
    <p:extLst>
      <p:ext uri="{BB962C8B-B14F-4D97-AF65-F5344CB8AC3E}">
        <p14:creationId xmlns:p14="http://schemas.microsoft.com/office/powerpoint/2010/main" val="1517472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76762-FBD7-2F09-11A0-83BE8FA1E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860C12-5483-B246-B30D-4E353DBDED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36D153-4AB9-89EA-C398-EEF1FA489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AAD28-26BA-15FF-4C8B-719F7A3C9698}"/>
              </a:ext>
            </a:extLst>
          </p:cNvPr>
          <p:cNvSpPr>
            <a:spLocks noGrp="1"/>
          </p:cNvSpPr>
          <p:nvPr>
            <p:ph type="dt" sz="half" idx="10"/>
          </p:nvPr>
        </p:nvSpPr>
        <p:spPr/>
        <p:txBody>
          <a:bodyPr/>
          <a:lstStyle/>
          <a:p>
            <a:fld id="{1DD9C6C8-AE55-4AFF-9968-8890EE6F8340}" type="datetimeFigureOut">
              <a:rPr lang="en-US" smtClean="0"/>
              <a:t>4/18/23</a:t>
            </a:fld>
            <a:endParaRPr lang="en-US"/>
          </a:p>
        </p:txBody>
      </p:sp>
      <p:sp>
        <p:nvSpPr>
          <p:cNvPr id="6" name="Footer Placeholder 5">
            <a:extLst>
              <a:ext uri="{FF2B5EF4-FFF2-40B4-BE49-F238E27FC236}">
                <a16:creationId xmlns:a16="http://schemas.microsoft.com/office/drawing/2014/main" id="{F14BBC2C-7534-F88B-38B6-656AD2E868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A590DB-199B-B515-562E-D728C34A8E10}"/>
              </a:ext>
            </a:extLst>
          </p:cNvPr>
          <p:cNvSpPr>
            <a:spLocks noGrp="1"/>
          </p:cNvSpPr>
          <p:nvPr>
            <p:ph type="sldNum" sz="quarter" idx="12"/>
          </p:nvPr>
        </p:nvSpPr>
        <p:spPr/>
        <p:txBody>
          <a:bodyPr/>
          <a:lstStyle/>
          <a:p>
            <a:fld id="{8CB7D42E-C0DA-4249-8003-8D2D60E58C96}" type="slidenum">
              <a:rPr lang="en-US" smtClean="0"/>
              <a:t>‹#›</a:t>
            </a:fld>
            <a:endParaRPr lang="en-US"/>
          </a:p>
        </p:txBody>
      </p:sp>
    </p:spTree>
    <p:extLst>
      <p:ext uri="{BB962C8B-B14F-4D97-AF65-F5344CB8AC3E}">
        <p14:creationId xmlns:p14="http://schemas.microsoft.com/office/powerpoint/2010/main" val="2553576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8664E-9753-B368-2F1F-DAFA5EFE8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847C8-02D2-B23B-B3D1-777E1BEBEC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63104-DC54-D06C-EF8F-BBAEBEC1EA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9C6C8-AE55-4AFF-9968-8890EE6F8340}" type="datetimeFigureOut">
              <a:rPr lang="en-US" smtClean="0"/>
              <a:t>4/18/23</a:t>
            </a:fld>
            <a:endParaRPr lang="en-US"/>
          </a:p>
        </p:txBody>
      </p:sp>
      <p:sp>
        <p:nvSpPr>
          <p:cNvPr id="5" name="Footer Placeholder 4">
            <a:extLst>
              <a:ext uri="{FF2B5EF4-FFF2-40B4-BE49-F238E27FC236}">
                <a16:creationId xmlns:a16="http://schemas.microsoft.com/office/drawing/2014/main" id="{6568AF7F-5942-791A-CA80-A7BFDBE678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91DC7A-64C6-D79A-4529-190722DE4C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7D42E-C0DA-4249-8003-8D2D60E58C96}" type="slidenum">
              <a:rPr lang="en-US" smtClean="0"/>
              <a:t>‹#›</a:t>
            </a:fld>
            <a:endParaRPr lang="en-US"/>
          </a:p>
        </p:txBody>
      </p:sp>
    </p:spTree>
    <p:extLst>
      <p:ext uri="{BB962C8B-B14F-4D97-AF65-F5344CB8AC3E}">
        <p14:creationId xmlns:p14="http://schemas.microsoft.com/office/powerpoint/2010/main" val="29557271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s://rpgroup.org/Portals/0/Documents/Projects/StatewideCaliforniaCommunityCollegeSurveys/Statewide_College_Attendance_Survey_Fall2022_February2023.pdf" TargetMode="Externa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cccco.edu/-/media/CCCCO-Website/College-Finance-and-Facilities/Manuals/SAAM/2022/cccco-saamreport-2022-a11y-Edit-100522.pdf?la=en&amp;hash=3F93FCA3B1D9D3E55B0F5660A450C42000F6C43C"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www.cccco.edu/About-Us/Chancellors-Office/Divisions/College-Finance-and-Facilities-Planning/Fiscal-Standards-and-Accountability-Uni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Yellowfish moving against the direction of a school of white fish">
            <a:extLst>
              <a:ext uri="{FF2B5EF4-FFF2-40B4-BE49-F238E27FC236}">
                <a16:creationId xmlns:a16="http://schemas.microsoft.com/office/drawing/2014/main" id="{4DA0C971-ECA1-9C72-E30E-624BD98BC8E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5664" b="10067"/>
          <a:stretch/>
        </p:blipFill>
        <p:spPr>
          <a:xfrm>
            <a:off x="20" y="1"/>
            <a:ext cx="12191980" cy="6857999"/>
          </a:xfrm>
          <a:prstGeom prst="rect">
            <a:avLst/>
          </a:prstGeom>
        </p:spPr>
      </p:pic>
      <p:sp>
        <p:nvSpPr>
          <p:cNvPr id="4" name="Title 3">
            <a:extLst>
              <a:ext uri="{FF2B5EF4-FFF2-40B4-BE49-F238E27FC236}">
                <a16:creationId xmlns:a16="http://schemas.microsoft.com/office/drawing/2014/main" id="{C3C4ECE0-7DC3-8E3A-E99D-E87FC5693A08}"/>
              </a:ext>
            </a:extLst>
          </p:cNvPr>
          <p:cNvSpPr>
            <a:spLocks noGrp="1"/>
          </p:cNvSpPr>
          <p:nvPr>
            <p:ph type="ctrTitle"/>
          </p:nvPr>
        </p:nvSpPr>
        <p:spPr>
          <a:xfrm>
            <a:off x="1524000" y="1122362"/>
            <a:ext cx="9144000" cy="2900518"/>
          </a:xfrm>
        </p:spPr>
        <p:txBody>
          <a:bodyPr>
            <a:normAutofit/>
          </a:bodyPr>
          <a:lstStyle/>
          <a:p>
            <a:r>
              <a:rPr lang="en-US">
                <a:solidFill>
                  <a:srgbClr val="FFFFFF"/>
                </a:solidFill>
              </a:rPr>
              <a:t>Rethinking Attendance Accounting: What if We Did Things Differently</a:t>
            </a:r>
          </a:p>
        </p:txBody>
      </p:sp>
      <p:sp>
        <p:nvSpPr>
          <p:cNvPr id="5" name="Subtitle 4">
            <a:extLst>
              <a:ext uri="{FF2B5EF4-FFF2-40B4-BE49-F238E27FC236}">
                <a16:creationId xmlns:a16="http://schemas.microsoft.com/office/drawing/2014/main" id="{ABEDB11B-8AD3-A888-89B9-4747F3BFD1E3}"/>
              </a:ext>
            </a:extLst>
          </p:cNvPr>
          <p:cNvSpPr>
            <a:spLocks noGrp="1"/>
          </p:cNvSpPr>
          <p:nvPr>
            <p:ph type="subTitle" idx="1"/>
          </p:nvPr>
        </p:nvSpPr>
        <p:spPr>
          <a:xfrm>
            <a:off x="1524000" y="4159404"/>
            <a:ext cx="9144000" cy="1098395"/>
          </a:xfrm>
        </p:spPr>
        <p:txBody>
          <a:bodyPr>
            <a:normAutofit/>
          </a:bodyPr>
          <a:lstStyle/>
          <a:p>
            <a:r>
              <a:rPr lang="en-US" sz="1700">
                <a:solidFill>
                  <a:srgbClr val="FFFFFF"/>
                </a:solidFill>
              </a:rPr>
              <a:t>ASCCC Spring 2023 Plenary Session</a:t>
            </a:r>
          </a:p>
          <a:p>
            <a:r>
              <a:rPr lang="en-US" sz="1700">
                <a:solidFill>
                  <a:srgbClr val="FFFFFF"/>
                </a:solidFill>
              </a:rPr>
              <a:t>Thursday, April 20</a:t>
            </a:r>
            <a:r>
              <a:rPr lang="en-US" sz="1700" baseline="30000">
                <a:solidFill>
                  <a:srgbClr val="FFFFFF"/>
                </a:solidFill>
              </a:rPr>
              <a:t>th</a:t>
            </a:r>
            <a:r>
              <a:rPr lang="en-US" sz="1700">
                <a:solidFill>
                  <a:srgbClr val="FFFFFF"/>
                </a:solidFill>
              </a:rPr>
              <a:t> </a:t>
            </a:r>
          </a:p>
          <a:p>
            <a:r>
              <a:rPr lang="en-US" sz="1700">
                <a:solidFill>
                  <a:srgbClr val="FFFFFF"/>
                </a:solidFill>
              </a:rPr>
              <a:t>2:15-3:15pm</a:t>
            </a:r>
          </a:p>
        </p:txBody>
      </p:sp>
    </p:spTree>
    <p:extLst>
      <p:ext uri="{BB962C8B-B14F-4D97-AF65-F5344CB8AC3E}">
        <p14:creationId xmlns:p14="http://schemas.microsoft.com/office/powerpoint/2010/main" val="4605582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96832CB5-99BE-C33A-2578-BBC85019A1D3}"/>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5000">
                <a:solidFill>
                  <a:schemeClr val="bg1"/>
                </a:solidFill>
              </a:rPr>
              <a:t>Scheduling Ideas</a:t>
            </a:r>
          </a:p>
        </p:txBody>
      </p:sp>
      <p:pic>
        <p:nvPicPr>
          <p:cNvPr id="5" name="Picture 4" descr="Qr code&#10;&#10;Description automatically generated">
            <a:extLst>
              <a:ext uri="{FF2B5EF4-FFF2-40B4-BE49-F238E27FC236}">
                <a16:creationId xmlns:a16="http://schemas.microsoft.com/office/drawing/2014/main" id="{7F3B4916-A8C7-407A-A4E3-A6C94971C79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807" r="2822"/>
          <a:stretch/>
        </p:blipFill>
        <p:spPr>
          <a:xfrm>
            <a:off x="7115177" y="115193"/>
            <a:ext cx="4950618" cy="6627614"/>
          </a:xfrm>
          <a:prstGeom prst="rect">
            <a:avLst/>
          </a:prstGeom>
        </p:spPr>
      </p:pic>
      <p:cxnSp>
        <p:nvCxnSpPr>
          <p:cNvPr id="13" name="Straight Connector 12">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074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n placed on top of a signature line">
            <a:extLst>
              <a:ext uri="{FF2B5EF4-FFF2-40B4-BE49-F238E27FC236}">
                <a16:creationId xmlns:a16="http://schemas.microsoft.com/office/drawing/2014/main" id="{A00DDDDB-99C1-79D2-ACA4-5D12763389EA}"/>
              </a:ext>
            </a:extLst>
          </p:cNvPr>
          <p:cNvPicPr>
            <a:picLocks noChangeAspect="1"/>
          </p:cNvPicPr>
          <p:nvPr/>
        </p:nvPicPr>
        <p:blipFill rotWithShape="1">
          <a:blip r:embed="rId2"/>
          <a:srcRect t="8935" b="6795"/>
          <a:stretch/>
        </p:blipFill>
        <p:spPr>
          <a:xfrm>
            <a:off x="20" y="10"/>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A960EC5-DAAF-4930-09E0-CB597C76712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Existing Attendance Accounting Methods</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A6B1A9E-6639-1DA7-A756-B1AAC2167B5D}"/>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endParaRPr lang="en-US">
              <a:solidFill>
                <a:schemeClr val="tx1"/>
              </a:solidFill>
            </a:endParaRPr>
          </a:p>
        </p:txBody>
      </p:sp>
    </p:spTree>
    <p:extLst>
      <p:ext uri="{BB962C8B-B14F-4D97-AF65-F5344CB8AC3E}">
        <p14:creationId xmlns:p14="http://schemas.microsoft.com/office/powerpoint/2010/main" val="82495094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3E39-9733-41DA-9F4D-10A32888859F}"/>
              </a:ext>
            </a:extLst>
          </p:cNvPr>
          <p:cNvSpPr>
            <a:spLocks noGrp="1"/>
          </p:cNvSpPr>
          <p:nvPr>
            <p:ph type="title"/>
          </p:nvPr>
        </p:nvSpPr>
        <p:spPr/>
        <p:txBody>
          <a:bodyPr/>
          <a:lstStyle/>
          <a:p>
            <a:r>
              <a:rPr lang="en-US" dirty="0"/>
              <a:t>At its simplest, the FTES formula is:</a:t>
            </a:r>
          </a:p>
        </p:txBody>
      </p:sp>
      <p:sp>
        <p:nvSpPr>
          <p:cNvPr id="3" name="Content Placeholder 2">
            <a:extLst>
              <a:ext uri="{FF2B5EF4-FFF2-40B4-BE49-F238E27FC236}">
                <a16:creationId xmlns:a16="http://schemas.microsoft.com/office/drawing/2014/main" id="{7B737217-B8CA-44D0-80D8-267225BC875F}"/>
              </a:ext>
            </a:extLst>
          </p:cNvPr>
          <p:cNvSpPr>
            <a:spLocks noGrp="1"/>
          </p:cNvSpPr>
          <p:nvPr>
            <p:ph idx="1"/>
          </p:nvPr>
        </p:nvSpPr>
        <p:spPr/>
        <p:txBody>
          <a:bodyPr/>
          <a:lstStyle/>
          <a:p>
            <a:endParaRPr lang="en-US" dirty="0"/>
          </a:p>
          <a:p>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CFE2B0C-9BBF-4543-BC03-2A63B9E5C55E}"/>
                  </a:ext>
                </a:extLst>
              </p:cNvPr>
              <p:cNvSpPr txBox="1"/>
              <p:nvPr/>
            </p:nvSpPr>
            <p:spPr>
              <a:xfrm>
                <a:off x="1924812" y="1728216"/>
                <a:ext cx="7918704" cy="4828373"/>
              </a:xfrm>
              <a:prstGeom prst="rect">
                <a:avLst/>
              </a:prstGeom>
              <a:solidFill>
                <a:schemeClr val="accent2">
                  <a:lumMod val="20000"/>
                  <a:lumOff val="80000"/>
                </a:schemeClr>
              </a:solidFill>
            </p:spPr>
            <p:txBody>
              <a:bodyPr wrap="square" rtlCol="0">
                <a:spAutoFit/>
              </a:bodyPr>
              <a:lstStyle/>
              <a:p>
                <a:pPr lvl="1"/>
                <a14:m>
                  <m:oMathPara xmlns:m="http://schemas.openxmlformats.org/officeDocument/2006/math">
                    <m:oMathParaPr>
                      <m:jc m:val="centerGroup"/>
                    </m:oMathParaPr>
                    <m:oMath xmlns:m="http://schemas.openxmlformats.org/officeDocument/2006/math">
                      <m:r>
                        <m:rPr>
                          <m:sty m:val="p"/>
                        </m:rPr>
                        <a:rPr lang="en-US" sz="3600" i="0" smtClean="0">
                          <a:latin typeface="Cambria Math" panose="02040503050406030204" pitchFamily="18" charset="0"/>
                        </a:rPr>
                        <m:t>FTES</m:t>
                      </m:r>
                      <m:r>
                        <a:rPr lang="en-US" sz="3600" i="0" smtClean="0">
                          <a:latin typeface="Cambria Math" panose="02040503050406030204" pitchFamily="18" charset="0"/>
                        </a:rPr>
                        <m:t>=</m:t>
                      </m:r>
                      <m:f>
                        <m:fPr>
                          <m:ctrlPr>
                            <a:rPr lang="en-US" sz="3600" i="1" smtClean="0">
                              <a:latin typeface="Cambria Math" panose="02040503050406030204" pitchFamily="18" charset="0"/>
                            </a:rPr>
                          </m:ctrlPr>
                        </m:fPr>
                        <m:num>
                          <m:d>
                            <m:dPr>
                              <m:ctrlPr>
                                <a:rPr lang="en-US" sz="3600" i="1" smtClean="0">
                                  <a:latin typeface="Cambria Math" panose="02040503050406030204" pitchFamily="18" charset="0"/>
                                </a:rPr>
                              </m:ctrlPr>
                            </m:dPr>
                            <m:e>
                              <m:eqArr>
                                <m:eqArrPr>
                                  <m:ctrlPr>
                                    <a:rPr lang="en-US" sz="3600" b="0" i="1" smtClean="0">
                                      <a:solidFill>
                                        <a:schemeClr val="tx1"/>
                                      </a:solidFill>
                                      <a:latin typeface="Cambria Math" panose="02040503050406030204" pitchFamily="18" charset="0"/>
                                    </a:rPr>
                                  </m:ctrlPr>
                                </m:eqArrPr>
                                <m:e>
                                  <m:r>
                                    <m:rPr>
                                      <m:sty m:val="p"/>
                                    </m:rPr>
                                    <a:rPr lang="en-US" sz="3600" b="0" i="0" smtClean="0">
                                      <a:solidFill>
                                        <a:schemeClr val="tx1"/>
                                      </a:solidFill>
                                      <a:latin typeface="Cambria Math" panose="02040503050406030204" pitchFamily="18" charset="0"/>
                                    </a:rPr>
                                    <m:t>Total</m:t>
                                  </m:r>
                                </m:e>
                                <m:e>
                                  <m:r>
                                    <m:rPr>
                                      <m:sty m:val="p"/>
                                    </m:rPr>
                                    <a:rPr lang="en-US" sz="3600" b="0" i="0" smtClean="0">
                                      <a:solidFill>
                                        <a:schemeClr val="tx1"/>
                                      </a:solidFill>
                                      <a:latin typeface="Cambria Math" panose="02040503050406030204" pitchFamily="18" charset="0"/>
                                    </a:rPr>
                                    <m:t>Student</m:t>
                                  </m:r>
                                </m:e>
                                <m:e>
                                  <m:r>
                                    <m:rPr>
                                      <m:sty m:val="p"/>
                                    </m:rPr>
                                    <a:rPr lang="en-US" sz="3600" b="0" i="0" smtClean="0">
                                      <a:solidFill>
                                        <a:schemeClr val="tx1"/>
                                      </a:solidFill>
                                      <a:latin typeface="Cambria Math" panose="02040503050406030204" pitchFamily="18" charset="0"/>
                                    </a:rPr>
                                    <m:t>Contact</m:t>
                                  </m:r>
                                </m:e>
                                <m:e>
                                  <m:r>
                                    <m:rPr>
                                      <m:sty m:val="p"/>
                                    </m:rPr>
                                    <a:rPr lang="en-US" sz="3600" b="0" i="0" smtClean="0">
                                      <a:solidFill>
                                        <a:schemeClr val="tx1"/>
                                      </a:solidFill>
                                      <a:latin typeface="Cambria Math" panose="02040503050406030204" pitchFamily="18" charset="0"/>
                                    </a:rPr>
                                    <m:t>Hours</m:t>
                                  </m:r>
                                </m:e>
                              </m:eqArr>
                            </m:e>
                          </m:d>
                          <m:r>
                            <a:rPr lang="en-US" sz="3600" i="0" smtClean="0">
                              <a:latin typeface="Cambria Math" panose="02040503050406030204" pitchFamily="18" charset="0"/>
                              <a:ea typeface="Cambria Math" panose="02040503050406030204" pitchFamily="18" charset="0"/>
                            </a:rPr>
                            <m:t>×</m:t>
                          </m:r>
                          <m:d>
                            <m:dPr>
                              <m:ctrlPr>
                                <a:rPr lang="en-US" sz="3600" i="1" smtClean="0">
                                  <a:latin typeface="Cambria Math" panose="02040503050406030204" pitchFamily="18" charset="0"/>
                                  <a:ea typeface="Cambria Math" panose="02040503050406030204" pitchFamily="18" charset="0"/>
                                </a:rPr>
                              </m:ctrlPr>
                            </m:dPr>
                            <m:e>
                              <m:eqArr>
                                <m:eqArrPr>
                                  <m:ctrlPr>
                                    <a:rPr lang="en-US" sz="3600" b="0" i="1" smtClean="0">
                                      <a:latin typeface="Cambria Math" panose="02040503050406030204" pitchFamily="18" charset="0"/>
                                      <a:ea typeface="Cambria Math" panose="02040503050406030204" pitchFamily="18" charset="0"/>
                                    </a:rPr>
                                  </m:ctrlPr>
                                </m:eqArrPr>
                                <m:e>
                                  <m:r>
                                    <m:rPr>
                                      <m:sty m:val="p"/>
                                    </m:rPr>
                                    <a:rPr lang="en-US" sz="3600" b="0" i="0" smtClean="0">
                                      <a:latin typeface="Cambria Math" panose="02040503050406030204" pitchFamily="18" charset="0"/>
                                      <a:ea typeface="Cambria Math" panose="02040503050406030204" pitchFamily="18" charset="0"/>
                                    </a:rPr>
                                    <m:t>Census</m:t>
                                  </m:r>
                                </m:e>
                                <m:e>
                                  <m:r>
                                    <m:rPr>
                                      <m:sty m:val="p"/>
                                    </m:rPr>
                                    <a:rPr lang="en-US" sz="3600" b="0" i="0" smtClean="0">
                                      <a:latin typeface="Cambria Math" panose="02040503050406030204" pitchFamily="18" charset="0"/>
                                      <a:ea typeface="Cambria Math" panose="02040503050406030204" pitchFamily="18" charset="0"/>
                                    </a:rPr>
                                    <m:t>Enrollment</m:t>
                                  </m:r>
                                </m:e>
                              </m:eqArr>
                            </m:e>
                          </m:d>
                        </m:num>
                        <m:den>
                          <m:r>
                            <a:rPr lang="en-US" sz="3600" b="0" i="0" smtClean="0">
                              <a:latin typeface="Cambria Math" panose="02040503050406030204" pitchFamily="18" charset="0"/>
                            </a:rPr>
                            <m:t>525</m:t>
                          </m:r>
                        </m:den>
                      </m:f>
                    </m:oMath>
                  </m:oMathPara>
                </a14:m>
                <a:endParaRPr lang="en-US" sz="3600" dirty="0"/>
              </a:p>
              <a:p>
                <a:pPr lvl="1"/>
                <a:endParaRPr lang="en-US" sz="3600" dirty="0"/>
              </a:p>
              <a:p>
                <a:pPr lvl="1"/>
                <a:r>
                  <a:rPr lang="en-US" sz="3600" dirty="0"/>
                  <a:t>Or even simpler:</a:t>
                </a:r>
              </a:p>
              <a:p>
                <a:pPr lvl="1"/>
                <a14:m>
                  <m:oMathPara xmlns:m="http://schemas.openxmlformats.org/officeDocument/2006/math">
                    <m:oMathParaPr>
                      <m:jc m:val="centerGroup"/>
                    </m:oMathParaPr>
                    <m:oMath xmlns:m="http://schemas.openxmlformats.org/officeDocument/2006/math">
                      <m:r>
                        <m:rPr>
                          <m:sty m:val="p"/>
                        </m:rPr>
                        <a:rPr lang="en-US" sz="3600" b="0" i="0" smtClean="0">
                          <a:latin typeface="Cambria Math" panose="02040503050406030204" pitchFamily="18" charset="0"/>
                        </a:rPr>
                        <m:t>FTES</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𝑇𝑆𝐶𝐻</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𝑁</m:t>
                          </m:r>
                        </m:num>
                        <m:den>
                          <m:r>
                            <a:rPr lang="en-US" sz="3600" b="0" i="1" smtClean="0">
                              <a:latin typeface="Cambria Math" panose="02040503050406030204" pitchFamily="18" charset="0"/>
                            </a:rPr>
                            <m:t>525</m:t>
                          </m:r>
                        </m:den>
                      </m:f>
                    </m:oMath>
                  </m:oMathPara>
                </a14:m>
                <a:endParaRPr lang="en-US" sz="3600" dirty="0"/>
              </a:p>
            </p:txBody>
          </p:sp>
        </mc:Choice>
        <mc:Fallback xmlns="">
          <p:sp>
            <p:nvSpPr>
              <p:cNvPr id="5" name="TextBox 4">
                <a:extLst>
                  <a:ext uri="{FF2B5EF4-FFF2-40B4-BE49-F238E27FC236}">
                    <a16:creationId xmlns:a16="http://schemas.microsoft.com/office/drawing/2014/main" id="{BCFE2B0C-9BBF-4543-BC03-2A63B9E5C55E}"/>
                  </a:ext>
                </a:extLst>
              </p:cNvPr>
              <p:cNvSpPr txBox="1">
                <a:spLocks noRot="1" noChangeAspect="1" noMove="1" noResize="1" noEditPoints="1" noAdjustHandles="1" noChangeArrowheads="1" noChangeShapeType="1" noTextEdit="1"/>
              </p:cNvSpPr>
              <p:nvPr/>
            </p:nvSpPr>
            <p:spPr>
              <a:xfrm>
                <a:off x="1924812" y="1728216"/>
                <a:ext cx="7918704" cy="4828373"/>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1258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E4B6-3E70-4A05-B9DC-8DB8F10840BC}"/>
              </a:ext>
            </a:extLst>
          </p:cNvPr>
          <p:cNvSpPr>
            <a:spLocks noGrp="1"/>
          </p:cNvSpPr>
          <p:nvPr>
            <p:ph type="title"/>
          </p:nvPr>
        </p:nvSpPr>
        <p:spPr/>
        <p:txBody>
          <a:bodyPr/>
          <a:lstStyle/>
          <a:p>
            <a:r>
              <a:rPr lang="en-US" dirty="0">
                <a:solidFill>
                  <a:srgbClr val="FF0000"/>
                </a:solidFill>
              </a:rPr>
              <a:t>Contact Hours</a:t>
            </a:r>
            <a:r>
              <a:rPr lang="en-US" dirty="0"/>
              <a:t> are the Problem</a:t>
            </a:r>
          </a:p>
        </p:txBody>
      </p:sp>
      <p:sp>
        <p:nvSpPr>
          <p:cNvPr id="3" name="Content Placeholder 2">
            <a:extLst>
              <a:ext uri="{FF2B5EF4-FFF2-40B4-BE49-F238E27FC236}">
                <a16:creationId xmlns:a16="http://schemas.microsoft.com/office/drawing/2014/main" id="{3FE97330-CB6A-4097-8C84-B5395000DBE6}"/>
              </a:ext>
            </a:extLst>
          </p:cNvPr>
          <p:cNvSpPr>
            <a:spLocks noGrp="1"/>
          </p:cNvSpPr>
          <p:nvPr>
            <p:ph idx="1"/>
          </p:nvPr>
        </p:nvSpPr>
        <p:spPr>
          <a:xfrm>
            <a:off x="1097280" y="1845734"/>
            <a:ext cx="10058400" cy="4372186"/>
          </a:xfrm>
        </p:spPr>
        <p:txBody>
          <a:bodyPr>
            <a:normAutofit fontScale="92500" lnSpcReduction="10000"/>
          </a:bodyPr>
          <a:lstStyle/>
          <a:p>
            <a:r>
              <a:rPr lang="en-US" sz="3200" dirty="0"/>
              <a:t>Highly variable</a:t>
            </a:r>
          </a:p>
          <a:p>
            <a:r>
              <a:rPr lang="en-US" sz="3200" dirty="0"/>
              <a:t>Depend on </a:t>
            </a:r>
          </a:p>
          <a:p>
            <a:pPr lvl="1"/>
            <a:r>
              <a:rPr lang="en-US" sz="2800" dirty="0"/>
              <a:t>Length of the semester</a:t>
            </a:r>
          </a:p>
          <a:p>
            <a:pPr lvl="1"/>
            <a:r>
              <a:rPr lang="en-US" sz="2800" dirty="0"/>
              <a:t>Length of the course</a:t>
            </a:r>
          </a:p>
          <a:p>
            <a:pPr lvl="1"/>
            <a:r>
              <a:rPr lang="en-US" sz="2800" dirty="0"/>
              <a:t>Start and end times</a:t>
            </a:r>
          </a:p>
          <a:p>
            <a:pPr lvl="1"/>
            <a:r>
              <a:rPr lang="en-US" sz="2800" dirty="0"/>
              <a:t>Holidays</a:t>
            </a:r>
          </a:p>
          <a:p>
            <a:pPr lvl="1"/>
            <a:r>
              <a:rPr lang="en-US" sz="2800" dirty="0"/>
              <a:t>Scheduling pattern</a:t>
            </a:r>
          </a:p>
          <a:p>
            <a:pPr lvl="1"/>
            <a:r>
              <a:rPr lang="en-US" sz="2800" dirty="0"/>
              <a:t>Modality – online versus in-person or variations thereof</a:t>
            </a:r>
          </a:p>
          <a:p>
            <a:pPr marL="128016" lvl="1" indent="0">
              <a:buNone/>
            </a:pPr>
            <a:r>
              <a:rPr lang="en-US" sz="3200" dirty="0"/>
              <a:t>But … they only vary </a:t>
            </a:r>
            <a:r>
              <a:rPr lang="en-US" sz="3200" i="1" dirty="0"/>
              <a:t>relative</a:t>
            </a:r>
            <a:r>
              <a:rPr lang="en-US" sz="3200" dirty="0"/>
              <a:t> to a fixed value for each course, not all over the map</a:t>
            </a:r>
          </a:p>
          <a:p>
            <a:pPr lvl="1"/>
            <a:endParaRPr lang="en-US" sz="28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5310EF0-73DC-4D3C-99BE-9340BB1E3DD3}"/>
                  </a:ext>
                </a:extLst>
              </p:cNvPr>
              <p:cNvSpPr txBox="1"/>
              <p:nvPr/>
            </p:nvSpPr>
            <p:spPr>
              <a:xfrm>
                <a:off x="5495544" y="2377440"/>
                <a:ext cx="5370576" cy="1817164"/>
              </a:xfrm>
              <a:prstGeom prst="rect">
                <a:avLst/>
              </a:prstGeom>
              <a:solidFill>
                <a:schemeClr val="accent2">
                  <a:lumMod val="20000"/>
                  <a:lumOff val="80000"/>
                </a:schemeClr>
              </a:solidFill>
            </p:spPr>
            <p:txBody>
              <a:bodyPr wrap="square" rtlCol="0">
                <a:spAutoFit/>
              </a:bodyPr>
              <a:lstStyle/>
              <a:p>
                <a:pPr lvl="1"/>
                <a14:m>
                  <m:oMathPara xmlns:m="http://schemas.openxmlformats.org/officeDocument/2006/math">
                    <m:oMathParaPr>
                      <m:jc m:val="centerGroup"/>
                    </m:oMathParaPr>
                    <m:oMath xmlns:m="http://schemas.openxmlformats.org/officeDocument/2006/math">
                      <m:r>
                        <m:rPr>
                          <m:sty m:val="p"/>
                        </m:rPr>
                        <a:rPr lang="en-US" sz="2400" i="0" smtClean="0">
                          <a:latin typeface="Cambria Math" panose="02040503050406030204" pitchFamily="18" charset="0"/>
                        </a:rPr>
                        <m:t>FTES</m:t>
                      </m:r>
                      <m:r>
                        <a:rPr lang="en-US" sz="2400" i="0" smtClean="0">
                          <a:latin typeface="Cambria Math" panose="02040503050406030204" pitchFamily="18" charset="0"/>
                        </a:rPr>
                        <m:t>=</m:t>
                      </m:r>
                      <m:f>
                        <m:fPr>
                          <m:ctrlPr>
                            <a:rPr lang="en-US" sz="2400" i="1" smtClean="0">
                              <a:latin typeface="Cambria Math" panose="02040503050406030204" pitchFamily="18" charset="0"/>
                            </a:rPr>
                          </m:ctrlPr>
                        </m:fPr>
                        <m:num>
                          <m:d>
                            <m:dPr>
                              <m:ctrlPr>
                                <a:rPr lang="en-US" sz="2400" i="1" smtClean="0">
                                  <a:latin typeface="Cambria Math" panose="02040503050406030204" pitchFamily="18" charset="0"/>
                                </a:rPr>
                              </m:ctrlPr>
                            </m:dPr>
                            <m:e>
                              <m:eqArr>
                                <m:eqArrPr>
                                  <m:ctrlPr>
                                    <a:rPr lang="en-US" sz="2400" b="0" i="1" smtClean="0">
                                      <a:solidFill>
                                        <a:srgbClr val="FF0000"/>
                                      </a:solidFill>
                                      <a:latin typeface="Cambria Math" panose="02040503050406030204" pitchFamily="18" charset="0"/>
                                    </a:rPr>
                                  </m:ctrlPr>
                                </m:eqArrPr>
                                <m:e>
                                  <m:r>
                                    <m:rPr>
                                      <m:sty m:val="p"/>
                                    </m:rPr>
                                    <a:rPr lang="en-US" sz="2400" b="0" i="0" smtClean="0">
                                      <a:solidFill>
                                        <a:srgbClr val="FF0000"/>
                                      </a:solidFill>
                                      <a:latin typeface="Cambria Math" panose="02040503050406030204" pitchFamily="18" charset="0"/>
                                    </a:rPr>
                                    <m:t>Total</m:t>
                                  </m:r>
                                </m:e>
                                <m:e>
                                  <m:r>
                                    <m:rPr>
                                      <m:sty m:val="p"/>
                                    </m:rPr>
                                    <a:rPr lang="en-US" sz="2400" b="0" i="0" smtClean="0">
                                      <a:solidFill>
                                        <a:srgbClr val="FF0000"/>
                                      </a:solidFill>
                                      <a:latin typeface="Cambria Math" panose="02040503050406030204" pitchFamily="18" charset="0"/>
                                    </a:rPr>
                                    <m:t>Student</m:t>
                                  </m:r>
                                </m:e>
                                <m:e>
                                  <m:r>
                                    <m:rPr>
                                      <m:sty m:val="p"/>
                                    </m:rPr>
                                    <a:rPr lang="en-US" sz="2400" b="0" i="0" smtClean="0">
                                      <a:solidFill>
                                        <a:srgbClr val="FF0000"/>
                                      </a:solidFill>
                                      <a:latin typeface="Cambria Math" panose="02040503050406030204" pitchFamily="18" charset="0"/>
                                    </a:rPr>
                                    <m:t>Contact</m:t>
                                  </m:r>
                                </m:e>
                                <m:e>
                                  <m:r>
                                    <m:rPr>
                                      <m:sty m:val="p"/>
                                    </m:rPr>
                                    <a:rPr lang="en-US" sz="2400" b="0" i="0" smtClean="0">
                                      <a:solidFill>
                                        <a:srgbClr val="FF0000"/>
                                      </a:solidFill>
                                      <a:latin typeface="Cambria Math" panose="02040503050406030204" pitchFamily="18" charset="0"/>
                                    </a:rPr>
                                    <m:t>Hours</m:t>
                                  </m:r>
                                </m:e>
                              </m:eqArr>
                            </m:e>
                          </m:d>
                          <m:r>
                            <a:rPr lang="en-US" sz="2400" i="0" smtClean="0">
                              <a:latin typeface="Cambria Math" panose="02040503050406030204" pitchFamily="18" charset="0"/>
                              <a:ea typeface="Cambria Math" panose="02040503050406030204" pitchFamily="18" charset="0"/>
                            </a:rPr>
                            <m:t>×</m:t>
                          </m:r>
                          <m:d>
                            <m:dPr>
                              <m:ctrlPr>
                                <a:rPr lang="en-US" sz="2400" i="1" smtClean="0">
                                  <a:latin typeface="Cambria Math" panose="02040503050406030204" pitchFamily="18" charset="0"/>
                                  <a:ea typeface="Cambria Math" panose="02040503050406030204" pitchFamily="18" charset="0"/>
                                </a:rPr>
                              </m:ctrlPr>
                            </m:dPr>
                            <m:e>
                              <m:eqArr>
                                <m:eqArrPr>
                                  <m:ctrlPr>
                                    <a:rPr lang="en-US" sz="2400" b="0" i="1" smtClean="0">
                                      <a:latin typeface="Cambria Math" panose="02040503050406030204" pitchFamily="18" charset="0"/>
                                      <a:ea typeface="Cambria Math" panose="02040503050406030204" pitchFamily="18" charset="0"/>
                                    </a:rPr>
                                  </m:ctrlPr>
                                </m:eqArrPr>
                                <m:e>
                                  <m:r>
                                    <m:rPr>
                                      <m:sty m:val="p"/>
                                    </m:rPr>
                                    <a:rPr lang="en-US" sz="2400" b="0" i="0" smtClean="0">
                                      <a:latin typeface="Cambria Math" panose="02040503050406030204" pitchFamily="18" charset="0"/>
                                      <a:ea typeface="Cambria Math" panose="02040503050406030204" pitchFamily="18" charset="0"/>
                                    </a:rPr>
                                    <m:t>Census</m:t>
                                  </m:r>
                                </m:e>
                                <m:e>
                                  <m:r>
                                    <m:rPr>
                                      <m:sty m:val="p"/>
                                    </m:rPr>
                                    <a:rPr lang="en-US" sz="2400" b="0" i="0" smtClean="0">
                                      <a:latin typeface="Cambria Math" panose="02040503050406030204" pitchFamily="18" charset="0"/>
                                      <a:ea typeface="Cambria Math" panose="02040503050406030204" pitchFamily="18" charset="0"/>
                                    </a:rPr>
                                    <m:t>Enrollment</m:t>
                                  </m:r>
                                </m:e>
                              </m:eqArr>
                            </m:e>
                          </m:d>
                        </m:num>
                        <m:den>
                          <m:r>
                            <a:rPr lang="en-US" sz="2400" b="0" i="0" smtClean="0">
                              <a:latin typeface="Cambria Math" panose="02040503050406030204" pitchFamily="18" charset="0"/>
                            </a:rPr>
                            <m:t>525</m:t>
                          </m:r>
                        </m:den>
                      </m:f>
                    </m:oMath>
                  </m:oMathPara>
                </a14:m>
                <a:endParaRPr lang="en-US" sz="2400" dirty="0"/>
              </a:p>
            </p:txBody>
          </p:sp>
        </mc:Choice>
        <mc:Fallback xmlns="">
          <p:sp>
            <p:nvSpPr>
              <p:cNvPr id="5" name="TextBox 4">
                <a:extLst>
                  <a:ext uri="{FF2B5EF4-FFF2-40B4-BE49-F238E27FC236}">
                    <a16:creationId xmlns:a16="http://schemas.microsoft.com/office/drawing/2014/main" id="{55310EF0-73DC-4D3C-99BE-9340BB1E3DD3}"/>
                  </a:ext>
                </a:extLst>
              </p:cNvPr>
              <p:cNvSpPr txBox="1">
                <a:spLocks noRot="1" noChangeAspect="1" noMove="1" noResize="1" noEditPoints="1" noAdjustHandles="1" noChangeArrowheads="1" noChangeShapeType="1" noTextEdit="1"/>
              </p:cNvSpPr>
              <p:nvPr/>
            </p:nvSpPr>
            <p:spPr>
              <a:xfrm>
                <a:off x="5495544" y="2377440"/>
                <a:ext cx="5370576" cy="1817164"/>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1652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C946-73D5-4AE4-8E43-494C3C9E41D4}"/>
              </a:ext>
            </a:extLst>
          </p:cNvPr>
          <p:cNvSpPr>
            <a:spLocks noGrp="1"/>
          </p:cNvSpPr>
          <p:nvPr>
            <p:ph type="title"/>
          </p:nvPr>
        </p:nvSpPr>
        <p:spPr>
          <a:xfrm>
            <a:off x="1024128" y="137652"/>
            <a:ext cx="9720072" cy="914400"/>
          </a:xfrm>
        </p:spPr>
        <p:txBody>
          <a:bodyPr/>
          <a:lstStyle/>
          <a:p>
            <a:r>
              <a:rPr lang="en-US" dirty="0"/>
              <a:t>Course-level variations</a:t>
            </a:r>
          </a:p>
        </p:txBody>
      </p:sp>
      <p:graphicFrame>
        <p:nvGraphicFramePr>
          <p:cNvPr id="4" name="Content Placeholder 3">
            <a:extLst>
              <a:ext uri="{FF2B5EF4-FFF2-40B4-BE49-F238E27FC236}">
                <a16:creationId xmlns:a16="http://schemas.microsoft.com/office/drawing/2014/main" id="{D94B74CA-11A7-4113-89A9-8BCD67928DFC}"/>
              </a:ext>
            </a:extLst>
          </p:cNvPr>
          <p:cNvGraphicFramePr>
            <a:graphicFrameLocks noGrp="1"/>
          </p:cNvGraphicFramePr>
          <p:nvPr>
            <p:ph idx="1"/>
            <p:extLst>
              <p:ext uri="{D42A27DB-BD31-4B8C-83A1-F6EECF244321}">
                <p14:modId xmlns:p14="http://schemas.microsoft.com/office/powerpoint/2010/main" val="1024782581"/>
              </p:ext>
            </p:extLst>
          </p:nvPr>
        </p:nvGraphicFramePr>
        <p:xfrm>
          <a:off x="216309" y="1052052"/>
          <a:ext cx="11759382" cy="5085838"/>
        </p:xfrm>
        <a:graphic>
          <a:graphicData uri="http://schemas.openxmlformats.org/drawingml/2006/table">
            <a:tbl>
              <a:tblPr firstRow="1" bandRow="1">
                <a:tableStyleId>{5C22544A-7EE6-4342-B048-85BDC9FD1C3A}</a:tableStyleId>
              </a:tblPr>
              <a:tblGrid>
                <a:gridCol w="3647402">
                  <a:extLst>
                    <a:ext uri="{9D8B030D-6E8A-4147-A177-3AD203B41FA5}">
                      <a16:colId xmlns:a16="http://schemas.microsoft.com/office/drawing/2014/main" val="3947442104"/>
                    </a:ext>
                  </a:extLst>
                </a:gridCol>
                <a:gridCol w="4192186">
                  <a:extLst>
                    <a:ext uri="{9D8B030D-6E8A-4147-A177-3AD203B41FA5}">
                      <a16:colId xmlns:a16="http://schemas.microsoft.com/office/drawing/2014/main" val="1065173811"/>
                    </a:ext>
                  </a:extLst>
                </a:gridCol>
                <a:gridCol w="3919794">
                  <a:extLst>
                    <a:ext uri="{9D8B030D-6E8A-4147-A177-3AD203B41FA5}">
                      <a16:colId xmlns:a16="http://schemas.microsoft.com/office/drawing/2014/main" val="2955289652"/>
                    </a:ext>
                  </a:extLst>
                </a:gridCol>
              </a:tblGrid>
              <a:tr h="422398">
                <a:tc>
                  <a:txBody>
                    <a:bodyPr/>
                    <a:lstStyle/>
                    <a:p>
                      <a:pPr algn="ctr"/>
                      <a:r>
                        <a:rPr lang="en-US" dirty="0"/>
                        <a:t>Description</a:t>
                      </a:r>
                    </a:p>
                  </a:txBody>
                  <a:tcPr/>
                </a:tc>
                <a:tc>
                  <a:txBody>
                    <a:bodyPr/>
                    <a:lstStyle/>
                    <a:p>
                      <a:pPr algn="ctr"/>
                      <a:r>
                        <a:rPr lang="en-US" dirty="0"/>
                        <a:t>Traditional 17.5-week term</a:t>
                      </a:r>
                    </a:p>
                  </a:txBody>
                  <a:tcPr/>
                </a:tc>
                <a:tc>
                  <a:txBody>
                    <a:bodyPr/>
                    <a:lstStyle/>
                    <a:p>
                      <a:pPr algn="ctr"/>
                      <a:r>
                        <a:rPr lang="en-US" dirty="0"/>
                        <a:t>Compressed 16.4-week term</a:t>
                      </a:r>
                    </a:p>
                  </a:txBody>
                  <a:tcPr/>
                </a:tc>
                <a:extLst>
                  <a:ext uri="{0D108BD9-81ED-4DB2-BD59-A6C34878D82A}">
                    <a16:rowId xmlns:a16="http://schemas.microsoft.com/office/drawing/2014/main" val="4243739812"/>
                  </a:ext>
                </a:extLst>
              </a:tr>
              <a:tr h="0">
                <a:tc>
                  <a:txBody>
                    <a:bodyPr/>
                    <a:lstStyle/>
                    <a:p>
                      <a:pPr algn="ctr"/>
                      <a:r>
                        <a:rPr lang="en-US" sz="2000" b="1" dirty="0"/>
                        <a:t>Full term, 2 holidays</a:t>
                      </a:r>
                    </a:p>
                  </a:txBody>
                  <a:tcPr anchor="ctr"/>
                </a:tc>
                <a:tc>
                  <a:txBody>
                    <a:bodyPr/>
                    <a:lstStyle/>
                    <a:p>
                      <a:pPr algn="ctr"/>
                      <a:r>
                        <a:rPr lang="en-US" sz="2000" dirty="0"/>
                        <a:t>MW 8:00-9:15</a:t>
                      </a:r>
                    </a:p>
                    <a:p>
                      <a:pPr algn="ctr"/>
                      <a:r>
                        <a:rPr lang="en-US" sz="2400" b="1" dirty="0"/>
                        <a:t>52.5</a:t>
                      </a:r>
                      <a:r>
                        <a:rPr lang="en-US" sz="2000" dirty="0"/>
                        <a:t> hours</a:t>
                      </a:r>
                    </a:p>
                  </a:txBody>
                  <a:tcPr anchor="ctr"/>
                </a:tc>
                <a:tc>
                  <a:txBody>
                    <a:bodyPr/>
                    <a:lstStyle/>
                    <a:p>
                      <a:pPr algn="ctr"/>
                      <a:r>
                        <a:rPr lang="en-US" sz="2000" dirty="0"/>
                        <a:t>MW 8:00-9:25</a:t>
                      </a:r>
                    </a:p>
                    <a:p>
                      <a:pPr algn="ctr"/>
                      <a:r>
                        <a:rPr lang="en-US" sz="2400" b="1" dirty="0"/>
                        <a:t>55.76</a:t>
                      </a:r>
                      <a:r>
                        <a:rPr lang="en-US" sz="2000" dirty="0"/>
                        <a:t> hours</a:t>
                      </a:r>
                    </a:p>
                  </a:txBody>
                  <a:tcPr anchor="ctr"/>
                </a:tc>
                <a:extLst>
                  <a:ext uri="{0D108BD9-81ED-4DB2-BD59-A6C34878D82A}">
                    <a16:rowId xmlns:a16="http://schemas.microsoft.com/office/drawing/2014/main" val="2499917638"/>
                  </a:ext>
                </a:extLst>
              </a:tr>
              <a:tr h="0">
                <a:tc>
                  <a:txBody>
                    <a:bodyPr/>
                    <a:lstStyle/>
                    <a:p>
                      <a:pPr algn="ctr"/>
                      <a:r>
                        <a:rPr lang="en-US" sz="2000" b="1" dirty="0"/>
                        <a:t>Half term, 2 holidays – </a:t>
                      </a:r>
                    </a:p>
                    <a:p>
                      <a:pPr algn="ctr"/>
                      <a:r>
                        <a:rPr lang="en-US" sz="2000" b="1" dirty="0"/>
                        <a:t>end time flexible</a:t>
                      </a:r>
                    </a:p>
                  </a:txBody>
                  <a:tcPr anchor="ctr"/>
                </a:tc>
                <a:tc>
                  <a:txBody>
                    <a:bodyPr/>
                    <a:lstStyle/>
                    <a:p>
                      <a:pPr algn="ctr"/>
                      <a:r>
                        <a:rPr lang="en-US" sz="2000" dirty="0"/>
                        <a:t>MTWR 8:00-9:20, 9 </a:t>
                      </a:r>
                      <a:r>
                        <a:rPr lang="en-US" sz="2000" dirty="0" err="1"/>
                        <a:t>wks</a:t>
                      </a:r>
                      <a:r>
                        <a:rPr lang="en-US" sz="2000" dirty="0"/>
                        <a:t>, 34 sessions</a:t>
                      </a:r>
                    </a:p>
                    <a:p>
                      <a:pPr algn="ctr"/>
                      <a:r>
                        <a:rPr lang="en-US" sz="2400" b="1" dirty="0"/>
                        <a:t>54.4</a:t>
                      </a:r>
                      <a:r>
                        <a:rPr lang="en-US" sz="2000" dirty="0"/>
                        <a:t> hours</a:t>
                      </a:r>
                    </a:p>
                  </a:txBody>
                  <a:tcPr anchor="ctr"/>
                </a:tc>
                <a:tc>
                  <a:txBody>
                    <a:bodyPr/>
                    <a:lstStyle/>
                    <a:p>
                      <a:pPr algn="ctr"/>
                      <a:r>
                        <a:rPr lang="en-US" sz="2000" dirty="0"/>
                        <a:t>MTWR 8:00-9:30, 8 </a:t>
                      </a:r>
                      <a:r>
                        <a:rPr lang="en-US" sz="2000" dirty="0" err="1"/>
                        <a:t>wks</a:t>
                      </a:r>
                      <a:r>
                        <a:rPr lang="en-US" sz="2000" dirty="0"/>
                        <a:t>, 30 sessions</a:t>
                      </a:r>
                      <a:br>
                        <a:rPr lang="en-US" sz="2000" dirty="0"/>
                      </a:br>
                      <a:r>
                        <a:rPr lang="en-US" sz="2400" b="1" dirty="0"/>
                        <a:t>54</a:t>
                      </a:r>
                      <a:r>
                        <a:rPr lang="en-US" sz="2000" dirty="0"/>
                        <a:t> hours</a:t>
                      </a:r>
                    </a:p>
                  </a:txBody>
                  <a:tcPr anchor="ctr"/>
                </a:tc>
                <a:extLst>
                  <a:ext uri="{0D108BD9-81ED-4DB2-BD59-A6C34878D82A}">
                    <a16:rowId xmlns:a16="http://schemas.microsoft.com/office/drawing/2014/main" val="528703453"/>
                  </a:ext>
                </a:extLst>
              </a:tr>
              <a:tr h="0">
                <a:tc>
                  <a:txBody>
                    <a:bodyPr/>
                    <a:lstStyle/>
                    <a:p>
                      <a:pPr algn="ctr"/>
                      <a:r>
                        <a:rPr lang="en-US" sz="2000" b="1" dirty="0"/>
                        <a:t>Half term, 2 holidays – </a:t>
                      </a:r>
                    </a:p>
                    <a:p>
                      <a:pPr algn="ctr"/>
                      <a:r>
                        <a:rPr lang="en-US" sz="2000" b="1" dirty="0"/>
                        <a:t>obey block schedule</a:t>
                      </a:r>
                    </a:p>
                  </a:txBody>
                  <a:tcPr anchor="ctr"/>
                </a:tc>
                <a:tc>
                  <a:txBody>
                    <a:bodyPr/>
                    <a:lstStyle/>
                    <a:p>
                      <a:pPr algn="ctr"/>
                      <a:r>
                        <a:rPr lang="en-US" sz="2000" dirty="0"/>
                        <a:t>MTWR 8:00-9:15, 9 </a:t>
                      </a:r>
                      <a:r>
                        <a:rPr lang="en-US" sz="2000" dirty="0" err="1"/>
                        <a:t>wks</a:t>
                      </a:r>
                      <a:r>
                        <a:rPr lang="en-US" sz="2000" dirty="0"/>
                        <a:t>, 34 sessions</a:t>
                      </a:r>
                    </a:p>
                    <a:p>
                      <a:pPr algn="ctr"/>
                      <a:r>
                        <a:rPr lang="en-US" sz="2400" b="1" dirty="0"/>
                        <a:t>51</a:t>
                      </a:r>
                      <a:r>
                        <a:rPr lang="en-US" sz="2000" dirty="0"/>
                        <a:t> hours</a:t>
                      </a:r>
                    </a:p>
                  </a:txBody>
                  <a:tcPr anchor="ctr"/>
                </a:tc>
                <a:tc>
                  <a:txBody>
                    <a:bodyPr/>
                    <a:lstStyle/>
                    <a:p>
                      <a:pPr algn="ctr"/>
                      <a:r>
                        <a:rPr lang="en-US" sz="2000" dirty="0"/>
                        <a:t>MTWR 8:00-9:25, 8 </a:t>
                      </a:r>
                      <a:r>
                        <a:rPr lang="en-US" sz="2000" dirty="0" err="1"/>
                        <a:t>wks</a:t>
                      </a:r>
                      <a:r>
                        <a:rPr lang="en-US" sz="2000" dirty="0"/>
                        <a:t>, 30 sessions</a:t>
                      </a:r>
                    </a:p>
                    <a:p>
                      <a:pPr algn="ctr"/>
                      <a:r>
                        <a:rPr lang="en-US" sz="2400" b="1" dirty="0"/>
                        <a:t>51</a:t>
                      </a:r>
                      <a:r>
                        <a:rPr lang="en-US" sz="2000" dirty="0"/>
                        <a:t> hours</a:t>
                      </a:r>
                    </a:p>
                  </a:txBody>
                  <a:tcPr anchor="ctr"/>
                </a:tc>
                <a:extLst>
                  <a:ext uri="{0D108BD9-81ED-4DB2-BD59-A6C34878D82A}">
                    <a16:rowId xmlns:a16="http://schemas.microsoft.com/office/drawing/2014/main" val="3319501178"/>
                  </a:ext>
                </a:extLst>
              </a:tr>
              <a:tr h="0">
                <a:tc>
                  <a:txBody>
                    <a:bodyPr/>
                    <a:lstStyle/>
                    <a:p>
                      <a:pPr algn="ctr"/>
                      <a:r>
                        <a:rPr lang="en-US" sz="2000" b="1" dirty="0"/>
                        <a:t>Alternating Saturdays, 90% attendance (positive attendance)</a:t>
                      </a:r>
                    </a:p>
                  </a:txBody>
                  <a:tcPr anchor="ctr"/>
                </a:tc>
                <a:tc>
                  <a:txBody>
                    <a:bodyPr/>
                    <a:lstStyle/>
                    <a:p>
                      <a:pPr algn="ctr"/>
                      <a:r>
                        <a:rPr lang="en-US" sz="2000" dirty="0"/>
                        <a:t>9 Saturdays 8:00-1:50</a:t>
                      </a:r>
                    </a:p>
                    <a:p>
                      <a:pPr algn="ctr"/>
                      <a:r>
                        <a:rPr lang="en-US" sz="2400" b="1" dirty="0"/>
                        <a:t>48.6</a:t>
                      </a:r>
                      <a:r>
                        <a:rPr lang="en-US" sz="2000" dirty="0"/>
                        <a:t> hours</a:t>
                      </a:r>
                    </a:p>
                  </a:txBody>
                  <a:tcPr anchor="ctr"/>
                </a:tc>
                <a:tc>
                  <a:txBody>
                    <a:bodyPr/>
                    <a:lstStyle/>
                    <a:p>
                      <a:pPr algn="ctr"/>
                      <a:r>
                        <a:rPr lang="en-US" sz="2000" dirty="0"/>
                        <a:t>8 Saturdays 8:00-2:30</a:t>
                      </a:r>
                    </a:p>
                    <a:p>
                      <a:pPr algn="ctr"/>
                      <a:r>
                        <a:rPr lang="en-US" sz="2400" b="1" dirty="0"/>
                        <a:t>49</a:t>
                      </a:r>
                      <a:r>
                        <a:rPr lang="en-US" sz="2000" dirty="0"/>
                        <a:t> hours</a:t>
                      </a:r>
                    </a:p>
                  </a:txBody>
                  <a:tcPr anchor="ctr"/>
                </a:tc>
                <a:extLst>
                  <a:ext uri="{0D108BD9-81ED-4DB2-BD59-A6C34878D82A}">
                    <a16:rowId xmlns:a16="http://schemas.microsoft.com/office/drawing/2014/main" val="323384493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Alternative Accounting (any DE)</a:t>
                      </a:r>
                    </a:p>
                  </a:txBody>
                  <a:tcPr anchor="ctr"/>
                </a:tc>
                <a:tc>
                  <a:txBody>
                    <a:bodyPr/>
                    <a:lstStyle/>
                    <a:p>
                      <a:pPr algn="ctr"/>
                      <a:r>
                        <a:rPr lang="en-US" sz="2000" dirty="0"/>
                        <a:t>3 units x Standard 17.5 multiplier</a:t>
                      </a:r>
                    </a:p>
                    <a:p>
                      <a:pPr algn="ctr"/>
                      <a:r>
                        <a:rPr lang="en-US" sz="2400" b="1" dirty="0"/>
                        <a:t>52.5</a:t>
                      </a:r>
                      <a:r>
                        <a:rPr lang="en-US" sz="2000" dirty="0"/>
                        <a:t> hours</a:t>
                      </a:r>
                    </a:p>
                  </a:txBody>
                  <a:tcPr anchor="ctr"/>
                </a:tc>
                <a:tc>
                  <a:txBody>
                    <a:bodyPr/>
                    <a:lstStyle/>
                    <a:p>
                      <a:pPr algn="ctr"/>
                      <a:r>
                        <a:rPr lang="en-US" sz="2000" dirty="0"/>
                        <a:t>3 units x Standard 17.5 multiplier</a:t>
                      </a:r>
                    </a:p>
                    <a:p>
                      <a:pPr algn="ctr"/>
                      <a:r>
                        <a:rPr lang="en-US" sz="2400" b="1" dirty="0"/>
                        <a:t>52.5</a:t>
                      </a:r>
                      <a:r>
                        <a:rPr lang="en-US" sz="2000" dirty="0"/>
                        <a:t> hours</a:t>
                      </a:r>
                    </a:p>
                  </a:txBody>
                  <a:tcPr anchor="ctr"/>
                </a:tc>
                <a:extLst>
                  <a:ext uri="{0D108BD9-81ED-4DB2-BD59-A6C34878D82A}">
                    <a16:rowId xmlns:a16="http://schemas.microsoft.com/office/drawing/2014/main" val="3785428335"/>
                  </a:ext>
                </a:extLst>
              </a:tr>
            </a:tbl>
          </a:graphicData>
        </a:graphic>
      </p:graphicFrame>
      <p:sp>
        <p:nvSpPr>
          <p:cNvPr id="5" name="Rectangle 4">
            <a:extLst>
              <a:ext uri="{FF2B5EF4-FFF2-40B4-BE49-F238E27FC236}">
                <a16:creationId xmlns:a16="http://schemas.microsoft.com/office/drawing/2014/main" id="{2DD4A32C-7D45-439C-BC87-4D6A53571F52}"/>
              </a:ext>
            </a:extLst>
          </p:cNvPr>
          <p:cNvSpPr/>
          <p:nvPr/>
        </p:nvSpPr>
        <p:spPr>
          <a:xfrm>
            <a:off x="216309" y="5371363"/>
            <a:ext cx="11759382" cy="766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5C10F8-E770-445B-8A11-F1CD6F84A322}"/>
              </a:ext>
            </a:extLst>
          </p:cNvPr>
          <p:cNvSpPr/>
          <p:nvPr/>
        </p:nvSpPr>
        <p:spPr>
          <a:xfrm>
            <a:off x="216309" y="4295898"/>
            <a:ext cx="11759382" cy="1839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1CCE79-ABF3-4E9A-B9CC-9C8F5ACD8FBB}"/>
              </a:ext>
            </a:extLst>
          </p:cNvPr>
          <p:cNvSpPr/>
          <p:nvPr/>
        </p:nvSpPr>
        <p:spPr>
          <a:xfrm>
            <a:off x="216309" y="3293807"/>
            <a:ext cx="11759382" cy="2841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183800-7C79-40DB-AF5C-6A5F27B7117F}"/>
              </a:ext>
            </a:extLst>
          </p:cNvPr>
          <p:cNvSpPr/>
          <p:nvPr/>
        </p:nvSpPr>
        <p:spPr>
          <a:xfrm>
            <a:off x="216309" y="2231923"/>
            <a:ext cx="11759382" cy="390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25E02B-3F68-46AF-A4AE-C88675FFEDC9}"/>
              </a:ext>
            </a:extLst>
          </p:cNvPr>
          <p:cNvSpPr/>
          <p:nvPr/>
        </p:nvSpPr>
        <p:spPr>
          <a:xfrm>
            <a:off x="216309" y="1445343"/>
            <a:ext cx="11759382" cy="4691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93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774B0-52A6-B21C-FD54-200B63106C75}"/>
              </a:ext>
            </a:extLst>
          </p:cNvPr>
          <p:cNvSpPr>
            <a:spLocks noGrp="1"/>
          </p:cNvSpPr>
          <p:nvPr>
            <p:ph type="title"/>
          </p:nvPr>
        </p:nvSpPr>
        <p:spPr>
          <a:xfrm>
            <a:off x="0" y="365125"/>
            <a:ext cx="12192000" cy="1325563"/>
          </a:xfrm>
        </p:spPr>
        <p:txBody>
          <a:bodyPr>
            <a:noAutofit/>
          </a:bodyPr>
          <a:lstStyle/>
          <a:p>
            <a:pPr algn="ctr"/>
            <a:r>
              <a:rPr lang="en-US" sz="3200" dirty="0"/>
              <a:t>Effects of Creative Scheduling: FTES change in shifting from </a:t>
            </a:r>
            <a:br>
              <a:rPr lang="en-US" sz="3200" dirty="0"/>
            </a:br>
            <a:r>
              <a:rPr lang="en-US" sz="3200" dirty="0"/>
              <a:t>full-term, in-person classes to a more creative blend</a:t>
            </a:r>
            <a:br>
              <a:rPr lang="en-US" sz="3200" dirty="0"/>
            </a:br>
            <a:r>
              <a:rPr lang="en-US" sz="2400" dirty="0"/>
              <a:t>Assuming 1000 Sections with 35 students each using TSCH in previous table, 2022-23 credit rate</a:t>
            </a:r>
            <a:endParaRPr lang="en-US" sz="3200" dirty="0"/>
          </a:p>
        </p:txBody>
      </p:sp>
      <p:graphicFrame>
        <p:nvGraphicFramePr>
          <p:cNvPr id="7" name="Content Placeholder 6">
            <a:extLst>
              <a:ext uri="{FF2B5EF4-FFF2-40B4-BE49-F238E27FC236}">
                <a16:creationId xmlns:a16="http://schemas.microsoft.com/office/drawing/2014/main" id="{E734FEDC-F4F1-4132-BE40-F9ECFB845A34}"/>
              </a:ext>
            </a:extLst>
          </p:cNvPr>
          <p:cNvGraphicFramePr>
            <a:graphicFrameLocks noGrp="1"/>
          </p:cNvGraphicFramePr>
          <p:nvPr>
            <p:ph idx="1"/>
            <p:extLst>
              <p:ext uri="{D42A27DB-BD31-4B8C-83A1-F6EECF244321}">
                <p14:modId xmlns:p14="http://schemas.microsoft.com/office/powerpoint/2010/main" val="3979515243"/>
              </p:ext>
            </p:extLst>
          </p:nvPr>
        </p:nvGraphicFramePr>
        <p:xfrm>
          <a:off x="828869" y="1825625"/>
          <a:ext cx="10536430" cy="4846320"/>
        </p:xfrm>
        <a:graphic>
          <a:graphicData uri="http://schemas.openxmlformats.org/drawingml/2006/table">
            <a:tbl>
              <a:tblPr firstRow="1" bandRow="1">
                <a:tableStyleId>{5C22544A-7EE6-4342-B048-85BDC9FD1C3A}</a:tableStyleId>
              </a:tblPr>
              <a:tblGrid>
                <a:gridCol w="2568958">
                  <a:extLst>
                    <a:ext uri="{9D8B030D-6E8A-4147-A177-3AD203B41FA5}">
                      <a16:colId xmlns:a16="http://schemas.microsoft.com/office/drawing/2014/main" val="2368138288"/>
                    </a:ext>
                  </a:extLst>
                </a:gridCol>
                <a:gridCol w="995934">
                  <a:extLst>
                    <a:ext uri="{9D8B030D-6E8A-4147-A177-3AD203B41FA5}">
                      <a16:colId xmlns:a16="http://schemas.microsoft.com/office/drawing/2014/main" val="714839452"/>
                    </a:ext>
                  </a:extLst>
                </a:gridCol>
                <a:gridCol w="995934">
                  <a:extLst>
                    <a:ext uri="{9D8B030D-6E8A-4147-A177-3AD203B41FA5}">
                      <a16:colId xmlns:a16="http://schemas.microsoft.com/office/drawing/2014/main" val="1167709886"/>
                    </a:ext>
                  </a:extLst>
                </a:gridCol>
                <a:gridCol w="995934">
                  <a:extLst>
                    <a:ext uri="{9D8B030D-6E8A-4147-A177-3AD203B41FA5}">
                      <a16:colId xmlns:a16="http://schemas.microsoft.com/office/drawing/2014/main" val="3594604500"/>
                    </a:ext>
                  </a:extLst>
                </a:gridCol>
                <a:gridCol w="995934">
                  <a:extLst>
                    <a:ext uri="{9D8B030D-6E8A-4147-A177-3AD203B41FA5}">
                      <a16:colId xmlns:a16="http://schemas.microsoft.com/office/drawing/2014/main" val="2588655178"/>
                    </a:ext>
                  </a:extLst>
                </a:gridCol>
                <a:gridCol w="995934">
                  <a:extLst>
                    <a:ext uri="{9D8B030D-6E8A-4147-A177-3AD203B41FA5}">
                      <a16:colId xmlns:a16="http://schemas.microsoft.com/office/drawing/2014/main" val="4070627489"/>
                    </a:ext>
                  </a:extLst>
                </a:gridCol>
                <a:gridCol w="995934">
                  <a:extLst>
                    <a:ext uri="{9D8B030D-6E8A-4147-A177-3AD203B41FA5}">
                      <a16:colId xmlns:a16="http://schemas.microsoft.com/office/drawing/2014/main" val="1003526764"/>
                    </a:ext>
                  </a:extLst>
                </a:gridCol>
                <a:gridCol w="995934">
                  <a:extLst>
                    <a:ext uri="{9D8B030D-6E8A-4147-A177-3AD203B41FA5}">
                      <a16:colId xmlns:a16="http://schemas.microsoft.com/office/drawing/2014/main" val="2426495636"/>
                    </a:ext>
                  </a:extLst>
                </a:gridCol>
                <a:gridCol w="995934">
                  <a:extLst>
                    <a:ext uri="{9D8B030D-6E8A-4147-A177-3AD203B41FA5}">
                      <a16:colId xmlns:a16="http://schemas.microsoft.com/office/drawing/2014/main" val="119513713"/>
                    </a:ext>
                  </a:extLst>
                </a:gridCol>
              </a:tblGrid>
              <a:tr h="370840">
                <a:tc>
                  <a:txBody>
                    <a:bodyPr/>
                    <a:lstStyle/>
                    <a:p>
                      <a:pPr algn="ctr"/>
                      <a:endParaRPr lang="en-US" sz="2800" b="1" dirty="0"/>
                    </a:p>
                  </a:txBody>
                  <a:tcPr anchor="ctr"/>
                </a:tc>
                <a:tc gridSpan="4">
                  <a:txBody>
                    <a:bodyPr/>
                    <a:lstStyle/>
                    <a:p>
                      <a:pPr algn="ctr"/>
                      <a:r>
                        <a:rPr lang="en-US" sz="2800" dirty="0"/>
                        <a:t>Traditional Calendar</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sz="2800" dirty="0"/>
                        <a:t>Compressed Calendar</a:t>
                      </a:r>
                    </a:p>
                  </a:txBody>
                  <a:tcPr anchor="ct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832047086"/>
                  </a:ext>
                </a:extLst>
              </a:tr>
              <a:tr h="370840">
                <a:tc>
                  <a:txBody>
                    <a:bodyPr/>
                    <a:lstStyle/>
                    <a:p>
                      <a:pPr algn="ctr"/>
                      <a:r>
                        <a:rPr lang="en-US" sz="2400" b="1" dirty="0"/>
                        <a:t>Type</a:t>
                      </a:r>
                    </a:p>
                  </a:txBody>
                  <a:tcPr anchor="ctr"/>
                </a:tc>
                <a:tc gridSpan="3">
                  <a:txBody>
                    <a:bodyPr/>
                    <a:lstStyle/>
                    <a:p>
                      <a:pPr algn="ctr"/>
                      <a:r>
                        <a:rPr lang="en-US" sz="2400" b="1" dirty="0"/>
                        <a:t>In-Person</a:t>
                      </a:r>
                    </a:p>
                  </a:txBody>
                  <a:tcPr anchor="ctr"/>
                </a:tc>
                <a:tc hMerge="1">
                  <a:txBody>
                    <a:bodyPr/>
                    <a:lstStyle/>
                    <a:p>
                      <a:endParaRPr lang="en-US"/>
                    </a:p>
                  </a:txBody>
                  <a:tcPr/>
                </a:tc>
                <a:tc hMerge="1">
                  <a:txBody>
                    <a:bodyPr/>
                    <a:lstStyle/>
                    <a:p>
                      <a:endParaRPr lang="en-US"/>
                    </a:p>
                  </a:txBody>
                  <a:tcPr/>
                </a:tc>
                <a:tc>
                  <a:txBody>
                    <a:bodyPr/>
                    <a:lstStyle/>
                    <a:p>
                      <a:pPr algn="ctr"/>
                      <a:r>
                        <a:rPr lang="en-US" sz="2400" b="1" dirty="0"/>
                        <a:t>DE</a:t>
                      </a:r>
                    </a:p>
                  </a:txBody>
                  <a:tcPr anchor="ctr"/>
                </a:tc>
                <a:tc gridSpan="3">
                  <a:txBody>
                    <a:bodyPr/>
                    <a:lstStyle/>
                    <a:p>
                      <a:pPr algn="ctr"/>
                      <a:r>
                        <a:rPr lang="en-US" sz="2400" b="1" dirty="0"/>
                        <a:t>In-Person</a:t>
                      </a:r>
                    </a:p>
                  </a:txBody>
                  <a:tcPr anchor="ctr"/>
                </a:tc>
                <a:tc hMerge="1">
                  <a:txBody>
                    <a:bodyPr/>
                    <a:lstStyle/>
                    <a:p>
                      <a:endParaRPr lang="en-US"/>
                    </a:p>
                  </a:txBody>
                  <a:tcPr/>
                </a:tc>
                <a:tc hMerge="1">
                  <a:txBody>
                    <a:bodyPr/>
                    <a:lstStyle/>
                    <a:p>
                      <a:endParaRPr lang="en-US" dirty="0"/>
                    </a:p>
                  </a:txBody>
                  <a:tcPr/>
                </a:tc>
                <a:tc>
                  <a:txBody>
                    <a:bodyPr/>
                    <a:lstStyle/>
                    <a:p>
                      <a:pPr algn="ctr"/>
                      <a:r>
                        <a:rPr lang="en-US" sz="2400" b="1" dirty="0"/>
                        <a:t>DE</a:t>
                      </a:r>
                    </a:p>
                  </a:txBody>
                  <a:tcPr anchor="ctr"/>
                </a:tc>
                <a:extLst>
                  <a:ext uri="{0D108BD9-81ED-4DB2-BD59-A6C34878D82A}">
                    <a16:rowId xmlns:a16="http://schemas.microsoft.com/office/drawing/2014/main" val="106331127"/>
                  </a:ext>
                </a:extLst>
              </a:tr>
              <a:tr h="370840">
                <a:tc>
                  <a:txBody>
                    <a:bodyPr/>
                    <a:lstStyle/>
                    <a:p>
                      <a:pPr algn="ctr"/>
                      <a:r>
                        <a:rPr lang="en-US" sz="2400" b="1" dirty="0"/>
                        <a:t>Original: </a:t>
                      </a:r>
                      <a:br>
                        <a:rPr lang="en-US" b="1" dirty="0"/>
                      </a:br>
                      <a:r>
                        <a:rPr lang="en-US" b="1" dirty="0"/>
                        <a:t>51% W, 49% DE</a:t>
                      </a:r>
                    </a:p>
                  </a:txBody>
                  <a:tcPr anchor="ctr"/>
                </a:tc>
                <a:tc gridSpan="3">
                  <a:txBody>
                    <a:bodyPr/>
                    <a:lstStyle/>
                    <a:p>
                      <a:pPr algn="ctr"/>
                      <a:r>
                        <a:rPr lang="en-US" sz="2800" dirty="0"/>
                        <a:t>1,785</a:t>
                      </a:r>
                    </a:p>
                  </a:txBody>
                  <a:tcPr anchor="ctr"/>
                </a:tc>
                <a:tc hMerge="1">
                  <a:txBody>
                    <a:bodyPr/>
                    <a:lstStyle/>
                    <a:p>
                      <a:endParaRPr lang="en-US"/>
                    </a:p>
                  </a:txBody>
                  <a:tcPr/>
                </a:tc>
                <a:tc hMerge="1">
                  <a:txBody>
                    <a:bodyPr/>
                    <a:lstStyle/>
                    <a:p>
                      <a:endParaRPr lang="en-US" dirty="0"/>
                    </a:p>
                  </a:txBody>
                  <a:tcPr/>
                </a:tc>
                <a:tc>
                  <a:txBody>
                    <a:bodyPr/>
                    <a:lstStyle/>
                    <a:p>
                      <a:pPr algn="ctr"/>
                      <a:r>
                        <a:rPr lang="en-US" sz="2800" dirty="0"/>
                        <a:t>1,715</a:t>
                      </a:r>
                    </a:p>
                  </a:txBody>
                  <a:tcPr anchor="ctr"/>
                </a:tc>
                <a:tc gridSpan="3">
                  <a:txBody>
                    <a:bodyPr/>
                    <a:lstStyle/>
                    <a:p>
                      <a:pPr algn="ctr"/>
                      <a:r>
                        <a:rPr lang="en-US" sz="2800" dirty="0"/>
                        <a:t>1,896</a:t>
                      </a:r>
                    </a:p>
                  </a:txBody>
                  <a:tcPr anchor="ctr"/>
                </a:tc>
                <a:tc hMerge="1">
                  <a:txBody>
                    <a:bodyPr/>
                    <a:lstStyle/>
                    <a:p>
                      <a:endParaRPr lang="en-US"/>
                    </a:p>
                  </a:txBody>
                  <a:tcPr/>
                </a:tc>
                <a:tc hMerge="1">
                  <a:txBody>
                    <a:bodyPr/>
                    <a:lstStyle/>
                    <a:p>
                      <a:endParaRPr lang="en-US" dirty="0"/>
                    </a:p>
                  </a:txBody>
                  <a:tcPr/>
                </a:tc>
                <a:tc>
                  <a:txBody>
                    <a:bodyPr/>
                    <a:lstStyle/>
                    <a:p>
                      <a:pPr algn="ctr"/>
                      <a:r>
                        <a:rPr lang="en-US" sz="2800" dirty="0"/>
                        <a:t>1,715</a:t>
                      </a:r>
                    </a:p>
                  </a:txBody>
                  <a:tcPr anchor="ctr"/>
                </a:tc>
                <a:extLst>
                  <a:ext uri="{0D108BD9-81ED-4DB2-BD59-A6C34878D82A}">
                    <a16:rowId xmlns:a16="http://schemas.microsoft.com/office/drawing/2014/main" val="3513860740"/>
                  </a:ext>
                </a:extLst>
              </a:tr>
              <a:tr h="370840">
                <a:tc>
                  <a:txBody>
                    <a:bodyPr/>
                    <a:lstStyle/>
                    <a:p>
                      <a:pPr algn="ctr"/>
                      <a:r>
                        <a:rPr lang="en-US" sz="2400" b="1" dirty="0"/>
                        <a:t>Total Original FTES</a:t>
                      </a:r>
                    </a:p>
                  </a:txBody>
                  <a:tcPr anchor="ctr"/>
                </a:tc>
                <a:tc gridSpan="4">
                  <a:txBody>
                    <a:bodyPr/>
                    <a:lstStyle/>
                    <a:p>
                      <a:pPr algn="ctr"/>
                      <a:r>
                        <a:rPr lang="en-US" sz="2800" b="1" dirty="0"/>
                        <a:t>3,500</a:t>
                      </a:r>
                    </a:p>
                  </a:txBody>
                  <a:tcPr anchor="ctr"/>
                </a:tc>
                <a:tc hMerge="1">
                  <a:txBody>
                    <a:bodyPr/>
                    <a:lstStyle/>
                    <a:p>
                      <a:endParaRPr lang="en-US"/>
                    </a:p>
                  </a:txBody>
                  <a:tcPr/>
                </a:tc>
                <a:tc hMerge="1">
                  <a:txBody>
                    <a:bodyPr/>
                    <a:lstStyle/>
                    <a:p>
                      <a:endParaRPr lang="en-US" dirty="0"/>
                    </a:p>
                  </a:txBody>
                  <a:tcPr/>
                </a:tc>
                <a:tc hMerge="1">
                  <a:txBody>
                    <a:bodyPr/>
                    <a:lstStyle/>
                    <a:p>
                      <a:endParaRPr lang="en-US" dirty="0"/>
                    </a:p>
                  </a:txBody>
                  <a:tcPr/>
                </a:tc>
                <a:tc gridSpan="4">
                  <a:txBody>
                    <a:bodyPr/>
                    <a:lstStyle/>
                    <a:p>
                      <a:pPr algn="ctr"/>
                      <a:r>
                        <a:rPr lang="en-US" sz="2800" b="1" dirty="0"/>
                        <a:t>3,611</a:t>
                      </a:r>
                    </a:p>
                  </a:txBody>
                  <a:tcPr anchor="ct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61793965"/>
                  </a:ext>
                </a:extLst>
              </a:tr>
              <a:tr h="370840">
                <a:tc>
                  <a:txBody>
                    <a:bodyPr/>
                    <a:lstStyle/>
                    <a:p>
                      <a:pPr algn="ctr"/>
                      <a:r>
                        <a:rPr lang="en-US" sz="2400" b="1" dirty="0"/>
                        <a:t>Creative:</a:t>
                      </a:r>
                      <a:r>
                        <a:rPr lang="en-US" sz="2800" b="1" dirty="0"/>
                        <a:t> </a:t>
                      </a:r>
                      <a:br>
                        <a:rPr lang="en-US" b="1" dirty="0"/>
                      </a:br>
                      <a:r>
                        <a:rPr lang="en-US" b="1" dirty="0"/>
                        <a:t>17% W, 17% D, </a:t>
                      </a:r>
                      <a:br>
                        <a:rPr lang="en-US" b="1" dirty="0"/>
                      </a:br>
                      <a:r>
                        <a:rPr lang="en-US" b="1" dirty="0"/>
                        <a:t>17% Pos, 49% DE</a:t>
                      </a:r>
                    </a:p>
                  </a:txBody>
                  <a:tcPr anchor="ctr"/>
                </a:tc>
                <a:tc>
                  <a:txBody>
                    <a:bodyPr/>
                    <a:lstStyle/>
                    <a:p>
                      <a:pPr algn="ctr"/>
                      <a:r>
                        <a:rPr lang="en-US" sz="2800" dirty="0"/>
                        <a:t>595</a:t>
                      </a:r>
                    </a:p>
                  </a:txBody>
                  <a:tcPr anchor="ctr"/>
                </a:tc>
                <a:tc>
                  <a:txBody>
                    <a:bodyPr/>
                    <a:lstStyle/>
                    <a:p>
                      <a:pPr algn="ctr"/>
                      <a:r>
                        <a:rPr lang="en-US" sz="2800" dirty="0"/>
                        <a:t>578</a:t>
                      </a:r>
                    </a:p>
                  </a:txBody>
                  <a:tcPr anchor="ctr"/>
                </a:tc>
                <a:tc>
                  <a:txBody>
                    <a:bodyPr/>
                    <a:lstStyle/>
                    <a:p>
                      <a:pPr algn="ctr"/>
                      <a:r>
                        <a:rPr lang="en-US" sz="2800" dirty="0"/>
                        <a:t>551</a:t>
                      </a:r>
                    </a:p>
                  </a:txBody>
                  <a:tcPr anchor="ctr"/>
                </a:tc>
                <a:tc>
                  <a:txBody>
                    <a:bodyPr/>
                    <a:lstStyle/>
                    <a:p>
                      <a:pPr algn="ctr"/>
                      <a:r>
                        <a:rPr lang="en-US" sz="2800" dirty="0"/>
                        <a:t>1,715</a:t>
                      </a:r>
                    </a:p>
                  </a:txBody>
                  <a:tcPr anchor="ctr"/>
                </a:tc>
                <a:tc>
                  <a:txBody>
                    <a:bodyPr/>
                    <a:lstStyle/>
                    <a:p>
                      <a:pPr algn="ctr"/>
                      <a:r>
                        <a:rPr lang="en-US" sz="2800" dirty="0"/>
                        <a:t>632</a:t>
                      </a:r>
                    </a:p>
                  </a:txBody>
                  <a:tcPr anchor="ctr"/>
                </a:tc>
                <a:tc>
                  <a:txBody>
                    <a:bodyPr/>
                    <a:lstStyle/>
                    <a:p>
                      <a:pPr algn="ctr"/>
                      <a:r>
                        <a:rPr lang="en-US" sz="2800" dirty="0"/>
                        <a:t>578</a:t>
                      </a:r>
                    </a:p>
                  </a:txBody>
                  <a:tcPr anchor="ctr"/>
                </a:tc>
                <a:tc>
                  <a:txBody>
                    <a:bodyPr/>
                    <a:lstStyle/>
                    <a:p>
                      <a:pPr algn="ctr"/>
                      <a:r>
                        <a:rPr lang="en-US" sz="2800" dirty="0"/>
                        <a:t>555</a:t>
                      </a:r>
                    </a:p>
                  </a:txBody>
                  <a:tcPr anchor="ctr"/>
                </a:tc>
                <a:tc>
                  <a:txBody>
                    <a:bodyPr/>
                    <a:lstStyle/>
                    <a:p>
                      <a:pPr algn="ctr"/>
                      <a:r>
                        <a:rPr lang="en-US" sz="2800" dirty="0"/>
                        <a:t>1,715</a:t>
                      </a:r>
                    </a:p>
                  </a:txBody>
                  <a:tcPr anchor="ctr"/>
                </a:tc>
                <a:extLst>
                  <a:ext uri="{0D108BD9-81ED-4DB2-BD59-A6C34878D82A}">
                    <a16:rowId xmlns:a16="http://schemas.microsoft.com/office/drawing/2014/main" val="3805643685"/>
                  </a:ext>
                </a:extLst>
              </a:tr>
              <a:tr h="370840">
                <a:tc>
                  <a:txBody>
                    <a:bodyPr/>
                    <a:lstStyle/>
                    <a:p>
                      <a:pPr algn="ctr"/>
                      <a:r>
                        <a:rPr lang="en-US" sz="2400" b="1" dirty="0"/>
                        <a:t>Total Creative FTES</a:t>
                      </a:r>
                    </a:p>
                  </a:txBody>
                  <a:tcPr anchor="ctr"/>
                </a:tc>
                <a:tc gridSpan="4">
                  <a:txBody>
                    <a:bodyPr/>
                    <a:lstStyle/>
                    <a:p>
                      <a:pPr algn="ctr"/>
                      <a:r>
                        <a:rPr lang="en-US" sz="2800" b="1" dirty="0"/>
                        <a:t>3,439</a:t>
                      </a:r>
                    </a:p>
                  </a:txBody>
                  <a:tcPr anchor="ctr"/>
                </a:tc>
                <a:tc hMerge="1">
                  <a:txBody>
                    <a:bodyPr/>
                    <a:lstStyle/>
                    <a:p>
                      <a:endParaRPr lang="en-US"/>
                    </a:p>
                  </a:txBody>
                  <a:tcPr/>
                </a:tc>
                <a:tc hMerge="1">
                  <a:txBody>
                    <a:bodyPr/>
                    <a:lstStyle/>
                    <a:p>
                      <a:endParaRPr lang="en-US" dirty="0"/>
                    </a:p>
                  </a:txBody>
                  <a:tcPr/>
                </a:tc>
                <a:tc hMerge="1">
                  <a:txBody>
                    <a:bodyPr/>
                    <a:lstStyle/>
                    <a:p>
                      <a:endParaRPr lang="en-US" dirty="0"/>
                    </a:p>
                  </a:txBody>
                  <a:tcPr/>
                </a:tc>
                <a:tc gridSpan="4">
                  <a:txBody>
                    <a:bodyPr/>
                    <a:lstStyle/>
                    <a:p>
                      <a:pPr algn="ctr"/>
                      <a:r>
                        <a:rPr lang="en-US" sz="2800" b="1" dirty="0"/>
                        <a:t>3,480</a:t>
                      </a:r>
                    </a:p>
                  </a:txBody>
                  <a:tcPr anchor="ct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990422587"/>
                  </a:ext>
                </a:extLst>
              </a:tr>
              <a:tr h="370840">
                <a:tc>
                  <a:txBody>
                    <a:bodyPr/>
                    <a:lstStyle/>
                    <a:p>
                      <a:pPr algn="ctr"/>
                      <a:r>
                        <a:rPr lang="en-US" sz="2400" b="1" dirty="0"/>
                        <a:t>FTES Loss:</a:t>
                      </a:r>
                    </a:p>
                  </a:txBody>
                  <a:tcPr anchor="ctr"/>
                </a:tc>
                <a:tc gridSpan="4">
                  <a:txBody>
                    <a:bodyPr/>
                    <a:lstStyle/>
                    <a:p>
                      <a:pPr algn="ctr"/>
                      <a:r>
                        <a:rPr lang="en-US" sz="2800" b="1" dirty="0">
                          <a:solidFill>
                            <a:srgbClr val="FF0000"/>
                          </a:solidFill>
                        </a:rPr>
                        <a:t>(61)</a:t>
                      </a:r>
                    </a:p>
                  </a:txBody>
                  <a:tcPr anchor="ctr"/>
                </a:tc>
                <a:tc hMerge="1">
                  <a:txBody>
                    <a:bodyPr/>
                    <a:lstStyle/>
                    <a:p>
                      <a:endParaRPr lang="en-US"/>
                    </a:p>
                  </a:txBody>
                  <a:tcPr/>
                </a:tc>
                <a:tc hMerge="1">
                  <a:txBody>
                    <a:bodyPr/>
                    <a:lstStyle/>
                    <a:p>
                      <a:endParaRPr lang="en-US" dirty="0"/>
                    </a:p>
                  </a:txBody>
                  <a:tcPr/>
                </a:tc>
                <a:tc hMerge="1">
                  <a:txBody>
                    <a:bodyPr/>
                    <a:lstStyle/>
                    <a:p>
                      <a:endParaRPr lang="en-US" dirty="0"/>
                    </a:p>
                  </a:txBody>
                  <a:tcPr/>
                </a:tc>
                <a:tc gridSpan="4">
                  <a:txBody>
                    <a:bodyPr/>
                    <a:lstStyle/>
                    <a:p>
                      <a:pPr algn="ctr"/>
                      <a:r>
                        <a:rPr lang="en-US" sz="2800" b="1" dirty="0">
                          <a:solidFill>
                            <a:srgbClr val="FF0000"/>
                          </a:solidFill>
                        </a:rPr>
                        <a:t>(131)</a:t>
                      </a:r>
                    </a:p>
                  </a:txBody>
                  <a:tcPr anchor="ct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97081500"/>
                  </a:ext>
                </a:extLst>
              </a:tr>
              <a:tr h="370840">
                <a:tc>
                  <a:txBody>
                    <a:bodyPr/>
                    <a:lstStyle/>
                    <a:p>
                      <a:pPr algn="ctr"/>
                      <a:r>
                        <a:rPr lang="en-US" sz="2400" b="1" dirty="0"/>
                        <a:t>$ Impact:</a:t>
                      </a:r>
                    </a:p>
                  </a:txBody>
                  <a:tcPr anchor="ctr"/>
                </a:tc>
                <a:tc gridSpan="4">
                  <a:txBody>
                    <a:bodyPr/>
                    <a:lstStyle/>
                    <a:p>
                      <a:pPr algn="ctr"/>
                      <a:r>
                        <a:rPr lang="en-US" sz="2800" b="1" dirty="0">
                          <a:solidFill>
                            <a:srgbClr val="FF0000"/>
                          </a:solidFill>
                        </a:rPr>
                        <a:t>($295,270)</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2800" b="1" dirty="0">
                          <a:solidFill>
                            <a:srgbClr val="FF0000"/>
                          </a:solidFill>
                        </a:rPr>
                        <a:t>($634,104)</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23496420"/>
                  </a:ext>
                </a:extLst>
              </a:tr>
            </a:tbl>
          </a:graphicData>
        </a:graphic>
      </p:graphicFrame>
      <p:sp>
        <p:nvSpPr>
          <p:cNvPr id="8" name="Rectangle 7">
            <a:extLst>
              <a:ext uri="{FF2B5EF4-FFF2-40B4-BE49-F238E27FC236}">
                <a16:creationId xmlns:a16="http://schemas.microsoft.com/office/drawing/2014/main" id="{5843507B-9015-4BD1-B2C6-A8BFFB4A7BAA}"/>
              </a:ext>
            </a:extLst>
          </p:cNvPr>
          <p:cNvSpPr/>
          <p:nvPr/>
        </p:nvSpPr>
        <p:spPr>
          <a:xfrm>
            <a:off x="834258" y="6139912"/>
            <a:ext cx="10515600" cy="519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2BEC27-F515-42A1-8A49-6CB81488EBB1}"/>
              </a:ext>
            </a:extLst>
          </p:cNvPr>
          <p:cNvSpPr/>
          <p:nvPr/>
        </p:nvSpPr>
        <p:spPr>
          <a:xfrm>
            <a:off x="834258" y="5544308"/>
            <a:ext cx="10515600" cy="1115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00093A-0518-4296-A1D4-57AAE9627787}"/>
              </a:ext>
            </a:extLst>
          </p:cNvPr>
          <p:cNvSpPr/>
          <p:nvPr/>
        </p:nvSpPr>
        <p:spPr>
          <a:xfrm>
            <a:off x="834258" y="5101734"/>
            <a:ext cx="10515600" cy="1558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9478430-D277-6D7B-6766-46D6DFAB67B2}"/>
              </a:ext>
            </a:extLst>
          </p:cNvPr>
          <p:cNvSpPr/>
          <p:nvPr/>
        </p:nvSpPr>
        <p:spPr>
          <a:xfrm>
            <a:off x="834258" y="4018692"/>
            <a:ext cx="10515600" cy="2641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58D43D-C869-4F40-B8D4-CA6E4A646373}"/>
              </a:ext>
            </a:extLst>
          </p:cNvPr>
          <p:cNvSpPr/>
          <p:nvPr/>
        </p:nvSpPr>
        <p:spPr>
          <a:xfrm>
            <a:off x="834258" y="3524170"/>
            <a:ext cx="10515600" cy="3135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7E2C8DC-0768-405D-BD2D-DE29FAFD1A47}"/>
              </a:ext>
            </a:extLst>
          </p:cNvPr>
          <p:cNvSpPr/>
          <p:nvPr/>
        </p:nvSpPr>
        <p:spPr>
          <a:xfrm>
            <a:off x="834258" y="2304465"/>
            <a:ext cx="10515600" cy="4355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69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3"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erial view of students studying">
            <a:extLst>
              <a:ext uri="{FF2B5EF4-FFF2-40B4-BE49-F238E27FC236}">
                <a16:creationId xmlns:a16="http://schemas.microsoft.com/office/drawing/2014/main" id="{31A8E2B1-A99B-C2D3-0ECF-986AFE18AFF6}"/>
              </a:ext>
            </a:extLst>
          </p:cNvPr>
          <p:cNvPicPr>
            <a:picLocks noChangeAspect="1"/>
          </p:cNvPicPr>
          <p:nvPr/>
        </p:nvPicPr>
        <p:blipFill rotWithShape="1">
          <a:blip r:embed="rId2">
            <a:extLst>
              <a:ext uri="{28A0092B-C50C-407E-A947-70E740481C1C}">
                <a14:useLocalDpi xmlns:a14="http://schemas.microsoft.com/office/drawing/2010/main" val="0"/>
              </a:ext>
            </a:extLst>
          </a:blip>
          <a:srcRect l="3284" t="23391" r="5807"/>
          <a:stretch/>
        </p:blipFill>
        <p:spPr>
          <a:xfrm>
            <a:off x="20" y="10"/>
            <a:ext cx="12191981" cy="6857990"/>
          </a:xfrm>
          <a:prstGeom prst="rect">
            <a:avLst/>
          </a:prstGeom>
        </p:spPr>
      </p:pic>
      <p:sp>
        <p:nvSpPr>
          <p:cNvPr id="50" name="Rectangle 4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AB00E58-837B-3562-5A34-1BC7337F1488}"/>
              </a:ext>
            </a:extLst>
          </p:cNvPr>
          <p:cNvSpPr>
            <a:spLocks noGrp="1"/>
          </p:cNvSpPr>
          <p:nvPr>
            <p:ph type="title"/>
          </p:nvPr>
        </p:nvSpPr>
        <p:spPr>
          <a:xfrm>
            <a:off x="404553" y="3091928"/>
            <a:ext cx="8889918" cy="2387600"/>
          </a:xfrm>
        </p:spPr>
        <p:txBody>
          <a:bodyPr vert="horz" lIns="91440" tIns="45720" rIns="91440" bIns="45720" rtlCol="0" anchor="b">
            <a:normAutofit/>
          </a:bodyPr>
          <a:lstStyle/>
          <a:p>
            <a:r>
              <a:rPr lang="en-US" sz="6600" dirty="0"/>
              <a:t>Why Does it Matter?</a:t>
            </a:r>
          </a:p>
        </p:txBody>
      </p:sp>
      <p:sp>
        <p:nvSpPr>
          <p:cNvPr id="48" name="Rectangle: Rounded Corners 4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A82E68B-68EB-D2DE-DAD2-73458F3C3232}"/>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endParaRPr lang="en-US" sz="1700" dirty="0">
              <a:solidFill>
                <a:schemeClr val="tx1"/>
              </a:solidFill>
            </a:endParaRPr>
          </a:p>
        </p:txBody>
      </p:sp>
    </p:spTree>
    <p:extLst>
      <p:ext uri="{BB962C8B-B14F-4D97-AF65-F5344CB8AC3E}">
        <p14:creationId xmlns:p14="http://schemas.microsoft.com/office/powerpoint/2010/main" val="272423021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FBDC-8D85-1873-3748-B409CF587E02}"/>
              </a:ext>
            </a:extLst>
          </p:cNvPr>
          <p:cNvSpPr>
            <a:spLocks noGrp="1"/>
          </p:cNvSpPr>
          <p:nvPr>
            <p:ph type="title"/>
          </p:nvPr>
        </p:nvSpPr>
        <p:spPr>
          <a:xfrm>
            <a:off x="635000" y="640823"/>
            <a:ext cx="3795332" cy="5583148"/>
          </a:xfrm>
        </p:spPr>
        <p:txBody>
          <a:bodyPr anchor="ctr">
            <a:normAutofit/>
          </a:bodyPr>
          <a:lstStyle/>
          <a:p>
            <a:r>
              <a:rPr lang="en-US" sz="4600" dirty="0"/>
              <a:t>STUDENT SCHEDULING NEEDS &amp; IMPACT ON ENROLLMENTS</a:t>
            </a:r>
          </a:p>
        </p:txBody>
      </p:sp>
      <p:graphicFrame>
        <p:nvGraphicFramePr>
          <p:cNvPr id="5" name="Content Placeholder 2">
            <a:extLst>
              <a:ext uri="{FF2B5EF4-FFF2-40B4-BE49-F238E27FC236}">
                <a16:creationId xmlns:a16="http://schemas.microsoft.com/office/drawing/2014/main" id="{4715CFA3-0102-65F5-6AF4-61408C9E1DA8}"/>
              </a:ext>
            </a:extLst>
          </p:cNvPr>
          <p:cNvGraphicFramePr>
            <a:graphicFrameLocks noGrp="1"/>
          </p:cNvGraphicFramePr>
          <p:nvPr>
            <p:ph idx="1"/>
            <p:extLst>
              <p:ext uri="{D42A27DB-BD31-4B8C-83A1-F6EECF244321}">
                <p14:modId xmlns:p14="http://schemas.microsoft.com/office/powerpoint/2010/main" val="3986093154"/>
              </p:ext>
            </p:extLst>
          </p:nvPr>
        </p:nvGraphicFramePr>
        <p:xfrm>
          <a:off x="3796496" y="311706"/>
          <a:ext cx="7752034" cy="5865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72A2A13-B68F-0E90-E0C4-A93163A324B0}"/>
              </a:ext>
            </a:extLst>
          </p:cNvPr>
          <p:cNvSpPr txBox="1"/>
          <p:nvPr/>
        </p:nvSpPr>
        <p:spPr>
          <a:xfrm>
            <a:off x="422031" y="6176963"/>
            <a:ext cx="11126499" cy="369332"/>
          </a:xfrm>
          <a:prstGeom prst="rect">
            <a:avLst/>
          </a:prstGeom>
          <a:noFill/>
        </p:spPr>
        <p:txBody>
          <a:bodyPr wrap="square" rtlCol="0">
            <a:spAutoFit/>
          </a:bodyPr>
          <a:lstStyle/>
          <a:p>
            <a:r>
              <a:rPr lang="en-US" dirty="0"/>
              <a:t>*Based on </a:t>
            </a:r>
            <a:r>
              <a:rPr lang="en-US" dirty="0">
                <a:hlinkClick r:id="rId7"/>
              </a:rPr>
              <a:t>student survey </a:t>
            </a:r>
            <a:r>
              <a:rPr lang="en-US" dirty="0"/>
              <a:t>conducted by the CCCCO and the RP Group </a:t>
            </a:r>
          </a:p>
        </p:txBody>
      </p:sp>
    </p:spTree>
    <p:extLst>
      <p:ext uri="{BB962C8B-B14F-4D97-AF65-F5344CB8AC3E}">
        <p14:creationId xmlns:p14="http://schemas.microsoft.com/office/powerpoint/2010/main" val="4092128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fferent flavors of doughnuts">
            <a:extLst>
              <a:ext uri="{FF2B5EF4-FFF2-40B4-BE49-F238E27FC236}">
                <a16:creationId xmlns:a16="http://schemas.microsoft.com/office/drawing/2014/main" id="{FD1AA084-992C-3809-FA07-4AE7BDD5979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3711" b="11289"/>
          <a:stretch/>
        </p:blipFill>
        <p:spPr>
          <a:xfrm>
            <a:off x="20" y="1"/>
            <a:ext cx="12191980" cy="6857999"/>
          </a:xfrm>
          <a:prstGeom prst="rect">
            <a:avLst/>
          </a:prstGeom>
        </p:spPr>
      </p:pic>
      <p:sp>
        <p:nvSpPr>
          <p:cNvPr id="4" name="Title 3">
            <a:extLst>
              <a:ext uri="{FF2B5EF4-FFF2-40B4-BE49-F238E27FC236}">
                <a16:creationId xmlns:a16="http://schemas.microsoft.com/office/drawing/2014/main" id="{84B2C0AF-C385-27E1-2337-0EE04FF6323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What Are Some Alternatives?</a:t>
            </a:r>
          </a:p>
        </p:txBody>
      </p:sp>
      <p:sp>
        <p:nvSpPr>
          <p:cNvPr id="5" name="Text Placeholder 4">
            <a:extLst>
              <a:ext uri="{FF2B5EF4-FFF2-40B4-BE49-F238E27FC236}">
                <a16:creationId xmlns:a16="http://schemas.microsoft.com/office/drawing/2014/main" id="{00FB6B66-65C6-BD3C-4B41-D18D9553ADCC}"/>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57685145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ic and audio filter">
            <a:extLst>
              <a:ext uri="{FF2B5EF4-FFF2-40B4-BE49-F238E27FC236}">
                <a16:creationId xmlns:a16="http://schemas.microsoft.com/office/drawing/2014/main" id="{C57FD524-E1EE-5945-945D-01323ECFE16B}"/>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4BB298A-50F4-7C65-7087-9DBE33FEB4A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dirty="0"/>
              <a:t>GETTING TO A COLLECTIVE VOICE TO INFORM CONSULTATION PROCESS</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BBF3987-2EAC-827B-3DB8-A0BC4E06C573}"/>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endParaRPr lang="en-US">
              <a:solidFill>
                <a:schemeClr val="tx1"/>
              </a:solidFill>
            </a:endParaRPr>
          </a:p>
        </p:txBody>
      </p:sp>
    </p:spTree>
    <p:extLst>
      <p:ext uri="{BB962C8B-B14F-4D97-AF65-F5344CB8AC3E}">
        <p14:creationId xmlns:p14="http://schemas.microsoft.com/office/powerpoint/2010/main" val="290326482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and counting coins">
            <a:extLst>
              <a:ext uri="{FF2B5EF4-FFF2-40B4-BE49-F238E27FC236}">
                <a16:creationId xmlns:a16="http://schemas.microsoft.com/office/drawing/2014/main" id="{E7686F8C-A02D-95A7-7B49-EA0DAFEA5B8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036B513E-9244-7094-F952-94CAF22A62D6}"/>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Session Description</a:t>
            </a:r>
          </a:p>
        </p:txBody>
      </p:sp>
      <p:sp>
        <p:nvSpPr>
          <p:cNvPr id="3" name="Content Placeholder 2">
            <a:extLst>
              <a:ext uri="{FF2B5EF4-FFF2-40B4-BE49-F238E27FC236}">
                <a16:creationId xmlns:a16="http://schemas.microsoft.com/office/drawing/2014/main" id="{45435069-0E05-C968-9BB0-01AAD694630E}"/>
              </a:ext>
            </a:extLst>
          </p:cNvPr>
          <p:cNvSpPr>
            <a:spLocks noGrp="1"/>
          </p:cNvSpPr>
          <p:nvPr>
            <p:ph idx="1"/>
          </p:nvPr>
        </p:nvSpPr>
        <p:spPr>
          <a:xfrm>
            <a:off x="838200" y="1825625"/>
            <a:ext cx="10515600" cy="4351338"/>
          </a:xfrm>
        </p:spPr>
        <p:txBody>
          <a:bodyPr>
            <a:normAutofit/>
          </a:bodyPr>
          <a:lstStyle/>
          <a:p>
            <a:pPr marL="0" indent="0" rtl="0">
              <a:spcBef>
                <a:spcPts val="0"/>
              </a:spcBef>
              <a:spcAft>
                <a:spcPts val="600"/>
              </a:spcAft>
              <a:buNone/>
            </a:pPr>
            <a:r>
              <a:rPr lang="en-US" b="0" i="0" u="none" strike="noStrike" dirty="0">
                <a:solidFill>
                  <a:srgbClr val="FFFFFF"/>
                </a:solidFill>
                <a:effectLst/>
              </a:rPr>
              <a:t>California’s community colleges are funded on a course-by-course basis through full time equivalent students (FTES) calculations rooted in 1950s K-12 attendance rules. </a:t>
            </a:r>
          </a:p>
          <a:p>
            <a:pPr marL="0" indent="0" rtl="0">
              <a:spcBef>
                <a:spcPts val="0"/>
              </a:spcBef>
              <a:spcAft>
                <a:spcPts val="600"/>
              </a:spcAft>
              <a:buNone/>
            </a:pPr>
            <a:r>
              <a:rPr lang="en-US" b="0" i="0" u="none" strike="noStrike" dirty="0">
                <a:solidFill>
                  <a:srgbClr val="FFFFFF"/>
                </a:solidFill>
                <a:effectLst/>
              </a:rPr>
              <a:t>Recent advances in course modalities such as </a:t>
            </a:r>
            <a:r>
              <a:rPr lang="en-US" b="0" i="0" u="none" strike="noStrike" dirty="0" err="1">
                <a:solidFill>
                  <a:srgbClr val="FFFFFF"/>
                </a:solidFill>
                <a:effectLst/>
              </a:rPr>
              <a:t>hyflex</a:t>
            </a:r>
            <a:r>
              <a:rPr lang="en-US" b="0" i="0" u="none" strike="noStrike" dirty="0">
                <a:solidFill>
                  <a:srgbClr val="FFFFFF"/>
                </a:solidFill>
                <a:effectLst/>
              </a:rPr>
              <a:t> classrooms, the need for flexible scheduling for students, and our ongoing reliance upon online classes are causing many to ask, “Isn’t there a better way?”</a:t>
            </a:r>
            <a:endParaRPr lang="en-US" dirty="0">
              <a:solidFill>
                <a:srgbClr val="FFFFFF"/>
              </a:solidFill>
            </a:endParaRPr>
          </a:p>
        </p:txBody>
      </p:sp>
    </p:spTree>
    <p:extLst>
      <p:ext uri="{BB962C8B-B14F-4D97-AF65-F5344CB8AC3E}">
        <p14:creationId xmlns:p14="http://schemas.microsoft.com/office/powerpoint/2010/main" val="308079134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0">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2E88F0-F30E-4F1F-B155-28B94D3A0A2F}"/>
              </a:ext>
            </a:extLst>
          </p:cNvPr>
          <p:cNvSpPr>
            <a:spLocks noGrp="1"/>
          </p:cNvSpPr>
          <p:nvPr>
            <p:ph type="title"/>
          </p:nvPr>
        </p:nvSpPr>
        <p:spPr>
          <a:xfrm>
            <a:off x="1045029" y="507160"/>
            <a:ext cx="2993571" cy="5438730"/>
          </a:xfrm>
        </p:spPr>
        <p:txBody>
          <a:bodyPr>
            <a:normAutofit/>
          </a:bodyPr>
          <a:lstStyle/>
          <a:p>
            <a:r>
              <a:rPr lang="en-US" sz="3200"/>
              <a:t>Initial Principles &amp; Priorities for Flexible Scheduling</a:t>
            </a:r>
          </a:p>
        </p:txBody>
      </p:sp>
      <p:sp>
        <p:nvSpPr>
          <p:cNvPr id="19" name="Rectangle 12">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0" name="Content Placeholder 2">
            <a:extLst>
              <a:ext uri="{FF2B5EF4-FFF2-40B4-BE49-F238E27FC236}">
                <a16:creationId xmlns:a16="http://schemas.microsoft.com/office/drawing/2014/main" id="{ECAF1869-EDD6-00E9-CAEB-7D532A9116D0}"/>
              </a:ext>
            </a:extLst>
          </p:cNvPr>
          <p:cNvGraphicFramePr>
            <a:graphicFrameLocks noGrp="1"/>
          </p:cNvGraphicFramePr>
          <p:nvPr>
            <p:ph idx="1"/>
            <p:extLst>
              <p:ext uri="{D42A27DB-BD31-4B8C-83A1-F6EECF244321}">
                <p14:modId xmlns:p14="http://schemas.microsoft.com/office/powerpoint/2010/main" val="2808767931"/>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916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orn rope">
            <a:extLst>
              <a:ext uri="{FF2B5EF4-FFF2-40B4-BE49-F238E27FC236}">
                <a16:creationId xmlns:a16="http://schemas.microsoft.com/office/drawing/2014/main" id="{0BE08781-80FB-02B4-8AFC-1DF684C937FC}"/>
              </a:ext>
            </a:extLst>
          </p:cNvPr>
          <p:cNvPicPr>
            <a:picLocks noChangeAspect="1"/>
          </p:cNvPicPr>
          <p:nvPr/>
        </p:nvPicPr>
        <p:blipFill rotWithShape="1">
          <a:blip r:embed="rId2">
            <a:extLst>
              <a:ext uri="{28A0092B-C50C-407E-A947-70E740481C1C}">
                <a14:useLocalDpi xmlns:a14="http://schemas.microsoft.com/office/drawing/2010/main" val="0"/>
              </a:ext>
            </a:extLst>
          </a:blip>
          <a:srcRect l="5138" t="20410" r="3953"/>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973EF8-EF0A-9215-8138-4CB0AA5CF8CE}"/>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dirty="0"/>
              <a:t>What might “break” if we change our attendance accounting methods?</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3DAA3EF-D115-7D18-CC23-E81DEF7509C2}"/>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endParaRPr lang="en-US">
              <a:solidFill>
                <a:schemeClr val="tx1"/>
              </a:solidFill>
            </a:endParaRPr>
          </a:p>
        </p:txBody>
      </p:sp>
    </p:spTree>
    <p:extLst>
      <p:ext uri="{BB962C8B-B14F-4D97-AF65-F5344CB8AC3E}">
        <p14:creationId xmlns:p14="http://schemas.microsoft.com/office/powerpoint/2010/main" val="158644026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9AA8416-0854-CBF5-6618-57FA78B3837B}"/>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5000">
                <a:solidFill>
                  <a:schemeClr val="bg1"/>
                </a:solidFill>
              </a:rPr>
              <a:t>What might “break” if we change?</a:t>
            </a:r>
          </a:p>
        </p:txBody>
      </p:sp>
      <p:pic>
        <p:nvPicPr>
          <p:cNvPr id="8" name="Picture 7" descr="Qr code&#10;&#10;Description automatically generated">
            <a:extLst>
              <a:ext uri="{FF2B5EF4-FFF2-40B4-BE49-F238E27FC236}">
                <a16:creationId xmlns:a16="http://schemas.microsoft.com/office/drawing/2014/main" id="{945736D9-6FF7-8269-B207-338C27FA28D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7095" r="5795"/>
          <a:stretch/>
        </p:blipFill>
        <p:spPr>
          <a:xfrm>
            <a:off x="7115177" y="115193"/>
            <a:ext cx="4950618" cy="6627614"/>
          </a:xfrm>
          <a:prstGeom prst="rect">
            <a:avLst/>
          </a:prstGeom>
        </p:spPr>
      </p:pic>
      <p:cxnSp>
        <p:nvCxnSpPr>
          <p:cNvPr id="22" name="Straight Connector 21">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362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Yellow and blue symbols">
            <a:extLst>
              <a:ext uri="{FF2B5EF4-FFF2-40B4-BE49-F238E27FC236}">
                <a16:creationId xmlns:a16="http://schemas.microsoft.com/office/drawing/2014/main" id="{EE4DE1B6-A6D1-CBDA-8B42-ECA9FD2BFD29}"/>
              </a:ext>
            </a:extLst>
          </p:cNvPr>
          <p:cNvPicPr>
            <a:picLocks noChangeAspect="1"/>
          </p:cNvPicPr>
          <p:nvPr/>
        </p:nvPicPr>
        <p:blipFill rotWithShape="1">
          <a:blip r:embed="rId2"/>
          <a:srcRect t="12909" b="13561"/>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B89E96A-3BF8-CEE5-8535-76F683A22E0B}"/>
              </a:ext>
            </a:extLst>
          </p:cNvPr>
          <p:cNvSpPr>
            <a:spLocks noGrp="1"/>
          </p:cNvSpPr>
          <p:nvPr>
            <p:ph type="title"/>
          </p:nvPr>
        </p:nvSpPr>
        <p:spPr>
          <a:xfrm>
            <a:off x="321733" y="554845"/>
            <a:ext cx="10656891" cy="3902673"/>
          </a:xfrm>
        </p:spPr>
        <p:txBody>
          <a:bodyPr vert="horz" lIns="91440" tIns="45720" rIns="91440" bIns="45720" rtlCol="0" anchor="t">
            <a:normAutofit/>
          </a:bodyPr>
          <a:lstStyle/>
          <a:p>
            <a:r>
              <a:rPr lang="en-US" sz="5200">
                <a:solidFill>
                  <a:srgbClr val="FFFFFF"/>
                </a:solidFill>
              </a:rPr>
              <a:t>Questions? Comments?</a:t>
            </a:r>
          </a:p>
        </p:txBody>
      </p:sp>
      <p:sp>
        <p:nvSpPr>
          <p:cNvPr id="14" name="Rectangle 13">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2339363-5596-47F7-1863-A70F2C2BEDA6}"/>
              </a:ext>
            </a:extLst>
          </p:cNvPr>
          <p:cNvSpPr>
            <a:spLocks noGrp="1"/>
          </p:cNvSpPr>
          <p:nvPr>
            <p:ph type="body" idx="1"/>
          </p:nvPr>
        </p:nvSpPr>
        <p:spPr>
          <a:xfrm>
            <a:off x="315523" y="4718033"/>
            <a:ext cx="10678296" cy="1175039"/>
          </a:xfrm>
        </p:spPr>
        <p:txBody>
          <a:bodyPr vert="horz" lIns="91440" tIns="45720" rIns="91440" bIns="45720" rtlCol="0" anchor="b">
            <a:normAutofit/>
          </a:bodyPr>
          <a:lstStyle/>
          <a:p>
            <a:endParaRPr lang="en-US">
              <a:solidFill>
                <a:srgbClr val="FFFFFF"/>
              </a:solidFill>
            </a:endParaRPr>
          </a:p>
        </p:txBody>
      </p:sp>
    </p:spTree>
    <p:extLst>
      <p:ext uri="{BB962C8B-B14F-4D97-AF65-F5344CB8AC3E}">
        <p14:creationId xmlns:p14="http://schemas.microsoft.com/office/powerpoint/2010/main" val="2679024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eople in a presentation">
            <a:extLst>
              <a:ext uri="{FF2B5EF4-FFF2-40B4-BE49-F238E27FC236}">
                <a16:creationId xmlns:a16="http://schemas.microsoft.com/office/drawing/2014/main" id="{7F8C6E2B-69DC-1CDF-624F-A9B8A3EA386C}"/>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02197D4F-237B-78C9-45AC-22824E6EB39C}"/>
              </a:ext>
            </a:extLst>
          </p:cNvPr>
          <p:cNvSpPr>
            <a:spLocks noGrp="1"/>
          </p:cNvSpPr>
          <p:nvPr>
            <p:ph type="title"/>
          </p:nvPr>
        </p:nvSpPr>
        <p:spPr>
          <a:xfrm>
            <a:off x="838200" y="365125"/>
            <a:ext cx="10515600" cy="1325563"/>
          </a:xfrm>
        </p:spPr>
        <p:txBody>
          <a:bodyPr>
            <a:normAutofit/>
          </a:bodyPr>
          <a:lstStyle/>
          <a:p>
            <a:r>
              <a:rPr lang="en-US">
                <a:solidFill>
                  <a:srgbClr val="FFFFFF"/>
                </a:solidFill>
              </a:rPr>
              <a:t>Presenters</a:t>
            </a:r>
          </a:p>
        </p:txBody>
      </p:sp>
      <p:sp>
        <p:nvSpPr>
          <p:cNvPr id="3" name="Content Placeholder 2">
            <a:extLst>
              <a:ext uri="{FF2B5EF4-FFF2-40B4-BE49-F238E27FC236}">
                <a16:creationId xmlns:a16="http://schemas.microsoft.com/office/drawing/2014/main" id="{C1BE0F65-94BD-4E75-BEBF-73E549AF0D0C}"/>
              </a:ext>
            </a:extLst>
          </p:cNvPr>
          <p:cNvSpPr>
            <a:spLocks noGrp="1"/>
          </p:cNvSpPr>
          <p:nvPr>
            <p:ph idx="1"/>
          </p:nvPr>
        </p:nvSpPr>
        <p:spPr>
          <a:xfrm>
            <a:off x="838200" y="1825625"/>
            <a:ext cx="10515600" cy="4351338"/>
          </a:xfrm>
        </p:spPr>
        <p:txBody>
          <a:bodyPr>
            <a:normAutofit/>
          </a:bodyPr>
          <a:lstStyle/>
          <a:p>
            <a:pPr marL="0" indent="0" rtl="0">
              <a:spcBef>
                <a:spcPts val="0"/>
              </a:spcBef>
              <a:spcAft>
                <a:spcPts val="0"/>
              </a:spcAft>
              <a:buNone/>
            </a:pPr>
            <a:r>
              <a:rPr lang="en-US" b="1" i="0" u="none" strike="noStrike">
                <a:solidFill>
                  <a:srgbClr val="FFFFFF"/>
                </a:solidFill>
                <a:effectLst/>
              </a:rPr>
              <a:t>Brian Sanders</a:t>
            </a:r>
            <a:r>
              <a:rPr lang="en-US" b="0" i="0" u="none" strike="noStrike">
                <a:solidFill>
                  <a:srgbClr val="FFFFFF"/>
                </a:solidFill>
                <a:effectLst/>
              </a:rPr>
              <a:t>, CCCCIO Treasurer</a:t>
            </a:r>
            <a:endParaRPr lang="en-US" b="0">
              <a:solidFill>
                <a:srgbClr val="FFFFFF"/>
              </a:solidFill>
              <a:effectLst/>
            </a:endParaRPr>
          </a:p>
          <a:p>
            <a:pPr indent="457200" rtl="0">
              <a:spcBef>
                <a:spcPts val="0"/>
              </a:spcBef>
              <a:spcAft>
                <a:spcPts val="0"/>
              </a:spcAft>
            </a:pPr>
            <a:r>
              <a:rPr lang="en-US" b="0" i="0" u="none" strike="noStrike">
                <a:solidFill>
                  <a:srgbClr val="FFFFFF"/>
                </a:solidFill>
                <a:effectLst/>
              </a:rPr>
              <a:t>Interim Vice President of Instruction, Modesto Junior College</a:t>
            </a:r>
            <a:endParaRPr lang="en-US" b="0">
              <a:solidFill>
                <a:srgbClr val="FFFFFF"/>
              </a:solidFill>
              <a:effectLst/>
            </a:endParaRPr>
          </a:p>
          <a:p>
            <a:pPr marL="0" indent="0" rtl="0">
              <a:spcBef>
                <a:spcPts val="0"/>
              </a:spcBef>
              <a:spcAft>
                <a:spcPts val="0"/>
              </a:spcAft>
              <a:buNone/>
            </a:pPr>
            <a:br>
              <a:rPr lang="en-US" b="0">
                <a:solidFill>
                  <a:srgbClr val="FFFFFF"/>
                </a:solidFill>
                <a:effectLst/>
              </a:rPr>
            </a:br>
            <a:r>
              <a:rPr lang="en-US" b="1" i="0" u="none" strike="noStrike">
                <a:solidFill>
                  <a:srgbClr val="FFFFFF"/>
                </a:solidFill>
                <a:effectLst/>
              </a:rPr>
              <a:t>Tram Vo-Kumamoto</a:t>
            </a:r>
            <a:r>
              <a:rPr lang="en-US" b="0" i="0" u="none" strike="noStrike">
                <a:solidFill>
                  <a:srgbClr val="FFFFFF"/>
                </a:solidFill>
                <a:effectLst/>
              </a:rPr>
              <a:t>, CCCCIO President</a:t>
            </a:r>
            <a:endParaRPr lang="en-US" b="0">
              <a:solidFill>
                <a:srgbClr val="FFFFFF"/>
              </a:solidFill>
              <a:effectLst/>
            </a:endParaRPr>
          </a:p>
          <a:p>
            <a:pPr indent="457200" rtl="0">
              <a:spcBef>
                <a:spcPts val="0"/>
              </a:spcBef>
              <a:spcAft>
                <a:spcPts val="0"/>
              </a:spcAft>
            </a:pPr>
            <a:r>
              <a:rPr lang="en-US" b="0" i="0" u="none" strike="noStrike">
                <a:solidFill>
                  <a:srgbClr val="FFFFFF"/>
                </a:solidFill>
                <a:effectLst/>
              </a:rPr>
              <a:t>Vice President of Instruction, Saddleback College</a:t>
            </a:r>
            <a:endParaRPr lang="en-US" b="0">
              <a:solidFill>
                <a:srgbClr val="FFFFFF"/>
              </a:solidFill>
              <a:effectLst/>
            </a:endParaRPr>
          </a:p>
          <a:p>
            <a:pPr marL="0" indent="0" rtl="0">
              <a:spcBef>
                <a:spcPts val="0"/>
              </a:spcBef>
              <a:spcAft>
                <a:spcPts val="0"/>
              </a:spcAft>
              <a:buNone/>
            </a:pPr>
            <a:br>
              <a:rPr lang="en-US" b="0">
                <a:solidFill>
                  <a:srgbClr val="FFFFFF"/>
                </a:solidFill>
                <a:effectLst/>
              </a:rPr>
            </a:br>
            <a:r>
              <a:rPr lang="en-US" b="1" i="0" u="none" strike="noStrike">
                <a:solidFill>
                  <a:srgbClr val="FFFFFF"/>
                </a:solidFill>
                <a:effectLst/>
              </a:rPr>
              <a:t>Eric Wada</a:t>
            </a:r>
            <a:r>
              <a:rPr lang="en-US" b="0" i="0" u="none" strike="noStrike">
                <a:solidFill>
                  <a:srgbClr val="FFFFFF"/>
                </a:solidFill>
                <a:effectLst/>
              </a:rPr>
              <a:t>, ASCCC North Representative</a:t>
            </a:r>
            <a:endParaRPr lang="en-US" b="0">
              <a:solidFill>
                <a:srgbClr val="FFFFFF"/>
              </a:solidFill>
              <a:effectLst/>
            </a:endParaRPr>
          </a:p>
          <a:p>
            <a:pPr indent="457200" rtl="0">
              <a:spcBef>
                <a:spcPts val="0"/>
              </a:spcBef>
              <a:spcAft>
                <a:spcPts val="0"/>
              </a:spcAft>
            </a:pPr>
            <a:r>
              <a:rPr lang="en-US" b="0" i="0" u="none" strike="noStrike">
                <a:solidFill>
                  <a:srgbClr val="FFFFFF"/>
                </a:solidFill>
                <a:effectLst/>
              </a:rPr>
              <a:t>Professor of Biology, Folsom Lake College</a:t>
            </a:r>
            <a:endParaRPr lang="en-US" b="0">
              <a:solidFill>
                <a:srgbClr val="FFFFFF"/>
              </a:solidFill>
              <a:effectLst/>
            </a:endParaRPr>
          </a:p>
          <a:p>
            <a:pPr marL="0" indent="0">
              <a:buNone/>
            </a:pPr>
            <a:br>
              <a:rPr lang="en-US">
                <a:solidFill>
                  <a:srgbClr val="FFFFFF"/>
                </a:solidFill>
              </a:rPr>
            </a:br>
            <a:endParaRPr lang="en-US">
              <a:solidFill>
                <a:srgbClr val="FFFFFF"/>
              </a:solidFill>
            </a:endParaRPr>
          </a:p>
        </p:txBody>
      </p:sp>
    </p:spTree>
    <p:extLst>
      <p:ext uri="{BB962C8B-B14F-4D97-AF65-F5344CB8AC3E}">
        <p14:creationId xmlns:p14="http://schemas.microsoft.com/office/powerpoint/2010/main" val="117400538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16478-24E3-DF24-F63F-C4E01CF6F694}"/>
              </a:ext>
            </a:extLst>
          </p:cNvPr>
          <p:cNvSpPr>
            <a:spLocks noGrp="1"/>
          </p:cNvSpPr>
          <p:nvPr>
            <p:ph type="title"/>
          </p:nvPr>
        </p:nvSpPr>
        <p:spPr>
          <a:xfrm>
            <a:off x="838200" y="365125"/>
            <a:ext cx="10515600" cy="1325563"/>
          </a:xfrm>
        </p:spPr>
        <p:txBody>
          <a:bodyPr>
            <a:normAutofit/>
          </a:bodyPr>
          <a:lstStyle/>
          <a:p>
            <a:r>
              <a:rPr lang="en-US" sz="5400"/>
              <a:t>Session Outcomes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58AEC54-782B-B3F6-16CD-4A250C3B1179}"/>
              </a:ext>
            </a:extLst>
          </p:cNvPr>
          <p:cNvGraphicFramePr>
            <a:graphicFrameLocks noGrp="1"/>
          </p:cNvGraphicFramePr>
          <p:nvPr>
            <p:ph idx="1"/>
            <p:extLst>
              <p:ext uri="{D42A27DB-BD31-4B8C-83A1-F6EECF244321}">
                <p14:modId xmlns:p14="http://schemas.microsoft.com/office/powerpoint/2010/main" val="99360195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2021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red beads on a skewer">
            <a:extLst>
              <a:ext uri="{FF2B5EF4-FFF2-40B4-BE49-F238E27FC236}">
                <a16:creationId xmlns:a16="http://schemas.microsoft.com/office/drawing/2014/main" id="{87FC28DA-0CD8-6263-5166-1FA77EC79F24}"/>
              </a:ext>
            </a:extLst>
          </p:cNvPr>
          <p:cNvPicPr>
            <a:picLocks noChangeAspect="1"/>
          </p:cNvPicPr>
          <p:nvPr/>
        </p:nvPicPr>
        <p:blipFill rotWithShape="1">
          <a:blip r:embed="rId2">
            <a:extLst>
              <a:ext uri="{28A0092B-C50C-407E-A947-70E740481C1C}">
                <a14:useLocalDpi xmlns:a14="http://schemas.microsoft.com/office/drawing/2010/main" val="0"/>
              </a:ext>
            </a:extLst>
          </a:blip>
          <a:srcRect t="4223" b="11507"/>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AACDC-EFBA-5D2A-6F77-A78AB1B6A89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What is Attendance Accounting?</a:t>
            </a:r>
          </a:p>
        </p:txBody>
      </p:sp>
      <p:sp>
        <p:nvSpPr>
          <p:cNvPr id="3" name="Text Placeholder 2">
            <a:extLst>
              <a:ext uri="{FF2B5EF4-FFF2-40B4-BE49-F238E27FC236}">
                <a16:creationId xmlns:a16="http://schemas.microsoft.com/office/drawing/2014/main" id="{BDBEEC9B-915B-E9A4-EEA2-25FF0C0E2D22}"/>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4255611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hite calculator">
            <a:extLst>
              <a:ext uri="{FF2B5EF4-FFF2-40B4-BE49-F238E27FC236}">
                <a16:creationId xmlns:a16="http://schemas.microsoft.com/office/drawing/2014/main" id="{2CA95BD5-6092-1034-B51B-7673AE526EF6}"/>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0" y="10"/>
            <a:ext cx="8937938"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CE753A-C3A5-CA79-A98A-E8C3F14847C4}"/>
              </a:ext>
            </a:extLst>
          </p:cNvPr>
          <p:cNvSpPr>
            <a:spLocks noGrp="1"/>
          </p:cNvSpPr>
          <p:nvPr>
            <p:ph type="title"/>
          </p:nvPr>
        </p:nvSpPr>
        <p:spPr>
          <a:xfrm>
            <a:off x="7531610" y="365125"/>
            <a:ext cx="3822189" cy="1899912"/>
          </a:xfrm>
        </p:spPr>
        <p:txBody>
          <a:bodyPr>
            <a:normAutofit/>
          </a:bodyPr>
          <a:lstStyle/>
          <a:p>
            <a:r>
              <a:rPr lang="en-US" sz="4000"/>
              <a:t>Attendance Accounting Definition</a:t>
            </a:r>
          </a:p>
        </p:txBody>
      </p:sp>
      <p:sp>
        <p:nvSpPr>
          <p:cNvPr id="3" name="Content Placeholder 2">
            <a:extLst>
              <a:ext uri="{FF2B5EF4-FFF2-40B4-BE49-F238E27FC236}">
                <a16:creationId xmlns:a16="http://schemas.microsoft.com/office/drawing/2014/main" id="{5952B314-7B77-4550-C90E-C9A5BF0F0CEE}"/>
              </a:ext>
            </a:extLst>
          </p:cNvPr>
          <p:cNvSpPr>
            <a:spLocks noGrp="1"/>
          </p:cNvSpPr>
          <p:nvPr>
            <p:ph idx="1"/>
          </p:nvPr>
        </p:nvSpPr>
        <p:spPr>
          <a:xfrm>
            <a:off x="7531610" y="2434201"/>
            <a:ext cx="3822189" cy="3742762"/>
          </a:xfrm>
        </p:spPr>
        <p:txBody>
          <a:bodyPr>
            <a:normAutofit/>
          </a:bodyPr>
          <a:lstStyle/>
          <a:p>
            <a:pPr indent="0" rtl="0">
              <a:spcBef>
                <a:spcPts val="0"/>
              </a:spcBef>
              <a:spcAft>
                <a:spcPts val="0"/>
              </a:spcAft>
              <a:buNone/>
            </a:pPr>
            <a:r>
              <a:rPr lang="en-US" sz="1700" b="0" i="0" u="none" strike="noStrike">
                <a:effectLst/>
              </a:rPr>
              <a:t>A means to calculate hours of student attendance to determine state apportionment. </a:t>
            </a:r>
          </a:p>
          <a:p>
            <a:pPr indent="0" rtl="0">
              <a:spcBef>
                <a:spcPts val="0"/>
              </a:spcBef>
              <a:spcAft>
                <a:spcPts val="0"/>
              </a:spcAft>
              <a:buNone/>
            </a:pPr>
            <a:endParaRPr lang="en-US" sz="1700"/>
          </a:p>
          <a:p>
            <a:pPr indent="0" rtl="0">
              <a:spcBef>
                <a:spcPts val="0"/>
              </a:spcBef>
              <a:spcAft>
                <a:spcPts val="0"/>
              </a:spcAft>
              <a:buNone/>
            </a:pPr>
            <a:r>
              <a:rPr lang="en-US" sz="1700" b="0" i="0" u="none" strike="noStrike">
                <a:effectLst/>
              </a:rPr>
              <a:t>The </a:t>
            </a:r>
            <a:r>
              <a:rPr lang="en-US" sz="1700" b="0" i="0" u="sng" strike="noStrike">
                <a:effectLst/>
                <a:hlinkClick r:id="rId3"/>
              </a:rPr>
              <a:t>Student Attendance Accounting Manual (SAAM) </a:t>
            </a:r>
            <a:r>
              <a:rPr lang="en-US" sz="1700" b="0" i="0" u="none" strike="noStrike">
                <a:effectLst/>
              </a:rPr>
              <a:t>provides guidance on provisions of Title 5, the Education Code and other statutes in the area of attendance accounting and reporting for apportionment purposes, including those relating to student residence classification and academic calendars.  The SAAM is developed and updated by the </a:t>
            </a:r>
            <a:r>
              <a:rPr lang="en-US" sz="1700" b="0" i="0" u="sng" strike="noStrike">
                <a:effectLst/>
                <a:hlinkClick r:id="rId4"/>
              </a:rPr>
              <a:t>Fiscal Standards and Accountability Unit in the CCCCO</a:t>
            </a:r>
            <a:r>
              <a:rPr lang="en-US" sz="1700" b="0" i="0" u="none" strike="noStrike">
                <a:effectLst/>
              </a:rPr>
              <a:t>.</a:t>
            </a:r>
            <a:endParaRPr lang="en-US" sz="1700" b="0">
              <a:effectLst/>
            </a:endParaRPr>
          </a:p>
          <a:p>
            <a:pPr marL="0" indent="0">
              <a:buNone/>
            </a:pPr>
            <a:endParaRPr lang="en-US" sz="1700"/>
          </a:p>
        </p:txBody>
      </p:sp>
    </p:spTree>
    <p:extLst>
      <p:ext uri="{BB962C8B-B14F-4D97-AF65-F5344CB8AC3E}">
        <p14:creationId xmlns:p14="http://schemas.microsoft.com/office/powerpoint/2010/main" val="744711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343260-0FD5-FF0D-4B65-76DA4E96DB16}"/>
              </a:ext>
            </a:extLst>
          </p:cNvPr>
          <p:cNvSpPr>
            <a:spLocks noGrp="1"/>
          </p:cNvSpPr>
          <p:nvPr>
            <p:ph type="title"/>
          </p:nvPr>
        </p:nvSpPr>
        <p:spPr>
          <a:xfrm>
            <a:off x="838199" y="548464"/>
            <a:ext cx="3807187" cy="2228074"/>
          </a:xfrm>
        </p:spPr>
        <p:txBody>
          <a:bodyPr>
            <a:normAutofit/>
          </a:bodyPr>
          <a:lstStyle/>
          <a:p>
            <a:r>
              <a:rPr lang="en-US" sz="4000"/>
              <a:t>Attendance Accounting Variables</a:t>
            </a:r>
          </a:p>
        </p:txBody>
      </p:sp>
      <p:sp>
        <p:nvSpPr>
          <p:cNvPr id="3" name="Content Placeholder 2">
            <a:extLst>
              <a:ext uri="{FF2B5EF4-FFF2-40B4-BE49-F238E27FC236}">
                <a16:creationId xmlns:a16="http://schemas.microsoft.com/office/drawing/2014/main" id="{9767E664-9750-FF71-F5F9-10A1DA42ADD9}"/>
              </a:ext>
            </a:extLst>
          </p:cNvPr>
          <p:cNvSpPr>
            <a:spLocks noGrp="1"/>
          </p:cNvSpPr>
          <p:nvPr>
            <p:ph idx="1"/>
          </p:nvPr>
        </p:nvSpPr>
        <p:spPr>
          <a:xfrm>
            <a:off x="838201" y="2962279"/>
            <a:ext cx="3799425" cy="3143241"/>
          </a:xfrm>
        </p:spPr>
        <p:txBody>
          <a:bodyPr>
            <a:normAutofit/>
          </a:bodyPr>
          <a:lstStyle/>
          <a:p>
            <a:pPr marL="457200" indent="-457200" fontAlgn="base">
              <a:spcBef>
                <a:spcPts val="800"/>
              </a:spcBef>
              <a:buFont typeface="+mj-lt"/>
              <a:buAutoNum type="arabicPeriod"/>
            </a:pPr>
            <a:r>
              <a:rPr lang="en-US" sz="2000" b="0" i="0" u="none" strike="noStrike">
                <a:effectLst/>
              </a:rPr>
              <a:t>Academic Calendar</a:t>
            </a:r>
          </a:p>
          <a:p>
            <a:pPr marL="457200" indent="-457200" fontAlgn="base">
              <a:spcBef>
                <a:spcPts val="0"/>
              </a:spcBef>
              <a:buFont typeface="+mj-lt"/>
              <a:buAutoNum type="arabicPeriod"/>
            </a:pPr>
            <a:r>
              <a:rPr lang="en-US" sz="2000" b="0" i="0" u="none" strike="noStrike">
                <a:effectLst/>
              </a:rPr>
              <a:t>Type of Course</a:t>
            </a:r>
          </a:p>
          <a:p>
            <a:pPr lvl="1" fontAlgn="base">
              <a:spcBef>
                <a:spcPts val="0"/>
              </a:spcBef>
            </a:pPr>
            <a:r>
              <a:rPr lang="en-US" sz="2000" b="0" i="0" u="none" strike="noStrike">
                <a:effectLst/>
              </a:rPr>
              <a:t>Credit</a:t>
            </a:r>
          </a:p>
          <a:p>
            <a:pPr lvl="1" fontAlgn="base">
              <a:spcBef>
                <a:spcPts val="0"/>
              </a:spcBef>
            </a:pPr>
            <a:r>
              <a:rPr lang="en-US" sz="2000" b="0" i="0" u="none" strike="noStrike">
                <a:effectLst/>
              </a:rPr>
              <a:t>Non-credit</a:t>
            </a:r>
          </a:p>
          <a:p>
            <a:pPr marL="457200" indent="-457200" fontAlgn="base">
              <a:spcBef>
                <a:spcPts val="0"/>
              </a:spcBef>
              <a:buFont typeface="+mj-lt"/>
              <a:buAutoNum type="arabicPeriod"/>
            </a:pPr>
            <a:r>
              <a:rPr lang="en-US" sz="2000" b="0" i="0" u="none" strike="noStrike">
                <a:effectLst/>
              </a:rPr>
              <a:t>Scheduling</a:t>
            </a:r>
          </a:p>
          <a:p>
            <a:pPr lvl="1" fontAlgn="base">
              <a:spcBef>
                <a:spcPts val="0"/>
              </a:spcBef>
            </a:pPr>
            <a:r>
              <a:rPr lang="en-US" sz="2000" b="0" i="0" u="none" strike="noStrike">
                <a:effectLst/>
              </a:rPr>
              <a:t>Term length</a:t>
            </a:r>
          </a:p>
          <a:p>
            <a:pPr lvl="1" fontAlgn="base">
              <a:spcBef>
                <a:spcPts val="0"/>
              </a:spcBef>
            </a:pPr>
            <a:r>
              <a:rPr lang="en-US" sz="2000" b="0" i="0" u="none" strike="noStrike">
                <a:effectLst/>
              </a:rPr>
              <a:t>Consistent every week</a:t>
            </a:r>
          </a:p>
          <a:p>
            <a:pPr lvl="1" fontAlgn="base">
              <a:spcBef>
                <a:spcPts val="0"/>
              </a:spcBef>
            </a:pPr>
            <a:r>
              <a:rPr lang="en-US" sz="2000" b="0" i="0" u="none" strike="noStrike">
                <a:effectLst/>
              </a:rPr>
              <a:t>Modality</a:t>
            </a:r>
          </a:p>
          <a:p>
            <a:pPr marL="457200" indent="-457200" fontAlgn="base">
              <a:spcBef>
                <a:spcPts val="0"/>
              </a:spcBef>
              <a:buFont typeface="+mj-lt"/>
              <a:buAutoNum type="arabicPeriod"/>
            </a:pPr>
            <a:r>
              <a:rPr lang="en-US" sz="2000" b="0" i="0" u="none" strike="noStrike">
                <a:effectLst/>
              </a:rPr>
              <a:t>Students enrolled</a:t>
            </a:r>
          </a:p>
          <a:p>
            <a:pPr lvl="1" fontAlgn="base">
              <a:spcBef>
                <a:spcPts val="0"/>
              </a:spcBef>
            </a:pPr>
            <a:r>
              <a:rPr lang="en-US" sz="2000" b="0" i="0" u="none" strike="noStrike">
                <a:effectLst/>
              </a:rPr>
              <a:t>Resident vs Non-Resident</a:t>
            </a:r>
          </a:p>
          <a:p>
            <a:pPr lvl="1" fontAlgn="base">
              <a:spcBef>
                <a:spcPts val="0"/>
              </a:spcBef>
            </a:pPr>
            <a:r>
              <a:rPr lang="en-US" sz="2000" b="0" i="0" u="none" strike="noStrike">
                <a:effectLst/>
              </a:rPr>
              <a:t>Number</a:t>
            </a:r>
          </a:p>
        </p:txBody>
      </p:sp>
      <p:pic>
        <p:nvPicPr>
          <p:cNvPr id="9" name="Picture 8" descr="Wooden puzzle">
            <a:extLst>
              <a:ext uri="{FF2B5EF4-FFF2-40B4-BE49-F238E27FC236}">
                <a16:creationId xmlns:a16="http://schemas.microsoft.com/office/drawing/2014/main" id="{B8941AE0-60E6-65D5-BF1A-E9200C4AC84B}"/>
              </a:ext>
            </a:extLst>
          </p:cNvPr>
          <p:cNvPicPr>
            <a:picLocks noChangeAspect="1"/>
          </p:cNvPicPr>
          <p:nvPr/>
        </p:nvPicPr>
        <p:blipFill rotWithShape="1">
          <a:blip r:embed="rId2">
            <a:extLst>
              <a:ext uri="{28A0092B-C50C-407E-A947-70E740481C1C}">
                <a14:useLocalDpi xmlns:a14="http://schemas.microsoft.com/office/drawing/2010/main" val="0"/>
              </a:ext>
            </a:extLst>
          </a:blip>
          <a:srcRect l="13067" r="17032" b="-1"/>
          <a:stretch/>
        </p:blipFill>
        <p:spPr>
          <a:xfrm>
            <a:off x="5010386" y="10"/>
            <a:ext cx="7181613" cy="6857990"/>
          </a:xfrm>
          <a:prstGeom prst="rect">
            <a:avLst/>
          </a:prstGeom>
          <a:effectLst/>
        </p:spPr>
      </p:pic>
    </p:spTree>
    <p:extLst>
      <p:ext uri="{BB962C8B-B14F-4D97-AF65-F5344CB8AC3E}">
        <p14:creationId xmlns:p14="http://schemas.microsoft.com/office/powerpoint/2010/main" val="3620617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0021-0877-ABC8-EE70-ED13DF6F48FC}"/>
              </a:ext>
            </a:extLst>
          </p:cNvPr>
          <p:cNvSpPr>
            <a:spLocks noGrp="1"/>
          </p:cNvSpPr>
          <p:nvPr>
            <p:ph type="title"/>
          </p:nvPr>
        </p:nvSpPr>
        <p:spPr/>
        <p:txBody>
          <a:bodyPr/>
          <a:lstStyle/>
          <a:p>
            <a:r>
              <a:rPr lang="en-US" dirty="0"/>
              <a:t>Attendance Accounting Reporting &amp; Funding </a:t>
            </a:r>
          </a:p>
        </p:txBody>
      </p:sp>
      <p:sp>
        <p:nvSpPr>
          <p:cNvPr id="4" name="Text Placeholder 3">
            <a:extLst>
              <a:ext uri="{FF2B5EF4-FFF2-40B4-BE49-F238E27FC236}">
                <a16:creationId xmlns:a16="http://schemas.microsoft.com/office/drawing/2014/main" id="{29DF686F-DA68-49D0-C209-C85A5FB1FDA2}"/>
              </a:ext>
            </a:extLst>
          </p:cNvPr>
          <p:cNvSpPr>
            <a:spLocks noGrp="1"/>
          </p:cNvSpPr>
          <p:nvPr>
            <p:ph type="body" idx="1"/>
          </p:nvPr>
        </p:nvSpPr>
        <p:spPr/>
        <p:txBody>
          <a:bodyPr/>
          <a:lstStyle/>
          <a:p>
            <a:r>
              <a:rPr lang="en-US" dirty="0"/>
              <a:t>320 Reporting Deadlines</a:t>
            </a:r>
          </a:p>
        </p:txBody>
      </p:sp>
      <p:graphicFrame>
        <p:nvGraphicFramePr>
          <p:cNvPr id="10" name="Content Placeholder 4">
            <a:extLst>
              <a:ext uri="{FF2B5EF4-FFF2-40B4-BE49-F238E27FC236}">
                <a16:creationId xmlns:a16="http://schemas.microsoft.com/office/drawing/2014/main" id="{BFA1D3B8-B186-6A2F-1F30-324FAFD46FE1}"/>
              </a:ext>
            </a:extLst>
          </p:cNvPr>
          <p:cNvGraphicFramePr>
            <a:graphicFrameLocks noGrp="1"/>
          </p:cNvGraphicFramePr>
          <p:nvPr>
            <p:ph sz="half" idx="2"/>
            <p:extLst>
              <p:ext uri="{D42A27DB-BD31-4B8C-83A1-F6EECF244321}">
                <p14:modId xmlns:p14="http://schemas.microsoft.com/office/powerpoint/2010/main" val="3121121779"/>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336D9499-ED5C-DE30-07E9-0077136E6E80}"/>
              </a:ext>
            </a:extLst>
          </p:cNvPr>
          <p:cNvSpPr>
            <a:spLocks noGrp="1"/>
          </p:cNvSpPr>
          <p:nvPr>
            <p:ph type="body" sz="quarter" idx="3"/>
          </p:nvPr>
        </p:nvSpPr>
        <p:spPr/>
        <p:txBody>
          <a:bodyPr/>
          <a:lstStyle/>
          <a:p>
            <a:r>
              <a:rPr lang="en-US" dirty="0"/>
              <a:t>Funding Levels (2022-23 P1 Rates)</a:t>
            </a:r>
          </a:p>
        </p:txBody>
      </p:sp>
      <p:graphicFrame>
        <p:nvGraphicFramePr>
          <p:cNvPr id="12" name="Diagram 11">
            <a:extLst>
              <a:ext uri="{FF2B5EF4-FFF2-40B4-BE49-F238E27FC236}">
                <a16:creationId xmlns:a16="http://schemas.microsoft.com/office/drawing/2014/main" id="{6369E4AF-3A79-27A7-B917-4611DF959D1B}"/>
              </a:ext>
            </a:extLst>
          </p:cNvPr>
          <p:cNvGraphicFramePr/>
          <p:nvPr>
            <p:extLst>
              <p:ext uri="{D42A27DB-BD31-4B8C-83A1-F6EECF244321}">
                <p14:modId xmlns:p14="http://schemas.microsoft.com/office/powerpoint/2010/main" val="1196152959"/>
              </p:ext>
            </p:extLst>
          </p:nvPr>
        </p:nvGraphicFramePr>
        <p:xfrm>
          <a:off x="6172200" y="2455482"/>
          <a:ext cx="5489263" cy="3987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92354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with idea concept">
            <a:extLst>
              <a:ext uri="{FF2B5EF4-FFF2-40B4-BE49-F238E27FC236}">
                <a16:creationId xmlns:a16="http://schemas.microsoft.com/office/drawing/2014/main" id="{09393315-B8B1-B67F-FF53-3FB6E6830B43}"/>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1FFE24-303B-EF18-D648-58F65C12756A}"/>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b="1" dirty="0"/>
              <a:t>Your Turn: </a:t>
            </a:r>
            <a:r>
              <a:rPr lang="en-US" sz="5100" dirty="0"/>
              <a:t>You’ve suggested some creative scheduling ideas … </a:t>
            </a:r>
            <a:br>
              <a:rPr lang="en-US" sz="5100" dirty="0"/>
            </a:br>
            <a:r>
              <a:rPr lang="en-US" sz="5100" dirty="0"/>
              <a:t>but they were not adopted.</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897CB4C-A069-4BCB-EC30-31E8F3D1DF97}"/>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endParaRPr lang="en-US" dirty="0">
              <a:solidFill>
                <a:schemeClr val="tx1"/>
              </a:solidFill>
            </a:endParaRPr>
          </a:p>
        </p:txBody>
      </p:sp>
    </p:spTree>
    <p:extLst>
      <p:ext uri="{BB962C8B-B14F-4D97-AF65-F5344CB8AC3E}">
        <p14:creationId xmlns:p14="http://schemas.microsoft.com/office/powerpoint/2010/main" val="89469732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937772c-f5cf-4240-8535-afbad1742f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C8C6FFAB0130479CC34A26D1FEA144" ma:contentTypeVersion="15" ma:contentTypeDescription="Create a new document." ma:contentTypeScope="" ma:versionID="b2011c49689a5b1dbe54f2fba8539dd7">
  <xsd:schema xmlns:xsd="http://www.w3.org/2001/XMLSchema" xmlns:xs="http://www.w3.org/2001/XMLSchema" xmlns:p="http://schemas.microsoft.com/office/2006/metadata/properties" xmlns:ns3="c8b2d7e2-3ace-4dea-964f-b2d7369d83c3" xmlns:ns4="3937772c-f5cf-4240-8535-afbad1742fa9" targetNamespace="http://schemas.microsoft.com/office/2006/metadata/properties" ma:root="true" ma:fieldsID="4985238f94696cf46b12652c8768f7ae" ns3:_="" ns4:_="">
    <xsd:import namespace="c8b2d7e2-3ace-4dea-964f-b2d7369d83c3"/>
    <xsd:import namespace="3937772c-f5cf-4240-8535-afbad1742fa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b2d7e2-3ace-4dea-964f-b2d7369d83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37772c-f5cf-4240-8535-afbad1742fa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E658F4-A724-4EE9-8BDD-8E7127517DEA}">
  <ds:schemaRefs>
    <ds:schemaRef ds:uri="http://purl.org/dc/elements/1.1/"/>
    <ds:schemaRef ds:uri="http://schemas.microsoft.com/office/2006/metadata/properties"/>
    <ds:schemaRef ds:uri="3937772c-f5cf-4240-8535-afbad1742fa9"/>
    <ds:schemaRef ds:uri="c8b2d7e2-3ace-4dea-964f-b2d7369d83c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118EC481-9752-4318-B51F-2D5F854C1C3D}">
  <ds:schemaRefs>
    <ds:schemaRef ds:uri="http://schemas.microsoft.com/sharepoint/v3/contenttype/forms"/>
  </ds:schemaRefs>
</ds:datastoreItem>
</file>

<file path=customXml/itemProps3.xml><?xml version="1.0" encoding="utf-8"?>
<ds:datastoreItem xmlns:ds="http://schemas.openxmlformats.org/officeDocument/2006/customXml" ds:itemID="{010BD3F8-B380-422D-98EB-392E99BA8A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b2d7e2-3ace-4dea-964f-b2d7369d83c3"/>
    <ds:schemaRef ds:uri="3937772c-f5cf-4240-8535-afbad1742f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2238</TotalTime>
  <Words>804</Words>
  <Application>Microsoft Macintosh PowerPoint</Application>
  <PresentationFormat>Widescreen</PresentationFormat>
  <Paragraphs>153</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Cambria Math</vt:lpstr>
      <vt:lpstr>Office Theme</vt:lpstr>
      <vt:lpstr>Rethinking Attendance Accounting: What if We Did Things Differently</vt:lpstr>
      <vt:lpstr>Session Description</vt:lpstr>
      <vt:lpstr>Presenters</vt:lpstr>
      <vt:lpstr>Session Outcomes</vt:lpstr>
      <vt:lpstr>What is Attendance Accounting?</vt:lpstr>
      <vt:lpstr>Attendance Accounting Definition</vt:lpstr>
      <vt:lpstr>Attendance Accounting Variables</vt:lpstr>
      <vt:lpstr>Attendance Accounting Reporting &amp; Funding </vt:lpstr>
      <vt:lpstr>Your Turn: You’ve suggested some creative scheduling ideas …  but they were not adopted.</vt:lpstr>
      <vt:lpstr>Scheduling Ideas</vt:lpstr>
      <vt:lpstr>Existing Attendance Accounting Methods</vt:lpstr>
      <vt:lpstr>At its simplest, the FTES formula is:</vt:lpstr>
      <vt:lpstr>Contact Hours are the Problem</vt:lpstr>
      <vt:lpstr>Course-level variations</vt:lpstr>
      <vt:lpstr>Effects of Creative Scheduling: FTES change in shifting from  full-term, in-person classes to a more creative blend Assuming 1000 Sections with 35 students each using TSCH in previous table, 2022-23 credit rate</vt:lpstr>
      <vt:lpstr>Why Does it Matter?</vt:lpstr>
      <vt:lpstr>STUDENT SCHEDULING NEEDS &amp; IMPACT ON ENROLLMENTS</vt:lpstr>
      <vt:lpstr>What Are Some Alternatives?</vt:lpstr>
      <vt:lpstr>GETTING TO A COLLECTIVE VOICE TO INFORM CONSULTATION PROCESS</vt:lpstr>
      <vt:lpstr>Initial Principles &amp; Priorities for Flexible Scheduling</vt:lpstr>
      <vt:lpstr>What might “break” if we change our attendance accounting methods?</vt:lpstr>
      <vt:lpstr>What might “break” if we change?</vt:lpstr>
      <vt:lpstr>Questions?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Better, Simpler, Unified Formula for FTES</dc:title>
  <dc:creator>Brian Sanders</dc:creator>
  <cp:lastModifiedBy>Tram Vo-Kumamoto</cp:lastModifiedBy>
  <cp:revision>46</cp:revision>
  <dcterms:created xsi:type="dcterms:W3CDTF">2023-01-04T23:39:13Z</dcterms:created>
  <dcterms:modified xsi:type="dcterms:W3CDTF">2023-04-18T10:43:50Z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0x01010066C8C6FFAB0130479CC34A26D1FEA144</vt:lpwstr>
  </property>
</Properties>
</file>