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61" r:id="rId2"/>
    <p:sldId id="263" r:id="rId3"/>
    <p:sldId id="267" r:id="rId4"/>
    <p:sldId id="268" r:id="rId5"/>
    <p:sldId id="269" r:id="rId6"/>
    <p:sldId id="270" r:id="rId7"/>
    <p:sldId id="282" r:id="rId8"/>
    <p:sldId id="271" r:id="rId9"/>
    <p:sldId id="272" r:id="rId10"/>
    <p:sldId id="278" r:id="rId11"/>
    <p:sldId id="262" r:id="rId12"/>
    <p:sldId id="273" r:id="rId13"/>
    <p:sldId id="277" r:id="rId14"/>
    <p:sldId id="279" r:id="rId15"/>
    <p:sldId id="274" r:id="rId16"/>
    <p:sldId id="264" r:id="rId17"/>
    <p:sldId id="275" r:id="rId18"/>
    <p:sldId id="265" r:id="rId19"/>
    <p:sldId id="276" r:id="rId20"/>
    <p:sldId id="280" r:id="rId21"/>
    <p:sldId id="281"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60236D"/>
    <a:srgbClr val="000000"/>
    <a:srgbClr val="FF9845"/>
    <a:srgbClr val="FF8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51"/>
    <p:restoredTop sz="95909"/>
  </p:normalViewPr>
  <p:slideViewPr>
    <p:cSldViewPr snapToGrid="0" snapToObjects="1">
      <p:cViewPr varScale="1">
        <p:scale>
          <a:sx n="97" d="100"/>
          <a:sy n="97" d="100"/>
        </p:scale>
        <p:origin x="224" y="456"/>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AF38F4D-2A84-5D4E-A06F-F3281D6811A2}" type="datetimeFigureOut">
              <a:rPr lang="en-US"/>
              <a:pPr>
                <a:defRPr/>
              </a:pPr>
              <a:t>4/13/23</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A5C4AEE-3ED6-A648-8F0A-30E5CDB9246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1D53C4-B748-F94B-8618-1C8A4CDB5E2E}" type="datetimeFigureOut">
              <a:rPr lang="en-US"/>
              <a:pPr>
                <a:defRPr/>
              </a:pPr>
              <a:t>4/13/23</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E75ABD-7C45-2E4B-94AC-5D3C882FB6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LaTonya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a:t>
            </a:fld>
            <a:endParaRPr lang="en-US" altLang="en-US"/>
          </a:p>
        </p:txBody>
      </p:sp>
    </p:spTree>
    <p:extLst>
      <p:ext uri="{BB962C8B-B14F-4D97-AF65-F5344CB8AC3E}">
        <p14:creationId xmlns:p14="http://schemas.microsoft.com/office/powerpoint/2010/main" val="77040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11</a:t>
            </a:fld>
            <a:endParaRPr lang="en-US" altLang="en-US"/>
          </a:p>
        </p:txBody>
      </p:sp>
    </p:spTree>
    <p:extLst>
      <p:ext uri="{BB962C8B-B14F-4D97-AF65-F5344CB8AC3E}">
        <p14:creationId xmlns:p14="http://schemas.microsoft.com/office/powerpoint/2010/main" val="1833982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LaTonya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12</a:t>
            </a:fld>
            <a:endParaRPr lang="en-US" altLang="en-US"/>
          </a:p>
        </p:txBody>
      </p:sp>
    </p:spTree>
    <p:extLst>
      <p:ext uri="{BB962C8B-B14F-4D97-AF65-F5344CB8AC3E}">
        <p14:creationId xmlns:p14="http://schemas.microsoft.com/office/powerpoint/2010/main" val="1792757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LaTonya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13</a:t>
            </a:fld>
            <a:endParaRPr lang="en-US" altLang="en-US"/>
          </a:p>
        </p:txBody>
      </p:sp>
    </p:spTree>
    <p:extLst>
      <p:ext uri="{BB962C8B-B14F-4D97-AF65-F5344CB8AC3E}">
        <p14:creationId xmlns:p14="http://schemas.microsoft.com/office/powerpoint/2010/main" val="3473005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14</a:t>
            </a:fld>
            <a:endParaRPr lang="en-US" altLang="en-US"/>
          </a:p>
        </p:txBody>
      </p:sp>
    </p:spTree>
    <p:extLst>
      <p:ext uri="{BB962C8B-B14F-4D97-AF65-F5344CB8AC3E}">
        <p14:creationId xmlns:p14="http://schemas.microsoft.com/office/powerpoint/2010/main" val="1367113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15</a:t>
            </a:fld>
            <a:endParaRPr lang="en-US" altLang="en-US"/>
          </a:p>
        </p:txBody>
      </p:sp>
    </p:spTree>
    <p:extLst>
      <p:ext uri="{BB962C8B-B14F-4D97-AF65-F5344CB8AC3E}">
        <p14:creationId xmlns:p14="http://schemas.microsoft.com/office/powerpoint/2010/main" val="2977740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LaTonya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16</a:t>
            </a:fld>
            <a:endParaRPr lang="en-US" altLang="en-US"/>
          </a:p>
        </p:txBody>
      </p:sp>
    </p:spTree>
    <p:extLst>
      <p:ext uri="{BB962C8B-B14F-4D97-AF65-F5344CB8AC3E}">
        <p14:creationId xmlns:p14="http://schemas.microsoft.com/office/powerpoint/2010/main" val="106422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17</a:t>
            </a:fld>
            <a:endParaRPr lang="en-US" altLang="en-US"/>
          </a:p>
        </p:txBody>
      </p:sp>
    </p:spTree>
    <p:extLst>
      <p:ext uri="{BB962C8B-B14F-4D97-AF65-F5344CB8AC3E}">
        <p14:creationId xmlns:p14="http://schemas.microsoft.com/office/powerpoint/2010/main" val="1527697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18</a:t>
            </a:fld>
            <a:endParaRPr lang="en-US" altLang="en-US"/>
          </a:p>
        </p:txBody>
      </p:sp>
    </p:spTree>
    <p:extLst>
      <p:ext uri="{BB962C8B-B14F-4D97-AF65-F5344CB8AC3E}">
        <p14:creationId xmlns:p14="http://schemas.microsoft.com/office/powerpoint/2010/main" val="3754712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LaTonya, Elizabeth, Zach</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19</a:t>
            </a:fld>
            <a:endParaRPr lang="en-US" altLang="en-US"/>
          </a:p>
        </p:txBody>
      </p:sp>
    </p:spTree>
    <p:extLst>
      <p:ext uri="{BB962C8B-B14F-4D97-AF65-F5344CB8AC3E}">
        <p14:creationId xmlns:p14="http://schemas.microsoft.com/office/powerpoint/2010/main" val="1936358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LaTonya, Elizabeth</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20</a:t>
            </a:fld>
            <a:endParaRPr lang="en-US" altLang="en-US"/>
          </a:p>
        </p:txBody>
      </p:sp>
    </p:spTree>
    <p:extLst>
      <p:ext uri="{BB962C8B-B14F-4D97-AF65-F5344CB8AC3E}">
        <p14:creationId xmlns:p14="http://schemas.microsoft.com/office/powerpoint/2010/main" val="315248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LaTonya, Elizabeth, Zach</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a:t>
            </a:fld>
            <a:endParaRPr lang="en-US" altLang="en-US"/>
          </a:p>
        </p:txBody>
      </p:sp>
    </p:spTree>
    <p:extLst>
      <p:ext uri="{BB962C8B-B14F-4D97-AF65-F5344CB8AC3E}">
        <p14:creationId xmlns:p14="http://schemas.microsoft.com/office/powerpoint/2010/main" val="3557004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us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21</a:t>
            </a:fld>
            <a:endParaRPr lang="en-US" altLang="en-US"/>
          </a:p>
        </p:txBody>
      </p:sp>
    </p:spTree>
    <p:extLst>
      <p:ext uri="{BB962C8B-B14F-4D97-AF65-F5344CB8AC3E}">
        <p14:creationId xmlns:p14="http://schemas.microsoft.com/office/powerpoint/2010/main" val="3079522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pass on by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3</a:t>
            </a:fld>
            <a:endParaRPr lang="en-US" altLang="en-US"/>
          </a:p>
        </p:txBody>
      </p:sp>
    </p:spTree>
    <p:extLst>
      <p:ext uri="{BB962C8B-B14F-4D97-AF65-F5344CB8AC3E}">
        <p14:creationId xmlns:p14="http://schemas.microsoft.com/office/powerpoint/2010/main" val="1927026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5</a:t>
            </a:fld>
            <a:endParaRPr lang="en-US" altLang="en-US"/>
          </a:p>
        </p:txBody>
      </p:sp>
    </p:spTree>
    <p:extLst>
      <p:ext uri="{BB962C8B-B14F-4D97-AF65-F5344CB8AC3E}">
        <p14:creationId xmlns:p14="http://schemas.microsoft.com/office/powerpoint/2010/main" val="429231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6</a:t>
            </a:fld>
            <a:endParaRPr lang="en-US" altLang="en-US"/>
          </a:p>
        </p:txBody>
      </p:sp>
    </p:spTree>
    <p:extLst>
      <p:ext uri="{BB962C8B-B14F-4D97-AF65-F5344CB8AC3E}">
        <p14:creationId xmlns:p14="http://schemas.microsoft.com/office/powerpoint/2010/main" val="428513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 especially hear from Zach</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7</a:t>
            </a:fld>
            <a:endParaRPr lang="en-US" altLang="en-US"/>
          </a:p>
        </p:txBody>
      </p:sp>
    </p:spTree>
    <p:extLst>
      <p:ext uri="{BB962C8B-B14F-4D97-AF65-F5344CB8AC3E}">
        <p14:creationId xmlns:p14="http://schemas.microsoft.com/office/powerpoint/2010/main" val="187275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8</a:t>
            </a:fld>
            <a:endParaRPr lang="en-US" altLang="en-US"/>
          </a:p>
        </p:txBody>
      </p:sp>
    </p:spTree>
    <p:extLst>
      <p:ext uri="{BB962C8B-B14F-4D97-AF65-F5344CB8AC3E}">
        <p14:creationId xmlns:p14="http://schemas.microsoft.com/office/powerpoint/2010/main" val="163339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9</a:t>
            </a:fld>
            <a:endParaRPr lang="en-US" altLang="en-US"/>
          </a:p>
        </p:txBody>
      </p:sp>
    </p:spTree>
    <p:extLst>
      <p:ext uri="{BB962C8B-B14F-4D97-AF65-F5344CB8AC3E}">
        <p14:creationId xmlns:p14="http://schemas.microsoft.com/office/powerpoint/2010/main" val="787841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10</a:t>
            </a:fld>
            <a:endParaRPr lang="en-US" altLang="en-US"/>
          </a:p>
        </p:txBody>
      </p:sp>
    </p:spTree>
    <p:extLst>
      <p:ext uri="{BB962C8B-B14F-4D97-AF65-F5344CB8AC3E}">
        <p14:creationId xmlns:p14="http://schemas.microsoft.com/office/powerpoint/2010/main" val="1276703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1D64-835C-DDD4-DA04-90850E4D3045}"/>
              </a:ext>
            </a:extLst>
          </p:cNvPr>
          <p:cNvSpPr>
            <a:spLocks noGrp="1"/>
          </p:cNvSpPr>
          <p:nvPr>
            <p:ph type="title"/>
          </p:nvPr>
        </p:nvSpPr>
        <p:spPr>
          <a:xfrm>
            <a:off x="6815137" y="217272"/>
            <a:ext cx="5123913" cy="6412128"/>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6188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FA93C-3CD9-9B4F-AA5C-2BBD1A22FF7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707" y="1"/>
            <a:ext cx="3970020" cy="6858000"/>
          </a:xfrm>
          <a:prstGeom prst="rect">
            <a:avLst/>
          </a:prstGeom>
          <a:ln>
            <a:noFill/>
          </a:ln>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42B1E8EB-BC97-2444-B883-785C3FF61A8B}"/>
              </a:ext>
            </a:extLst>
          </p:cNvPr>
          <p:cNvSpPr/>
          <p:nvPr userDrawn="1"/>
        </p:nvSpPr>
        <p:spPr>
          <a:xfrm>
            <a:off x="-21128" y="1119187"/>
            <a:ext cx="4024676" cy="4619625"/>
          </a:xfrm>
          <a:prstGeom prst="rect">
            <a:avLst/>
          </a:prstGeom>
          <a:solidFill>
            <a:schemeClr val="tx2">
              <a:alpha val="70239"/>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7" name="Picture 6" descr="Academic Senate for California Community Colleges logo icon.">
            <a:extLst>
              <a:ext uri="{FF2B5EF4-FFF2-40B4-BE49-F238E27FC236}">
                <a16:creationId xmlns:a16="http://schemas.microsoft.com/office/drawing/2014/main" id="{1B3A4373-87B5-BD4F-BE04-0477A6DA69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AC18D6B-A703-E64A-A334-C1CD5C8182CE}"/>
              </a:ext>
              <a:ext uri="{C183D7F6-B498-43B3-948B-1728B52AA6E4}">
                <adec:decorative xmlns:adec="http://schemas.microsoft.com/office/drawing/2017/decorative" val="1"/>
              </a:ext>
            </a:extLst>
          </p:cNvPr>
          <p:cNvSpPr/>
          <p:nvPr userDrawn="1"/>
        </p:nvSpPr>
        <p:spPr>
          <a:xfrm>
            <a:off x="11490325" y="0"/>
            <a:ext cx="701675" cy="6858000"/>
          </a:xfrm>
          <a:prstGeom prst="rect">
            <a:avLst/>
          </a:prstGeom>
          <a:solidFill>
            <a:schemeClr val="accent1"/>
          </a:solidFill>
          <a:ln>
            <a:noFill/>
          </a:ln>
          <a:effectLst>
            <a:outerShdw blurRad="190500" dist="508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7885" y="1335091"/>
            <a:ext cx="3583461" cy="1890709"/>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360863" y="1193842"/>
            <a:ext cx="667226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3225800"/>
            <a:ext cx="3583461" cy="2297110"/>
          </a:xfrm>
          <a:ln>
            <a:noFill/>
          </a:ln>
        </p:spPr>
        <p:txBody>
          <a:bodyPr>
            <a:normAutofit/>
          </a:bodyPr>
          <a:lstStyle>
            <a:lvl1pPr marL="0" indent="0" algn="ctr">
              <a:buNone/>
              <a:defRPr sz="2600">
                <a:solidFill>
                  <a:schemeClr val="accent2">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1D930A56-05D6-E44E-A636-FFC3D86D2129}"/>
              </a:ext>
            </a:extLst>
          </p:cNvPr>
          <p:cNvSpPr>
            <a:spLocks noGrp="1"/>
          </p:cNvSpPr>
          <p:nvPr>
            <p:ph type="sldNum" sz="quarter" idx="10"/>
          </p:nvPr>
        </p:nvSpPr>
        <p:spPr>
          <a:xfrm>
            <a:off x="9890125" y="6356350"/>
            <a:ext cx="1143000" cy="368300"/>
          </a:xfrm>
        </p:spPr>
        <p:txBody>
          <a:bodyPr/>
          <a:lstStyle>
            <a:lvl1pPr>
              <a:defRPr/>
            </a:lvl1pPr>
          </a:lstStyle>
          <a:p>
            <a:pPr>
              <a:defRPr/>
            </a:pPr>
            <a:fld id="{D8EA18C6-28F1-3B47-AF4F-AD518E9A6B5A}" type="slidenum">
              <a:rPr lang="en-US" altLang="en-US"/>
              <a:pPr>
                <a:defRPr/>
              </a:pPr>
              <a:t>‹#›</a:t>
            </a:fld>
            <a:endParaRPr lang="en-US" altLang="en-US"/>
          </a:p>
        </p:txBody>
      </p:sp>
    </p:spTree>
    <p:extLst>
      <p:ext uri="{BB962C8B-B14F-4D97-AF65-F5344CB8AC3E}">
        <p14:creationId xmlns:p14="http://schemas.microsoft.com/office/powerpoint/2010/main" val="307894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9F823-319F-7E4F-AA47-BB7D5717A002}"/>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463270D-A32D-E84A-8FC1-1BB3016CD68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4945" y="3"/>
            <a:ext cx="822045" cy="6857994"/>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8230757-328B-604F-8B76-9E02C60C4F8D}"/>
              </a:ext>
            </a:extLst>
          </p:cNvPr>
          <p:cNvSpPr>
            <a:spLocks noGrp="1"/>
          </p:cNvSpPr>
          <p:nvPr>
            <p:ph type="sldNum" sz="quarter" idx="10"/>
          </p:nvPr>
        </p:nvSpPr>
        <p:spPr/>
        <p:txBody>
          <a:bodyPr/>
          <a:lstStyle>
            <a:lvl1pPr>
              <a:defRPr/>
            </a:lvl1pPr>
          </a:lstStyle>
          <a:p>
            <a:pPr>
              <a:defRPr/>
            </a:pPr>
            <a:fld id="{541C1AB4-F0EA-3940-A3A7-33051516FBC7}" type="slidenum">
              <a:rPr lang="en-US" altLang="en-US"/>
              <a:pPr>
                <a:defRPr/>
              </a:pPr>
              <a:t>‹#›</a:t>
            </a:fld>
            <a:endParaRPr lang="en-US" altLang="en-US"/>
          </a:p>
        </p:txBody>
      </p:sp>
    </p:spTree>
    <p:extLst>
      <p:ext uri="{BB962C8B-B14F-4D97-AF65-F5344CB8AC3E}">
        <p14:creationId xmlns:p14="http://schemas.microsoft.com/office/powerpoint/2010/main" val="84469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183CD44-3FC7-6041-A378-45E01DF9E0DC}"/>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38F5588A-1A2C-F348-AD5D-815A25DDC89B}"/>
              </a:ext>
            </a:extLst>
          </p:cNvPr>
          <p:cNvSpPr>
            <a:spLocks noGrp="1"/>
          </p:cNvSpPr>
          <p:nvPr>
            <p:ph type="sldNum" sz="quarter" idx="10"/>
          </p:nvPr>
        </p:nvSpPr>
        <p:spPr/>
        <p:txBody>
          <a:bodyPr/>
          <a:lstStyle>
            <a:lvl1pPr>
              <a:defRPr/>
            </a:lvl1pPr>
          </a:lstStyle>
          <a:p>
            <a:pPr>
              <a:defRPr/>
            </a:pPr>
            <a:fld id="{576C9E23-81DC-524C-9AAF-31FE3F6CAB57}" type="slidenum">
              <a:rPr lang="en-US" altLang="en-US"/>
              <a:pPr>
                <a:defRPr/>
              </a:pPr>
              <a:t>‹#›</a:t>
            </a:fld>
            <a:endParaRPr lang="en-US" altLang="en-US"/>
          </a:p>
        </p:txBody>
      </p:sp>
      <p:pic>
        <p:nvPicPr>
          <p:cNvPr id="3" name="Picture 2">
            <a:extLst>
              <a:ext uri="{FF2B5EF4-FFF2-40B4-BE49-F238E27FC236}">
                <a16:creationId xmlns:a16="http://schemas.microsoft.com/office/drawing/2014/main" id="{36CCA45E-D59C-F110-3DEB-8D15503F686E}"/>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4945" y="3"/>
            <a:ext cx="822045" cy="685799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82327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F49CFD5-F105-6749-9C52-411998283304}"/>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EAC23FE-DF60-4341-ADBF-C4606AB2A255}"/>
              </a:ext>
            </a:extLst>
          </p:cNvPr>
          <p:cNvSpPr>
            <a:spLocks noGrp="1"/>
          </p:cNvSpPr>
          <p:nvPr>
            <p:ph type="sldNum" sz="quarter" idx="10"/>
          </p:nvPr>
        </p:nvSpPr>
        <p:spPr>
          <a:xfrm>
            <a:off x="10298113" y="6356350"/>
            <a:ext cx="1055687" cy="365125"/>
          </a:xfrm>
        </p:spPr>
        <p:txBody>
          <a:bodyPr/>
          <a:lstStyle>
            <a:lvl1pPr>
              <a:defRPr/>
            </a:lvl1pPr>
          </a:lstStyle>
          <a:p>
            <a:pPr>
              <a:defRPr/>
            </a:pPr>
            <a:fld id="{025D5F34-64AE-C040-80AB-D2D81A5E346E}" type="slidenum">
              <a:rPr lang="en-US" altLang="en-US"/>
              <a:pPr>
                <a:defRPr/>
              </a:pPr>
              <a:t>‹#›</a:t>
            </a:fld>
            <a:endParaRPr lang="en-US" altLang="en-US"/>
          </a:p>
        </p:txBody>
      </p:sp>
    </p:spTree>
    <p:extLst>
      <p:ext uri="{BB962C8B-B14F-4D97-AF65-F5344CB8AC3E}">
        <p14:creationId xmlns:p14="http://schemas.microsoft.com/office/powerpoint/2010/main" val="3960268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EE98E35-7CC0-F64A-8529-52A821B9540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8F19CA0B-A402-084F-9263-E4B9BB725ABB}"/>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728F515E-D5DF-AE4B-BAAD-9D705D124D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cas-ca.org/our-work/memo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senate.universityofcalifornia.edu/_files/assembly/assembly-12-8-22-agenda.pdf" TargetMode="External"/><Relationship Id="rId5" Type="http://schemas.openxmlformats.org/officeDocument/2006/relationships/hyperlink" Target="https://www.calstate.edu/csu-system/faculty-staff/academic-senate/resolutions/2022-2023/3569.pdf" TargetMode="External"/><Relationship Id="rId4" Type="http://schemas.openxmlformats.org/officeDocument/2006/relationships/hyperlink" Target="https://www.asccc.org/resolutions/Endorsing-the-Proposed-Singular-Lower-Division-General-Education-Pathway-CalGET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asccc.org/resolutions/comprehensive-title-5-revision-align-associate-degree-general-education-ab-928-required"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ovt.westlaw.com/calregs/Document/I62B244D34C6911EC93A8000D3A7C4BC3?viewType=FullText&amp;originationContext=documenttoc&amp;transitionType=CategoryPageItem&amp;contextData=(sc.Default)"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leginfo.legislature.ca.gov/faces/billTextClient.xhtml?bill_id=202120220AB928"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icas-ca.org/our-work/memo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46D5-E738-8AE8-068E-B01EDDD7443F}"/>
              </a:ext>
            </a:extLst>
          </p:cNvPr>
          <p:cNvSpPr>
            <a:spLocks noGrp="1"/>
          </p:cNvSpPr>
          <p:nvPr>
            <p:ph type="title"/>
          </p:nvPr>
        </p:nvSpPr>
        <p:spPr/>
        <p:txBody>
          <a:bodyPr>
            <a:normAutofit/>
          </a:bodyPr>
          <a:lstStyle/>
          <a:p>
            <a:r>
              <a:rPr lang="en-US" sz="4000" b="1" dirty="0">
                <a:solidFill>
                  <a:schemeClr val="accent2">
                    <a:lumMod val="60000"/>
                    <a:lumOff val="40000"/>
                  </a:schemeClr>
                </a:solidFill>
                <a:effectLst/>
              </a:rPr>
              <a:t>General Education in California’s Public Higher Educational Systems</a:t>
            </a:r>
            <a:br>
              <a:rPr lang="en-US" sz="4000" b="1" dirty="0">
                <a:solidFill>
                  <a:schemeClr val="accent2">
                    <a:lumMod val="60000"/>
                    <a:lumOff val="40000"/>
                  </a:schemeClr>
                </a:solidFill>
                <a:effectLst/>
              </a:rPr>
            </a:br>
            <a:br>
              <a:rPr lang="en-US" sz="4000" b="1" dirty="0">
                <a:solidFill>
                  <a:schemeClr val="accent2">
                    <a:lumMod val="60000"/>
                    <a:lumOff val="40000"/>
                  </a:schemeClr>
                </a:solidFill>
                <a:effectLst/>
              </a:rPr>
            </a:br>
            <a:r>
              <a:rPr lang="en-US" sz="1800" dirty="0">
                <a:solidFill>
                  <a:srgbClr val="00B050"/>
                </a:solidFill>
                <a:effectLst/>
              </a:rPr>
              <a:t>Thursday, Apri</a:t>
            </a:r>
            <a:r>
              <a:rPr lang="en-US" sz="1800" dirty="0">
                <a:solidFill>
                  <a:srgbClr val="00B050"/>
                </a:solidFill>
              </a:rPr>
              <a:t>l 20 | 10:45-11:45</a:t>
            </a:r>
            <a:r>
              <a:rPr lang="en-US" sz="1800" dirty="0">
                <a:solidFill>
                  <a:srgbClr val="00B050"/>
                </a:solidFill>
                <a:effectLst/>
              </a:rPr>
              <a:t> </a:t>
            </a:r>
            <a:endParaRPr lang="en-US" sz="1800" dirty="0">
              <a:solidFill>
                <a:srgbClr val="00B050"/>
              </a:solidFill>
            </a:endParaRPr>
          </a:p>
        </p:txBody>
      </p:sp>
    </p:spTree>
    <p:extLst>
      <p:ext uri="{BB962C8B-B14F-4D97-AF65-F5344CB8AC3E}">
        <p14:creationId xmlns:p14="http://schemas.microsoft.com/office/powerpoint/2010/main" val="235157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F5D6C-4D56-4FED-0426-271F4CFB7F47}"/>
              </a:ext>
            </a:extLst>
          </p:cNvPr>
          <p:cNvSpPr>
            <a:spLocks noGrp="1"/>
          </p:cNvSpPr>
          <p:nvPr>
            <p:ph type="title"/>
          </p:nvPr>
        </p:nvSpPr>
        <p:spPr>
          <a:xfrm>
            <a:off x="1277650" y="365125"/>
            <a:ext cx="10448912" cy="845837"/>
          </a:xfrm>
        </p:spPr>
        <p:txBody>
          <a:bodyPr anchor="ctr"/>
          <a:lstStyle/>
          <a:p>
            <a:pPr algn="ctr"/>
            <a:r>
              <a:rPr lang="en-US" b="1" dirty="0"/>
              <a:t>Cal-GETC: </a:t>
            </a:r>
            <a:r>
              <a:rPr lang="en-US" b="1" dirty="0">
                <a:hlinkClick r:id="rId3"/>
              </a:rPr>
              <a:t>The Process</a:t>
            </a:r>
            <a:endParaRPr lang="en-US" b="1" dirty="0"/>
          </a:p>
        </p:txBody>
      </p:sp>
      <p:sp>
        <p:nvSpPr>
          <p:cNvPr id="3" name="Content Placeholder 2">
            <a:extLst>
              <a:ext uri="{FF2B5EF4-FFF2-40B4-BE49-F238E27FC236}">
                <a16:creationId xmlns:a16="http://schemas.microsoft.com/office/drawing/2014/main" id="{B5673ED0-A256-3515-A643-9CE1C7E97E17}"/>
              </a:ext>
            </a:extLst>
          </p:cNvPr>
          <p:cNvSpPr>
            <a:spLocks noGrp="1"/>
          </p:cNvSpPr>
          <p:nvPr>
            <p:ph sz="half" idx="1"/>
          </p:nvPr>
        </p:nvSpPr>
        <p:spPr>
          <a:xfrm>
            <a:off x="1277650" y="1495168"/>
            <a:ext cx="10448912" cy="4722752"/>
          </a:xfrm>
        </p:spPr>
        <p:txBody>
          <a:bodyPr/>
          <a:lstStyle/>
          <a:p>
            <a:r>
              <a:rPr lang="en-US" dirty="0"/>
              <a:t>All three segment academic senates endorsed Cal-GETC:</a:t>
            </a:r>
          </a:p>
          <a:p>
            <a:pPr lvl="1"/>
            <a:r>
              <a:rPr lang="en-US" dirty="0"/>
              <a:t>CCC: </a:t>
            </a:r>
            <a:r>
              <a:rPr lang="en-US" dirty="0">
                <a:hlinkClick r:id="rId4"/>
              </a:rPr>
              <a:t>resolution</a:t>
            </a:r>
            <a:r>
              <a:rPr lang="en-US" dirty="0"/>
              <a:t> to provide opportunities to CCC students to take LLSD courses</a:t>
            </a:r>
          </a:p>
          <a:p>
            <a:pPr lvl="1"/>
            <a:r>
              <a:rPr lang="en-US" dirty="0"/>
              <a:t>CSU: </a:t>
            </a:r>
            <a:r>
              <a:rPr lang="en-US" dirty="0">
                <a:hlinkClick r:id="rId5"/>
              </a:rPr>
              <a:t>resolution</a:t>
            </a:r>
            <a:r>
              <a:rPr lang="en-US" dirty="0"/>
              <a:t> to require significant input from segment academic senates for Cal-GETC modifications</a:t>
            </a:r>
          </a:p>
          <a:p>
            <a:pPr lvl="1"/>
            <a:r>
              <a:rPr lang="en-US" dirty="0"/>
              <a:t>UC: approved Cal-GETC in </a:t>
            </a:r>
            <a:r>
              <a:rPr lang="en-US" dirty="0">
                <a:hlinkClick r:id="rId6"/>
              </a:rPr>
              <a:t>Senate Regulation 479</a:t>
            </a:r>
            <a:endParaRPr lang="en-US" dirty="0"/>
          </a:p>
          <a:p>
            <a:r>
              <a:rPr lang="en-US" dirty="0"/>
              <a:t>ICAS established framework on February 1, 2023</a:t>
            </a:r>
          </a:p>
          <a:p>
            <a:r>
              <a:rPr lang="en-US" dirty="0"/>
              <a:t>ICAS currently drafting area standards</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BDC01C7-18F7-EBEA-02BC-F30C863D1958}"/>
              </a:ext>
            </a:extLst>
          </p:cNvPr>
          <p:cNvSpPr>
            <a:spLocks noGrp="1"/>
          </p:cNvSpPr>
          <p:nvPr>
            <p:ph type="sldNum" sz="quarter" idx="10"/>
          </p:nvPr>
        </p:nvSpPr>
        <p:spPr/>
        <p:txBody>
          <a:bodyPr/>
          <a:lstStyle/>
          <a:p>
            <a:pPr>
              <a:defRPr/>
            </a:pPr>
            <a:fld id="{576C9E23-81DC-524C-9AAF-31FE3F6CAB57}" type="slidenum">
              <a:rPr lang="en-US" altLang="en-US" smtClean="0"/>
              <a:pPr>
                <a:defRPr/>
              </a:pPr>
              <a:t>10</a:t>
            </a:fld>
            <a:endParaRPr lang="en-US" altLang="en-US"/>
          </a:p>
        </p:txBody>
      </p:sp>
    </p:spTree>
    <p:extLst>
      <p:ext uri="{BB962C8B-B14F-4D97-AF65-F5344CB8AC3E}">
        <p14:creationId xmlns:p14="http://schemas.microsoft.com/office/powerpoint/2010/main" val="167790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A602-26A4-A1C5-9FAE-3CFF61D755AE}"/>
              </a:ext>
            </a:extLst>
          </p:cNvPr>
          <p:cNvSpPr>
            <a:spLocks noGrp="1"/>
          </p:cNvSpPr>
          <p:nvPr>
            <p:ph type="title"/>
          </p:nvPr>
        </p:nvSpPr>
        <p:spPr>
          <a:xfrm>
            <a:off x="1277650" y="365126"/>
            <a:ext cx="10413608" cy="692965"/>
          </a:xfrm>
        </p:spPr>
        <p:txBody>
          <a:bodyPr/>
          <a:lstStyle/>
          <a:p>
            <a:pPr algn="ctr"/>
            <a:r>
              <a:rPr lang="en-US" b="1" dirty="0"/>
              <a:t>Cal-GETC</a:t>
            </a:r>
          </a:p>
        </p:txBody>
      </p:sp>
      <p:graphicFrame>
        <p:nvGraphicFramePr>
          <p:cNvPr id="5" name="Content Placeholder 4">
            <a:extLst>
              <a:ext uri="{FF2B5EF4-FFF2-40B4-BE49-F238E27FC236}">
                <a16:creationId xmlns:a16="http://schemas.microsoft.com/office/drawing/2014/main" id="{C6DB8592-F2A1-544E-5A3B-EBA44D339081}"/>
              </a:ext>
            </a:extLst>
          </p:cNvPr>
          <p:cNvGraphicFramePr>
            <a:graphicFrameLocks noGrp="1"/>
          </p:cNvGraphicFramePr>
          <p:nvPr>
            <p:ph sz="half" idx="1"/>
            <p:extLst>
              <p:ext uri="{D42A27DB-BD31-4B8C-83A1-F6EECF244321}">
                <p14:modId xmlns:p14="http://schemas.microsoft.com/office/powerpoint/2010/main" val="1225589536"/>
              </p:ext>
            </p:extLst>
          </p:nvPr>
        </p:nvGraphicFramePr>
        <p:xfrm>
          <a:off x="1277650" y="1246218"/>
          <a:ext cx="10413607" cy="5475257"/>
        </p:xfrm>
        <a:graphic>
          <a:graphicData uri="http://schemas.openxmlformats.org/drawingml/2006/table">
            <a:tbl>
              <a:tblPr firstRow="1" bandRow="1">
                <a:tableStyleId>{5C22544A-7EE6-4342-B048-85BDC9FD1C3A}</a:tableStyleId>
              </a:tblPr>
              <a:tblGrid>
                <a:gridCol w="1103840">
                  <a:extLst>
                    <a:ext uri="{9D8B030D-6E8A-4147-A177-3AD203B41FA5}">
                      <a16:colId xmlns:a16="http://schemas.microsoft.com/office/drawing/2014/main" val="2069626912"/>
                    </a:ext>
                  </a:extLst>
                </a:gridCol>
                <a:gridCol w="6612872">
                  <a:extLst>
                    <a:ext uri="{9D8B030D-6E8A-4147-A177-3AD203B41FA5}">
                      <a16:colId xmlns:a16="http://schemas.microsoft.com/office/drawing/2014/main" val="4215031757"/>
                    </a:ext>
                  </a:extLst>
                </a:gridCol>
                <a:gridCol w="2696895">
                  <a:extLst>
                    <a:ext uri="{9D8B030D-6E8A-4147-A177-3AD203B41FA5}">
                      <a16:colId xmlns:a16="http://schemas.microsoft.com/office/drawing/2014/main" val="1423787608"/>
                    </a:ext>
                  </a:extLst>
                </a:gridCol>
              </a:tblGrid>
              <a:tr h="575615">
                <a:tc>
                  <a:txBody>
                    <a:bodyPr/>
                    <a:lstStyle/>
                    <a:p>
                      <a:pPr marL="0" marR="0">
                        <a:spcBef>
                          <a:spcPts val="0"/>
                        </a:spcBef>
                        <a:spcAft>
                          <a:spcPts val="0"/>
                        </a:spcAft>
                      </a:pPr>
                      <a:r>
                        <a:rPr lang="en-US" sz="1600">
                          <a:effectLst/>
                        </a:rPr>
                        <a:t>Area</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dirty="0">
                          <a:effectLst/>
                        </a:rPr>
                        <a:t>Subject</a:t>
                      </a:r>
                      <a:endParaRPr lang="en-US" sz="16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dirty="0">
                          <a:effectLst/>
                        </a:rPr>
                        <a:t>Courses (minimum 3 semester/4 quarter units)</a:t>
                      </a:r>
                      <a:endParaRPr lang="en-US" sz="16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810326357"/>
                  </a:ext>
                </a:extLst>
              </a:tr>
              <a:tr h="1003647">
                <a:tc>
                  <a:txBody>
                    <a:bodyPr/>
                    <a:lstStyle/>
                    <a:p>
                      <a:pPr marL="0" marR="0">
                        <a:spcBef>
                          <a:spcPts val="0"/>
                        </a:spcBef>
                        <a:spcAft>
                          <a:spcPts val="0"/>
                        </a:spcAft>
                      </a:pPr>
                      <a:r>
                        <a:rPr lang="en-US" sz="1600">
                          <a:effectLst/>
                        </a:rPr>
                        <a:t>1 </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English Communication</a:t>
                      </a:r>
                    </a:p>
                    <a:p>
                      <a:pPr marL="0" marR="0">
                        <a:spcBef>
                          <a:spcPts val="0"/>
                        </a:spcBef>
                        <a:spcAft>
                          <a:spcPts val="0"/>
                        </a:spcAft>
                      </a:pPr>
                      <a:r>
                        <a:rPr lang="en-US" sz="1400" dirty="0">
                          <a:effectLst/>
                        </a:rPr>
                        <a:t>English Composition</a:t>
                      </a:r>
                    </a:p>
                    <a:p>
                      <a:pPr marL="0" marR="0">
                        <a:spcBef>
                          <a:spcPts val="0"/>
                        </a:spcBef>
                        <a:spcAft>
                          <a:spcPts val="0"/>
                        </a:spcAft>
                      </a:pPr>
                      <a:r>
                        <a:rPr lang="en-US" sz="1400" dirty="0">
                          <a:effectLst/>
                        </a:rPr>
                        <a:t>Critical Thinking and Composition</a:t>
                      </a:r>
                    </a:p>
                    <a:p>
                      <a:pPr marL="0" marR="0">
                        <a:spcBef>
                          <a:spcPts val="0"/>
                        </a:spcBef>
                        <a:spcAft>
                          <a:spcPts val="0"/>
                        </a:spcAft>
                      </a:pPr>
                      <a:r>
                        <a:rPr lang="en-US" sz="1400" dirty="0">
                          <a:effectLst/>
                        </a:rPr>
                        <a:t>Oral Communication</a:t>
                      </a:r>
                      <a:endParaRPr lang="en-US" sz="14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1 course</a:t>
                      </a:r>
                    </a:p>
                    <a:p>
                      <a:pPr marL="0" marR="0">
                        <a:spcBef>
                          <a:spcPts val="0"/>
                        </a:spcBef>
                        <a:spcAft>
                          <a:spcPts val="0"/>
                        </a:spcAft>
                      </a:pPr>
                      <a:r>
                        <a:rPr lang="en-US" sz="1400" dirty="0">
                          <a:effectLst/>
                        </a:rPr>
                        <a:t>1 course </a:t>
                      </a:r>
                    </a:p>
                    <a:p>
                      <a:pPr marL="0" marR="0">
                        <a:spcBef>
                          <a:spcPts val="0"/>
                        </a:spcBef>
                        <a:spcAft>
                          <a:spcPts val="0"/>
                        </a:spcAft>
                      </a:pPr>
                      <a:r>
                        <a:rPr lang="en-US" sz="1400" dirty="0">
                          <a:effectLst/>
                        </a:rPr>
                        <a:t>1 course </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3175412302"/>
                  </a:ext>
                </a:extLst>
              </a:tr>
              <a:tr h="315432">
                <a:tc>
                  <a:txBody>
                    <a:bodyPr/>
                    <a:lstStyle/>
                    <a:p>
                      <a:pPr marL="0" marR="0">
                        <a:spcBef>
                          <a:spcPts val="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Mathematical Concepts and Quantitative Reasoning</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1 course </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1123076522"/>
                  </a:ext>
                </a:extLst>
              </a:tr>
              <a:tr h="774242">
                <a:tc>
                  <a:txBody>
                    <a:bodyPr/>
                    <a:lstStyle/>
                    <a:p>
                      <a:pPr marL="0" marR="0">
                        <a:spcBef>
                          <a:spcPts val="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Arts and Humanities</a:t>
                      </a:r>
                    </a:p>
                    <a:p>
                      <a:pPr marL="0" marR="0">
                        <a:spcBef>
                          <a:spcPts val="0"/>
                        </a:spcBef>
                        <a:spcAft>
                          <a:spcPts val="0"/>
                        </a:spcAft>
                      </a:pPr>
                      <a:r>
                        <a:rPr lang="en-US" sz="1400" dirty="0">
                          <a:effectLst/>
                        </a:rPr>
                        <a:t>Arts</a:t>
                      </a:r>
                    </a:p>
                    <a:p>
                      <a:pPr marL="0" marR="0">
                        <a:spcBef>
                          <a:spcPts val="0"/>
                        </a:spcBef>
                        <a:spcAft>
                          <a:spcPts val="0"/>
                        </a:spcAft>
                      </a:pPr>
                      <a:r>
                        <a:rPr lang="en-US" sz="1400" dirty="0">
                          <a:effectLst/>
                        </a:rPr>
                        <a:t>Humanities</a:t>
                      </a:r>
                      <a:endParaRPr lang="en-US" sz="14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1 course </a:t>
                      </a:r>
                    </a:p>
                    <a:p>
                      <a:pPr marL="0" marR="0">
                        <a:spcBef>
                          <a:spcPts val="0"/>
                        </a:spcBef>
                        <a:spcAft>
                          <a:spcPts val="0"/>
                        </a:spcAft>
                      </a:pPr>
                      <a:r>
                        <a:rPr lang="en-US" sz="1400" dirty="0">
                          <a:effectLst/>
                        </a:rPr>
                        <a:t>1 course </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1762312457"/>
                  </a:ext>
                </a:extLst>
              </a:tr>
              <a:tr h="544837">
                <a:tc>
                  <a:txBody>
                    <a:bodyPr/>
                    <a:lstStyle/>
                    <a:p>
                      <a:pPr marL="0" marR="0">
                        <a:spcBef>
                          <a:spcPts val="0"/>
                        </a:spcBef>
                        <a:spcAft>
                          <a:spcPts val="0"/>
                        </a:spcAft>
                      </a:pPr>
                      <a:r>
                        <a:rPr lang="en-US" sz="1600">
                          <a:effectLst/>
                        </a:rPr>
                        <a:t>4</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Social and Behavioral Sciences</a:t>
                      </a:r>
                    </a:p>
                    <a:p>
                      <a:pPr marL="0" marR="0">
                        <a:spcBef>
                          <a:spcPts val="0"/>
                        </a:spcBef>
                        <a:spcAft>
                          <a:spcPts val="0"/>
                        </a:spcAft>
                      </a:pPr>
                      <a:r>
                        <a:rPr lang="en-US" sz="1400" dirty="0">
                          <a:effectLst/>
                        </a:rPr>
                        <a:t>Two disciplines</a:t>
                      </a:r>
                      <a:endParaRPr lang="en-US" sz="14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2 courses </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726210370"/>
                  </a:ext>
                </a:extLst>
              </a:tr>
              <a:tr h="1003647">
                <a:tc>
                  <a:txBody>
                    <a:bodyPr/>
                    <a:lstStyle/>
                    <a:p>
                      <a:pPr marL="0" marR="0">
                        <a:spcBef>
                          <a:spcPts val="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Physical and Biological Sciences</a:t>
                      </a:r>
                    </a:p>
                    <a:p>
                      <a:pPr marL="0" marR="0">
                        <a:spcBef>
                          <a:spcPts val="0"/>
                        </a:spcBef>
                        <a:spcAft>
                          <a:spcPts val="0"/>
                        </a:spcAft>
                      </a:pPr>
                      <a:r>
                        <a:rPr lang="en-US" sz="1400" dirty="0">
                          <a:effectLst/>
                        </a:rPr>
                        <a:t>Physical Science</a:t>
                      </a:r>
                    </a:p>
                    <a:p>
                      <a:pPr marL="0" marR="0">
                        <a:spcBef>
                          <a:spcPts val="0"/>
                        </a:spcBef>
                        <a:spcAft>
                          <a:spcPts val="0"/>
                        </a:spcAft>
                      </a:pPr>
                      <a:r>
                        <a:rPr lang="en-US" sz="1400" dirty="0">
                          <a:effectLst/>
                        </a:rPr>
                        <a:t>Biological Science</a:t>
                      </a:r>
                    </a:p>
                    <a:p>
                      <a:pPr marL="0" marR="0">
                        <a:spcBef>
                          <a:spcPts val="0"/>
                        </a:spcBef>
                        <a:spcAft>
                          <a:spcPts val="0"/>
                        </a:spcAft>
                      </a:pPr>
                      <a:r>
                        <a:rPr lang="en-US" sz="1400" dirty="0">
                          <a:effectLst/>
                        </a:rPr>
                        <a:t>Laboratory (for physical or biological science course)</a:t>
                      </a:r>
                      <a:endParaRPr lang="en-US" sz="14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1 course </a:t>
                      </a:r>
                    </a:p>
                    <a:p>
                      <a:pPr marL="0" marR="0">
                        <a:spcBef>
                          <a:spcPts val="0"/>
                        </a:spcBef>
                        <a:spcAft>
                          <a:spcPts val="0"/>
                        </a:spcAft>
                      </a:pPr>
                      <a:r>
                        <a:rPr lang="en-US" sz="1400" dirty="0">
                          <a:effectLst/>
                        </a:rPr>
                        <a:t>1 course </a:t>
                      </a:r>
                    </a:p>
                    <a:p>
                      <a:pPr marL="0" marR="0">
                        <a:spcBef>
                          <a:spcPts val="0"/>
                        </a:spcBef>
                        <a:spcAft>
                          <a:spcPts val="0"/>
                        </a:spcAft>
                      </a:pPr>
                      <a:r>
                        <a:rPr lang="en-US" sz="1400" dirty="0">
                          <a:effectLst/>
                        </a:rPr>
                        <a:t>(1 unit)</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3130049345"/>
                  </a:ext>
                </a:extLst>
              </a:tr>
              <a:tr h="315432">
                <a:tc>
                  <a:txBody>
                    <a:bodyPr/>
                    <a:lstStyle/>
                    <a:p>
                      <a:pPr marL="0" marR="0">
                        <a:spcBef>
                          <a:spcPts val="0"/>
                        </a:spcBef>
                        <a:spcAft>
                          <a:spcPts val="0"/>
                        </a:spcAft>
                      </a:pPr>
                      <a:r>
                        <a:rPr lang="en-US" sz="1600">
                          <a:effectLst/>
                        </a:rPr>
                        <a:t>6</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Ethnic Studies</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1 course </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516925414"/>
                  </a:ext>
                </a:extLst>
              </a:tr>
              <a:tr h="895401">
                <a:tc>
                  <a:txBody>
                    <a:bodyPr/>
                    <a:lstStyle/>
                    <a:p>
                      <a:pPr marL="0" marR="0">
                        <a:spcBef>
                          <a:spcPts val="0"/>
                        </a:spcBef>
                        <a:spcAft>
                          <a:spcPts val="0"/>
                        </a:spcAft>
                      </a:pPr>
                      <a:r>
                        <a:rPr lang="en-US" sz="1600" dirty="0">
                          <a:effectLst/>
                        </a:rPr>
                        <a:t>Total Courses (units)</a:t>
                      </a:r>
                      <a:endParaRPr lang="en-US" sz="1600" dirty="0">
                        <a:effectLst/>
                        <a:latin typeface="Times New Roman" panose="02020603050405020304" pitchFamily="18" charset="0"/>
                        <a:ea typeface="Calibri" panose="020F0502020204030204" pitchFamily="34" charset="0"/>
                        <a:cs typeface="Times New Roman (Body CS)"/>
                      </a:endParaRPr>
                    </a:p>
                  </a:txBody>
                  <a:tcPr/>
                </a:tc>
                <a:tc>
                  <a:txBody>
                    <a:bodyPr/>
                    <a:lstStyle/>
                    <a:p>
                      <a:endParaRPr lang="en-US" sz="1600" dirty="0">
                        <a:effectLst/>
                        <a:latin typeface="Times New Roman" panose="02020603050405020304" pitchFamily="18" charset="0"/>
                        <a:cs typeface="Times New Roman (Body CS)"/>
                      </a:endParaRPr>
                    </a:p>
                  </a:txBody>
                  <a:tcPr/>
                </a:tc>
                <a:tc>
                  <a:txBody>
                    <a:bodyPr/>
                    <a:lstStyle/>
                    <a:p>
                      <a:pPr marL="0" marR="0">
                        <a:spcBef>
                          <a:spcPts val="0"/>
                        </a:spcBef>
                        <a:spcAft>
                          <a:spcPts val="0"/>
                        </a:spcAft>
                      </a:pPr>
                      <a:r>
                        <a:rPr lang="en-US" sz="1600" dirty="0">
                          <a:effectLst/>
                        </a:rPr>
                        <a:t>11 courses </a:t>
                      </a:r>
                    </a:p>
                    <a:p>
                      <a:pPr marL="0" marR="0">
                        <a:spcBef>
                          <a:spcPts val="0"/>
                        </a:spcBef>
                        <a:spcAft>
                          <a:spcPts val="0"/>
                        </a:spcAft>
                      </a:pPr>
                      <a:r>
                        <a:rPr lang="en-US" sz="1600" dirty="0">
                          <a:effectLst/>
                        </a:rPr>
                        <a:t>(34 semester units)</a:t>
                      </a:r>
                      <a:endParaRPr lang="en-US" sz="16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1970447483"/>
                  </a:ext>
                </a:extLst>
              </a:tr>
            </a:tbl>
          </a:graphicData>
        </a:graphic>
      </p:graphicFrame>
      <p:sp>
        <p:nvSpPr>
          <p:cNvPr id="4" name="Slide Number Placeholder 3">
            <a:extLst>
              <a:ext uri="{FF2B5EF4-FFF2-40B4-BE49-F238E27FC236}">
                <a16:creationId xmlns:a16="http://schemas.microsoft.com/office/drawing/2014/main" id="{385766C2-846B-EDE3-37F6-4A5DA3C79598}"/>
              </a:ext>
            </a:extLst>
          </p:cNvPr>
          <p:cNvSpPr>
            <a:spLocks noGrp="1"/>
          </p:cNvSpPr>
          <p:nvPr>
            <p:ph type="sldNum" sz="quarter" idx="10"/>
          </p:nvPr>
        </p:nvSpPr>
        <p:spPr/>
        <p:txBody>
          <a:bodyPr/>
          <a:lstStyle/>
          <a:p>
            <a:pPr>
              <a:defRPr/>
            </a:pPr>
            <a:fld id="{576C9E23-81DC-524C-9AAF-31FE3F6CAB57}" type="slidenum">
              <a:rPr lang="en-US" altLang="en-US" smtClean="0"/>
              <a:pPr>
                <a:defRPr/>
              </a:pPr>
              <a:t>11</a:t>
            </a:fld>
            <a:endParaRPr lang="en-US" altLang="en-US"/>
          </a:p>
        </p:txBody>
      </p:sp>
    </p:spTree>
    <p:extLst>
      <p:ext uri="{BB962C8B-B14F-4D97-AF65-F5344CB8AC3E}">
        <p14:creationId xmlns:p14="http://schemas.microsoft.com/office/powerpoint/2010/main" val="157107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B0A8A-3323-E3F7-8839-E3DD83D54F19}"/>
              </a:ext>
            </a:extLst>
          </p:cNvPr>
          <p:cNvSpPr>
            <a:spLocks noGrp="1"/>
          </p:cNvSpPr>
          <p:nvPr>
            <p:ph type="title"/>
          </p:nvPr>
        </p:nvSpPr>
        <p:spPr/>
        <p:txBody>
          <a:bodyPr anchor="ctr"/>
          <a:lstStyle/>
          <a:p>
            <a:pPr algn="ctr"/>
            <a:r>
              <a:rPr lang="en-US" b="1" dirty="0"/>
              <a:t>Cal-GETC: Differences from other GE Patterns</a:t>
            </a:r>
          </a:p>
        </p:txBody>
      </p:sp>
      <p:sp>
        <p:nvSpPr>
          <p:cNvPr id="3" name="Content Placeholder 2">
            <a:extLst>
              <a:ext uri="{FF2B5EF4-FFF2-40B4-BE49-F238E27FC236}">
                <a16:creationId xmlns:a16="http://schemas.microsoft.com/office/drawing/2014/main" id="{47D7FAC7-BAF1-2852-B2B2-AC2BAF2F16DE}"/>
              </a:ext>
            </a:extLst>
          </p:cNvPr>
          <p:cNvSpPr>
            <a:spLocks noGrp="1"/>
          </p:cNvSpPr>
          <p:nvPr>
            <p:ph sz="half" idx="1"/>
          </p:nvPr>
        </p:nvSpPr>
        <p:spPr/>
        <p:txBody>
          <a:bodyPr/>
          <a:lstStyle/>
          <a:p>
            <a:pPr>
              <a:spcAft>
                <a:spcPts val="1200"/>
              </a:spcAft>
            </a:pPr>
            <a:r>
              <a:rPr lang="en-US" dirty="0"/>
              <a:t>Oral communication included; adjustments to CCC courses required</a:t>
            </a:r>
          </a:p>
          <a:p>
            <a:pPr>
              <a:spcAft>
                <a:spcPts val="1200"/>
              </a:spcAft>
            </a:pPr>
            <a:r>
              <a:rPr lang="en-US" dirty="0"/>
              <a:t>Arts and Humanities Area limited to two courses</a:t>
            </a:r>
          </a:p>
          <a:p>
            <a:pPr>
              <a:spcAft>
                <a:spcPts val="1200"/>
              </a:spcAft>
            </a:pPr>
            <a:r>
              <a:rPr lang="en-US" dirty="0"/>
              <a:t>Behavioral and Social Sciences Area limited to two courses</a:t>
            </a:r>
          </a:p>
          <a:p>
            <a:pPr>
              <a:spcAft>
                <a:spcPts val="1200"/>
              </a:spcAft>
            </a:pPr>
            <a:r>
              <a:rPr lang="en-US" dirty="0"/>
              <a:t>Lifelong Learning and Self-Development not included</a:t>
            </a:r>
          </a:p>
          <a:p>
            <a:pPr>
              <a:spcAft>
                <a:spcPts val="1200"/>
              </a:spcAft>
            </a:pPr>
            <a:r>
              <a:rPr lang="en-US" dirty="0"/>
              <a:t>Ethnic Studies included </a:t>
            </a:r>
          </a:p>
        </p:txBody>
      </p:sp>
      <p:sp>
        <p:nvSpPr>
          <p:cNvPr id="4" name="Slide Number Placeholder 3">
            <a:extLst>
              <a:ext uri="{FF2B5EF4-FFF2-40B4-BE49-F238E27FC236}">
                <a16:creationId xmlns:a16="http://schemas.microsoft.com/office/drawing/2014/main" id="{17FC692E-9772-FA29-4FE8-0C0F7BCBD97F}"/>
              </a:ext>
            </a:extLst>
          </p:cNvPr>
          <p:cNvSpPr>
            <a:spLocks noGrp="1"/>
          </p:cNvSpPr>
          <p:nvPr>
            <p:ph type="sldNum" sz="quarter" idx="10"/>
          </p:nvPr>
        </p:nvSpPr>
        <p:spPr/>
        <p:txBody>
          <a:bodyPr/>
          <a:lstStyle/>
          <a:p>
            <a:pPr>
              <a:defRPr/>
            </a:pPr>
            <a:fld id="{576C9E23-81DC-524C-9AAF-31FE3F6CAB57}" type="slidenum">
              <a:rPr lang="en-US" altLang="en-US" smtClean="0"/>
              <a:pPr>
                <a:defRPr/>
              </a:pPr>
              <a:t>12</a:t>
            </a:fld>
            <a:endParaRPr lang="en-US" altLang="en-US"/>
          </a:p>
        </p:txBody>
      </p:sp>
    </p:spTree>
    <p:extLst>
      <p:ext uri="{BB962C8B-B14F-4D97-AF65-F5344CB8AC3E}">
        <p14:creationId xmlns:p14="http://schemas.microsoft.com/office/powerpoint/2010/main" val="7303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4C28-A031-954C-E304-F5991B80D938}"/>
              </a:ext>
            </a:extLst>
          </p:cNvPr>
          <p:cNvSpPr>
            <a:spLocks noGrp="1"/>
          </p:cNvSpPr>
          <p:nvPr>
            <p:ph type="title"/>
          </p:nvPr>
        </p:nvSpPr>
        <p:spPr/>
        <p:txBody>
          <a:bodyPr/>
          <a:lstStyle/>
          <a:p>
            <a:pPr algn="ctr"/>
            <a:r>
              <a:rPr lang="en-US" b="1" dirty="0"/>
              <a:t>Proposed Alignment of CCC GE </a:t>
            </a:r>
            <a:br>
              <a:rPr lang="en-US" b="1" dirty="0"/>
            </a:br>
            <a:r>
              <a:rPr lang="en-US" b="1" dirty="0"/>
              <a:t>with Cal-GETC – 5C</a:t>
            </a:r>
          </a:p>
        </p:txBody>
      </p:sp>
      <p:sp>
        <p:nvSpPr>
          <p:cNvPr id="3" name="Content Placeholder 2">
            <a:extLst>
              <a:ext uri="{FF2B5EF4-FFF2-40B4-BE49-F238E27FC236}">
                <a16:creationId xmlns:a16="http://schemas.microsoft.com/office/drawing/2014/main" id="{43172658-3B72-3A47-6E37-A43F30CD21D5}"/>
              </a:ext>
            </a:extLst>
          </p:cNvPr>
          <p:cNvSpPr>
            <a:spLocks noGrp="1"/>
          </p:cNvSpPr>
          <p:nvPr>
            <p:ph sz="half" idx="1"/>
          </p:nvPr>
        </p:nvSpPr>
        <p:spPr/>
        <p:txBody>
          <a:bodyPr/>
          <a:lstStyle/>
          <a:p>
            <a:pPr algn="l" rtl="0">
              <a:spcBef>
                <a:spcPts val="0"/>
              </a:spcBef>
              <a:spcAft>
                <a:spcPts val="2300"/>
              </a:spcAft>
            </a:pPr>
            <a:r>
              <a:rPr lang="en-US" sz="1800" b="0" i="0" u="none" strike="noStrike" dirty="0">
                <a:solidFill>
                  <a:srgbClr val="000000"/>
                </a:solidFill>
                <a:effectLst/>
                <a:latin typeface="Arial" panose="020B0604020202020204" pitchFamily="34" charset="0"/>
              </a:rPr>
              <a:t>5C is responsible for the development and revision of all title 5 regulations related to curriculum and instruction, the periodic revision of the Program and Course Approval Handbook, the Baccalaureate Degrees Handbook, and all other recommendations that require approval by the Board of Governors.  In formulating its recommendations to the Board of Governors, the 5C shall consult with all appropriate constituencies, and shall rely on the advice and judgment of the Academic Senate.</a:t>
            </a:r>
            <a:endParaRPr lang="en-US" dirty="0">
              <a:solidFill>
                <a:srgbClr val="000000"/>
              </a:solidFill>
            </a:endParaRPr>
          </a:p>
          <a:p>
            <a:pPr algn="l" rtl="0">
              <a:spcBef>
                <a:spcPts val="0"/>
              </a:spcBef>
              <a:spcAft>
                <a:spcPts val="2300"/>
              </a:spcAft>
            </a:pPr>
            <a:r>
              <a:rPr lang="en-US" sz="1800" b="0" i="0" u="none" strike="noStrike" dirty="0">
                <a:solidFill>
                  <a:srgbClr val="000000"/>
                </a:solidFill>
                <a:effectLst/>
                <a:latin typeface="Arial" panose="020B0604020202020204" pitchFamily="34" charset="0"/>
              </a:rPr>
              <a:t>2022-2023 Associate Degree Regulations Workgroup Formed</a:t>
            </a:r>
            <a:endParaRPr lang="en-US" b="0" i="0" u="none" strike="noStrike" dirty="0">
              <a:solidFill>
                <a:srgbClr val="000000"/>
              </a:solidFill>
              <a:effectLst/>
            </a:endParaRPr>
          </a:p>
          <a:p>
            <a:r>
              <a:rPr lang="en-US" sz="1800" b="0" i="0" u="none" strike="noStrike" dirty="0">
                <a:solidFill>
                  <a:srgbClr val="000000"/>
                </a:solidFill>
                <a:effectLst/>
                <a:latin typeface="Arial" panose="020B0604020202020204" pitchFamily="34" charset="0"/>
              </a:rPr>
              <a:t>Reviewed and amended SECTIONS 55060, </a:t>
            </a:r>
            <a:r>
              <a:rPr lang="en-US" sz="1800" b="1" i="0" u="none" strike="noStrike" dirty="0">
                <a:solidFill>
                  <a:srgbClr val="000000"/>
                </a:solidFill>
                <a:effectLst/>
                <a:latin typeface="Arial" panose="020B0604020202020204" pitchFamily="34" charset="0"/>
              </a:rPr>
              <a:t>55061</a:t>
            </a:r>
            <a:r>
              <a:rPr lang="en-US" sz="1800" b="0" i="0" u="none" strike="noStrike" dirty="0">
                <a:solidFill>
                  <a:srgbClr val="000000"/>
                </a:solidFill>
                <a:effectLst/>
                <a:latin typeface="Arial" panose="020B0604020202020204" pitchFamily="34" charset="0"/>
              </a:rPr>
              <a:t>, and 55062 OF DIVISION 6 OF TITLE 5 OF THE CALIFORNIA CODE OF REGULATIONS </a:t>
            </a:r>
            <a:endParaRPr lang="en-US" dirty="0"/>
          </a:p>
        </p:txBody>
      </p:sp>
      <p:sp>
        <p:nvSpPr>
          <p:cNvPr id="4" name="Slide Number Placeholder 3">
            <a:extLst>
              <a:ext uri="{FF2B5EF4-FFF2-40B4-BE49-F238E27FC236}">
                <a16:creationId xmlns:a16="http://schemas.microsoft.com/office/drawing/2014/main" id="{E2F5965D-E59D-9B59-E513-394CCF2EB573}"/>
              </a:ext>
            </a:extLst>
          </p:cNvPr>
          <p:cNvSpPr>
            <a:spLocks noGrp="1"/>
          </p:cNvSpPr>
          <p:nvPr>
            <p:ph type="sldNum" sz="quarter" idx="10"/>
          </p:nvPr>
        </p:nvSpPr>
        <p:spPr/>
        <p:txBody>
          <a:bodyPr/>
          <a:lstStyle/>
          <a:p>
            <a:pPr>
              <a:defRPr/>
            </a:pPr>
            <a:fld id="{576C9E23-81DC-524C-9AAF-31FE3F6CAB57}" type="slidenum">
              <a:rPr lang="en-US" altLang="en-US" smtClean="0"/>
              <a:pPr>
                <a:defRPr/>
              </a:pPr>
              <a:t>13</a:t>
            </a:fld>
            <a:endParaRPr lang="en-US" altLang="en-US"/>
          </a:p>
        </p:txBody>
      </p:sp>
    </p:spTree>
    <p:extLst>
      <p:ext uri="{BB962C8B-B14F-4D97-AF65-F5344CB8AC3E}">
        <p14:creationId xmlns:p14="http://schemas.microsoft.com/office/powerpoint/2010/main" val="3232365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4C28-A031-954C-E304-F5991B80D938}"/>
              </a:ext>
            </a:extLst>
          </p:cNvPr>
          <p:cNvSpPr>
            <a:spLocks noGrp="1"/>
          </p:cNvSpPr>
          <p:nvPr>
            <p:ph type="title"/>
          </p:nvPr>
        </p:nvSpPr>
        <p:spPr/>
        <p:txBody>
          <a:bodyPr/>
          <a:lstStyle/>
          <a:p>
            <a:pPr algn="ctr"/>
            <a:r>
              <a:rPr lang="en-US" b="1" dirty="0"/>
              <a:t>Proposed Alignment of CCC GE </a:t>
            </a:r>
            <a:br>
              <a:rPr lang="en-US" b="1" dirty="0"/>
            </a:br>
            <a:r>
              <a:rPr lang="en-US" b="1" dirty="0"/>
              <a:t>with Cal-GETC – ASCCC</a:t>
            </a:r>
          </a:p>
        </p:txBody>
      </p:sp>
      <p:sp>
        <p:nvSpPr>
          <p:cNvPr id="3" name="Content Placeholder 2">
            <a:extLst>
              <a:ext uri="{FF2B5EF4-FFF2-40B4-BE49-F238E27FC236}">
                <a16:creationId xmlns:a16="http://schemas.microsoft.com/office/drawing/2014/main" id="{43172658-3B72-3A47-6E37-A43F30CD21D5}"/>
              </a:ext>
            </a:extLst>
          </p:cNvPr>
          <p:cNvSpPr>
            <a:spLocks noGrp="1"/>
          </p:cNvSpPr>
          <p:nvPr>
            <p:ph sz="half" idx="1"/>
          </p:nvPr>
        </p:nvSpPr>
        <p:spPr/>
        <p:txBody>
          <a:bodyPr/>
          <a:lstStyle/>
          <a:p>
            <a:pPr algn="l" rtl="0">
              <a:spcBef>
                <a:spcPts val="0"/>
              </a:spcBef>
              <a:spcAft>
                <a:spcPts val="1200"/>
              </a:spcAft>
            </a:pPr>
            <a:r>
              <a:rPr lang="en-US" dirty="0"/>
              <a:t>In collaboration with 5C, recommended simplification of associate degree requirements:</a:t>
            </a:r>
          </a:p>
          <a:p>
            <a:pPr lvl="1">
              <a:spcBef>
                <a:spcPts val="0"/>
              </a:spcBef>
              <a:spcAft>
                <a:spcPts val="1200"/>
              </a:spcAft>
            </a:pPr>
            <a:r>
              <a:rPr lang="en-US" dirty="0"/>
              <a:t>Align GE with Cal-GETC, although not identical</a:t>
            </a:r>
          </a:p>
          <a:p>
            <a:pPr lvl="1">
              <a:spcBef>
                <a:spcPts val="0"/>
              </a:spcBef>
              <a:spcAft>
                <a:spcPts val="1200"/>
              </a:spcAft>
            </a:pPr>
            <a:r>
              <a:rPr lang="en-US" dirty="0"/>
              <a:t>Include equivalent requirements as current associate degree requirements</a:t>
            </a:r>
          </a:p>
          <a:p>
            <a:pPr lvl="1">
              <a:spcBef>
                <a:spcPts val="0"/>
              </a:spcBef>
              <a:spcAft>
                <a:spcPts val="1200"/>
              </a:spcAft>
            </a:pPr>
            <a:r>
              <a:rPr lang="en-US" dirty="0"/>
              <a:t>Eliminate complications regarding competency requirements</a:t>
            </a:r>
          </a:p>
          <a:p>
            <a:pPr lvl="1">
              <a:spcBef>
                <a:spcPts val="0"/>
              </a:spcBef>
              <a:spcAft>
                <a:spcPts val="1200"/>
              </a:spcAft>
            </a:pPr>
            <a:r>
              <a:rPr lang="en-US" dirty="0"/>
              <a:t>Provided feedback to CCCCO and 5C</a:t>
            </a:r>
          </a:p>
          <a:p>
            <a:pPr algn="l" rtl="0">
              <a:spcBef>
                <a:spcPts val="0"/>
              </a:spcBef>
              <a:spcAft>
                <a:spcPts val="1200"/>
              </a:spcAft>
            </a:pPr>
            <a:r>
              <a:rPr lang="en-US" dirty="0"/>
              <a:t>Resolution </a:t>
            </a:r>
            <a:r>
              <a:rPr lang="en-US" dirty="0">
                <a:hlinkClick r:id="rId3"/>
              </a:rPr>
              <a:t>F22 07.01</a:t>
            </a:r>
            <a:r>
              <a:rPr lang="en-US" dirty="0"/>
              <a:t> for 5C to draft regulations</a:t>
            </a:r>
          </a:p>
          <a:p>
            <a:pPr algn="l" rtl="0">
              <a:spcBef>
                <a:spcPts val="0"/>
              </a:spcBef>
              <a:spcAft>
                <a:spcPts val="1200"/>
              </a:spcAft>
            </a:pPr>
            <a:r>
              <a:rPr lang="en-US" dirty="0"/>
              <a:t>Resolution in spring 2023 to approve draft regulations (check resolution packet on Friday, April 21)</a:t>
            </a:r>
          </a:p>
        </p:txBody>
      </p:sp>
      <p:sp>
        <p:nvSpPr>
          <p:cNvPr id="4" name="Slide Number Placeholder 3">
            <a:extLst>
              <a:ext uri="{FF2B5EF4-FFF2-40B4-BE49-F238E27FC236}">
                <a16:creationId xmlns:a16="http://schemas.microsoft.com/office/drawing/2014/main" id="{E2F5965D-E59D-9B59-E513-394CCF2EB573}"/>
              </a:ext>
            </a:extLst>
          </p:cNvPr>
          <p:cNvSpPr>
            <a:spLocks noGrp="1"/>
          </p:cNvSpPr>
          <p:nvPr>
            <p:ph type="sldNum" sz="quarter" idx="10"/>
          </p:nvPr>
        </p:nvSpPr>
        <p:spPr/>
        <p:txBody>
          <a:bodyPr/>
          <a:lstStyle/>
          <a:p>
            <a:pPr>
              <a:defRPr/>
            </a:pPr>
            <a:fld id="{576C9E23-81DC-524C-9AAF-31FE3F6CAB57}" type="slidenum">
              <a:rPr lang="en-US" altLang="en-US" smtClean="0"/>
              <a:pPr>
                <a:defRPr/>
              </a:pPr>
              <a:t>14</a:t>
            </a:fld>
            <a:endParaRPr lang="en-US" altLang="en-US"/>
          </a:p>
        </p:txBody>
      </p:sp>
    </p:spTree>
    <p:extLst>
      <p:ext uri="{BB962C8B-B14F-4D97-AF65-F5344CB8AC3E}">
        <p14:creationId xmlns:p14="http://schemas.microsoft.com/office/powerpoint/2010/main" val="2846639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4C28-A031-954C-E304-F5991B80D938}"/>
              </a:ext>
            </a:extLst>
          </p:cNvPr>
          <p:cNvSpPr>
            <a:spLocks noGrp="1"/>
          </p:cNvSpPr>
          <p:nvPr>
            <p:ph type="title"/>
          </p:nvPr>
        </p:nvSpPr>
        <p:spPr>
          <a:xfrm>
            <a:off x="1322614" y="365126"/>
            <a:ext cx="10001079" cy="875846"/>
          </a:xfrm>
        </p:spPr>
        <p:txBody>
          <a:bodyPr>
            <a:normAutofit fontScale="90000"/>
          </a:bodyPr>
          <a:lstStyle/>
          <a:p>
            <a:pPr algn="ctr"/>
            <a:r>
              <a:rPr lang="en-US" b="1" dirty="0"/>
              <a:t>Proposed Alignment of CCC GE </a:t>
            </a:r>
            <a:br>
              <a:rPr lang="en-US" b="1" dirty="0"/>
            </a:br>
            <a:r>
              <a:rPr lang="en-US" b="1" dirty="0"/>
              <a:t>with Cal-GETC (fall 2022)</a:t>
            </a:r>
          </a:p>
        </p:txBody>
      </p:sp>
      <p:sp>
        <p:nvSpPr>
          <p:cNvPr id="4" name="Slide Number Placeholder 3">
            <a:extLst>
              <a:ext uri="{FF2B5EF4-FFF2-40B4-BE49-F238E27FC236}">
                <a16:creationId xmlns:a16="http://schemas.microsoft.com/office/drawing/2014/main" id="{E2F5965D-E59D-9B59-E513-394CCF2EB573}"/>
              </a:ext>
            </a:extLst>
          </p:cNvPr>
          <p:cNvSpPr>
            <a:spLocks noGrp="1"/>
          </p:cNvSpPr>
          <p:nvPr>
            <p:ph type="sldNum" sz="quarter" idx="10"/>
          </p:nvPr>
        </p:nvSpPr>
        <p:spPr/>
        <p:txBody>
          <a:bodyPr/>
          <a:lstStyle/>
          <a:p>
            <a:pPr>
              <a:defRPr/>
            </a:pPr>
            <a:fld id="{576C9E23-81DC-524C-9AAF-31FE3F6CAB57}" type="slidenum">
              <a:rPr lang="en-US" altLang="en-US" smtClean="0"/>
              <a:pPr>
                <a:defRPr/>
              </a:pPr>
              <a:t>15</a:t>
            </a:fld>
            <a:endParaRPr lang="en-US" altLang="en-US"/>
          </a:p>
        </p:txBody>
      </p:sp>
      <p:pic>
        <p:nvPicPr>
          <p:cNvPr id="1026" name="Picture 2">
            <a:extLst>
              <a:ext uri="{FF2B5EF4-FFF2-40B4-BE49-F238E27FC236}">
                <a16:creationId xmlns:a16="http://schemas.microsoft.com/office/drawing/2014/main" id="{5A74720C-75C6-9985-E070-825C3D0584E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415042" y="1291905"/>
            <a:ext cx="8022771" cy="520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558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A602-26A4-A1C5-9FAE-3CFF61D755AE}"/>
              </a:ext>
            </a:extLst>
          </p:cNvPr>
          <p:cNvSpPr>
            <a:spLocks noGrp="1"/>
          </p:cNvSpPr>
          <p:nvPr>
            <p:ph type="title"/>
          </p:nvPr>
        </p:nvSpPr>
        <p:spPr>
          <a:xfrm>
            <a:off x="1277650" y="365126"/>
            <a:ext cx="10413608" cy="692965"/>
          </a:xfrm>
        </p:spPr>
        <p:txBody>
          <a:bodyPr/>
          <a:lstStyle/>
          <a:p>
            <a:pPr algn="ctr"/>
            <a:r>
              <a:rPr lang="en-US" b="1" dirty="0"/>
              <a:t>(proposed Title 5) Associate Degree GE Pathway</a:t>
            </a:r>
          </a:p>
        </p:txBody>
      </p:sp>
      <p:sp>
        <p:nvSpPr>
          <p:cNvPr id="4" name="Slide Number Placeholder 3">
            <a:extLst>
              <a:ext uri="{FF2B5EF4-FFF2-40B4-BE49-F238E27FC236}">
                <a16:creationId xmlns:a16="http://schemas.microsoft.com/office/drawing/2014/main" id="{385766C2-846B-EDE3-37F6-4A5DA3C79598}"/>
              </a:ext>
            </a:extLst>
          </p:cNvPr>
          <p:cNvSpPr>
            <a:spLocks noGrp="1"/>
          </p:cNvSpPr>
          <p:nvPr>
            <p:ph type="sldNum" sz="quarter" idx="10"/>
          </p:nvPr>
        </p:nvSpPr>
        <p:spPr/>
        <p:txBody>
          <a:bodyPr/>
          <a:lstStyle/>
          <a:p>
            <a:pPr>
              <a:defRPr/>
            </a:pPr>
            <a:fld id="{576C9E23-81DC-524C-9AAF-31FE3F6CAB57}" type="slidenum">
              <a:rPr lang="en-US" altLang="en-US" smtClean="0"/>
              <a:pPr>
                <a:defRPr/>
              </a:pPr>
              <a:t>16</a:t>
            </a:fld>
            <a:endParaRPr lang="en-US" altLang="en-US"/>
          </a:p>
        </p:txBody>
      </p:sp>
      <p:graphicFrame>
        <p:nvGraphicFramePr>
          <p:cNvPr id="7" name="Content Placeholder 6">
            <a:extLst>
              <a:ext uri="{FF2B5EF4-FFF2-40B4-BE49-F238E27FC236}">
                <a16:creationId xmlns:a16="http://schemas.microsoft.com/office/drawing/2014/main" id="{BA23ECB3-A781-0133-F94B-46C7DAF979B3}"/>
              </a:ext>
            </a:extLst>
          </p:cNvPr>
          <p:cNvGraphicFramePr>
            <a:graphicFrameLocks noGrp="1"/>
          </p:cNvGraphicFramePr>
          <p:nvPr>
            <p:ph sz="half" idx="1"/>
            <p:extLst>
              <p:ext uri="{D42A27DB-BD31-4B8C-83A1-F6EECF244321}">
                <p14:modId xmlns:p14="http://schemas.microsoft.com/office/powerpoint/2010/main" val="2108869362"/>
              </p:ext>
            </p:extLst>
          </p:nvPr>
        </p:nvGraphicFramePr>
        <p:xfrm>
          <a:off x="1277650" y="1240971"/>
          <a:ext cx="10518110" cy="5480505"/>
        </p:xfrm>
        <a:graphic>
          <a:graphicData uri="http://schemas.openxmlformats.org/drawingml/2006/table">
            <a:tbl>
              <a:tblPr firstRow="1" bandRow="1">
                <a:tableStyleId>{5C22544A-7EE6-4342-B048-85BDC9FD1C3A}</a:tableStyleId>
              </a:tblPr>
              <a:tblGrid>
                <a:gridCol w="1114917">
                  <a:extLst>
                    <a:ext uri="{9D8B030D-6E8A-4147-A177-3AD203B41FA5}">
                      <a16:colId xmlns:a16="http://schemas.microsoft.com/office/drawing/2014/main" val="935865051"/>
                    </a:ext>
                  </a:extLst>
                </a:gridCol>
                <a:gridCol w="6679234">
                  <a:extLst>
                    <a:ext uri="{9D8B030D-6E8A-4147-A177-3AD203B41FA5}">
                      <a16:colId xmlns:a16="http://schemas.microsoft.com/office/drawing/2014/main" val="3498983394"/>
                    </a:ext>
                  </a:extLst>
                </a:gridCol>
                <a:gridCol w="2723959">
                  <a:extLst>
                    <a:ext uri="{9D8B030D-6E8A-4147-A177-3AD203B41FA5}">
                      <a16:colId xmlns:a16="http://schemas.microsoft.com/office/drawing/2014/main" val="4192466328"/>
                    </a:ext>
                  </a:extLst>
                </a:gridCol>
              </a:tblGrid>
              <a:tr h="848004">
                <a:tc>
                  <a:txBody>
                    <a:bodyPr/>
                    <a:lstStyle/>
                    <a:p>
                      <a:pPr marL="0" marR="0">
                        <a:spcBef>
                          <a:spcPts val="0"/>
                        </a:spcBef>
                        <a:spcAft>
                          <a:spcPts val="0"/>
                        </a:spcAft>
                      </a:pPr>
                      <a:r>
                        <a:rPr lang="en-US" sz="1600">
                          <a:effectLst/>
                        </a:rPr>
                        <a:t>Area</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Subject</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Courses (minimum 3 semester/4 quarter units)</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797674865"/>
                  </a:ext>
                </a:extLst>
              </a:tr>
              <a:tr h="1146258">
                <a:tc>
                  <a:txBody>
                    <a:bodyPr/>
                    <a:lstStyle/>
                    <a:p>
                      <a:pPr marL="0" marR="0">
                        <a:spcBef>
                          <a:spcPts val="0"/>
                        </a:spcBef>
                        <a:spcAft>
                          <a:spcPts val="0"/>
                        </a:spcAft>
                      </a:pPr>
                      <a:r>
                        <a:rPr lang="en-US" sz="1600">
                          <a:effectLst/>
                        </a:rPr>
                        <a:t>1 </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English Communication, Oral Communication, and Critical Thinking</a:t>
                      </a:r>
                    </a:p>
                    <a:p>
                      <a:pPr marL="0" marR="0">
                        <a:spcBef>
                          <a:spcPts val="0"/>
                        </a:spcBef>
                        <a:spcAft>
                          <a:spcPts val="0"/>
                        </a:spcAft>
                      </a:pPr>
                      <a:r>
                        <a:rPr lang="en-US" sz="1600" dirty="0">
                          <a:effectLst/>
                        </a:rPr>
                        <a:t>English Composition</a:t>
                      </a:r>
                    </a:p>
                    <a:p>
                      <a:pPr marL="0" marR="0">
                        <a:spcBef>
                          <a:spcPts val="0"/>
                        </a:spcBef>
                        <a:spcAft>
                          <a:spcPts val="0"/>
                        </a:spcAft>
                      </a:pPr>
                      <a:r>
                        <a:rPr lang="en-US" sz="1600" dirty="0">
                          <a:effectLst/>
                        </a:rPr>
                        <a:t>Oral Communication and Critical Thinking</a:t>
                      </a:r>
                      <a:endParaRPr lang="en-US" sz="16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 </a:t>
                      </a:r>
                    </a:p>
                    <a:p>
                      <a:pPr marL="0" marR="0">
                        <a:spcBef>
                          <a:spcPts val="0"/>
                        </a:spcBef>
                        <a:spcAft>
                          <a:spcPts val="0"/>
                        </a:spcAft>
                      </a:pPr>
                      <a:r>
                        <a:rPr lang="en-US" sz="1600">
                          <a:effectLst/>
                        </a:rPr>
                        <a:t> </a:t>
                      </a:r>
                    </a:p>
                    <a:p>
                      <a:pPr marL="0" marR="0">
                        <a:spcBef>
                          <a:spcPts val="0"/>
                        </a:spcBef>
                        <a:spcAft>
                          <a:spcPts val="0"/>
                        </a:spcAft>
                      </a:pPr>
                      <a:r>
                        <a:rPr lang="en-US" sz="1600">
                          <a:effectLst/>
                        </a:rPr>
                        <a:t>1 course </a:t>
                      </a:r>
                    </a:p>
                    <a:p>
                      <a:pPr marL="0" marR="0">
                        <a:spcBef>
                          <a:spcPts val="0"/>
                        </a:spcBef>
                        <a:spcAft>
                          <a:spcPts val="0"/>
                        </a:spcAft>
                      </a:pPr>
                      <a:r>
                        <a:rPr lang="en-US" sz="1600">
                          <a:effectLst/>
                        </a:rPr>
                        <a:t>1 course </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3271795736"/>
                  </a:ext>
                </a:extLst>
              </a:tr>
              <a:tr h="376891">
                <a:tc>
                  <a:txBody>
                    <a:bodyPr/>
                    <a:lstStyle/>
                    <a:p>
                      <a:pPr marL="0" marR="0">
                        <a:spcBef>
                          <a:spcPts val="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Mathematical Concepts and Quantitative Reasoning</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1 course* </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2661046984"/>
                  </a:ext>
                </a:extLst>
              </a:tr>
              <a:tr h="376891">
                <a:tc>
                  <a:txBody>
                    <a:bodyPr/>
                    <a:lstStyle/>
                    <a:p>
                      <a:pPr marL="0" marR="0">
                        <a:spcBef>
                          <a:spcPts val="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Arts and Humanities</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1 course</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2525873870"/>
                  </a:ext>
                </a:extLst>
              </a:tr>
              <a:tr h="376891">
                <a:tc>
                  <a:txBody>
                    <a:bodyPr/>
                    <a:lstStyle/>
                    <a:p>
                      <a:pPr marL="0" marR="0">
                        <a:spcBef>
                          <a:spcPts val="0"/>
                        </a:spcBef>
                        <a:spcAft>
                          <a:spcPts val="0"/>
                        </a:spcAft>
                      </a:pPr>
                      <a:r>
                        <a:rPr lang="en-US" sz="1600">
                          <a:effectLst/>
                        </a:rPr>
                        <a:t>4</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Social and Behavioral Sciences</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1 course </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3225771743"/>
                  </a:ext>
                </a:extLst>
              </a:tr>
              <a:tr h="376891">
                <a:tc>
                  <a:txBody>
                    <a:bodyPr/>
                    <a:lstStyle/>
                    <a:p>
                      <a:pPr marL="0" marR="0">
                        <a:spcBef>
                          <a:spcPts val="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Natural Sciences</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1 course </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2889790415"/>
                  </a:ext>
                </a:extLst>
              </a:tr>
              <a:tr h="376891">
                <a:tc>
                  <a:txBody>
                    <a:bodyPr/>
                    <a:lstStyle/>
                    <a:p>
                      <a:pPr marL="0" marR="0">
                        <a:spcBef>
                          <a:spcPts val="0"/>
                        </a:spcBef>
                        <a:spcAft>
                          <a:spcPts val="0"/>
                        </a:spcAft>
                      </a:pPr>
                      <a:r>
                        <a:rPr lang="en-US" sz="1600">
                          <a:effectLst/>
                        </a:rPr>
                        <a:t>6</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Ethnic Studies</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1 course </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2840682672"/>
                  </a:ext>
                </a:extLst>
              </a:tr>
              <a:tr h="1601788">
                <a:tc>
                  <a:txBody>
                    <a:bodyPr/>
                    <a:lstStyle/>
                    <a:p>
                      <a:pPr marL="0" marR="0">
                        <a:spcBef>
                          <a:spcPts val="0"/>
                        </a:spcBef>
                        <a:spcAft>
                          <a:spcPts val="0"/>
                        </a:spcAft>
                      </a:pPr>
                      <a:r>
                        <a:rPr lang="en-US" sz="1600">
                          <a:effectLst/>
                        </a:rPr>
                        <a:t>Total Courses (units)</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dirty="0">
                          <a:effectLst/>
                        </a:rPr>
                        <a:t>Courses must be transfer-level courses.</a:t>
                      </a:r>
                    </a:p>
                    <a:p>
                      <a:pPr marL="0" marR="0">
                        <a:spcBef>
                          <a:spcPts val="0"/>
                        </a:spcBef>
                        <a:spcAft>
                          <a:spcPts val="0"/>
                        </a:spcAft>
                      </a:pPr>
                      <a:r>
                        <a:rPr lang="en-US" sz="1600" dirty="0">
                          <a:effectLst/>
                        </a:rPr>
                        <a:t>*Exceptions: Students in career technical programs seeking a certificate or associate degree with specific requirements, as dictated by the program’s advisory or accrediting body, that cannot be satisfied with transfer-level coursework. See EDC §78213</a:t>
                      </a:r>
                      <a:endParaRPr lang="en-US" sz="16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dirty="0">
                          <a:effectLst/>
                        </a:rPr>
                        <a:t>7 courses </a:t>
                      </a:r>
                    </a:p>
                    <a:p>
                      <a:pPr marL="0" marR="0">
                        <a:spcBef>
                          <a:spcPts val="0"/>
                        </a:spcBef>
                        <a:spcAft>
                          <a:spcPts val="0"/>
                        </a:spcAft>
                      </a:pPr>
                      <a:r>
                        <a:rPr lang="en-US" sz="1600" dirty="0">
                          <a:effectLst/>
                        </a:rPr>
                        <a:t>(21 semester units)</a:t>
                      </a:r>
                      <a:endParaRPr lang="en-US" sz="16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581396204"/>
                  </a:ext>
                </a:extLst>
              </a:tr>
            </a:tbl>
          </a:graphicData>
        </a:graphic>
      </p:graphicFrame>
    </p:spTree>
    <p:extLst>
      <p:ext uri="{BB962C8B-B14F-4D97-AF65-F5344CB8AC3E}">
        <p14:creationId xmlns:p14="http://schemas.microsoft.com/office/powerpoint/2010/main" val="2498394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E6524-54A4-3014-6E31-E9D6918B10A0}"/>
              </a:ext>
            </a:extLst>
          </p:cNvPr>
          <p:cNvSpPr>
            <a:spLocks noGrp="1"/>
          </p:cNvSpPr>
          <p:nvPr>
            <p:ph type="title"/>
          </p:nvPr>
        </p:nvSpPr>
        <p:spPr/>
        <p:txBody>
          <a:bodyPr>
            <a:normAutofit/>
          </a:bodyPr>
          <a:lstStyle/>
          <a:p>
            <a:pPr algn="ctr"/>
            <a:r>
              <a:rPr lang="en-US" b="1" dirty="0"/>
              <a:t>Proposed CCC Baccalaureate Lower Division Degree GE</a:t>
            </a:r>
            <a:endParaRPr lang="en-US" dirty="0"/>
          </a:p>
        </p:txBody>
      </p:sp>
      <p:sp>
        <p:nvSpPr>
          <p:cNvPr id="3" name="Content Placeholder 2">
            <a:extLst>
              <a:ext uri="{FF2B5EF4-FFF2-40B4-BE49-F238E27FC236}">
                <a16:creationId xmlns:a16="http://schemas.microsoft.com/office/drawing/2014/main" id="{9DE0865E-EC88-0F9F-4692-A1A78A138E2F}"/>
              </a:ext>
            </a:extLst>
          </p:cNvPr>
          <p:cNvSpPr>
            <a:spLocks noGrp="1"/>
          </p:cNvSpPr>
          <p:nvPr>
            <p:ph sz="half" idx="1"/>
          </p:nvPr>
        </p:nvSpPr>
        <p:spPr/>
        <p:txBody>
          <a:bodyPr/>
          <a:lstStyle/>
          <a:p>
            <a:pPr marL="342900" indent="-342900">
              <a:buFont typeface="Arial" panose="020B0604020202020204" pitchFamily="34" charset="0"/>
              <a:buChar char="•"/>
            </a:pPr>
            <a:r>
              <a:rPr lang="en-US" dirty="0"/>
              <a:t>ACCJC currently requires 36 units of GE for CCC baccalaureate degree students (27 lower division; 9 upper division)</a:t>
            </a:r>
          </a:p>
          <a:p>
            <a:pPr marL="342900" indent="-342900">
              <a:buFont typeface="Arial" panose="020B0604020202020204" pitchFamily="34" charset="0"/>
              <a:buChar char="•"/>
            </a:pPr>
            <a:r>
              <a:rPr lang="en-US" dirty="0"/>
              <a:t>Students are currently required to follow IGETC or CSU GE (which are being replaced by </a:t>
            </a:r>
            <a:r>
              <a:rPr lang="en-US" dirty="0" err="1"/>
              <a:t>CalGETC</a:t>
            </a:r>
            <a:r>
              <a:rPr lang="en-US" dirty="0"/>
              <a:t>)</a:t>
            </a:r>
          </a:p>
          <a:p>
            <a:pPr marL="342900" indent="-342900">
              <a:buFont typeface="Arial" panose="020B0604020202020204" pitchFamily="34" charset="0"/>
              <a:buChar char="•"/>
            </a:pPr>
            <a:r>
              <a:rPr lang="en-US" dirty="0"/>
              <a:t>The proposed GE pathway:</a:t>
            </a:r>
          </a:p>
          <a:p>
            <a:pPr marL="1028700" lvl="1" indent="-342900"/>
            <a:r>
              <a:rPr lang="en-US" dirty="0"/>
              <a:t>Helps address the challenge of high-unit technical degree programs</a:t>
            </a:r>
          </a:p>
          <a:p>
            <a:pPr marL="1028700" lvl="1" indent="-342900"/>
            <a:r>
              <a:rPr lang="en-US" dirty="0"/>
              <a:t>May be more appropriate for our baccalaureate degree students (in terms of structure of pattern and area criteria)</a:t>
            </a:r>
          </a:p>
          <a:p>
            <a:pPr marL="1028700" lvl="1" indent="-342900"/>
            <a:r>
              <a:rPr lang="en-US" dirty="0"/>
              <a:t>Would allow for increased flexibility for local approval of courses </a:t>
            </a:r>
          </a:p>
          <a:p>
            <a:pPr marL="0" indent="0">
              <a:buNone/>
            </a:pPr>
            <a:endParaRPr lang="en-US" dirty="0"/>
          </a:p>
        </p:txBody>
      </p:sp>
      <p:sp>
        <p:nvSpPr>
          <p:cNvPr id="4" name="Slide Number Placeholder 3">
            <a:extLst>
              <a:ext uri="{FF2B5EF4-FFF2-40B4-BE49-F238E27FC236}">
                <a16:creationId xmlns:a16="http://schemas.microsoft.com/office/drawing/2014/main" id="{50636433-2712-DD19-77E0-8A961EF91E30}"/>
              </a:ext>
            </a:extLst>
          </p:cNvPr>
          <p:cNvSpPr>
            <a:spLocks noGrp="1"/>
          </p:cNvSpPr>
          <p:nvPr>
            <p:ph type="sldNum" sz="quarter" idx="10"/>
          </p:nvPr>
        </p:nvSpPr>
        <p:spPr/>
        <p:txBody>
          <a:bodyPr/>
          <a:lstStyle/>
          <a:p>
            <a:pPr>
              <a:defRPr/>
            </a:pPr>
            <a:fld id="{576C9E23-81DC-524C-9AAF-31FE3F6CAB57}" type="slidenum">
              <a:rPr lang="en-US" altLang="en-US" smtClean="0"/>
              <a:pPr>
                <a:defRPr/>
              </a:pPr>
              <a:t>17</a:t>
            </a:fld>
            <a:endParaRPr lang="en-US" altLang="en-US"/>
          </a:p>
        </p:txBody>
      </p:sp>
    </p:spTree>
    <p:extLst>
      <p:ext uri="{BB962C8B-B14F-4D97-AF65-F5344CB8AC3E}">
        <p14:creationId xmlns:p14="http://schemas.microsoft.com/office/powerpoint/2010/main" val="3488079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A602-26A4-A1C5-9FAE-3CFF61D755AE}"/>
              </a:ext>
            </a:extLst>
          </p:cNvPr>
          <p:cNvSpPr>
            <a:spLocks noGrp="1"/>
          </p:cNvSpPr>
          <p:nvPr>
            <p:ph type="title"/>
          </p:nvPr>
        </p:nvSpPr>
        <p:spPr>
          <a:xfrm>
            <a:off x="1277650" y="365126"/>
            <a:ext cx="10413608" cy="692965"/>
          </a:xfrm>
        </p:spPr>
        <p:txBody>
          <a:bodyPr>
            <a:normAutofit fontScale="90000"/>
          </a:bodyPr>
          <a:lstStyle/>
          <a:p>
            <a:pPr algn="ctr"/>
            <a:r>
              <a:rPr lang="en-US" b="1" dirty="0"/>
              <a:t>(proposal consideration) Baccalaureate Degree Lower Division GE Pathway</a:t>
            </a:r>
          </a:p>
        </p:txBody>
      </p:sp>
      <p:sp>
        <p:nvSpPr>
          <p:cNvPr id="4" name="Slide Number Placeholder 3">
            <a:extLst>
              <a:ext uri="{FF2B5EF4-FFF2-40B4-BE49-F238E27FC236}">
                <a16:creationId xmlns:a16="http://schemas.microsoft.com/office/drawing/2014/main" id="{385766C2-846B-EDE3-37F6-4A5DA3C79598}"/>
              </a:ext>
            </a:extLst>
          </p:cNvPr>
          <p:cNvSpPr>
            <a:spLocks noGrp="1"/>
          </p:cNvSpPr>
          <p:nvPr>
            <p:ph type="sldNum" sz="quarter" idx="10"/>
          </p:nvPr>
        </p:nvSpPr>
        <p:spPr/>
        <p:txBody>
          <a:bodyPr/>
          <a:lstStyle/>
          <a:p>
            <a:pPr>
              <a:defRPr/>
            </a:pPr>
            <a:fld id="{576C9E23-81DC-524C-9AAF-31FE3F6CAB57}" type="slidenum">
              <a:rPr lang="en-US" altLang="en-US" smtClean="0"/>
              <a:pPr>
                <a:defRPr/>
              </a:pPr>
              <a:t>18</a:t>
            </a:fld>
            <a:endParaRPr lang="en-US" altLang="en-US"/>
          </a:p>
        </p:txBody>
      </p:sp>
      <p:graphicFrame>
        <p:nvGraphicFramePr>
          <p:cNvPr id="7" name="Content Placeholder 6">
            <a:extLst>
              <a:ext uri="{FF2B5EF4-FFF2-40B4-BE49-F238E27FC236}">
                <a16:creationId xmlns:a16="http://schemas.microsoft.com/office/drawing/2014/main" id="{4F913228-5695-E921-9D9D-D292AF1296A1}"/>
              </a:ext>
            </a:extLst>
          </p:cNvPr>
          <p:cNvGraphicFramePr>
            <a:graphicFrameLocks noGrp="1"/>
          </p:cNvGraphicFramePr>
          <p:nvPr>
            <p:ph sz="half" idx="1"/>
            <p:extLst>
              <p:ext uri="{D42A27DB-BD31-4B8C-83A1-F6EECF244321}">
                <p14:modId xmlns:p14="http://schemas.microsoft.com/office/powerpoint/2010/main" val="3781512240"/>
              </p:ext>
            </p:extLst>
          </p:nvPr>
        </p:nvGraphicFramePr>
        <p:xfrm>
          <a:off x="1277650" y="1162594"/>
          <a:ext cx="10518110" cy="5581223"/>
        </p:xfrm>
        <a:graphic>
          <a:graphicData uri="http://schemas.openxmlformats.org/drawingml/2006/table">
            <a:tbl>
              <a:tblPr firstRow="1" bandRow="1">
                <a:tableStyleId>{5C22544A-7EE6-4342-B048-85BDC9FD1C3A}</a:tableStyleId>
              </a:tblPr>
              <a:tblGrid>
                <a:gridCol w="1114917">
                  <a:extLst>
                    <a:ext uri="{9D8B030D-6E8A-4147-A177-3AD203B41FA5}">
                      <a16:colId xmlns:a16="http://schemas.microsoft.com/office/drawing/2014/main" val="2322477383"/>
                    </a:ext>
                  </a:extLst>
                </a:gridCol>
                <a:gridCol w="6679234">
                  <a:extLst>
                    <a:ext uri="{9D8B030D-6E8A-4147-A177-3AD203B41FA5}">
                      <a16:colId xmlns:a16="http://schemas.microsoft.com/office/drawing/2014/main" val="1059851583"/>
                    </a:ext>
                  </a:extLst>
                </a:gridCol>
                <a:gridCol w="2723959">
                  <a:extLst>
                    <a:ext uri="{9D8B030D-6E8A-4147-A177-3AD203B41FA5}">
                      <a16:colId xmlns:a16="http://schemas.microsoft.com/office/drawing/2014/main" val="1297353694"/>
                    </a:ext>
                  </a:extLst>
                </a:gridCol>
              </a:tblGrid>
              <a:tr h="747503">
                <a:tc>
                  <a:txBody>
                    <a:bodyPr/>
                    <a:lstStyle/>
                    <a:p>
                      <a:pPr marL="0" marR="0">
                        <a:spcBef>
                          <a:spcPts val="0"/>
                        </a:spcBef>
                        <a:spcAft>
                          <a:spcPts val="0"/>
                        </a:spcAft>
                      </a:pPr>
                      <a:r>
                        <a:rPr lang="en-US" sz="1600">
                          <a:effectLst/>
                        </a:rPr>
                        <a:t>Area</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Subject</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Courses (minimum 3 semester/4 quarter units)</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2078162660"/>
                  </a:ext>
                </a:extLst>
              </a:tr>
              <a:tr h="1069303">
                <a:tc>
                  <a:txBody>
                    <a:bodyPr/>
                    <a:lstStyle/>
                    <a:p>
                      <a:pPr marL="0" marR="0">
                        <a:spcBef>
                          <a:spcPts val="0"/>
                        </a:spcBef>
                        <a:spcAft>
                          <a:spcPts val="0"/>
                        </a:spcAft>
                      </a:pPr>
                      <a:r>
                        <a:rPr lang="en-US" sz="1600" dirty="0">
                          <a:effectLst/>
                        </a:rPr>
                        <a:t>1 </a:t>
                      </a:r>
                      <a:endParaRPr lang="en-US" sz="16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English Communication, Oral Communication, and Critical Thinking</a:t>
                      </a:r>
                    </a:p>
                    <a:p>
                      <a:pPr marL="0" marR="0">
                        <a:spcBef>
                          <a:spcPts val="0"/>
                        </a:spcBef>
                        <a:spcAft>
                          <a:spcPts val="0"/>
                        </a:spcAft>
                      </a:pPr>
                      <a:r>
                        <a:rPr lang="en-US" sz="1600" dirty="0">
                          <a:effectLst/>
                        </a:rPr>
                        <a:t>English Composition</a:t>
                      </a:r>
                    </a:p>
                    <a:p>
                      <a:pPr marL="0" marR="0">
                        <a:spcBef>
                          <a:spcPts val="0"/>
                        </a:spcBef>
                        <a:spcAft>
                          <a:spcPts val="0"/>
                        </a:spcAft>
                      </a:pPr>
                      <a:r>
                        <a:rPr lang="en-US" sz="1600" dirty="0">
                          <a:effectLst/>
                        </a:rPr>
                        <a:t>Oral Communication and Critical Thinking</a:t>
                      </a:r>
                      <a:endParaRPr lang="en-US" sz="16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 </a:t>
                      </a:r>
                    </a:p>
                    <a:p>
                      <a:pPr marL="0" marR="0">
                        <a:spcBef>
                          <a:spcPts val="0"/>
                        </a:spcBef>
                        <a:spcAft>
                          <a:spcPts val="0"/>
                        </a:spcAft>
                      </a:pPr>
                      <a:r>
                        <a:rPr lang="en-US" sz="1600">
                          <a:effectLst/>
                        </a:rPr>
                        <a:t> </a:t>
                      </a:r>
                    </a:p>
                    <a:p>
                      <a:pPr marL="0" marR="0">
                        <a:spcBef>
                          <a:spcPts val="0"/>
                        </a:spcBef>
                        <a:spcAft>
                          <a:spcPts val="0"/>
                        </a:spcAft>
                      </a:pPr>
                      <a:r>
                        <a:rPr lang="en-US" sz="1600">
                          <a:effectLst/>
                        </a:rPr>
                        <a:t>1 course </a:t>
                      </a:r>
                    </a:p>
                    <a:p>
                      <a:pPr marL="0" marR="0">
                        <a:spcBef>
                          <a:spcPts val="0"/>
                        </a:spcBef>
                        <a:spcAft>
                          <a:spcPts val="0"/>
                        </a:spcAft>
                      </a:pPr>
                      <a:r>
                        <a:rPr lang="en-US" sz="1600">
                          <a:effectLst/>
                        </a:rPr>
                        <a:t>1 course </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2187353322"/>
                  </a:ext>
                </a:extLst>
              </a:tr>
              <a:tr h="336067">
                <a:tc>
                  <a:txBody>
                    <a:bodyPr/>
                    <a:lstStyle/>
                    <a:p>
                      <a:pPr marL="0" marR="0">
                        <a:spcBef>
                          <a:spcPts val="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Mathematical Concepts and Quantitative Reasoning</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1 course* </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781632820"/>
                  </a:ext>
                </a:extLst>
              </a:tr>
              <a:tr h="336067">
                <a:tc>
                  <a:txBody>
                    <a:bodyPr/>
                    <a:lstStyle/>
                    <a:p>
                      <a:pPr marL="0" marR="0">
                        <a:spcBef>
                          <a:spcPts val="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Arts and Humanities</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1 course</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2328445831"/>
                  </a:ext>
                </a:extLst>
              </a:tr>
              <a:tr h="336067">
                <a:tc>
                  <a:txBody>
                    <a:bodyPr/>
                    <a:lstStyle/>
                    <a:p>
                      <a:pPr marL="0" marR="0">
                        <a:spcBef>
                          <a:spcPts val="0"/>
                        </a:spcBef>
                        <a:spcAft>
                          <a:spcPts val="0"/>
                        </a:spcAft>
                      </a:pPr>
                      <a:r>
                        <a:rPr lang="en-US" sz="1600">
                          <a:effectLst/>
                        </a:rPr>
                        <a:t>4</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Social and Behavioral Sciences</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1 course </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2928205824"/>
                  </a:ext>
                </a:extLst>
              </a:tr>
              <a:tr h="336067">
                <a:tc>
                  <a:txBody>
                    <a:bodyPr/>
                    <a:lstStyle/>
                    <a:p>
                      <a:pPr marL="0" marR="0">
                        <a:spcBef>
                          <a:spcPts val="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Natural Sciences</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1 course </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417692575"/>
                  </a:ext>
                </a:extLst>
              </a:tr>
              <a:tr h="336067">
                <a:tc>
                  <a:txBody>
                    <a:bodyPr/>
                    <a:lstStyle/>
                    <a:p>
                      <a:pPr marL="0" marR="0">
                        <a:spcBef>
                          <a:spcPts val="0"/>
                        </a:spcBef>
                        <a:spcAft>
                          <a:spcPts val="0"/>
                        </a:spcAft>
                      </a:pPr>
                      <a:r>
                        <a:rPr lang="en-US" sz="1600">
                          <a:effectLst/>
                        </a:rPr>
                        <a:t>6</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Ethnic Studies</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1 course </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3556491369"/>
                  </a:ext>
                </a:extLst>
              </a:tr>
              <a:tr h="336067">
                <a:tc>
                  <a:txBody>
                    <a:bodyPr/>
                    <a:lstStyle/>
                    <a:p>
                      <a:pPr marL="0" marR="0">
                        <a:spcBef>
                          <a:spcPts val="0"/>
                        </a:spcBef>
                        <a:spcAft>
                          <a:spcPts val="0"/>
                        </a:spcAft>
                      </a:pPr>
                      <a:r>
                        <a:rPr lang="en-US" sz="1600">
                          <a:effectLst/>
                        </a:rPr>
                        <a:t>7</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i="1" dirty="0">
                          <a:effectLst/>
                        </a:rPr>
                        <a:t>Lifelong Learning and Self-Development</a:t>
                      </a:r>
                      <a:endParaRPr lang="en-US" sz="1600" b="1" i="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optional</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626918556"/>
                  </a:ext>
                </a:extLst>
              </a:tr>
              <a:tr h="336067">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Two additional courses from any two areas above</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2 courses</a:t>
                      </a:r>
                      <a:endParaRPr lang="en-US" sz="160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2555075718"/>
                  </a:ext>
                </a:extLst>
              </a:tr>
              <a:tr h="1411948">
                <a:tc>
                  <a:txBody>
                    <a:bodyPr/>
                    <a:lstStyle/>
                    <a:p>
                      <a:pPr marL="0" marR="0">
                        <a:spcBef>
                          <a:spcPts val="0"/>
                        </a:spcBef>
                        <a:spcAft>
                          <a:spcPts val="0"/>
                        </a:spcAft>
                      </a:pPr>
                      <a:r>
                        <a:rPr lang="en-US" sz="1600">
                          <a:effectLst/>
                        </a:rPr>
                        <a:t>Total Courses (units)</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a:effectLst/>
                        </a:rPr>
                        <a:t>Courses must be transfer-level courses.</a:t>
                      </a:r>
                    </a:p>
                    <a:p>
                      <a:pPr marL="0" marR="0">
                        <a:spcBef>
                          <a:spcPts val="0"/>
                        </a:spcBef>
                        <a:spcAft>
                          <a:spcPts val="0"/>
                        </a:spcAft>
                      </a:pPr>
                      <a:r>
                        <a:rPr lang="en-US" sz="1600">
                          <a:effectLst/>
                        </a:rPr>
                        <a:t>*Exceptions: Students in career technical programs seeking a certificate or associate degree with specific requirements, as dictated by the program’s advisory or accrediting body, that cannot be satisfied with transfer-level coursework. See EDC §78213</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dirty="0">
                          <a:effectLst/>
                        </a:rPr>
                        <a:t>9 courses </a:t>
                      </a:r>
                    </a:p>
                    <a:p>
                      <a:pPr marL="0" marR="0">
                        <a:spcBef>
                          <a:spcPts val="0"/>
                        </a:spcBef>
                        <a:spcAft>
                          <a:spcPts val="0"/>
                        </a:spcAft>
                      </a:pPr>
                      <a:r>
                        <a:rPr lang="en-US" sz="1600" dirty="0">
                          <a:effectLst/>
                        </a:rPr>
                        <a:t>(27 semester units)</a:t>
                      </a:r>
                      <a:endParaRPr lang="en-US" sz="16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2186212250"/>
                  </a:ext>
                </a:extLst>
              </a:tr>
            </a:tbl>
          </a:graphicData>
        </a:graphic>
      </p:graphicFrame>
    </p:spTree>
    <p:extLst>
      <p:ext uri="{BB962C8B-B14F-4D97-AF65-F5344CB8AC3E}">
        <p14:creationId xmlns:p14="http://schemas.microsoft.com/office/powerpoint/2010/main" val="2891839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2C64-72D0-A62A-9A20-E6C9C4440A9C}"/>
              </a:ext>
            </a:extLst>
          </p:cNvPr>
          <p:cNvSpPr>
            <a:spLocks noGrp="1"/>
          </p:cNvSpPr>
          <p:nvPr>
            <p:ph type="title"/>
          </p:nvPr>
        </p:nvSpPr>
        <p:spPr/>
        <p:txBody>
          <a:bodyPr anchor="ctr">
            <a:normAutofit fontScale="90000"/>
          </a:bodyPr>
          <a:lstStyle/>
          <a:p>
            <a:r>
              <a:rPr lang="en-US" b="1" dirty="0"/>
              <a:t>Opportunities and Challenges</a:t>
            </a:r>
            <a:br>
              <a:rPr lang="en-US" b="1" dirty="0"/>
            </a:br>
            <a:r>
              <a:rPr lang="en-US" b="1" dirty="0"/>
              <a:t>for Colleges and Students</a:t>
            </a:r>
          </a:p>
        </p:txBody>
      </p:sp>
      <p:sp>
        <p:nvSpPr>
          <p:cNvPr id="3" name="Content Placeholder 2">
            <a:extLst>
              <a:ext uri="{FF2B5EF4-FFF2-40B4-BE49-F238E27FC236}">
                <a16:creationId xmlns:a16="http://schemas.microsoft.com/office/drawing/2014/main" id="{E356DDAE-DD90-0964-2087-E2896DE56A4C}"/>
              </a:ext>
            </a:extLst>
          </p:cNvPr>
          <p:cNvSpPr>
            <a:spLocks noGrp="1"/>
          </p:cNvSpPr>
          <p:nvPr>
            <p:ph idx="1"/>
          </p:nvPr>
        </p:nvSpPr>
        <p:spPr>
          <a:xfrm>
            <a:off x="4253948" y="238539"/>
            <a:ext cx="7050156" cy="6117811"/>
          </a:xfrm>
        </p:spPr>
        <p:txBody>
          <a:bodyPr/>
          <a:lstStyle/>
          <a:p>
            <a:r>
              <a:rPr lang="en-US" dirty="0"/>
              <a:t>Opportunities:</a:t>
            </a:r>
          </a:p>
          <a:p>
            <a:pPr marL="342900" indent="-342900">
              <a:buFont typeface="Arial" panose="020B0604020202020204" pitchFamily="34" charset="0"/>
              <a:buChar char="•"/>
            </a:pPr>
            <a:r>
              <a:rPr lang="en-US" dirty="0"/>
              <a:t>Clear GE pathway to both CSU and UC</a:t>
            </a:r>
          </a:p>
          <a:p>
            <a:pPr marL="342900" indent="-342900">
              <a:buFont typeface="Arial" panose="020B0604020202020204" pitchFamily="34" charset="0"/>
              <a:buChar char="•"/>
            </a:pPr>
            <a:r>
              <a:rPr lang="en-US" dirty="0"/>
              <a:t>Students meeting GPA requirements will be prepared for transfer to both CSU and UC</a:t>
            </a:r>
          </a:p>
          <a:p>
            <a:pPr marL="342900" indent="-342900">
              <a:buFont typeface="Arial" panose="020B0604020202020204" pitchFamily="34" charset="0"/>
              <a:buChar char="•"/>
            </a:pPr>
            <a:r>
              <a:rPr lang="en-US" dirty="0"/>
              <a:t>For local associate degrees, colleges may include additional areas</a:t>
            </a:r>
          </a:p>
          <a:p>
            <a:pPr marL="342900" indent="-342900">
              <a:buFont typeface="Arial" panose="020B0604020202020204" pitchFamily="34" charset="0"/>
              <a:buChar char="•"/>
            </a:pPr>
            <a:r>
              <a:rPr lang="en-US" dirty="0"/>
              <a:t>All associate degree requirements will be GE or majors; no competency or additional graduation requirements needed</a:t>
            </a:r>
          </a:p>
          <a:p>
            <a:r>
              <a:rPr lang="en-US" dirty="0"/>
              <a:t>Challenges:</a:t>
            </a:r>
          </a:p>
          <a:p>
            <a:pPr marL="342900" indent="-342900">
              <a:buFont typeface="Arial" panose="020B0604020202020204" pitchFamily="34" charset="0"/>
              <a:buChar char="•"/>
            </a:pPr>
            <a:r>
              <a:rPr lang="en-US" dirty="0"/>
              <a:t>All transfer students will need to take courses meeting UC course standard requirements, even if transferring to CSU</a:t>
            </a:r>
          </a:p>
          <a:p>
            <a:pPr marL="342900" indent="-342900">
              <a:buFont typeface="Arial" panose="020B0604020202020204" pitchFamily="34" charset="0"/>
              <a:buChar char="•"/>
            </a:pPr>
            <a:r>
              <a:rPr lang="en-US" dirty="0"/>
              <a:t>Reduced options for students – Fewer courses are UC transferable or approved for GE/majors requirements than at CSU</a:t>
            </a:r>
          </a:p>
        </p:txBody>
      </p:sp>
      <p:sp>
        <p:nvSpPr>
          <p:cNvPr id="4" name="Text Placeholder 3">
            <a:extLst>
              <a:ext uri="{FF2B5EF4-FFF2-40B4-BE49-F238E27FC236}">
                <a16:creationId xmlns:a16="http://schemas.microsoft.com/office/drawing/2014/main" id="{DBEC50E9-F12C-1BD9-2CDB-95F1D3C066FF}"/>
              </a:ext>
            </a:extLst>
          </p:cNvPr>
          <p:cNvSpPr>
            <a:spLocks noGrp="1"/>
          </p:cNvSpPr>
          <p:nvPr>
            <p:ph type="body" sz="half" idx="2"/>
          </p:nvPr>
        </p:nvSpPr>
        <p:spPr/>
        <p:txBody>
          <a:bodyPr anchor="ctr">
            <a:normAutofit/>
          </a:bodyPr>
          <a:lstStyle/>
          <a:p>
            <a:r>
              <a:rPr lang="en-US" sz="3600" dirty="0"/>
              <a:t>Moving Forward</a:t>
            </a:r>
          </a:p>
        </p:txBody>
      </p:sp>
      <p:sp>
        <p:nvSpPr>
          <p:cNvPr id="5" name="Slide Number Placeholder 4">
            <a:extLst>
              <a:ext uri="{FF2B5EF4-FFF2-40B4-BE49-F238E27FC236}">
                <a16:creationId xmlns:a16="http://schemas.microsoft.com/office/drawing/2014/main" id="{B59736F8-5483-C0F4-C271-01FC072BF879}"/>
              </a:ext>
            </a:extLst>
          </p:cNvPr>
          <p:cNvSpPr>
            <a:spLocks noGrp="1"/>
          </p:cNvSpPr>
          <p:nvPr>
            <p:ph type="sldNum" sz="quarter" idx="10"/>
          </p:nvPr>
        </p:nvSpPr>
        <p:spPr/>
        <p:txBody>
          <a:bodyPr/>
          <a:lstStyle/>
          <a:p>
            <a:pPr>
              <a:defRPr/>
            </a:pPr>
            <a:fld id="{D8EA18C6-28F1-3B47-AF4F-AD518E9A6B5A}" type="slidenum">
              <a:rPr lang="en-US" altLang="en-US" smtClean="0"/>
              <a:pPr>
                <a:defRPr/>
              </a:pPr>
              <a:t>19</a:t>
            </a:fld>
            <a:endParaRPr lang="en-US" altLang="en-US"/>
          </a:p>
        </p:txBody>
      </p:sp>
    </p:spTree>
    <p:extLst>
      <p:ext uri="{BB962C8B-B14F-4D97-AF65-F5344CB8AC3E}">
        <p14:creationId xmlns:p14="http://schemas.microsoft.com/office/powerpoint/2010/main" val="340471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3D0F-BEB8-DA1E-882F-EF1AC61B59FB}"/>
              </a:ext>
            </a:extLst>
          </p:cNvPr>
          <p:cNvSpPr>
            <a:spLocks noGrp="1"/>
          </p:cNvSpPr>
          <p:nvPr>
            <p:ph type="title"/>
          </p:nvPr>
        </p:nvSpPr>
        <p:spPr>
          <a:xfrm>
            <a:off x="209007" y="1335091"/>
            <a:ext cx="3602340" cy="2322509"/>
          </a:xfrm>
        </p:spPr>
        <p:txBody>
          <a:bodyPr/>
          <a:lstStyle/>
          <a:p>
            <a:r>
              <a:rPr lang="en-US" b="1" dirty="0">
                <a:solidFill>
                  <a:schemeClr val="accent2">
                    <a:lumMod val="60000"/>
                    <a:lumOff val="40000"/>
                  </a:schemeClr>
                </a:solidFill>
              </a:rPr>
              <a:t>Presenters</a:t>
            </a:r>
          </a:p>
        </p:txBody>
      </p:sp>
      <p:sp>
        <p:nvSpPr>
          <p:cNvPr id="3" name="Content Placeholder 2">
            <a:extLst>
              <a:ext uri="{FF2B5EF4-FFF2-40B4-BE49-F238E27FC236}">
                <a16:creationId xmlns:a16="http://schemas.microsoft.com/office/drawing/2014/main" id="{C1282DFF-AE4B-AE09-E739-7981E5A0ED9B}"/>
              </a:ext>
            </a:extLst>
          </p:cNvPr>
          <p:cNvSpPr>
            <a:spLocks noGrp="1"/>
          </p:cNvSpPr>
          <p:nvPr>
            <p:ph idx="1"/>
          </p:nvPr>
        </p:nvSpPr>
        <p:spPr>
          <a:xfrm>
            <a:off x="4349931" y="496389"/>
            <a:ext cx="6683194" cy="5789197"/>
          </a:xfrm>
        </p:spPr>
        <p:txBody>
          <a:bodyPr anchor="ctr"/>
          <a:lstStyle/>
          <a:p>
            <a:pPr marL="182880" marR="0">
              <a:spcBef>
                <a:spcPts val="0"/>
              </a:spcBef>
              <a:spcAft>
                <a:spcPts val="2400"/>
              </a:spcAft>
            </a:pPr>
            <a:r>
              <a:rPr lang="en-US" sz="2800" b="1" i="1" dirty="0" err="1">
                <a:solidFill>
                  <a:schemeClr val="accent4">
                    <a:lumMod val="75000"/>
                  </a:schemeClr>
                </a:solidFill>
                <a:effectLst/>
                <a:latin typeface="+mn-lt"/>
                <a:ea typeface="Calibri" panose="020F0502020204030204" pitchFamily="34" charset="0"/>
              </a:rPr>
              <a:t>Ginni</a:t>
            </a:r>
            <a:r>
              <a:rPr lang="en-US" sz="2800" b="1" i="1" dirty="0">
                <a:solidFill>
                  <a:schemeClr val="accent4">
                    <a:lumMod val="75000"/>
                  </a:schemeClr>
                </a:solidFill>
                <a:effectLst/>
                <a:latin typeface="+mn-lt"/>
                <a:ea typeface="Calibri" panose="020F0502020204030204" pitchFamily="34" charset="0"/>
              </a:rPr>
              <a:t> May</a:t>
            </a:r>
            <a:r>
              <a:rPr lang="en-US" sz="2800" dirty="0">
                <a:solidFill>
                  <a:schemeClr val="accent4">
                    <a:lumMod val="75000"/>
                  </a:schemeClr>
                </a:solidFill>
                <a:effectLst/>
                <a:latin typeface="+mn-lt"/>
                <a:ea typeface="Calibri" panose="020F0502020204030204" pitchFamily="34" charset="0"/>
              </a:rPr>
              <a:t>, ASCCC President</a:t>
            </a:r>
            <a:endParaRPr lang="en-US" sz="2800" dirty="0">
              <a:solidFill>
                <a:schemeClr val="accent4">
                  <a:lumMod val="75000"/>
                </a:schemeClr>
              </a:solidFill>
              <a:effectLst/>
              <a:latin typeface="+mn-lt"/>
              <a:ea typeface="Arial" panose="020B0604020202020204" pitchFamily="34" charset="0"/>
            </a:endParaRPr>
          </a:p>
          <a:p>
            <a:pPr marL="182880" marR="0">
              <a:spcBef>
                <a:spcPts val="0"/>
              </a:spcBef>
              <a:spcAft>
                <a:spcPts val="2400"/>
              </a:spcAft>
            </a:pPr>
            <a:r>
              <a:rPr lang="en-US" sz="2800" b="1" i="1" dirty="0">
                <a:solidFill>
                  <a:schemeClr val="accent4">
                    <a:lumMod val="75000"/>
                  </a:schemeClr>
                </a:solidFill>
                <a:effectLst/>
                <a:latin typeface="+mn-lt"/>
                <a:ea typeface="Calibri" panose="020F0502020204030204" pitchFamily="34" charset="0"/>
              </a:rPr>
              <a:t>LaTonya Parker</a:t>
            </a:r>
            <a:r>
              <a:rPr lang="en-US" sz="2800" dirty="0">
                <a:solidFill>
                  <a:schemeClr val="accent4">
                    <a:lumMod val="75000"/>
                  </a:schemeClr>
                </a:solidFill>
                <a:effectLst/>
                <a:latin typeface="+mn-lt"/>
                <a:ea typeface="Calibri" panose="020F0502020204030204" pitchFamily="34" charset="0"/>
              </a:rPr>
              <a:t>, ASCCC Secretary</a:t>
            </a:r>
            <a:endParaRPr lang="en-US" sz="2800" dirty="0">
              <a:solidFill>
                <a:schemeClr val="accent4">
                  <a:lumMod val="75000"/>
                </a:schemeClr>
              </a:solidFill>
              <a:effectLst/>
              <a:latin typeface="+mn-lt"/>
              <a:ea typeface="Arial" panose="020B0604020202020204" pitchFamily="34" charset="0"/>
            </a:endParaRPr>
          </a:p>
          <a:p>
            <a:pPr marL="182880" marR="0">
              <a:spcBef>
                <a:spcPts val="0"/>
              </a:spcBef>
              <a:spcAft>
                <a:spcPts val="2400"/>
              </a:spcAft>
            </a:pPr>
            <a:r>
              <a:rPr lang="en-US" sz="2800" b="1" i="1" dirty="0">
                <a:solidFill>
                  <a:schemeClr val="accent4">
                    <a:lumMod val="75000"/>
                  </a:schemeClr>
                </a:solidFill>
                <a:effectLst/>
                <a:latin typeface="+mn-lt"/>
                <a:ea typeface="Calibri" panose="020F0502020204030204" pitchFamily="34" charset="0"/>
              </a:rPr>
              <a:t>Elizabeth Ramirez</a:t>
            </a:r>
            <a:r>
              <a:rPr lang="en-US" sz="2800" dirty="0">
                <a:solidFill>
                  <a:schemeClr val="accent4">
                    <a:lumMod val="75000"/>
                  </a:schemeClr>
                </a:solidFill>
                <a:effectLst/>
                <a:latin typeface="+mn-lt"/>
                <a:ea typeface="Calibri" panose="020F0502020204030204" pitchFamily="34" charset="0"/>
              </a:rPr>
              <a:t>, Articulation </a:t>
            </a:r>
            <a:r>
              <a:rPr lang="en-US" sz="2800" dirty="0">
                <a:solidFill>
                  <a:schemeClr val="accent4">
                    <a:lumMod val="75000"/>
                  </a:schemeClr>
                </a:solidFill>
                <a:latin typeface="+mn-lt"/>
                <a:ea typeface="Calibri" panose="020F0502020204030204" pitchFamily="34" charset="0"/>
              </a:rPr>
              <a:t>Officer </a:t>
            </a:r>
            <a:r>
              <a:rPr lang="en-US" sz="2800" dirty="0">
                <a:solidFill>
                  <a:schemeClr val="accent4">
                    <a:lumMod val="75000"/>
                  </a:schemeClr>
                </a:solidFill>
                <a:effectLst/>
                <a:latin typeface="+mn-lt"/>
                <a:ea typeface="Calibri" panose="020F0502020204030204" pitchFamily="34" charset="0"/>
              </a:rPr>
              <a:t>Rio Hondo College</a:t>
            </a:r>
            <a:endParaRPr lang="en-US" sz="2800" dirty="0">
              <a:solidFill>
                <a:schemeClr val="accent4">
                  <a:lumMod val="75000"/>
                </a:schemeClr>
              </a:solidFill>
              <a:effectLst/>
              <a:latin typeface="+mn-lt"/>
              <a:ea typeface="Arial" panose="020B0604020202020204" pitchFamily="34" charset="0"/>
            </a:endParaRPr>
          </a:p>
          <a:p>
            <a:pPr marL="182880" marR="0">
              <a:spcBef>
                <a:spcPts val="0"/>
              </a:spcBef>
              <a:spcAft>
                <a:spcPts val="2400"/>
              </a:spcAft>
            </a:pPr>
            <a:r>
              <a:rPr lang="en-US" sz="2800" b="1" i="1" dirty="0">
                <a:solidFill>
                  <a:schemeClr val="accent4">
                    <a:lumMod val="75000"/>
                  </a:schemeClr>
                </a:solidFill>
                <a:effectLst/>
                <a:latin typeface="+mn-lt"/>
                <a:ea typeface="Calibri" panose="020F0502020204030204" pitchFamily="34" charset="0"/>
              </a:rPr>
              <a:t>Zachariah Wooden</a:t>
            </a:r>
            <a:r>
              <a:rPr lang="en-US" sz="2800" dirty="0">
                <a:solidFill>
                  <a:schemeClr val="accent4">
                    <a:lumMod val="75000"/>
                  </a:schemeClr>
                </a:solidFill>
                <a:effectLst/>
                <a:latin typeface="+mn-lt"/>
                <a:ea typeface="Calibri" panose="020F0502020204030204" pitchFamily="34" charset="0"/>
              </a:rPr>
              <a:t>, SSCCC Vice President of Legislative Affairs</a:t>
            </a:r>
            <a:endParaRPr lang="en-US" sz="2800" dirty="0">
              <a:solidFill>
                <a:schemeClr val="accent4">
                  <a:lumMod val="75000"/>
                </a:schemeClr>
              </a:solidFill>
              <a:effectLst/>
              <a:latin typeface="+mn-lt"/>
              <a:ea typeface="Arial" panose="020B0604020202020204" pitchFamily="34" charset="0"/>
            </a:endParaRPr>
          </a:p>
        </p:txBody>
      </p:sp>
      <p:sp>
        <p:nvSpPr>
          <p:cNvPr id="5" name="Slide Number Placeholder 4">
            <a:extLst>
              <a:ext uri="{FF2B5EF4-FFF2-40B4-BE49-F238E27FC236}">
                <a16:creationId xmlns:a16="http://schemas.microsoft.com/office/drawing/2014/main" id="{B9BBAF5E-46A2-27A7-2F45-C15475FE11A9}"/>
              </a:ext>
            </a:extLst>
          </p:cNvPr>
          <p:cNvSpPr>
            <a:spLocks noGrp="1"/>
          </p:cNvSpPr>
          <p:nvPr>
            <p:ph type="sldNum" sz="quarter" idx="10"/>
          </p:nvPr>
        </p:nvSpPr>
        <p:spPr/>
        <p:txBody>
          <a:bodyPr/>
          <a:lstStyle/>
          <a:p>
            <a:pPr>
              <a:defRPr/>
            </a:pPr>
            <a:fld id="{D8EA18C6-28F1-3B47-AF4F-AD518E9A6B5A}" type="slidenum">
              <a:rPr lang="en-US" altLang="en-US" smtClean="0"/>
              <a:pPr>
                <a:defRPr/>
              </a:pPr>
              <a:t>2</a:t>
            </a:fld>
            <a:endParaRPr lang="en-US" altLang="en-US"/>
          </a:p>
        </p:txBody>
      </p:sp>
    </p:spTree>
    <p:extLst>
      <p:ext uri="{BB962C8B-B14F-4D97-AF65-F5344CB8AC3E}">
        <p14:creationId xmlns:p14="http://schemas.microsoft.com/office/powerpoint/2010/main" val="657589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9ED3-2B9A-80A2-0178-ED2D9EC3104D}"/>
              </a:ext>
            </a:extLst>
          </p:cNvPr>
          <p:cNvSpPr>
            <a:spLocks noGrp="1"/>
          </p:cNvSpPr>
          <p:nvPr>
            <p:ph type="title"/>
          </p:nvPr>
        </p:nvSpPr>
        <p:spPr>
          <a:xfrm>
            <a:off x="1277650" y="365126"/>
            <a:ext cx="10467046" cy="1048038"/>
          </a:xfrm>
        </p:spPr>
        <p:txBody>
          <a:bodyPr>
            <a:normAutofit fontScale="90000"/>
          </a:bodyPr>
          <a:lstStyle/>
          <a:p>
            <a:pPr algn="ctr"/>
            <a:r>
              <a:rPr lang="en-US" b="1" dirty="0"/>
              <a:t>A sampling of…Courses meeting CSU GE Breadth</a:t>
            </a:r>
            <a:br>
              <a:rPr lang="en-US" b="1" dirty="0"/>
            </a:br>
            <a:r>
              <a:rPr lang="en-US" b="1" dirty="0"/>
              <a:t>but not IGETC</a:t>
            </a:r>
          </a:p>
        </p:txBody>
      </p:sp>
      <p:sp>
        <p:nvSpPr>
          <p:cNvPr id="3" name="Content Placeholder 2">
            <a:extLst>
              <a:ext uri="{FF2B5EF4-FFF2-40B4-BE49-F238E27FC236}">
                <a16:creationId xmlns:a16="http://schemas.microsoft.com/office/drawing/2014/main" id="{864FFC22-3C59-7259-6779-110AF1C08810}"/>
              </a:ext>
            </a:extLst>
          </p:cNvPr>
          <p:cNvSpPr>
            <a:spLocks noGrp="1"/>
          </p:cNvSpPr>
          <p:nvPr>
            <p:ph sz="half" idx="1"/>
          </p:nvPr>
        </p:nvSpPr>
        <p:spPr>
          <a:xfrm>
            <a:off x="1277649" y="1413164"/>
            <a:ext cx="10312667" cy="4804756"/>
          </a:xfrm>
        </p:spPr>
        <p:txBody>
          <a:bodyPr numCol="2"/>
          <a:lstStyle/>
          <a:p>
            <a:r>
              <a:rPr lang="en-US" dirty="0"/>
              <a:t>Trigonometry</a:t>
            </a:r>
          </a:p>
          <a:p>
            <a:r>
              <a:rPr lang="en-US" dirty="0"/>
              <a:t>Math for Teachers</a:t>
            </a:r>
          </a:p>
          <a:p>
            <a:r>
              <a:rPr lang="en-US" dirty="0"/>
              <a:t>Personal Finance</a:t>
            </a:r>
          </a:p>
          <a:p>
            <a:r>
              <a:rPr lang="en-US" dirty="0"/>
              <a:t>Career Exploration and Life Planning</a:t>
            </a:r>
          </a:p>
          <a:p>
            <a:r>
              <a:rPr lang="en-US" dirty="0"/>
              <a:t>College Success Strategies</a:t>
            </a:r>
          </a:p>
          <a:p>
            <a:r>
              <a:rPr lang="en-US" dirty="0"/>
              <a:t>Health Science</a:t>
            </a:r>
          </a:p>
          <a:p>
            <a:r>
              <a:rPr lang="en-US" dirty="0"/>
              <a:t>Nutrition</a:t>
            </a:r>
          </a:p>
          <a:p>
            <a:r>
              <a:rPr lang="en-US" dirty="0"/>
              <a:t>Introduction to Kinesiology</a:t>
            </a:r>
          </a:p>
          <a:p>
            <a:r>
              <a:rPr lang="en-US" dirty="0"/>
              <a:t>Foundation of Fitness and Wellness</a:t>
            </a:r>
          </a:p>
          <a:p>
            <a:r>
              <a:rPr lang="en-US" dirty="0"/>
              <a:t>Reading for Academic and Lifelong Literacy</a:t>
            </a:r>
          </a:p>
          <a:p>
            <a:r>
              <a:rPr lang="en-US" dirty="0"/>
              <a:t>Introduction to Career Exploration</a:t>
            </a:r>
          </a:p>
          <a:p>
            <a:r>
              <a:rPr lang="en-US" dirty="0"/>
              <a:t>Human Reproduction and Sexuality</a:t>
            </a:r>
          </a:p>
          <a:p>
            <a:r>
              <a:rPr lang="en-US" dirty="0"/>
              <a:t>MORE…</a:t>
            </a:r>
          </a:p>
        </p:txBody>
      </p:sp>
      <p:sp>
        <p:nvSpPr>
          <p:cNvPr id="4" name="Slide Number Placeholder 3">
            <a:extLst>
              <a:ext uri="{FF2B5EF4-FFF2-40B4-BE49-F238E27FC236}">
                <a16:creationId xmlns:a16="http://schemas.microsoft.com/office/drawing/2014/main" id="{ACA8FBDF-83E4-EB12-0362-F3D24D8686A0}"/>
              </a:ext>
            </a:extLst>
          </p:cNvPr>
          <p:cNvSpPr>
            <a:spLocks noGrp="1"/>
          </p:cNvSpPr>
          <p:nvPr>
            <p:ph type="sldNum" sz="quarter" idx="10"/>
          </p:nvPr>
        </p:nvSpPr>
        <p:spPr/>
        <p:txBody>
          <a:bodyPr/>
          <a:lstStyle/>
          <a:p>
            <a:pPr>
              <a:defRPr/>
            </a:pPr>
            <a:fld id="{576C9E23-81DC-524C-9AAF-31FE3F6CAB57}" type="slidenum">
              <a:rPr lang="en-US" altLang="en-US" smtClean="0"/>
              <a:pPr>
                <a:defRPr/>
              </a:pPr>
              <a:t>20</a:t>
            </a:fld>
            <a:endParaRPr lang="en-US" altLang="en-US"/>
          </a:p>
        </p:txBody>
      </p:sp>
    </p:spTree>
    <p:extLst>
      <p:ext uri="{BB962C8B-B14F-4D97-AF65-F5344CB8AC3E}">
        <p14:creationId xmlns:p14="http://schemas.microsoft.com/office/powerpoint/2010/main" val="3460009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A680-1F78-B65D-AFFA-16859D6CB4B0}"/>
              </a:ext>
            </a:extLst>
          </p:cNvPr>
          <p:cNvSpPr>
            <a:spLocks noGrp="1"/>
          </p:cNvSpPr>
          <p:nvPr>
            <p:ph type="title"/>
          </p:nvPr>
        </p:nvSpPr>
        <p:spPr/>
        <p:txBody>
          <a:bodyPr>
            <a:normAutofit/>
          </a:bodyPr>
          <a:lstStyle/>
          <a:p>
            <a:r>
              <a:rPr lang="en-US" sz="4200" b="1" dirty="0"/>
              <a:t>Discussion</a:t>
            </a:r>
          </a:p>
        </p:txBody>
      </p:sp>
      <p:pic>
        <p:nvPicPr>
          <p:cNvPr id="6" name="Content Placeholder 5">
            <a:extLst>
              <a:ext uri="{FF2B5EF4-FFF2-40B4-BE49-F238E27FC236}">
                <a16:creationId xmlns:a16="http://schemas.microsoft.com/office/drawing/2014/main" id="{9B77D1D6-82CE-1A62-C443-80E8074D0FB2}"/>
              </a:ext>
            </a:extLst>
          </p:cNvPr>
          <p:cNvPicPr>
            <a:picLocks noGrp="1" noChangeAspect="1"/>
          </p:cNvPicPr>
          <p:nvPr>
            <p:ph idx="1"/>
          </p:nvPr>
        </p:nvPicPr>
        <p:blipFill>
          <a:blip r:embed="rId3"/>
          <a:stretch>
            <a:fillRect/>
          </a:stretch>
        </p:blipFill>
        <p:spPr>
          <a:xfrm>
            <a:off x="4818823" y="2061338"/>
            <a:ext cx="6029533" cy="2559046"/>
          </a:xfrm>
        </p:spPr>
      </p:pic>
      <p:sp>
        <p:nvSpPr>
          <p:cNvPr id="4" name="Text Placeholder 3">
            <a:extLst>
              <a:ext uri="{FF2B5EF4-FFF2-40B4-BE49-F238E27FC236}">
                <a16:creationId xmlns:a16="http://schemas.microsoft.com/office/drawing/2014/main" id="{FE9D7F13-49B1-37F5-E032-F23C1365F588}"/>
              </a:ext>
            </a:extLst>
          </p:cNvPr>
          <p:cNvSpPr>
            <a:spLocks noGrp="1"/>
          </p:cNvSpPr>
          <p:nvPr>
            <p:ph type="body" sz="half" idx="2"/>
          </p:nvPr>
        </p:nvSpPr>
        <p:spPr/>
        <p:txBody>
          <a:bodyPr>
            <a:normAutofit/>
          </a:bodyPr>
          <a:lstStyle/>
          <a:p>
            <a:r>
              <a:rPr lang="en-US" sz="3600" b="1" dirty="0"/>
              <a:t>Q and A</a:t>
            </a:r>
          </a:p>
        </p:txBody>
      </p:sp>
      <p:sp>
        <p:nvSpPr>
          <p:cNvPr id="5" name="Slide Number Placeholder 4">
            <a:extLst>
              <a:ext uri="{FF2B5EF4-FFF2-40B4-BE49-F238E27FC236}">
                <a16:creationId xmlns:a16="http://schemas.microsoft.com/office/drawing/2014/main" id="{7AC2A48B-50EA-B52A-56CB-3E90645AE79D}"/>
              </a:ext>
            </a:extLst>
          </p:cNvPr>
          <p:cNvSpPr>
            <a:spLocks noGrp="1"/>
          </p:cNvSpPr>
          <p:nvPr>
            <p:ph type="sldNum" sz="quarter" idx="10"/>
          </p:nvPr>
        </p:nvSpPr>
        <p:spPr/>
        <p:txBody>
          <a:bodyPr/>
          <a:lstStyle/>
          <a:p>
            <a:pPr>
              <a:defRPr/>
            </a:pPr>
            <a:fld id="{D8EA18C6-28F1-3B47-AF4F-AD518E9A6B5A}" type="slidenum">
              <a:rPr lang="en-US" altLang="en-US" smtClean="0"/>
              <a:pPr>
                <a:defRPr/>
              </a:pPr>
              <a:t>21</a:t>
            </a:fld>
            <a:endParaRPr lang="en-US" altLang="en-US"/>
          </a:p>
        </p:txBody>
      </p:sp>
    </p:spTree>
    <p:extLst>
      <p:ext uri="{BB962C8B-B14F-4D97-AF65-F5344CB8AC3E}">
        <p14:creationId xmlns:p14="http://schemas.microsoft.com/office/powerpoint/2010/main" val="918452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FC24-8C4C-DB26-1183-0998AB44BDE5}"/>
              </a:ext>
            </a:extLst>
          </p:cNvPr>
          <p:cNvSpPr>
            <a:spLocks noGrp="1"/>
          </p:cNvSpPr>
          <p:nvPr>
            <p:ph type="title"/>
          </p:nvPr>
        </p:nvSpPr>
        <p:spPr/>
        <p:txBody>
          <a:bodyPr anchor="ctr"/>
          <a:lstStyle/>
          <a:p>
            <a:pPr algn="ctr"/>
            <a:r>
              <a:rPr lang="en-US" b="1" dirty="0"/>
              <a:t>Description</a:t>
            </a:r>
          </a:p>
        </p:txBody>
      </p:sp>
      <p:sp>
        <p:nvSpPr>
          <p:cNvPr id="3" name="Content Placeholder 2">
            <a:extLst>
              <a:ext uri="{FF2B5EF4-FFF2-40B4-BE49-F238E27FC236}">
                <a16:creationId xmlns:a16="http://schemas.microsoft.com/office/drawing/2014/main" id="{1EC34A83-D597-F79F-CD4B-7CF1002E504F}"/>
              </a:ext>
            </a:extLst>
          </p:cNvPr>
          <p:cNvSpPr>
            <a:spLocks noGrp="1"/>
          </p:cNvSpPr>
          <p:nvPr>
            <p:ph sz="half" idx="1"/>
          </p:nvPr>
        </p:nvSpPr>
        <p:spPr/>
        <p:txBody>
          <a:bodyPr/>
          <a:lstStyle/>
          <a:p>
            <a:pPr marL="0" indent="0">
              <a:buNone/>
            </a:pPr>
            <a:r>
              <a:rPr lang="en-US" dirty="0"/>
              <a:t>General Education has been a long standing component of associate and baccalaureate degrees, designed to provide students with a breadth of knowledge and skills to be well-informed members of society. Join this session to learn about current general education patterns and the changes taking place intended to streamline and ease students’ transfer journey. In particular, the presenters will provide updates on the Cal-GETC framework and proposed regulatory changes for CCC associate degree and baccalaureate degree general education requirements along with an opportunity for lively discussion regarding the opportunities and challenges ahead for students.</a:t>
            </a:r>
          </a:p>
        </p:txBody>
      </p:sp>
      <p:sp>
        <p:nvSpPr>
          <p:cNvPr id="4" name="Slide Number Placeholder 3">
            <a:extLst>
              <a:ext uri="{FF2B5EF4-FFF2-40B4-BE49-F238E27FC236}">
                <a16:creationId xmlns:a16="http://schemas.microsoft.com/office/drawing/2014/main" id="{4C919B46-BFE1-49D5-5A47-FEE526D59DA6}"/>
              </a:ext>
            </a:extLst>
          </p:cNvPr>
          <p:cNvSpPr>
            <a:spLocks noGrp="1"/>
          </p:cNvSpPr>
          <p:nvPr>
            <p:ph type="sldNum" sz="quarter" idx="10"/>
          </p:nvPr>
        </p:nvSpPr>
        <p:spPr/>
        <p:txBody>
          <a:bodyPr/>
          <a:lstStyle/>
          <a:p>
            <a:pPr>
              <a:defRPr/>
            </a:pPr>
            <a:fld id="{576C9E23-81DC-524C-9AAF-31FE3F6CAB57}" type="slidenum">
              <a:rPr lang="en-US" altLang="en-US" smtClean="0"/>
              <a:pPr>
                <a:defRPr/>
              </a:pPr>
              <a:t>3</a:t>
            </a:fld>
            <a:endParaRPr lang="en-US" altLang="en-US"/>
          </a:p>
        </p:txBody>
      </p:sp>
    </p:spTree>
    <p:extLst>
      <p:ext uri="{BB962C8B-B14F-4D97-AF65-F5344CB8AC3E}">
        <p14:creationId xmlns:p14="http://schemas.microsoft.com/office/powerpoint/2010/main" val="108317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F241-21EA-DBDF-8145-E71DF2E67BA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85159B7-9A44-5F70-9D68-13FB5215F1F6}"/>
              </a:ext>
            </a:extLst>
          </p:cNvPr>
          <p:cNvSpPr>
            <a:spLocks noGrp="1"/>
          </p:cNvSpPr>
          <p:nvPr>
            <p:ph idx="1"/>
          </p:nvPr>
        </p:nvSpPr>
        <p:spPr>
          <a:xfrm>
            <a:off x="4358244" y="641268"/>
            <a:ext cx="6674881" cy="5644318"/>
          </a:xfrm>
        </p:spPr>
        <p:txBody>
          <a:bodyPr/>
          <a:lstStyle/>
          <a:p>
            <a:pPr marL="457200" lvl="0" indent="-342900" algn="l" rtl="0">
              <a:spcBef>
                <a:spcPts val="0"/>
              </a:spcBef>
              <a:spcAft>
                <a:spcPts val="0"/>
              </a:spcAft>
              <a:buSzPts val="1800"/>
              <a:buChar char="●"/>
            </a:pPr>
            <a:r>
              <a:rPr lang="en-US" dirty="0"/>
              <a:t>Purpose of General Education</a:t>
            </a:r>
          </a:p>
          <a:p>
            <a:pPr marL="114300" lvl="0" algn="l" rtl="0">
              <a:spcBef>
                <a:spcPts val="0"/>
              </a:spcBef>
              <a:spcAft>
                <a:spcPts val="0"/>
              </a:spcAft>
              <a:buSzPts val="1800"/>
            </a:pPr>
            <a:endParaRPr lang="en-US" dirty="0"/>
          </a:p>
          <a:p>
            <a:pPr marL="457200" lvl="0" indent="-342900" algn="l" rtl="0">
              <a:spcBef>
                <a:spcPts val="0"/>
              </a:spcBef>
              <a:spcAft>
                <a:spcPts val="0"/>
              </a:spcAft>
              <a:buSzPts val="1800"/>
              <a:buChar char="●"/>
            </a:pPr>
            <a:r>
              <a:rPr lang="en-US" dirty="0"/>
              <a:t>Current GE patterns used for transfer</a:t>
            </a:r>
          </a:p>
          <a:p>
            <a:pPr marL="114300" lvl="0" algn="l" rtl="0">
              <a:spcBef>
                <a:spcPts val="0"/>
              </a:spcBef>
              <a:spcAft>
                <a:spcPts val="0"/>
              </a:spcAft>
              <a:buSzPts val="1800"/>
            </a:pPr>
            <a:endParaRPr lang="en-US" dirty="0"/>
          </a:p>
          <a:p>
            <a:pPr marL="457200" lvl="0" indent="-342900" algn="l" rtl="0">
              <a:spcBef>
                <a:spcPts val="0"/>
              </a:spcBef>
              <a:spcAft>
                <a:spcPts val="0"/>
              </a:spcAft>
              <a:buSzPts val="1800"/>
              <a:buChar char="●"/>
            </a:pPr>
            <a:r>
              <a:rPr lang="en-US" dirty="0"/>
              <a:t>Why align GE patterns/pathways?</a:t>
            </a:r>
          </a:p>
          <a:p>
            <a:pPr marL="114300" lvl="0" algn="l" rtl="0">
              <a:spcBef>
                <a:spcPts val="0"/>
              </a:spcBef>
              <a:spcAft>
                <a:spcPts val="0"/>
              </a:spcAft>
              <a:buSzPts val="1800"/>
            </a:pPr>
            <a:endParaRPr lang="en-US" dirty="0"/>
          </a:p>
          <a:p>
            <a:pPr marL="457200" lvl="0" indent="-342900" algn="l" rtl="0">
              <a:spcBef>
                <a:spcPts val="0"/>
              </a:spcBef>
              <a:spcAft>
                <a:spcPts val="0"/>
              </a:spcAft>
              <a:buSzPts val="1800"/>
              <a:buChar char="●"/>
            </a:pPr>
            <a:r>
              <a:rPr lang="en-US" dirty="0"/>
              <a:t>Cal-GETC</a:t>
            </a:r>
          </a:p>
          <a:p>
            <a:pPr marL="114300" lvl="0" algn="l" rtl="0">
              <a:spcBef>
                <a:spcPts val="0"/>
              </a:spcBef>
              <a:spcAft>
                <a:spcPts val="0"/>
              </a:spcAft>
              <a:buSzPts val="1800"/>
            </a:pPr>
            <a:endParaRPr lang="en-US" dirty="0"/>
          </a:p>
          <a:p>
            <a:pPr marL="457200" lvl="0" indent="-342900" algn="l" rtl="0">
              <a:spcBef>
                <a:spcPts val="0"/>
              </a:spcBef>
              <a:spcAft>
                <a:spcPts val="0"/>
              </a:spcAft>
              <a:buSzPts val="1800"/>
              <a:buChar char="●"/>
            </a:pPr>
            <a:r>
              <a:rPr lang="en-US" dirty="0"/>
              <a:t>Proposed alignment of CCC Associate Degree GE </a:t>
            </a:r>
          </a:p>
          <a:p>
            <a:pPr marL="114300" lvl="0" algn="l" rtl="0">
              <a:spcBef>
                <a:spcPts val="0"/>
              </a:spcBef>
              <a:spcAft>
                <a:spcPts val="0"/>
              </a:spcAft>
              <a:buSzPts val="1800"/>
            </a:pPr>
            <a:endParaRPr lang="en-US" dirty="0"/>
          </a:p>
          <a:p>
            <a:pPr marL="457200" lvl="0" indent="-342900" algn="l" rtl="0">
              <a:spcBef>
                <a:spcPts val="0"/>
              </a:spcBef>
              <a:spcAft>
                <a:spcPts val="0"/>
              </a:spcAft>
              <a:buSzPts val="1800"/>
              <a:buChar char="●"/>
            </a:pPr>
            <a:r>
              <a:rPr lang="en-US" dirty="0"/>
              <a:t>Proposed alignment of CCC Baccalaureate Degree GE</a:t>
            </a:r>
          </a:p>
          <a:p>
            <a:pPr marL="114300" lvl="0" algn="l" rtl="0">
              <a:spcBef>
                <a:spcPts val="0"/>
              </a:spcBef>
              <a:spcAft>
                <a:spcPts val="0"/>
              </a:spcAft>
              <a:buSzPts val="1800"/>
            </a:pPr>
            <a:endParaRPr lang="en-US" dirty="0"/>
          </a:p>
          <a:p>
            <a:pPr marL="457200" lvl="0" indent="-342900" algn="l" rtl="0">
              <a:spcBef>
                <a:spcPts val="0"/>
              </a:spcBef>
              <a:spcAft>
                <a:spcPts val="0"/>
              </a:spcAft>
              <a:buSzPts val="1800"/>
              <a:buChar char="●"/>
            </a:pPr>
            <a:r>
              <a:rPr lang="en-US" dirty="0"/>
              <a:t>Opportunities and challenges for colleges and students</a:t>
            </a:r>
          </a:p>
        </p:txBody>
      </p:sp>
      <p:sp>
        <p:nvSpPr>
          <p:cNvPr id="4" name="Text Placeholder 3">
            <a:extLst>
              <a:ext uri="{FF2B5EF4-FFF2-40B4-BE49-F238E27FC236}">
                <a16:creationId xmlns:a16="http://schemas.microsoft.com/office/drawing/2014/main" id="{5C79EDBC-014D-3BB9-63CE-21945C37B4A1}"/>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449D6C1A-E69A-E019-C674-CEA5B0C8F07C}"/>
              </a:ext>
            </a:extLst>
          </p:cNvPr>
          <p:cNvSpPr>
            <a:spLocks noGrp="1"/>
          </p:cNvSpPr>
          <p:nvPr>
            <p:ph type="sldNum" sz="quarter" idx="10"/>
          </p:nvPr>
        </p:nvSpPr>
        <p:spPr/>
        <p:txBody>
          <a:bodyPr/>
          <a:lstStyle/>
          <a:p>
            <a:pPr>
              <a:defRPr/>
            </a:pPr>
            <a:fld id="{D8EA18C6-28F1-3B47-AF4F-AD518E9A6B5A}" type="slidenum">
              <a:rPr lang="en-US" altLang="en-US" smtClean="0"/>
              <a:pPr>
                <a:defRPr/>
              </a:pPr>
              <a:t>4</a:t>
            </a:fld>
            <a:endParaRPr lang="en-US" altLang="en-US"/>
          </a:p>
        </p:txBody>
      </p:sp>
    </p:spTree>
    <p:extLst>
      <p:ext uri="{BB962C8B-B14F-4D97-AF65-F5344CB8AC3E}">
        <p14:creationId xmlns:p14="http://schemas.microsoft.com/office/powerpoint/2010/main" val="166238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B876A-C608-B470-B75A-FE8FF4706000}"/>
              </a:ext>
            </a:extLst>
          </p:cNvPr>
          <p:cNvSpPr>
            <a:spLocks noGrp="1"/>
          </p:cNvSpPr>
          <p:nvPr>
            <p:ph type="title"/>
          </p:nvPr>
        </p:nvSpPr>
        <p:spPr/>
        <p:txBody>
          <a:bodyPr anchor="ctr"/>
          <a:lstStyle/>
          <a:p>
            <a:pPr algn="ctr"/>
            <a:r>
              <a:rPr lang="en-US" b="1" dirty="0"/>
              <a:t>Purpose of General Education</a:t>
            </a:r>
          </a:p>
        </p:txBody>
      </p:sp>
      <p:sp>
        <p:nvSpPr>
          <p:cNvPr id="3" name="Content Placeholder 2">
            <a:extLst>
              <a:ext uri="{FF2B5EF4-FFF2-40B4-BE49-F238E27FC236}">
                <a16:creationId xmlns:a16="http://schemas.microsoft.com/office/drawing/2014/main" id="{BA2EB527-2005-925A-A85B-F878A5E77545}"/>
              </a:ext>
            </a:extLst>
          </p:cNvPr>
          <p:cNvSpPr>
            <a:spLocks noGrp="1"/>
          </p:cNvSpPr>
          <p:nvPr>
            <p:ph sz="half" idx="1"/>
          </p:nvPr>
        </p:nvSpPr>
        <p:spPr>
          <a:xfrm>
            <a:off x="1290006" y="1690688"/>
            <a:ext cx="10046044" cy="4527232"/>
          </a:xfrm>
        </p:spPr>
        <p:txBody>
          <a:bodyPr/>
          <a:lstStyle/>
          <a:p>
            <a:pPr marL="0" indent="0" algn="ctr">
              <a:buNone/>
            </a:pPr>
            <a:r>
              <a:rPr lang="en-US" sz="2600" b="1" i="0" u="none" strike="noStrike" dirty="0">
                <a:solidFill>
                  <a:schemeClr val="accent1">
                    <a:lumMod val="75000"/>
                  </a:schemeClr>
                </a:solidFill>
                <a:effectLst/>
                <a:latin typeface="+mn-lt"/>
                <a:hlinkClick r:id="rId3"/>
              </a:rPr>
              <a:t>Title 5 §55061</a:t>
            </a:r>
            <a:endParaRPr lang="en-US" sz="2600" b="1" i="0" u="none" strike="noStrike" dirty="0">
              <a:solidFill>
                <a:schemeClr val="accent1">
                  <a:lumMod val="75000"/>
                </a:schemeClr>
              </a:solidFill>
              <a:effectLst/>
              <a:latin typeface="+mn-lt"/>
            </a:endParaRPr>
          </a:p>
          <a:p>
            <a:pPr marL="0" indent="0" algn="ctr">
              <a:buNone/>
            </a:pPr>
            <a:r>
              <a:rPr lang="en-US" sz="2600" b="1" i="0" u="none" strike="noStrike" dirty="0">
                <a:solidFill>
                  <a:schemeClr val="accent1">
                    <a:lumMod val="75000"/>
                  </a:schemeClr>
                </a:solidFill>
                <a:effectLst/>
                <a:latin typeface="+mn-lt"/>
              </a:rPr>
              <a:t>Philosophy and Criteria for Associate Degree and General Education</a:t>
            </a:r>
            <a:endParaRPr lang="en-US" sz="2600" b="1" dirty="0">
              <a:solidFill>
                <a:schemeClr val="accent1">
                  <a:lumMod val="75000"/>
                </a:schemeClr>
              </a:solidFill>
              <a:latin typeface="+mn-lt"/>
            </a:endParaRPr>
          </a:p>
          <a:p>
            <a:pPr marL="0" indent="0">
              <a:buNone/>
            </a:pPr>
            <a:r>
              <a:rPr lang="en-US" b="0" i="0" u="none" strike="noStrike" dirty="0">
                <a:solidFill>
                  <a:srgbClr val="000000"/>
                </a:solidFill>
                <a:effectLst/>
                <a:latin typeface="+mn-lt"/>
              </a:rPr>
              <a:t>General Education is designed to introduce students to the variety of means through which people c</a:t>
            </a:r>
            <a:r>
              <a:rPr lang="en-US" b="1" i="0" u="none" strike="noStrike" dirty="0">
                <a:solidFill>
                  <a:srgbClr val="000000"/>
                </a:solidFill>
                <a:effectLst/>
                <a:latin typeface="+mn-lt"/>
              </a:rPr>
              <a:t>omprehend the modern world</a:t>
            </a:r>
            <a:r>
              <a:rPr lang="en-US" b="0" i="0" u="none" strike="noStrike" dirty="0">
                <a:solidFill>
                  <a:srgbClr val="000000"/>
                </a:solidFill>
                <a:effectLst/>
                <a:latin typeface="+mn-lt"/>
              </a:rPr>
              <a:t>. It reflects the conviction of colleges that those who receive their degrees must possess in common certain basic principles, concepts and methodologies both unique to and shared by the various disciplines. College educated persons must be able to use this knowledge when evaluating and appreciating the physical environment, the culture, and the society in which they live. Most importantly, General Education should lead to </a:t>
            </a:r>
            <a:r>
              <a:rPr lang="en-US" b="1" i="0" u="none" strike="noStrike" dirty="0">
                <a:solidFill>
                  <a:srgbClr val="000000"/>
                </a:solidFill>
                <a:effectLst/>
                <a:latin typeface="+mn-lt"/>
              </a:rPr>
              <a:t>better self-understanding</a:t>
            </a:r>
            <a:r>
              <a:rPr lang="en-US" b="0" i="0" u="none" strike="noStrike" dirty="0">
                <a:solidFill>
                  <a:srgbClr val="000000"/>
                </a:solidFill>
                <a:effectLst/>
                <a:latin typeface="+mn-lt"/>
              </a:rPr>
              <a:t>.</a:t>
            </a:r>
            <a:endParaRPr lang="en-US" dirty="0">
              <a:latin typeface="+mn-lt"/>
            </a:endParaRPr>
          </a:p>
        </p:txBody>
      </p:sp>
      <p:sp>
        <p:nvSpPr>
          <p:cNvPr id="4" name="Slide Number Placeholder 3">
            <a:extLst>
              <a:ext uri="{FF2B5EF4-FFF2-40B4-BE49-F238E27FC236}">
                <a16:creationId xmlns:a16="http://schemas.microsoft.com/office/drawing/2014/main" id="{C13BB9F1-29C4-2EB8-7B65-8A4B72D16A06}"/>
              </a:ext>
            </a:extLst>
          </p:cNvPr>
          <p:cNvSpPr>
            <a:spLocks noGrp="1"/>
          </p:cNvSpPr>
          <p:nvPr>
            <p:ph type="sldNum" sz="quarter" idx="10"/>
          </p:nvPr>
        </p:nvSpPr>
        <p:spPr/>
        <p:txBody>
          <a:bodyPr/>
          <a:lstStyle/>
          <a:p>
            <a:pPr>
              <a:defRPr/>
            </a:pPr>
            <a:fld id="{576C9E23-81DC-524C-9AAF-31FE3F6CAB57}" type="slidenum">
              <a:rPr lang="en-US" altLang="en-US" smtClean="0"/>
              <a:pPr>
                <a:defRPr/>
              </a:pPr>
              <a:t>5</a:t>
            </a:fld>
            <a:endParaRPr lang="en-US" altLang="en-US"/>
          </a:p>
        </p:txBody>
      </p:sp>
    </p:spTree>
    <p:extLst>
      <p:ext uri="{BB962C8B-B14F-4D97-AF65-F5344CB8AC3E}">
        <p14:creationId xmlns:p14="http://schemas.microsoft.com/office/powerpoint/2010/main" val="115205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CA01-EEE7-1F6C-9AA7-C14352383DD2}"/>
              </a:ext>
            </a:extLst>
          </p:cNvPr>
          <p:cNvSpPr>
            <a:spLocks noGrp="1"/>
          </p:cNvSpPr>
          <p:nvPr>
            <p:ph type="title"/>
          </p:nvPr>
        </p:nvSpPr>
        <p:spPr/>
        <p:txBody>
          <a:bodyPr anchor="ctr"/>
          <a:lstStyle/>
          <a:p>
            <a:pPr algn="ctr"/>
            <a:r>
              <a:rPr lang="en-US" b="1" dirty="0"/>
              <a:t>Current General Education Patterns</a:t>
            </a:r>
          </a:p>
        </p:txBody>
      </p:sp>
      <p:sp>
        <p:nvSpPr>
          <p:cNvPr id="3" name="Content Placeholder 2">
            <a:extLst>
              <a:ext uri="{FF2B5EF4-FFF2-40B4-BE49-F238E27FC236}">
                <a16:creationId xmlns:a16="http://schemas.microsoft.com/office/drawing/2014/main" id="{2539AF4E-72EC-7790-756E-5F94E5421967}"/>
              </a:ext>
            </a:extLst>
          </p:cNvPr>
          <p:cNvSpPr>
            <a:spLocks noGrp="1"/>
          </p:cNvSpPr>
          <p:nvPr>
            <p:ph sz="half" idx="1"/>
          </p:nvPr>
        </p:nvSpPr>
        <p:spPr/>
        <p:txBody>
          <a:bodyPr/>
          <a:lstStyle/>
          <a:p>
            <a:pPr marL="0" indent="0" algn="ctr">
              <a:buNone/>
            </a:pPr>
            <a:r>
              <a:rPr lang="en-US" sz="3200" b="1" dirty="0">
                <a:solidFill>
                  <a:schemeClr val="accent1">
                    <a:lumMod val="75000"/>
                  </a:schemeClr>
                </a:solidFill>
              </a:rPr>
              <a:t>GE Patterns—Not Aligned</a:t>
            </a:r>
          </a:p>
          <a:p>
            <a:r>
              <a:rPr lang="en-US" sz="2400" dirty="0">
                <a:solidFill>
                  <a:srgbClr val="404040"/>
                </a:solidFill>
              </a:rPr>
              <a:t>CSU GE Breadth (39 semester units)</a:t>
            </a:r>
          </a:p>
          <a:p>
            <a:r>
              <a:rPr lang="en-US" sz="2400" dirty="0">
                <a:solidFill>
                  <a:srgbClr val="404040"/>
                </a:solidFill>
              </a:rPr>
              <a:t>IGETC (34 semester units)</a:t>
            </a:r>
          </a:p>
          <a:p>
            <a:r>
              <a:rPr lang="en-US" sz="2400" dirty="0">
                <a:solidFill>
                  <a:srgbClr val="404040"/>
                </a:solidFill>
              </a:rPr>
              <a:t>IGETC for STEM (34 semester units with some units taken after transfer)</a:t>
            </a:r>
          </a:p>
          <a:p>
            <a:r>
              <a:rPr lang="en-US" sz="2400" dirty="0">
                <a:solidFill>
                  <a:srgbClr val="404040"/>
                </a:solidFill>
              </a:rPr>
              <a:t>General Education for Associate Degree with Additional Requirements (competency, graduation)  (18+ semester units ) </a:t>
            </a:r>
          </a:p>
          <a:p>
            <a:r>
              <a:rPr lang="en-US" sz="2400" dirty="0">
                <a:solidFill>
                  <a:srgbClr val="404040"/>
                </a:solidFill>
              </a:rPr>
              <a:t>Baccalaureate Degree Lower Division General Education (uses CSU GE Breadth or IGETC) (34-39 units) </a:t>
            </a:r>
          </a:p>
          <a:p>
            <a:pPr marL="0" indent="0">
              <a:buNone/>
            </a:pPr>
            <a:endParaRPr lang="en-US" dirty="0"/>
          </a:p>
        </p:txBody>
      </p:sp>
      <p:sp>
        <p:nvSpPr>
          <p:cNvPr id="4" name="Slide Number Placeholder 3">
            <a:extLst>
              <a:ext uri="{FF2B5EF4-FFF2-40B4-BE49-F238E27FC236}">
                <a16:creationId xmlns:a16="http://schemas.microsoft.com/office/drawing/2014/main" id="{B6DB1CB1-C32A-CC26-4A23-2A8301B1F7AB}"/>
              </a:ext>
            </a:extLst>
          </p:cNvPr>
          <p:cNvSpPr>
            <a:spLocks noGrp="1"/>
          </p:cNvSpPr>
          <p:nvPr>
            <p:ph type="sldNum" sz="quarter" idx="10"/>
          </p:nvPr>
        </p:nvSpPr>
        <p:spPr/>
        <p:txBody>
          <a:bodyPr/>
          <a:lstStyle/>
          <a:p>
            <a:pPr>
              <a:defRPr/>
            </a:pPr>
            <a:fld id="{576C9E23-81DC-524C-9AAF-31FE3F6CAB57}" type="slidenum">
              <a:rPr lang="en-US" altLang="en-US" smtClean="0"/>
              <a:pPr>
                <a:defRPr/>
              </a:pPr>
              <a:t>6</a:t>
            </a:fld>
            <a:endParaRPr lang="en-US" altLang="en-US"/>
          </a:p>
        </p:txBody>
      </p:sp>
    </p:spTree>
    <p:extLst>
      <p:ext uri="{BB962C8B-B14F-4D97-AF65-F5344CB8AC3E}">
        <p14:creationId xmlns:p14="http://schemas.microsoft.com/office/powerpoint/2010/main" val="378237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C4D3-1790-A330-C710-CC452872226A}"/>
              </a:ext>
            </a:extLst>
          </p:cNvPr>
          <p:cNvSpPr>
            <a:spLocks noGrp="1"/>
          </p:cNvSpPr>
          <p:nvPr>
            <p:ph type="title"/>
          </p:nvPr>
        </p:nvSpPr>
        <p:spPr/>
        <p:txBody>
          <a:bodyPr anchor="ctr"/>
          <a:lstStyle/>
          <a:p>
            <a:pPr algn="ctr"/>
            <a:r>
              <a:rPr lang="en-US" b="1" dirty="0"/>
              <a:t>Why Align GE Patterns/Pathways?</a:t>
            </a:r>
          </a:p>
        </p:txBody>
      </p:sp>
      <p:sp>
        <p:nvSpPr>
          <p:cNvPr id="3" name="Content Placeholder 2">
            <a:extLst>
              <a:ext uri="{FF2B5EF4-FFF2-40B4-BE49-F238E27FC236}">
                <a16:creationId xmlns:a16="http://schemas.microsoft.com/office/drawing/2014/main" id="{B1E00D65-51E5-1924-E61D-1A3DE74B5007}"/>
              </a:ext>
            </a:extLst>
          </p:cNvPr>
          <p:cNvSpPr>
            <a:spLocks noGrp="1"/>
          </p:cNvSpPr>
          <p:nvPr>
            <p:ph sz="half" idx="1"/>
          </p:nvPr>
        </p:nvSpPr>
        <p:spPr/>
        <p:txBody>
          <a:bodyPr/>
          <a:lstStyle/>
          <a:p>
            <a:pPr>
              <a:spcAft>
                <a:spcPts val="1200"/>
              </a:spcAft>
            </a:pPr>
            <a:r>
              <a:rPr lang="en-US" dirty="0"/>
              <a:t>Required by AB 928 for transfer to CSU and UC</a:t>
            </a:r>
          </a:p>
          <a:p>
            <a:pPr>
              <a:spcAft>
                <a:spcPts val="1200"/>
              </a:spcAft>
            </a:pPr>
            <a:r>
              <a:rPr lang="en-US" dirty="0"/>
              <a:t>Simplify transfer preparation</a:t>
            </a:r>
          </a:p>
          <a:p>
            <a:pPr>
              <a:spcAft>
                <a:spcPts val="1200"/>
              </a:spcAft>
            </a:pPr>
            <a:r>
              <a:rPr lang="en-US" dirty="0"/>
              <a:t>Reduce chances that students take ”wrong” courses i.e. course counted for GE in one pattern/pathway but not another</a:t>
            </a:r>
          </a:p>
          <a:p>
            <a:pPr>
              <a:spcAft>
                <a:spcPts val="1200"/>
              </a:spcAft>
            </a:pPr>
            <a:r>
              <a:rPr lang="en-US" dirty="0"/>
              <a:t>Make transfer process easier to navigate</a:t>
            </a:r>
          </a:p>
          <a:p>
            <a:pPr>
              <a:spcAft>
                <a:spcPts val="1200"/>
              </a:spcAft>
            </a:pPr>
            <a:r>
              <a:rPr lang="en-US" dirty="0"/>
              <a:t>Create a student-centered transfer process</a:t>
            </a:r>
          </a:p>
          <a:p>
            <a:pPr>
              <a:spcAft>
                <a:spcPts val="1200"/>
              </a:spcAft>
            </a:pPr>
            <a:r>
              <a:rPr lang="en-US" dirty="0"/>
              <a:t>Ensure more students arrive at CSU/UC ready to succeed</a:t>
            </a:r>
          </a:p>
        </p:txBody>
      </p:sp>
      <p:sp>
        <p:nvSpPr>
          <p:cNvPr id="4" name="Slide Number Placeholder 3">
            <a:extLst>
              <a:ext uri="{FF2B5EF4-FFF2-40B4-BE49-F238E27FC236}">
                <a16:creationId xmlns:a16="http://schemas.microsoft.com/office/drawing/2014/main" id="{14BC8BF2-332F-4012-2A38-BB35256FC3D4}"/>
              </a:ext>
            </a:extLst>
          </p:cNvPr>
          <p:cNvSpPr>
            <a:spLocks noGrp="1"/>
          </p:cNvSpPr>
          <p:nvPr>
            <p:ph type="sldNum" sz="quarter" idx="10"/>
          </p:nvPr>
        </p:nvSpPr>
        <p:spPr/>
        <p:txBody>
          <a:bodyPr/>
          <a:lstStyle/>
          <a:p>
            <a:pPr>
              <a:defRPr/>
            </a:pPr>
            <a:fld id="{576C9E23-81DC-524C-9AAF-31FE3F6CAB57}" type="slidenum">
              <a:rPr lang="en-US" altLang="en-US" smtClean="0"/>
              <a:pPr>
                <a:defRPr/>
              </a:pPr>
              <a:t>7</a:t>
            </a:fld>
            <a:endParaRPr lang="en-US" altLang="en-US"/>
          </a:p>
        </p:txBody>
      </p:sp>
    </p:spTree>
    <p:extLst>
      <p:ext uri="{BB962C8B-B14F-4D97-AF65-F5344CB8AC3E}">
        <p14:creationId xmlns:p14="http://schemas.microsoft.com/office/powerpoint/2010/main" val="3967674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5FF2-5955-A8D8-CF75-5AE6FF75E415}"/>
              </a:ext>
            </a:extLst>
          </p:cNvPr>
          <p:cNvSpPr>
            <a:spLocks noGrp="1"/>
          </p:cNvSpPr>
          <p:nvPr>
            <p:ph type="title"/>
          </p:nvPr>
        </p:nvSpPr>
        <p:spPr/>
        <p:txBody>
          <a:bodyPr anchor="ctr">
            <a:normAutofit fontScale="90000"/>
          </a:bodyPr>
          <a:lstStyle/>
          <a:p>
            <a:pPr algn="ctr"/>
            <a:r>
              <a:rPr lang="en-US" b="1" dirty="0"/>
              <a:t>California General Education Transfer Curriculum (Cal-GETC): </a:t>
            </a:r>
            <a:r>
              <a:rPr lang="en-US" b="1" dirty="0">
                <a:hlinkClick r:id="rId3"/>
              </a:rPr>
              <a:t>AB 928 </a:t>
            </a:r>
            <a:r>
              <a:rPr lang="en-US" b="1" dirty="0"/>
              <a:t>(Berman, 2021)</a:t>
            </a:r>
          </a:p>
        </p:txBody>
      </p:sp>
      <p:sp>
        <p:nvSpPr>
          <p:cNvPr id="3" name="Content Placeholder 2">
            <a:extLst>
              <a:ext uri="{FF2B5EF4-FFF2-40B4-BE49-F238E27FC236}">
                <a16:creationId xmlns:a16="http://schemas.microsoft.com/office/drawing/2014/main" id="{1CC5EE81-084A-7808-B2C7-78B196F7B4E6}"/>
              </a:ext>
            </a:extLst>
          </p:cNvPr>
          <p:cNvSpPr>
            <a:spLocks noGrp="1"/>
          </p:cNvSpPr>
          <p:nvPr>
            <p:ph sz="half" idx="1"/>
          </p:nvPr>
        </p:nvSpPr>
        <p:spPr>
          <a:xfrm>
            <a:off x="1290006" y="1556950"/>
            <a:ext cx="10399486" cy="4660969"/>
          </a:xfrm>
        </p:spPr>
        <p:txBody>
          <a:bodyPr/>
          <a:lstStyle/>
          <a:p>
            <a:pPr>
              <a:spcBef>
                <a:spcPts val="0"/>
              </a:spcBef>
              <a:spcAft>
                <a:spcPts val="0"/>
              </a:spcAft>
              <a:buClr>
                <a:schemeClr val="dk1"/>
              </a:buClr>
              <a:buSzPct val="100000"/>
            </a:pPr>
            <a:r>
              <a:rPr lang="en-US" sz="2400" dirty="0">
                <a:solidFill>
                  <a:srgbClr val="404040"/>
                </a:solidFill>
              </a:rPr>
              <a:t>Singular lower division general education pathway agreement by December 31, 2023 and implementation by 2025-2026.</a:t>
            </a:r>
          </a:p>
          <a:p>
            <a:pPr marL="0" indent="0">
              <a:spcBef>
                <a:spcPts val="0"/>
              </a:spcBef>
              <a:spcAft>
                <a:spcPts val="0"/>
              </a:spcAft>
              <a:buClr>
                <a:schemeClr val="dk1"/>
              </a:buClr>
              <a:buSzPct val="100000"/>
              <a:buNone/>
            </a:pPr>
            <a:endParaRPr lang="en-US" sz="2400" dirty="0">
              <a:solidFill>
                <a:srgbClr val="404040"/>
              </a:solidFill>
            </a:endParaRPr>
          </a:p>
          <a:p>
            <a:pPr>
              <a:spcBef>
                <a:spcPts val="0"/>
              </a:spcBef>
              <a:spcAft>
                <a:spcPts val="0"/>
              </a:spcAft>
              <a:buClr>
                <a:schemeClr val="dk1"/>
              </a:buClr>
              <a:buSzPct val="100000"/>
            </a:pPr>
            <a:r>
              <a:rPr lang="en-US" sz="2400" b="1" dirty="0">
                <a:solidFill>
                  <a:srgbClr val="404040"/>
                </a:solidFill>
              </a:rPr>
              <a:t>Only</a:t>
            </a:r>
            <a:r>
              <a:rPr lang="en-US" sz="2400" dirty="0">
                <a:solidFill>
                  <a:srgbClr val="404040"/>
                </a:solidFill>
              </a:rPr>
              <a:t> lower division GE pathway to determine transfer eligibility to both the CSU and UC systems</a:t>
            </a:r>
          </a:p>
          <a:p>
            <a:pPr marL="0" indent="0">
              <a:spcBef>
                <a:spcPts val="0"/>
              </a:spcBef>
              <a:spcAft>
                <a:spcPts val="0"/>
              </a:spcAft>
              <a:buClr>
                <a:schemeClr val="dk1"/>
              </a:buClr>
              <a:buSzPct val="100000"/>
              <a:buNone/>
            </a:pPr>
            <a:endParaRPr lang="en-US" sz="2400" dirty="0">
              <a:solidFill>
                <a:srgbClr val="404040"/>
              </a:solidFill>
            </a:endParaRPr>
          </a:p>
          <a:p>
            <a:pPr>
              <a:spcBef>
                <a:spcPts val="0"/>
              </a:spcBef>
              <a:spcAft>
                <a:spcPts val="0"/>
              </a:spcAft>
              <a:buClr>
                <a:schemeClr val="dk1"/>
              </a:buClr>
              <a:buSzPct val="100000"/>
            </a:pPr>
            <a:r>
              <a:rPr lang="en-US" sz="2400" dirty="0">
                <a:solidFill>
                  <a:srgbClr val="404040"/>
                </a:solidFill>
              </a:rPr>
              <a:t>GE pathway to include no more units than those required under the current IGETC pattern as of July 31, 2021—34 semester units</a:t>
            </a:r>
          </a:p>
          <a:p>
            <a:pPr marL="0" indent="0">
              <a:spcBef>
                <a:spcPts val="0"/>
              </a:spcBef>
              <a:spcAft>
                <a:spcPts val="0"/>
              </a:spcAft>
              <a:buClr>
                <a:schemeClr val="dk1"/>
              </a:buClr>
              <a:buSzPct val="100000"/>
              <a:buNone/>
            </a:pPr>
            <a:endParaRPr lang="en-US" sz="2400" dirty="0">
              <a:solidFill>
                <a:srgbClr val="404040"/>
              </a:solidFill>
            </a:endParaRPr>
          </a:p>
          <a:p>
            <a:pPr>
              <a:spcBef>
                <a:spcPts val="0"/>
              </a:spcBef>
              <a:spcAft>
                <a:spcPts val="0"/>
              </a:spcAft>
              <a:buClr>
                <a:schemeClr val="dk1"/>
              </a:buClr>
              <a:buSzPct val="100000"/>
            </a:pPr>
            <a:r>
              <a:rPr lang="en-US" sz="2400" dirty="0">
                <a:solidFill>
                  <a:srgbClr val="333333"/>
                </a:solidFill>
                <a:highlight>
                  <a:srgbClr val="FFFFFF"/>
                </a:highlight>
              </a:rPr>
              <a:t>The Intersegmental Committee of the Academic Senates (ICAS) shall establish the GE pathway by May 31, 2023</a:t>
            </a:r>
          </a:p>
          <a:p>
            <a:pPr marL="0" indent="0">
              <a:spcBef>
                <a:spcPts val="0"/>
              </a:spcBef>
              <a:spcAft>
                <a:spcPts val="0"/>
              </a:spcAft>
              <a:buClr>
                <a:schemeClr val="dk1"/>
              </a:buClr>
              <a:buSzPct val="100000"/>
              <a:buNone/>
            </a:pPr>
            <a:r>
              <a:rPr lang="en-US" sz="2400" dirty="0">
                <a:solidFill>
                  <a:srgbClr val="333333"/>
                </a:solidFill>
                <a:highlight>
                  <a:srgbClr val="FFFFFF"/>
                </a:highlight>
              </a:rPr>
              <a:t> </a:t>
            </a:r>
          </a:p>
          <a:p>
            <a:pPr>
              <a:spcBef>
                <a:spcPts val="0"/>
              </a:spcBef>
              <a:spcAft>
                <a:spcPts val="0"/>
              </a:spcAft>
              <a:buClr>
                <a:schemeClr val="dk1"/>
              </a:buClr>
              <a:buSzPct val="100000"/>
            </a:pPr>
            <a:r>
              <a:rPr lang="en-US" sz="2200" dirty="0">
                <a:solidFill>
                  <a:srgbClr val="2B2425"/>
                </a:solidFill>
                <a:highlight>
                  <a:srgbClr val="FFFFFF"/>
                </a:highlight>
              </a:rPr>
              <a:t>IF NOT</a:t>
            </a:r>
            <a:r>
              <a:rPr lang="en-US" sz="2200" dirty="0">
                <a:solidFill>
                  <a:srgbClr val="333333"/>
                </a:solidFill>
                <a:highlight>
                  <a:srgbClr val="FFFFFF"/>
                </a:highlight>
              </a:rPr>
              <a:t>… administrative bodies of the CCC, CSU, and UC systems shall establish the GE pathway by December 31, 2023.</a:t>
            </a:r>
          </a:p>
        </p:txBody>
      </p:sp>
      <p:sp>
        <p:nvSpPr>
          <p:cNvPr id="4" name="Slide Number Placeholder 3">
            <a:extLst>
              <a:ext uri="{FF2B5EF4-FFF2-40B4-BE49-F238E27FC236}">
                <a16:creationId xmlns:a16="http://schemas.microsoft.com/office/drawing/2014/main" id="{F23042F3-CA2A-6B9A-1DAD-05ACEA202BE8}"/>
              </a:ext>
            </a:extLst>
          </p:cNvPr>
          <p:cNvSpPr>
            <a:spLocks noGrp="1"/>
          </p:cNvSpPr>
          <p:nvPr>
            <p:ph type="sldNum" sz="quarter" idx="10"/>
          </p:nvPr>
        </p:nvSpPr>
        <p:spPr/>
        <p:txBody>
          <a:bodyPr/>
          <a:lstStyle/>
          <a:p>
            <a:pPr>
              <a:defRPr/>
            </a:pPr>
            <a:fld id="{576C9E23-81DC-524C-9AAF-31FE3F6CAB57}" type="slidenum">
              <a:rPr lang="en-US" altLang="en-US" smtClean="0"/>
              <a:pPr>
                <a:defRPr/>
              </a:pPr>
              <a:t>8</a:t>
            </a:fld>
            <a:endParaRPr lang="en-US" altLang="en-US"/>
          </a:p>
        </p:txBody>
      </p:sp>
    </p:spTree>
    <p:extLst>
      <p:ext uri="{BB962C8B-B14F-4D97-AF65-F5344CB8AC3E}">
        <p14:creationId xmlns:p14="http://schemas.microsoft.com/office/powerpoint/2010/main" val="4188856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F5D6C-4D56-4FED-0426-271F4CFB7F47}"/>
              </a:ext>
            </a:extLst>
          </p:cNvPr>
          <p:cNvSpPr>
            <a:spLocks noGrp="1"/>
          </p:cNvSpPr>
          <p:nvPr>
            <p:ph type="title"/>
          </p:nvPr>
        </p:nvSpPr>
        <p:spPr>
          <a:xfrm>
            <a:off x="1277650" y="365125"/>
            <a:ext cx="10448912" cy="845837"/>
          </a:xfrm>
        </p:spPr>
        <p:txBody>
          <a:bodyPr anchor="ctr"/>
          <a:lstStyle/>
          <a:p>
            <a:pPr algn="ctr"/>
            <a:r>
              <a:rPr lang="en-US" b="1" dirty="0"/>
              <a:t>Cal-GETC: </a:t>
            </a:r>
            <a:r>
              <a:rPr lang="en-US" b="1" dirty="0">
                <a:hlinkClick r:id="rId3"/>
              </a:rPr>
              <a:t>The Process</a:t>
            </a:r>
            <a:endParaRPr lang="en-US" b="1" dirty="0"/>
          </a:p>
        </p:txBody>
      </p:sp>
      <p:sp>
        <p:nvSpPr>
          <p:cNvPr id="3" name="Content Placeholder 2">
            <a:extLst>
              <a:ext uri="{FF2B5EF4-FFF2-40B4-BE49-F238E27FC236}">
                <a16:creationId xmlns:a16="http://schemas.microsoft.com/office/drawing/2014/main" id="{B5673ED0-A256-3515-A643-9CE1C7E97E17}"/>
              </a:ext>
            </a:extLst>
          </p:cNvPr>
          <p:cNvSpPr>
            <a:spLocks noGrp="1"/>
          </p:cNvSpPr>
          <p:nvPr>
            <p:ph sz="half" idx="1"/>
          </p:nvPr>
        </p:nvSpPr>
        <p:spPr>
          <a:xfrm>
            <a:off x="1277650" y="1495168"/>
            <a:ext cx="10448912" cy="4722752"/>
          </a:xfrm>
        </p:spPr>
        <p:txBody>
          <a:bodyPr/>
          <a:lstStyle/>
          <a:p>
            <a:r>
              <a:rPr lang="en-US" dirty="0"/>
              <a:t>Spring 2022 – Special Committee on AB 928 formed</a:t>
            </a:r>
          </a:p>
          <a:p>
            <a:pPr lvl="1"/>
            <a:r>
              <a:rPr lang="en-US" dirty="0"/>
              <a:t>9 ICAS voting members</a:t>
            </a:r>
          </a:p>
          <a:p>
            <a:pPr lvl="1"/>
            <a:r>
              <a:rPr lang="en-US" dirty="0"/>
              <a:t>Additional advisory members: students, administrators, articulation officers, Executive Directors</a:t>
            </a:r>
          </a:p>
          <a:p>
            <a:r>
              <a:rPr lang="en-US" dirty="0"/>
              <a:t>Current GE pathways compared for common course areas </a:t>
            </a:r>
          </a:p>
          <a:p>
            <a:pPr lvl="1"/>
            <a:r>
              <a:rPr lang="en-US" dirty="0"/>
              <a:t>Minimum required units limited to 34 semester units</a:t>
            </a:r>
          </a:p>
          <a:p>
            <a:pPr lvl="1"/>
            <a:r>
              <a:rPr lang="en-US" dirty="0"/>
              <a:t>Courses must meet both CSU and UC requirements</a:t>
            </a:r>
          </a:p>
          <a:p>
            <a:r>
              <a:rPr lang="en-US" dirty="0"/>
              <a:t>Recommendation sent to ICAS for Cal-GETC</a:t>
            </a:r>
          </a:p>
          <a:p>
            <a:r>
              <a:rPr lang="en-US" dirty="0"/>
              <a:t>ICAS recommended for field vetting of proposed Cal-GETC: June 2022-October 2022</a:t>
            </a:r>
          </a:p>
          <a:p>
            <a:r>
              <a:rPr lang="en-US" dirty="0"/>
              <a:t>Vetting among faculty through academic senates in each of the three segments: CCC, CSU, UC</a:t>
            </a:r>
          </a:p>
        </p:txBody>
      </p:sp>
      <p:sp>
        <p:nvSpPr>
          <p:cNvPr id="4" name="Slide Number Placeholder 3">
            <a:extLst>
              <a:ext uri="{FF2B5EF4-FFF2-40B4-BE49-F238E27FC236}">
                <a16:creationId xmlns:a16="http://schemas.microsoft.com/office/drawing/2014/main" id="{9BDC01C7-18F7-EBEA-02BC-F30C863D1958}"/>
              </a:ext>
            </a:extLst>
          </p:cNvPr>
          <p:cNvSpPr>
            <a:spLocks noGrp="1"/>
          </p:cNvSpPr>
          <p:nvPr>
            <p:ph type="sldNum" sz="quarter" idx="10"/>
          </p:nvPr>
        </p:nvSpPr>
        <p:spPr/>
        <p:txBody>
          <a:bodyPr/>
          <a:lstStyle/>
          <a:p>
            <a:pPr>
              <a:defRPr/>
            </a:pPr>
            <a:fld id="{576C9E23-81DC-524C-9AAF-31FE3F6CAB57}" type="slidenum">
              <a:rPr lang="en-US" altLang="en-US" smtClean="0"/>
              <a:pPr>
                <a:defRPr/>
              </a:pPr>
              <a:t>9</a:t>
            </a:fld>
            <a:endParaRPr lang="en-US" altLang="en-US"/>
          </a:p>
        </p:txBody>
      </p:sp>
    </p:spTree>
    <p:extLst>
      <p:ext uri="{BB962C8B-B14F-4D97-AF65-F5344CB8AC3E}">
        <p14:creationId xmlns:p14="http://schemas.microsoft.com/office/powerpoint/2010/main" val="1533639799"/>
      </p:ext>
    </p:extLst>
  </p:cSld>
  <p:clrMapOvr>
    <a:masterClrMapping/>
  </p:clrMapOvr>
</p:sld>
</file>

<file path=ppt/theme/theme1.xml><?xml version="1.0" encoding="utf-8"?>
<a:theme xmlns:a="http://schemas.openxmlformats.org/drawingml/2006/main" name="ASCCC Curriculum Inst. 2020 Theme">
  <a:themeElements>
    <a:clrScheme name="ASCCC Spring Plenary 2023 2">
      <a:dk1>
        <a:srgbClr val="000000"/>
      </a:dk1>
      <a:lt1>
        <a:srgbClr val="FFFFFF"/>
      </a:lt1>
      <a:dk2>
        <a:srgbClr val="75122E"/>
      </a:dk2>
      <a:lt2>
        <a:srgbClr val="E7E6E6"/>
      </a:lt2>
      <a:accent1>
        <a:srgbClr val="07827C"/>
      </a:accent1>
      <a:accent2>
        <a:srgbClr val="FFCF71"/>
      </a:accent2>
      <a:accent3>
        <a:srgbClr val="4F473B"/>
      </a:accent3>
      <a:accent4>
        <a:srgbClr val="D33F2C"/>
      </a:accent4>
      <a:accent5>
        <a:srgbClr val="E8831D"/>
      </a:accent5>
      <a:accent6>
        <a:srgbClr val="D6BE78"/>
      </a:accent6>
      <a:hlink>
        <a:srgbClr val="74112E"/>
      </a:hlink>
      <a:folHlink>
        <a:srgbClr val="7411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Spring Plenary 2023 ppt template 2.pptx" id="{1A9F8CAF-1D8C-4246-BC23-3DF07497F4C3}" vid="{917B630C-B850-A24A-A3A6-9B749577E7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624</TotalTime>
  <Words>1755</Words>
  <Application>Microsoft Macintosh PowerPoint</Application>
  <PresentationFormat>Widescreen</PresentationFormat>
  <Paragraphs>312</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Palatino</vt:lpstr>
      <vt:lpstr>Times New Roman</vt:lpstr>
      <vt:lpstr>ASCCC Curriculum Inst. 2020 Theme</vt:lpstr>
      <vt:lpstr>General Education in California’s Public Higher Educational Systems  Thursday, April 20 | 10:45-11:45 </vt:lpstr>
      <vt:lpstr>Presenters</vt:lpstr>
      <vt:lpstr>Description</vt:lpstr>
      <vt:lpstr>Agenda</vt:lpstr>
      <vt:lpstr>Purpose of General Education</vt:lpstr>
      <vt:lpstr>Current General Education Patterns</vt:lpstr>
      <vt:lpstr>Why Align GE Patterns/Pathways?</vt:lpstr>
      <vt:lpstr>California General Education Transfer Curriculum (Cal-GETC): AB 928 (Berman, 2021)</vt:lpstr>
      <vt:lpstr>Cal-GETC: The Process</vt:lpstr>
      <vt:lpstr>Cal-GETC: The Process</vt:lpstr>
      <vt:lpstr>Cal-GETC</vt:lpstr>
      <vt:lpstr>Cal-GETC: Differences from other GE Patterns</vt:lpstr>
      <vt:lpstr>Proposed Alignment of CCC GE  with Cal-GETC – 5C</vt:lpstr>
      <vt:lpstr>Proposed Alignment of CCC GE  with Cal-GETC – ASCCC</vt:lpstr>
      <vt:lpstr>Proposed Alignment of CCC GE  with Cal-GETC (fall 2022)</vt:lpstr>
      <vt:lpstr>(proposed Title 5) Associate Degree GE Pathway</vt:lpstr>
      <vt:lpstr>Proposed CCC Baccalaureate Lower Division Degree GE</vt:lpstr>
      <vt:lpstr>(proposal consideration) Baccalaureate Degree Lower Division GE Pathway</vt:lpstr>
      <vt:lpstr>Opportunities and Challenges for Colleges and Students</vt:lpstr>
      <vt:lpstr>A sampling of…Courses meeting CSU GE Breadth but not IGETC</vt:lpstr>
      <vt:lpstr>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Education in California’s Public Higher Educational Systems</dc:title>
  <dc:subject/>
  <dc:creator>May, Virginia</dc:creator>
  <cp:keywords/>
  <dc:description/>
  <cp:lastModifiedBy>May, Virginia</cp:lastModifiedBy>
  <cp:revision>26</cp:revision>
  <cp:lastPrinted>2020-11-24T19:39:26Z</cp:lastPrinted>
  <dcterms:created xsi:type="dcterms:W3CDTF">2023-04-10T17:19:11Z</dcterms:created>
  <dcterms:modified xsi:type="dcterms:W3CDTF">2023-04-13T20:24:54Z</dcterms:modified>
  <cp:category/>
</cp:coreProperties>
</file>