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58" r:id="rId2"/>
    <p:sldId id="260" r:id="rId3"/>
    <p:sldId id="259" r:id="rId4"/>
    <p:sldId id="261" r:id="rId5"/>
    <p:sldId id="274" r:id="rId6"/>
    <p:sldId id="275" r:id="rId7"/>
    <p:sldId id="262" r:id="rId8"/>
    <p:sldId id="265" r:id="rId9"/>
    <p:sldId id="264" r:id="rId10"/>
    <p:sldId id="266" r:id="rId11"/>
    <p:sldId id="267" r:id="rId12"/>
    <p:sldId id="268" r:id="rId13"/>
    <p:sldId id="269" r:id="rId14"/>
    <p:sldId id="270" r:id="rId15"/>
    <p:sldId id="272" r:id="rId16"/>
    <p:sldId id="271" r:id="rId17"/>
    <p:sldId id="273"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B14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598"/>
    <p:restoredTop sz="95970"/>
  </p:normalViewPr>
  <p:slideViewPr>
    <p:cSldViewPr snapToGrid="0" snapToObjects="1">
      <p:cViewPr varScale="1">
        <p:scale>
          <a:sx n="69" d="100"/>
          <a:sy n="69" d="100"/>
        </p:scale>
        <p:origin x="224" y="1096"/>
      </p:cViewPr>
      <p:guideLst/>
    </p:cSldViewPr>
  </p:slideViewPr>
  <p:notesTextViewPr>
    <p:cViewPr>
      <p:scale>
        <a:sx n="1" d="1"/>
        <a:sy n="1" d="1"/>
      </p:scale>
      <p:origin x="0" y="0"/>
    </p:cViewPr>
  </p:notesTextViewPr>
  <p:notesViewPr>
    <p:cSldViewPr snapToGrid="0" snapToObjects="1">
      <p:cViewPr varScale="1">
        <p:scale>
          <a:sx n="71" d="100"/>
          <a:sy n="71" d="100"/>
        </p:scale>
        <p:origin x="25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4/17/23</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4/17/23</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C4745E52-6025-A649-9923-01E10DB281BF}" type="slidenum">
              <a:rPr lang="en-US" altLang="en-US" smtClean="0"/>
              <a:pPr>
                <a:defRPr/>
              </a:pPr>
              <a:t>7</a:t>
            </a:fld>
            <a:endParaRPr lang="en-US" altLang="en-US"/>
          </a:p>
        </p:txBody>
      </p:sp>
    </p:spTree>
    <p:extLst>
      <p:ext uri="{BB962C8B-B14F-4D97-AF65-F5344CB8AC3E}">
        <p14:creationId xmlns:p14="http://schemas.microsoft.com/office/powerpoint/2010/main" val="2104561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323806"/>
            <a:ext cx="10432249" cy="2160534"/>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816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B5D9C5-9014-EB56-9A64-DFFD98D9B73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95450" y="403412"/>
            <a:ext cx="8558347" cy="1685768"/>
          </a:xfrm>
        </p:spPr>
        <p:txBody>
          <a:bodyPr>
            <a:normAutofit/>
          </a:bodyPr>
          <a:lstStyle>
            <a:lvl1pPr algn="l">
              <a:defRPr sz="3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pic>
        <p:nvPicPr>
          <p:cNvPr id="9" name="Picture 8">
            <a:extLst>
              <a:ext uri="{FF2B5EF4-FFF2-40B4-BE49-F238E27FC236}">
                <a16:creationId xmlns:a16="http://schemas.microsoft.com/office/drawing/2014/main" id="{FD52B5BC-FC2D-2623-CCCD-B25C3BDCFF64}"/>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0"/>
            <a:ext cx="2575995" cy="2272936"/>
          </a:xfrm>
          <a:prstGeom prst="rect">
            <a:avLst/>
          </a:prstGeom>
        </p:spPr>
      </p:pic>
    </p:spTree>
    <p:extLst>
      <p:ext uri="{BB962C8B-B14F-4D97-AF65-F5344CB8AC3E}">
        <p14:creationId xmlns:p14="http://schemas.microsoft.com/office/powerpoint/2010/main" val="102000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7" name="Picture 6">
            <a:extLst>
              <a:ext uri="{FF2B5EF4-FFF2-40B4-BE49-F238E27FC236}">
                <a16:creationId xmlns:a16="http://schemas.microsoft.com/office/drawing/2014/main" id="{0996B888-21F0-5CA5-60B8-F825EFC77A30}"/>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0"/>
            <a:ext cx="822046" cy="6858000"/>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53074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8" name="Picture 7">
            <a:extLst>
              <a:ext uri="{FF2B5EF4-FFF2-40B4-BE49-F238E27FC236}">
                <a16:creationId xmlns:a16="http://schemas.microsoft.com/office/drawing/2014/main" id="{E5C9404B-2868-264C-B504-B836A1219C9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0"/>
            <a:ext cx="822046" cy="6857999"/>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44833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spTree>
    <p:extLst>
      <p:ext uri="{BB962C8B-B14F-4D97-AF65-F5344CB8AC3E}">
        <p14:creationId xmlns:p14="http://schemas.microsoft.com/office/powerpoint/2010/main" val="424295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 Remember to ad alt text to all imported graphics and images.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9" r:id="rId5"/>
  </p:sldLayoutIdLst>
  <p:hf hdr="0" dt="0"/>
  <p:txStyles>
    <p:titleStyle>
      <a:lvl1pPr algn="l" rtl="0" eaLnBrk="1" fontAlgn="base" hangingPunct="1">
        <a:lnSpc>
          <a:spcPct val="90000"/>
        </a:lnSpc>
        <a:spcBef>
          <a:spcPct val="0"/>
        </a:spcBef>
        <a:spcAft>
          <a:spcPct val="0"/>
        </a:spcAft>
        <a:defRPr sz="4400" kern="1200">
          <a:solidFill>
            <a:schemeClr val="tx2"/>
          </a:solidFill>
          <a:latin typeface="Georgia" panose="02040502050405020303" pitchFamily="18" charset="0"/>
          <a:ea typeface="Palatino" pitchFamily="2" charset="77"/>
          <a:cs typeface="Georgia" panose="02040502050405020303" pitchFamily="18" charset="0"/>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sccc.org/content/faculty-application-statewide-service" TargetMode="External"/><Relationship Id="rId2" Type="http://schemas.openxmlformats.org/officeDocument/2006/relationships/hyperlink" Target="https://docs.google.com/forms/d/14ks-HgOrymS2NoHhsJogX3GS2rK98myW-BkxmBe4MEc/edit" TargetMode="External"/><Relationship Id="rId1" Type="http://schemas.openxmlformats.org/officeDocument/2006/relationships/slideLayout" Target="../slideLayouts/slideLayout4.xml"/><Relationship Id="rId4" Type="http://schemas.openxmlformats.org/officeDocument/2006/relationships/hyperlink" Target="mailto:oeri@asccc.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urveymonkey.com/r/CE_FDRG_Membership" TargetMode="External"/><Relationship Id="rId2" Type="http://schemas.openxmlformats.org/officeDocument/2006/relationships/hyperlink" Target="https://www.surveymonkey.com/r/CORE_Participant_Information"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asccc.org/content/new-faculty-application-statewide-servic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asccc.org/sign-our-newsletters" TargetMode="External"/><Relationship Id="rId3" Type="http://schemas.openxmlformats.org/officeDocument/2006/relationships/hyperlink" Target="http://www.asccc.org/" TargetMode="External"/><Relationship Id="rId7" Type="http://schemas.openxmlformats.org/officeDocument/2006/relationships/hyperlink" Target="http://www.c-id.net/" TargetMode="External"/><Relationship Id="rId2" Type="http://schemas.openxmlformats.org/officeDocument/2006/relationships/hyperlink" Target="mailto:INFO@ASCCC.ORG" TargetMode="External"/><Relationship Id="rId1" Type="http://schemas.openxmlformats.org/officeDocument/2006/relationships/slideLayout" Target="../slideLayouts/slideLayout2.xml"/><Relationship Id="rId6" Type="http://schemas.openxmlformats.org/officeDocument/2006/relationships/hyperlink" Target="mailto:c-idsupport@asccc.org" TargetMode="External"/><Relationship Id="rId5" Type="http://schemas.openxmlformats.org/officeDocument/2006/relationships/hyperlink" Target="http://www.asccc-oeri.org/" TargetMode="External"/><Relationship Id="rId4" Type="http://schemas.openxmlformats.org/officeDocument/2006/relationships/hyperlink" Target="mailto:oeri@asccc.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asccc.org/directory/educational-policies-committee" TargetMode="External"/><Relationship Id="rId13" Type="http://schemas.openxmlformats.org/officeDocument/2006/relationships/hyperlink" Target="https://www.asccc.org/directory/math-and-quantitative-reasoning-task-force" TargetMode="External"/><Relationship Id="rId18" Type="http://schemas.openxmlformats.org/officeDocument/2006/relationships/hyperlink" Target="https://www.asccc.org/directory/periodic-review-committee" TargetMode="External"/><Relationship Id="rId3" Type="http://schemas.openxmlformats.org/officeDocument/2006/relationships/hyperlink" Target="https://www.asccc.org/directory/accreditation-committee-0" TargetMode="External"/><Relationship Id="rId7" Type="http://schemas.openxmlformats.org/officeDocument/2006/relationships/hyperlink" Target="https://www.asccc.org/directory/data-and-research-task-force" TargetMode="External"/><Relationship Id="rId12" Type="http://schemas.openxmlformats.org/officeDocument/2006/relationships/hyperlink" Target="https://www.asccc.org/directory/legislative-and-advocacy-committee" TargetMode="External"/><Relationship Id="rId17" Type="http://schemas.openxmlformats.org/officeDocument/2006/relationships/hyperlink" Target="https://www.asccc.org/directory/part-time-committee" TargetMode="External"/><Relationship Id="rId2" Type="http://schemas.openxmlformats.org/officeDocument/2006/relationships/hyperlink" Target="https://www.asccc.org/committees" TargetMode="External"/><Relationship Id="rId16" Type="http://schemas.openxmlformats.org/officeDocument/2006/relationships/hyperlink" Target="https://www.asccc.org/directory/open-educational-resources-initiative-oeri" TargetMode="External"/><Relationship Id="rId20" Type="http://schemas.openxmlformats.org/officeDocument/2006/relationships/hyperlink" Target="https://www.asccc.org/directory/resolutions-committee" TargetMode="External"/><Relationship Id="rId1" Type="http://schemas.openxmlformats.org/officeDocument/2006/relationships/slideLayout" Target="../slideLayouts/slideLayout3.xml"/><Relationship Id="rId6" Type="http://schemas.openxmlformats.org/officeDocument/2006/relationships/hyperlink" Target="https://www.asccc.org/directory/data-and-research-committee" TargetMode="External"/><Relationship Id="rId11" Type="http://schemas.openxmlformats.org/officeDocument/2006/relationships/hyperlink" Target="https://www.asccc.org/directory/guided-pathways-task-force" TargetMode="External"/><Relationship Id="rId5" Type="http://schemas.openxmlformats.org/officeDocument/2006/relationships/hyperlink" Target="https://www.asccc.org/directory/curriculum-committee" TargetMode="External"/><Relationship Id="rId15" Type="http://schemas.openxmlformats.org/officeDocument/2006/relationships/hyperlink" Target="https://www.asccc.org/directory/online-education-committee" TargetMode="External"/><Relationship Id="rId10" Type="http://schemas.openxmlformats.org/officeDocument/2006/relationships/hyperlink" Target="https://www.asccc.org/directory/faculty-development-committee-1" TargetMode="External"/><Relationship Id="rId19" Type="http://schemas.openxmlformats.org/officeDocument/2006/relationships/hyperlink" Target="https://www.asccc.org/directory/relations-local-senates-committee" TargetMode="External"/><Relationship Id="rId4" Type="http://schemas.openxmlformats.org/officeDocument/2006/relationships/hyperlink" Target="https://www.asccc.org/directory/cte-leadership-committee" TargetMode="External"/><Relationship Id="rId9" Type="http://schemas.openxmlformats.org/officeDocument/2006/relationships/hyperlink" Target="https://www.asccc.org/directory/equity-and-diversity-action-committee" TargetMode="External"/><Relationship Id="rId14" Type="http://schemas.openxmlformats.org/officeDocument/2006/relationships/hyperlink" Target="https://www.asccc.org/directory/noncredit-committe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sccc.org/directory/slo-symposium-ad-hoc-committee" TargetMode="External"/><Relationship Id="rId2" Type="http://schemas.openxmlformats.org/officeDocument/2006/relationships/hyperlink" Target="https://www.asccc.org/directory/rising-scholars-faculty-advisory-committee" TargetMode="External"/><Relationship Id="rId1" Type="http://schemas.openxmlformats.org/officeDocument/2006/relationships/slideLayout" Target="../slideLayouts/slideLayout2.xml"/><Relationship Id="rId5" Type="http://schemas.openxmlformats.org/officeDocument/2006/relationships/hyperlink" Target="https://www.asccc.org/directory/transfer-articulation-and-student-services-committee" TargetMode="External"/><Relationship Id="rId4" Type="http://schemas.openxmlformats.org/officeDocument/2006/relationships/hyperlink" Target="https://www.asccc.org/directory/standards-and-practices-committe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97D4-2754-C5A3-16A5-AA45B543E08F}"/>
              </a:ext>
            </a:extLst>
          </p:cNvPr>
          <p:cNvSpPr>
            <a:spLocks noGrp="1"/>
          </p:cNvSpPr>
          <p:nvPr>
            <p:ph type="title"/>
          </p:nvPr>
        </p:nvSpPr>
        <p:spPr/>
        <p:txBody>
          <a:bodyPr/>
          <a:lstStyle/>
          <a:p>
            <a:r>
              <a:rPr lang="en-US" dirty="0"/>
              <a:t>We Need You for Statewide Service</a:t>
            </a:r>
          </a:p>
        </p:txBody>
      </p:sp>
    </p:spTree>
    <p:extLst>
      <p:ext uri="{BB962C8B-B14F-4D97-AF65-F5344CB8AC3E}">
        <p14:creationId xmlns:p14="http://schemas.microsoft.com/office/powerpoint/2010/main" val="1252228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8BCA2-B548-AA46-5A5B-606252C82D56}"/>
              </a:ext>
            </a:extLst>
          </p:cNvPr>
          <p:cNvSpPr>
            <a:spLocks noGrp="1"/>
          </p:cNvSpPr>
          <p:nvPr>
            <p:ph type="title"/>
          </p:nvPr>
        </p:nvSpPr>
        <p:spPr/>
        <p:txBody>
          <a:bodyPr/>
          <a:lstStyle/>
          <a:p>
            <a:r>
              <a:rPr lang="en-US" dirty="0"/>
              <a:t>ASCCC OERI – How to Apply</a:t>
            </a:r>
          </a:p>
        </p:txBody>
      </p:sp>
      <p:sp>
        <p:nvSpPr>
          <p:cNvPr id="3" name="Content Placeholder 2">
            <a:extLst>
              <a:ext uri="{FF2B5EF4-FFF2-40B4-BE49-F238E27FC236}">
                <a16:creationId xmlns:a16="http://schemas.microsoft.com/office/drawing/2014/main" id="{97CF2315-E875-D053-B5A2-05FC0079436D}"/>
              </a:ext>
            </a:extLst>
          </p:cNvPr>
          <p:cNvSpPr>
            <a:spLocks noGrp="1"/>
          </p:cNvSpPr>
          <p:nvPr>
            <p:ph sz="half" idx="1"/>
          </p:nvPr>
        </p:nvSpPr>
        <p:spPr/>
        <p:txBody>
          <a:bodyPr/>
          <a:lstStyle/>
          <a:p>
            <a:pPr marL="0" indent="0" algn="l" fontAlgn="base">
              <a:buNone/>
            </a:pPr>
            <a:r>
              <a:rPr lang="en-US" b="0" i="0" dirty="0">
                <a:solidFill>
                  <a:srgbClr val="333333"/>
                </a:solidFill>
                <a:effectLst/>
              </a:rPr>
              <a:t>If you previously submitted an application, the ASCCC OERI will have your information and you will be considered for any position you have indicated an interest in it. </a:t>
            </a:r>
          </a:p>
          <a:p>
            <a:pPr marL="0" indent="0" algn="l" fontAlgn="base">
              <a:buNone/>
            </a:pPr>
            <a:r>
              <a:rPr lang="en-US" b="0" i="0" dirty="0">
                <a:solidFill>
                  <a:srgbClr val="333333"/>
                </a:solidFill>
                <a:effectLst/>
              </a:rPr>
              <a:t>If you submitted an application previously and are uncertain as to what you indicated, you may either resubmit the application or submit a letter describing your interests and qualifications to the ASCCC OERI. Both the</a:t>
            </a:r>
            <a:r>
              <a:rPr lang="en-US" b="0" i="0" u="none" strike="noStrike" dirty="0">
                <a:solidFill>
                  <a:srgbClr val="53031B"/>
                </a:solidFill>
                <a:effectLst/>
                <a:hlinkClick r:id="rId2"/>
              </a:rPr>
              <a:t> ASCCC OERI Application</a:t>
            </a:r>
            <a:r>
              <a:rPr lang="en-US" b="0" i="0" dirty="0">
                <a:solidFill>
                  <a:srgbClr val="333333"/>
                </a:solidFill>
                <a:effectLst/>
              </a:rPr>
              <a:t> and the</a:t>
            </a:r>
            <a:r>
              <a:rPr lang="en-US" b="0" i="0" u="none" strike="noStrike" dirty="0">
                <a:solidFill>
                  <a:srgbClr val="53031B"/>
                </a:solidFill>
                <a:effectLst/>
                <a:hlinkClick r:id="rId3"/>
              </a:rPr>
              <a:t> ASCCC Faculty Application for Statewide Service</a:t>
            </a:r>
            <a:r>
              <a:rPr lang="en-US" b="0" i="0" dirty="0">
                <a:solidFill>
                  <a:srgbClr val="333333"/>
                </a:solidFill>
                <a:effectLst/>
              </a:rPr>
              <a:t> need to be completed.</a:t>
            </a:r>
          </a:p>
          <a:p>
            <a:pPr algn="l" fontAlgn="base"/>
            <a:r>
              <a:rPr lang="en-US" b="0" i="0" dirty="0">
                <a:solidFill>
                  <a:srgbClr val="333333"/>
                </a:solidFill>
                <a:effectLst/>
              </a:rPr>
              <a:t>Please direct any questions about this opportunity to our </a:t>
            </a:r>
            <a:r>
              <a:rPr lang="en-US" b="0" i="0" u="none" strike="noStrike" dirty="0">
                <a:solidFill>
                  <a:srgbClr val="53031B"/>
                </a:solidFill>
                <a:effectLst/>
                <a:hlinkClick r:id="rId4"/>
              </a:rPr>
              <a:t>general OERI e-mail</a:t>
            </a:r>
            <a:r>
              <a:rPr lang="en-US" b="0" i="0" dirty="0">
                <a:solidFill>
                  <a:srgbClr val="333333"/>
                </a:solidFill>
                <a:effectLst/>
              </a:rPr>
              <a:t>. (</a:t>
            </a:r>
            <a:r>
              <a:rPr lang="en-US" b="0" i="0" dirty="0" err="1">
                <a:solidFill>
                  <a:srgbClr val="333333"/>
                </a:solidFill>
                <a:effectLst/>
              </a:rPr>
              <a:t>oeri@asccc.org</a:t>
            </a:r>
            <a:r>
              <a:rPr lang="en-US" b="0" i="0" dirty="0">
                <a:solidFill>
                  <a:srgbClr val="333333"/>
                </a:solidFill>
                <a:effectLst/>
              </a:rPr>
              <a:t>) </a:t>
            </a:r>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781E6543-71D8-FC0F-A882-1073903D3543}"/>
              </a:ext>
            </a:extLst>
          </p:cNvPr>
          <p:cNvSpPr>
            <a:spLocks noGrp="1"/>
          </p:cNvSpPr>
          <p:nvPr>
            <p:ph type="sldNum" sz="quarter" idx="10"/>
          </p:nvPr>
        </p:nvSpPr>
        <p:spPr/>
        <p:txBody>
          <a:bodyPr/>
          <a:lstStyle/>
          <a:p>
            <a:pPr>
              <a:defRPr/>
            </a:pPr>
            <a:fld id="{06DDD070-D08E-4B40-B4AC-DB5751E9D83C}" type="slidenum">
              <a:rPr lang="en-US" altLang="en-US" smtClean="0"/>
              <a:pPr>
                <a:defRPr/>
              </a:pPr>
              <a:t>10</a:t>
            </a:fld>
            <a:endParaRPr lang="en-US" altLang="en-US"/>
          </a:p>
        </p:txBody>
      </p:sp>
    </p:spTree>
    <p:extLst>
      <p:ext uri="{BB962C8B-B14F-4D97-AF65-F5344CB8AC3E}">
        <p14:creationId xmlns:p14="http://schemas.microsoft.com/office/powerpoint/2010/main" val="3927476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DE9-01E1-EDCF-B32A-D8F9CB37BDA3}"/>
              </a:ext>
            </a:extLst>
          </p:cNvPr>
          <p:cNvSpPr>
            <a:spLocks noGrp="1"/>
          </p:cNvSpPr>
          <p:nvPr>
            <p:ph type="title"/>
          </p:nvPr>
        </p:nvSpPr>
        <p:spPr/>
        <p:txBody>
          <a:bodyPr/>
          <a:lstStyle/>
          <a:p>
            <a:r>
              <a:rPr lang="en-US" dirty="0"/>
              <a:t>Course Identification Numbering System (C-ID)</a:t>
            </a:r>
          </a:p>
        </p:txBody>
      </p:sp>
      <p:sp>
        <p:nvSpPr>
          <p:cNvPr id="3" name="Content Placeholder 2">
            <a:extLst>
              <a:ext uri="{FF2B5EF4-FFF2-40B4-BE49-F238E27FC236}">
                <a16:creationId xmlns:a16="http://schemas.microsoft.com/office/drawing/2014/main" id="{233FD956-C57C-DE55-27D6-6F167F5BB73E}"/>
              </a:ext>
            </a:extLst>
          </p:cNvPr>
          <p:cNvSpPr>
            <a:spLocks noGrp="1"/>
          </p:cNvSpPr>
          <p:nvPr>
            <p:ph idx="1"/>
          </p:nvPr>
        </p:nvSpPr>
        <p:spPr>
          <a:xfrm>
            <a:off x="829994" y="2662568"/>
            <a:ext cx="10523806" cy="1081529"/>
          </a:xfrm>
        </p:spPr>
        <p:txBody>
          <a:bodyPr/>
          <a:lstStyle/>
          <a:p>
            <a:r>
              <a:rPr lang="en-US" dirty="0"/>
              <a:t>C-ID is always in need of additional faculty volunteers to support its work. Currently, C-ID is recruiting for the following:</a:t>
            </a:r>
          </a:p>
          <a:p>
            <a:r>
              <a:rPr lang="en-US" sz="1800" dirty="0"/>
              <a:t>Faculty Discipline Review Group (FDRG)	Course Outline of Record Evaluator (CORE)</a:t>
            </a:r>
            <a:endParaRPr lang="en-US" dirty="0"/>
          </a:p>
        </p:txBody>
      </p:sp>
      <p:sp>
        <p:nvSpPr>
          <p:cNvPr id="10" name="TextBox 9">
            <a:extLst>
              <a:ext uri="{FF2B5EF4-FFF2-40B4-BE49-F238E27FC236}">
                <a16:creationId xmlns:a16="http://schemas.microsoft.com/office/drawing/2014/main" id="{1D6A4B46-8604-E75B-B56C-4CE8A36A2C43}"/>
              </a:ext>
            </a:extLst>
          </p:cNvPr>
          <p:cNvSpPr txBox="1"/>
          <p:nvPr/>
        </p:nvSpPr>
        <p:spPr>
          <a:xfrm>
            <a:off x="1383957" y="4138255"/>
            <a:ext cx="3280642" cy="2400657"/>
          </a:xfrm>
          <a:prstGeom prst="rect">
            <a:avLst/>
          </a:prstGeom>
          <a:noFill/>
        </p:spPr>
        <p:txBody>
          <a:bodyPr wrap="none" rtlCol="0">
            <a:spAutoFit/>
          </a:bodyPr>
          <a:lstStyle/>
          <a:p>
            <a:pPr marL="285750" indent="-285750">
              <a:buFont typeface="Arial" panose="020B0604020202020204" pitchFamily="34" charset="0"/>
              <a:buChar char="•"/>
            </a:pPr>
            <a:r>
              <a:rPr lang="en-US" sz="1500" dirty="0"/>
              <a:t>Accounting</a:t>
            </a:r>
          </a:p>
          <a:p>
            <a:pPr marL="285750" indent="-285750">
              <a:buFont typeface="Arial" panose="020B0604020202020204" pitchFamily="34" charset="0"/>
              <a:buChar char="•"/>
            </a:pPr>
            <a:r>
              <a:rPr lang="en-US" sz="1500" dirty="0"/>
              <a:t>Chemistry</a:t>
            </a:r>
          </a:p>
          <a:p>
            <a:pPr marL="285750" indent="-285750">
              <a:buFont typeface="Arial" panose="020B0604020202020204" pitchFamily="34" charset="0"/>
              <a:buChar char="•"/>
            </a:pPr>
            <a:r>
              <a:rPr lang="en-US" sz="1500" dirty="0"/>
              <a:t>Child &amp; Adolescent Development</a:t>
            </a:r>
          </a:p>
          <a:p>
            <a:pPr marL="285750" indent="-285750">
              <a:buFont typeface="Arial" panose="020B0604020202020204" pitchFamily="34" charset="0"/>
              <a:buChar char="•"/>
            </a:pPr>
            <a:r>
              <a:rPr lang="en-US" sz="1500" dirty="0"/>
              <a:t>Communication Studies</a:t>
            </a:r>
          </a:p>
          <a:p>
            <a:pPr marL="285750" indent="-285750">
              <a:buFont typeface="Arial" panose="020B0604020202020204" pitchFamily="34" charset="0"/>
              <a:buChar char="•"/>
            </a:pPr>
            <a:r>
              <a:rPr lang="en-US" sz="1500" dirty="0"/>
              <a:t>Geography</a:t>
            </a:r>
          </a:p>
          <a:p>
            <a:pPr marL="285750" indent="-285750">
              <a:buFont typeface="Arial" panose="020B0604020202020204" pitchFamily="34" charset="0"/>
              <a:buChar char="•"/>
            </a:pPr>
            <a:r>
              <a:rPr lang="en-US" sz="1500" dirty="0"/>
              <a:t>Geology</a:t>
            </a:r>
          </a:p>
          <a:p>
            <a:pPr marL="285750" indent="-285750">
              <a:buFont typeface="Arial" panose="020B0604020202020204" pitchFamily="34" charset="0"/>
              <a:buChar char="•"/>
            </a:pPr>
            <a:r>
              <a:rPr lang="en-US" sz="1500" dirty="0"/>
              <a:t>Physics</a:t>
            </a:r>
          </a:p>
          <a:p>
            <a:pPr marL="285750" indent="-285750">
              <a:buFont typeface="Arial" panose="020B0604020202020204" pitchFamily="34" charset="0"/>
              <a:buChar char="•"/>
            </a:pPr>
            <a:r>
              <a:rPr lang="en-US" sz="1500" dirty="0"/>
              <a:t>Social Justice Studies</a:t>
            </a:r>
          </a:p>
          <a:p>
            <a:pPr marL="285750" indent="-285750">
              <a:buFont typeface="Arial" panose="020B0604020202020204" pitchFamily="34" charset="0"/>
              <a:buChar char="•"/>
            </a:pPr>
            <a:r>
              <a:rPr lang="en-US" sz="1500" dirty="0"/>
              <a:t>Spanish</a:t>
            </a:r>
          </a:p>
          <a:p>
            <a:pPr marL="285750" indent="-285750">
              <a:buFont typeface="Arial" panose="020B0604020202020204" pitchFamily="34" charset="0"/>
              <a:buChar char="•"/>
            </a:pPr>
            <a:r>
              <a:rPr lang="en-US" sz="1500" dirty="0"/>
              <a:t>Studio Arts</a:t>
            </a:r>
          </a:p>
        </p:txBody>
      </p:sp>
      <p:sp>
        <p:nvSpPr>
          <p:cNvPr id="11" name="TextBox 10">
            <a:extLst>
              <a:ext uri="{FF2B5EF4-FFF2-40B4-BE49-F238E27FC236}">
                <a16:creationId xmlns:a16="http://schemas.microsoft.com/office/drawing/2014/main" id="{EDB38A6C-2219-76F8-8FF1-C0B4E94AF1BE}"/>
              </a:ext>
            </a:extLst>
          </p:cNvPr>
          <p:cNvSpPr txBox="1"/>
          <p:nvPr/>
        </p:nvSpPr>
        <p:spPr>
          <a:xfrm>
            <a:off x="5434302" y="4138255"/>
            <a:ext cx="3692870" cy="1477328"/>
          </a:xfrm>
          <a:prstGeom prst="rect">
            <a:avLst/>
          </a:prstGeom>
          <a:noFill/>
        </p:spPr>
        <p:txBody>
          <a:bodyPr wrap="none" rtlCol="0">
            <a:spAutoFit/>
          </a:bodyPr>
          <a:lstStyle/>
          <a:p>
            <a:pPr marL="285750" indent="-285750">
              <a:buFont typeface="Arial" panose="020B0604020202020204" pitchFamily="34" charset="0"/>
              <a:buChar char="•"/>
            </a:pPr>
            <a:r>
              <a:rPr lang="en-US" sz="1500" dirty="0"/>
              <a:t>Business</a:t>
            </a:r>
          </a:p>
          <a:p>
            <a:pPr marL="285750" indent="-285750">
              <a:buFont typeface="Arial" panose="020B0604020202020204" pitchFamily="34" charset="0"/>
              <a:buChar char="•"/>
            </a:pPr>
            <a:r>
              <a:rPr lang="en-US" sz="1500" dirty="0"/>
              <a:t>Film, Television, and Electronic Media</a:t>
            </a:r>
          </a:p>
          <a:p>
            <a:pPr marL="285750" indent="-285750">
              <a:buFont typeface="Arial" panose="020B0604020202020204" pitchFamily="34" charset="0"/>
              <a:buChar char="•"/>
            </a:pPr>
            <a:r>
              <a:rPr lang="en-US" sz="1500" dirty="0"/>
              <a:t>Hospitality Management</a:t>
            </a:r>
          </a:p>
          <a:p>
            <a:pPr marL="285750" indent="-285750">
              <a:buFont typeface="Arial" panose="020B0604020202020204" pitchFamily="34" charset="0"/>
              <a:buChar char="•"/>
            </a:pPr>
            <a:r>
              <a:rPr lang="en-US" sz="1500" dirty="0"/>
              <a:t>Nutrition/Dietetics</a:t>
            </a:r>
          </a:p>
          <a:p>
            <a:pPr marL="285750" indent="-285750">
              <a:buFont typeface="Arial" panose="020B0604020202020204" pitchFamily="34" charset="0"/>
              <a:buChar char="•"/>
            </a:pPr>
            <a:r>
              <a:rPr lang="en-US" sz="1500" dirty="0"/>
              <a:t>Social Justice Studies</a:t>
            </a:r>
          </a:p>
          <a:p>
            <a:pPr marL="285750" indent="-285750">
              <a:buFont typeface="Arial" panose="020B0604020202020204" pitchFamily="34" charset="0"/>
              <a:buChar char="•"/>
            </a:pPr>
            <a:r>
              <a:rPr lang="en-US" sz="1500" dirty="0"/>
              <a:t>Sociology</a:t>
            </a:r>
          </a:p>
        </p:txBody>
      </p:sp>
      <p:sp>
        <p:nvSpPr>
          <p:cNvPr id="4" name="Slide Number Placeholder 3">
            <a:extLst>
              <a:ext uri="{FF2B5EF4-FFF2-40B4-BE49-F238E27FC236}">
                <a16:creationId xmlns:a16="http://schemas.microsoft.com/office/drawing/2014/main" id="{02C1BBA5-3EBE-1DE9-7742-9E7286ACF3F8}"/>
              </a:ext>
            </a:extLst>
          </p:cNvPr>
          <p:cNvSpPr>
            <a:spLocks noGrp="1"/>
          </p:cNvSpPr>
          <p:nvPr>
            <p:ph type="sldNum" sz="quarter" idx="10"/>
          </p:nvPr>
        </p:nvSpPr>
        <p:spPr/>
        <p:txBody>
          <a:bodyPr/>
          <a:lstStyle/>
          <a:p>
            <a:pPr>
              <a:defRPr/>
            </a:pPr>
            <a:fld id="{8856F6ED-E3DC-8A4A-AABE-AFCED42314C4}" type="slidenum">
              <a:rPr lang="en-US" altLang="en-US" smtClean="0"/>
              <a:pPr>
                <a:defRPr/>
              </a:pPr>
              <a:t>11</a:t>
            </a:fld>
            <a:endParaRPr lang="en-US" altLang="en-US"/>
          </a:p>
        </p:txBody>
      </p:sp>
    </p:spTree>
    <p:extLst>
      <p:ext uri="{BB962C8B-B14F-4D97-AF65-F5344CB8AC3E}">
        <p14:creationId xmlns:p14="http://schemas.microsoft.com/office/powerpoint/2010/main" val="4078897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5E293-05D9-3529-2481-2CDFACE36ACA}"/>
              </a:ext>
            </a:extLst>
          </p:cNvPr>
          <p:cNvSpPr>
            <a:spLocks noGrp="1"/>
          </p:cNvSpPr>
          <p:nvPr>
            <p:ph type="title"/>
          </p:nvPr>
        </p:nvSpPr>
        <p:spPr/>
        <p:txBody>
          <a:bodyPr/>
          <a:lstStyle/>
          <a:p>
            <a:r>
              <a:rPr lang="en-US" dirty="0"/>
              <a:t>C-ID Faculty Volunteers – How to Apply	</a:t>
            </a:r>
          </a:p>
        </p:txBody>
      </p:sp>
      <p:sp>
        <p:nvSpPr>
          <p:cNvPr id="3" name="Content Placeholder 2">
            <a:extLst>
              <a:ext uri="{FF2B5EF4-FFF2-40B4-BE49-F238E27FC236}">
                <a16:creationId xmlns:a16="http://schemas.microsoft.com/office/drawing/2014/main" id="{353072B5-E6FF-0E48-2988-0EA44751D2C4}"/>
              </a:ext>
            </a:extLst>
          </p:cNvPr>
          <p:cNvSpPr>
            <a:spLocks noGrp="1"/>
          </p:cNvSpPr>
          <p:nvPr>
            <p:ph sz="half" idx="1"/>
          </p:nvPr>
        </p:nvSpPr>
        <p:spPr/>
        <p:txBody>
          <a:bodyPr/>
          <a:lstStyle/>
          <a:p>
            <a:r>
              <a:rPr lang="en-US" dirty="0"/>
              <a:t>If you are interested in participating as a course reviewer (CORE) for C-ID, you may complete the </a:t>
            </a:r>
            <a:r>
              <a:rPr lang="en-US" dirty="0">
                <a:hlinkClick r:id="rId2"/>
              </a:rPr>
              <a:t>CORE interest survey</a:t>
            </a:r>
            <a:r>
              <a:rPr lang="en-US" dirty="0"/>
              <a:t>. If you are interested in becoming a faculty discipline review group (FDRG) member, please complete the </a:t>
            </a:r>
            <a:r>
              <a:rPr lang="en-US" dirty="0">
                <a:hlinkClick r:id="rId3"/>
              </a:rPr>
              <a:t>FDRG interest survey</a:t>
            </a:r>
            <a:r>
              <a:rPr lang="en-US" dirty="0"/>
              <a:t>.</a:t>
            </a:r>
          </a:p>
          <a:p>
            <a:r>
              <a:rPr lang="en-US" dirty="0"/>
              <a:t>If you would like more information regarding these roles, you may email </a:t>
            </a:r>
            <a:r>
              <a:rPr lang="en-US" dirty="0" err="1"/>
              <a:t>c-idsupport@asccc.org</a:t>
            </a:r>
            <a:r>
              <a:rPr lang="en-US" dirty="0"/>
              <a:t> or visit the C-ID website (c-</a:t>
            </a:r>
            <a:r>
              <a:rPr lang="en-US" dirty="0" err="1"/>
              <a:t>id.net</a:t>
            </a:r>
            <a:r>
              <a:rPr lang="en-US" dirty="0"/>
              <a:t>). </a:t>
            </a:r>
          </a:p>
        </p:txBody>
      </p:sp>
      <p:sp>
        <p:nvSpPr>
          <p:cNvPr id="4" name="Slide Number Placeholder 3">
            <a:extLst>
              <a:ext uri="{FF2B5EF4-FFF2-40B4-BE49-F238E27FC236}">
                <a16:creationId xmlns:a16="http://schemas.microsoft.com/office/drawing/2014/main" id="{C8B8366F-C557-8231-E8D7-FD89EC1F6D50}"/>
              </a:ext>
            </a:extLst>
          </p:cNvPr>
          <p:cNvSpPr>
            <a:spLocks noGrp="1"/>
          </p:cNvSpPr>
          <p:nvPr>
            <p:ph type="sldNum" sz="quarter" idx="10"/>
          </p:nvPr>
        </p:nvSpPr>
        <p:spPr/>
        <p:txBody>
          <a:bodyPr/>
          <a:lstStyle/>
          <a:p>
            <a:pPr>
              <a:defRPr/>
            </a:pPr>
            <a:fld id="{06DDD070-D08E-4B40-B4AC-DB5751E9D83C}" type="slidenum">
              <a:rPr lang="en-US" altLang="en-US" smtClean="0"/>
              <a:pPr>
                <a:defRPr/>
              </a:pPr>
              <a:t>12</a:t>
            </a:fld>
            <a:endParaRPr lang="en-US" altLang="en-US"/>
          </a:p>
        </p:txBody>
      </p:sp>
    </p:spTree>
    <p:extLst>
      <p:ext uri="{BB962C8B-B14F-4D97-AF65-F5344CB8AC3E}">
        <p14:creationId xmlns:p14="http://schemas.microsoft.com/office/powerpoint/2010/main" val="2591083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52796-B39E-D3B4-B2C2-B0721EC1DC04}"/>
              </a:ext>
            </a:extLst>
          </p:cNvPr>
          <p:cNvSpPr>
            <a:spLocks noGrp="1"/>
          </p:cNvSpPr>
          <p:nvPr>
            <p:ph type="title"/>
          </p:nvPr>
        </p:nvSpPr>
        <p:spPr/>
        <p:txBody>
          <a:bodyPr/>
          <a:lstStyle/>
          <a:p>
            <a:r>
              <a:rPr lang="en-US" dirty="0"/>
              <a:t>ASCCC Standing Committees - Application</a:t>
            </a:r>
          </a:p>
        </p:txBody>
      </p:sp>
      <p:sp>
        <p:nvSpPr>
          <p:cNvPr id="4" name="Slide Number Placeholder 3">
            <a:extLst>
              <a:ext uri="{FF2B5EF4-FFF2-40B4-BE49-F238E27FC236}">
                <a16:creationId xmlns:a16="http://schemas.microsoft.com/office/drawing/2014/main" id="{F12A8D7B-283B-54CA-9611-2F73876C7404}"/>
              </a:ext>
            </a:extLst>
          </p:cNvPr>
          <p:cNvSpPr>
            <a:spLocks noGrp="1"/>
          </p:cNvSpPr>
          <p:nvPr>
            <p:ph type="sldNum" sz="quarter" idx="10"/>
          </p:nvPr>
        </p:nvSpPr>
        <p:spPr/>
        <p:txBody>
          <a:bodyPr/>
          <a:lstStyle/>
          <a:p>
            <a:pPr>
              <a:defRPr/>
            </a:pPr>
            <a:fld id="{8856F6ED-E3DC-8A4A-AABE-AFCED42314C4}" type="slidenum">
              <a:rPr lang="en-US" altLang="en-US" smtClean="0"/>
              <a:pPr>
                <a:defRPr/>
              </a:pPr>
              <a:t>13</a:t>
            </a:fld>
            <a:endParaRPr lang="en-US" altLang="en-US"/>
          </a:p>
        </p:txBody>
      </p:sp>
      <p:sp>
        <p:nvSpPr>
          <p:cNvPr id="5" name="Content Placeholder 4">
            <a:extLst>
              <a:ext uri="{FF2B5EF4-FFF2-40B4-BE49-F238E27FC236}">
                <a16:creationId xmlns:a16="http://schemas.microsoft.com/office/drawing/2014/main" id="{D9A8AF98-2B81-2075-038D-082CD69F0508}"/>
              </a:ext>
            </a:extLst>
          </p:cNvPr>
          <p:cNvSpPr>
            <a:spLocks noGrp="1"/>
          </p:cNvSpPr>
          <p:nvPr>
            <p:ph idx="1"/>
          </p:nvPr>
        </p:nvSpPr>
        <p:spPr/>
        <p:txBody>
          <a:bodyPr/>
          <a:lstStyle/>
          <a:p>
            <a:pPr marL="0" marR="0">
              <a:spcBef>
                <a:spcPts val="0"/>
              </a:spcBef>
              <a:spcAft>
                <a:spcPts val="0"/>
              </a:spcAft>
            </a:pPr>
            <a:r>
              <a:rPr lang="en-US" sz="1800" b="1" kern="100" dirty="0">
                <a:effectLst/>
                <a:ea typeface="Calibri" panose="020F0502020204030204" pitchFamily="34" charset="0"/>
              </a:rPr>
              <a:t>The Academic Senate continuously collects Application for Statewide Service online via the </a:t>
            </a:r>
            <a:r>
              <a:rPr lang="en-US" sz="1800" b="1" kern="100" dirty="0">
                <a:effectLst/>
                <a:ea typeface="Calibri" panose="020F0502020204030204" pitchFamily="34" charset="0"/>
                <a:hlinkClick r:id="rId2"/>
              </a:rPr>
              <a:t>Volunteer to Serve Form. </a:t>
            </a:r>
            <a:endParaRPr lang="en-US" sz="1800" b="1" kern="100" dirty="0">
              <a:effectLst/>
              <a:ea typeface="Calibri" panose="020F0502020204030204" pitchFamily="34" charset="0"/>
            </a:endParaRPr>
          </a:p>
          <a:p>
            <a:pPr marL="0" marR="0">
              <a:spcBef>
                <a:spcPts val="0"/>
              </a:spcBef>
              <a:spcAft>
                <a:spcPts val="0"/>
              </a:spcAft>
            </a:pPr>
            <a:endParaRPr lang="en-US" sz="1800" kern="100" dirty="0">
              <a:effectLst/>
              <a:ea typeface="Calibri" panose="020F0502020204030204" pitchFamily="34" charset="0"/>
            </a:endParaRPr>
          </a:p>
          <a:p>
            <a:pPr>
              <a:spcBef>
                <a:spcPts val="0"/>
              </a:spcBef>
            </a:pPr>
            <a:r>
              <a:rPr lang="en-US" sz="1600" kern="100" dirty="0">
                <a:effectLst/>
                <a:ea typeface="Calibri" panose="020F0502020204030204" pitchFamily="34" charset="0"/>
              </a:rPr>
              <a:t>Yearly, the ASCCC is asked to appoint close to 800 faculty volunteers to various committees, workgroups, task forces, initiatives and grants, both within the community college system and </a:t>
            </a:r>
            <a:r>
              <a:rPr lang="en-US" sz="1600" kern="100" dirty="0" err="1">
                <a:effectLst/>
                <a:ea typeface="Calibri" panose="020F0502020204030204" pitchFamily="34" charset="0"/>
              </a:rPr>
              <a:t>intersegmentally</a:t>
            </a:r>
            <a:r>
              <a:rPr lang="en-US" sz="1600" kern="100" dirty="0">
                <a:effectLst/>
                <a:ea typeface="Calibri" panose="020F0502020204030204" pitchFamily="34" charset="0"/>
              </a:rPr>
              <a:t>, to represent the voice and expertise of faculty in academic and professional matters. Representation of the varied perspectives, collective wisdom, and expertise of 58,000 faculty members, demands a rich and diverse pool to populate the variety of appointments necessary to best serve our students.</a:t>
            </a:r>
          </a:p>
          <a:p>
            <a:pPr marL="0" marR="0">
              <a:spcBef>
                <a:spcPts val="0"/>
              </a:spcBef>
              <a:spcAft>
                <a:spcPts val="0"/>
              </a:spcAft>
            </a:pPr>
            <a:endParaRPr lang="en-US" sz="1600" kern="100" dirty="0">
              <a:ea typeface="Calibri" panose="020F0502020204030204" pitchFamily="34" charset="0"/>
            </a:endParaRPr>
          </a:p>
          <a:p>
            <a:pPr>
              <a:spcBef>
                <a:spcPts val="0"/>
              </a:spcBef>
            </a:pPr>
            <a:r>
              <a:rPr lang="en-US" sz="1600" kern="100" dirty="0">
                <a:effectLst/>
                <a:ea typeface="Calibri" panose="020F0502020204030204" pitchFamily="34" charset="0"/>
              </a:rPr>
              <a:t>The chair of each ASCCC standing committee is responsible for putting together the proposed membership of the committee. All committee appointments are subject to the approval of the president. The final list of appointed faculty will be approved at the August Executive Committee meeting. </a:t>
            </a:r>
          </a:p>
          <a:p>
            <a:pPr>
              <a:spcBef>
                <a:spcPts val="0"/>
              </a:spcBef>
            </a:pPr>
            <a:endParaRPr lang="en-US" sz="1600" kern="100" dirty="0">
              <a:ea typeface="Calibri" panose="020F0502020204030204" pitchFamily="34" charset="0"/>
            </a:endParaRPr>
          </a:p>
          <a:p>
            <a:pPr>
              <a:spcBef>
                <a:spcPts val="0"/>
              </a:spcBef>
            </a:pPr>
            <a:r>
              <a:rPr lang="en-US" sz="1600" kern="100" dirty="0">
                <a:ea typeface="Calibri" panose="020F0502020204030204" pitchFamily="34" charset="0"/>
              </a:rPr>
              <a:t>You will receive an automated message once you submit your application but will only hear back if you are selected to serve on a committee.</a:t>
            </a:r>
            <a:endParaRPr lang="en-US" sz="1600" kern="100" dirty="0">
              <a:effectLst/>
              <a:ea typeface="Calibri" panose="020F0502020204030204" pitchFamily="34" charset="0"/>
            </a:endParaRPr>
          </a:p>
          <a:p>
            <a:pPr marL="0" marR="0">
              <a:spcBef>
                <a:spcPts val="0"/>
              </a:spcBef>
              <a:spcAft>
                <a:spcPts val="0"/>
              </a:spcAft>
            </a:pPr>
            <a:endParaRPr lang="en-US" sz="1800" kern="100" dirty="0">
              <a:ea typeface="Calibri" panose="020F0502020204030204" pitchFamily="34" charset="0"/>
            </a:endParaRPr>
          </a:p>
          <a:p>
            <a:pPr marL="0" marR="0">
              <a:spcBef>
                <a:spcPts val="0"/>
              </a:spcBef>
              <a:spcAft>
                <a:spcPts val="0"/>
              </a:spcAft>
            </a:pPr>
            <a:endParaRPr lang="en-US" sz="1800" kern="1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4074596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E479A-38C3-7E76-634C-729572E24FB1}"/>
              </a:ext>
            </a:extLst>
          </p:cNvPr>
          <p:cNvSpPr>
            <a:spLocks noGrp="1"/>
          </p:cNvSpPr>
          <p:nvPr>
            <p:ph type="title"/>
          </p:nvPr>
        </p:nvSpPr>
        <p:spPr/>
        <p:txBody>
          <a:bodyPr/>
          <a:lstStyle/>
          <a:p>
            <a:r>
              <a:rPr lang="en-US" dirty="0"/>
              <a:t>ASCCC Standing Committees - Appointments</a:t>
            </a:r>
          </a:p>
        </p:txBody>
      </p:sp>
      <p:sp>
        <p:nvSpPr>
          <p:cNvPr id="3" name="Content Placeholder 2">
            <a:extLst>
              <a:ext uri="{FF2B5EF4-FFF2-40B4-BE49-F238E27FC236}">
                <a16:creationId xmlns:a16="http://schemas.microsoft.com/office/drawing/2014/main" id="{936F7D29-4AE8-D4A7-5F20-3504827E4138}"/>
              </a:ext>
            </a:extLst>
          </p:cNvPr>
          <p:cNvSpPr>
            <a:spLocks noGrp="1"/>
          </p:cNvSpPr>
          <p:nvPr>
            <p:ph sz="half" idx="1"/>
          </p:nvPr>
        </p:nvSpPr>
        <p:spPr/>
        <p:txBody>
          <a:bodyPr/>
          <a:lstStyle/>
          <a:p>
            <a:pPr marL="457200" indent="0">
              <a:buNone/>
            </a:pPr>
            <a:r>
              <a:rPr lang="en-US" sz="2000" dirty="0"/>
              <a:t>ASCCC Standing Committee chairs review the list of interested faculty and select members based on criteria. The committee chair may also search the Senate directory or solicit the local senate presidents for additional nominations. </a:t>
            </a:r>
          </a:p>
          <a:p>
            <a:pPr marL="1188720" lvl="1" indent="-457200"/>
            <a:r>
              <a:rPr lang="en-US" sz="2000" dirty="0"/>
              <a:t>Criteria for selection include: </a:t>
            </a:r>
          </a:p>
          <a:p>
            <a:pPr marL="1463040" lvl="2" indent="-457200"/>
            <a:r>
              <a:rPr lang="en-US" sz="1800" dirty="0"/>
              <a:t>Diversity (</a:t>
            </a:r>
            <a:r>
              <a:rPr lang="en-US" sz="1800" kern="100" dirty="0">
                <a:effectLst/>
                <a:ea typeface="Calibri" panose="020F0502020204030204" pitchFamily="34" charset="0"/>
              </a:rPr>
              <a:t>membership such as stated racial/ethnic identity, gender identity, geographical location (i.e. North/South representation, Area representation, and no more than two faculty from the same district), college size (e.g. large urban college, small rural college, large rural college, etc.), discipline, full-time/part-time status, and experience (little or lack of experience should not necessarily preclude a faculty member from participating).</a:t>
            </a:r>
            <a:endParaRPr lang="en-US" sz="1800" dirty="0"/>
          </a:p>
          <a:p>
            <a:pPr marL="1463040" lvl="2" indent="-457200"/>
            <a:r>
              <a:rPr lang="en-US" sz="1800" dirty="0"/>
              <a:t>Previous ASCCC assignments or appointments </a:t>
            </a:r>
          </a:p>
          <a:p>
            <a:pPr marL="1463040" lvl="2" indent="-457200"/>
            <a:r>
              <a:rPr lang="en-US" sz="1800" dirty="0"/>
              <a:t>Experience (local or statewide) </a:t>
            </a:r>
          </a:p>
          <a:p>
            <a:pPr marL="914400" indent="-457200"/>
            <a:r>
              <a:rPr lang="en-US" sz="2000" dirty="0"/>
              <a:t>Committee chairs will contact selected faculty to confirm willingness to serve. Faculty members will be notified in mid-August of appointment.</a:t>
            </a:r>
          </a:p>
          <a:p>
            <a:endParaRPr lang="en-US" dirty="0"/>
          </a:p>
        </p:txBody>
      </p:sp>
      <p:sp>
        <p:nvSpPr>
          <p:cNvPr id="4" name="Slide Number Placeholder 3">
            <a:extLst>
              <a:ext uri="{FF2B5EF4-FFF2-40B4-BE49-F238E27FC236}">
                <a16:creationId xmlns:a16="http://schemas.microsoft.com/office/drawing/2014/main" id="{53E83159-DE84-37FE-957C-AA36045C6CB8}"/>
              </a:ext>
            </a:extLst>
          </p:cNvPr>
          <p:cNvSpPr>
            <a:spLocks noGrp="1"/>
          </p:cNvSpPr>
          <p:nvPr>
            <p:ph type="sldNum" sz="quarter" idx="10"/>
          </p:nvPr>
        </p:nvSpPr>
        <p:spPr/>
        <p:txBody>
          <a:bodyPr/>
          <a:lstStyle/>
          <a:p>
            <a:pPr>
              <a:defRPr/>
            </a:pPr>
            <a:fld id="{06DDD070-D08E-4B40-B4AC-DB5751E9D83C}" type="slidenum">
              <a:rPr lang="en-US" altLang="en-US" smtClean="0"/>
              <a:pPr>
                <a:defRPr/>
              </a:pPr>
              <a:t>14</a:t>
            </a:fld>
            <a:endParaRPr lang="en-US" altLang="en-US"/>
          </a:p>
        </p:txBody>
      </p:sp>
    </p:spTree>
    <p:extLst>
      <p:ext uri="{BB962C8B-B14F-4D97-AF65-F5344CB8AC3E}">
        <p14:creationId xmlns:p14="http://schemas.microsoft.com/office/powerpoint/2010/main" val="3352026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EA30A-9CAD-53FC-39BE-834C62BC618A}"/>
              </a:ext>
            </a:extLst>
          </p:cNvPr>
          <p:cNvSpPr>
            <a:spLocks noGrp="1"/>
          </p:cNvSpPr>
          <p:nvPr>
            <p:ph type="title"/>
          </p:nvPr>
        </p:nvSpPr>
        <p:spPr/>
        <p:txBody>
          <a:bodyPr/>
          <a:lstStyle/>
          <a:p>
            <a:r>
              <a:rPr lang="en-US" dirty="0"/>
              <a:t>ASCCC Standing Committees – Diversity Representation 22-23</a:t>
            </a:r>
          </a:p>
        </p:txBody>
      </p:sp>
      <p:pic>
        <p:nvPicPr>
          <p:cNvPr id="6" name="Content Placeholder 5" descr="The table shows the demographic data of the faculty appointments to ASCCC Standing Committees for 22-23, with an overall trend towards an increase in faculty diversity for  the following ethnicities:&#10;African American/Black - 13%&#10;Asian/Pacific Islander/South East Asian - 11%&#10;Hispanic/Chicano/Latinx - 19%&#10;Native American - 2%&#10;&#10;The following had a decrease in representation:&#10;Caucasian/White/Jewish - 34%&#10;Not Stated/Other - 5%&#10;Middle Eastern/Iranian/Scandinavian - 13%&#10;Multiracial - 13%">
            <a:extLst>
              <a:ext uri="{FF2B5EF4-FFF2-40B4-BE49-F238E27FC236}">
                <a16:creationId xmlns:a16="http://schemas.microsoft.com/office/drawing/2014/main" id="{B8BC2B16-6149-43DC-3CB8-EB4E2FDE8A3E}"/>
              </a:ext>
            </a:extLst>
          </p:cNvPr>
          <p:cNvPicPr>
            <a:picLocks noGrp="1" noChangeAspect="1"/>
          </p:cNvPicPr>
          <p:nvPr>
            <p:ph sz="half" idx="1"/>
          </p:nvPr>
        </p:nvPicPr>
        <p:blipFill>
          <a:blip r:embed="rId2"/>
          <a:stretch>
            <a:fillRect/>
          </a:stretch>
        </p:blipFill>
        <p:spPr>
          <a:xfrm>
            <a:off x="1337659" y="1838608"/>
            <a:ext cx="10389820" cy="3647792"/>
          </a:xfrm>
        </p:spPr>
      </p:pic>
      <p:sp>
        <p:nvSpPr>
          <p:cNvPr id="7" name="TextBox 6">
            <a:extLst>
              <a:ext uri="{FF2B5EF4-FFF2-40B4-BE49-F238E27FC236}">
                <a16:creationId xmlns:a16="http://schemas.microsoft.com/office/drawing/2014/main" id="{3056DC6C-9F4D-7D77-0F50-FEEAAC8596E2}"/>
              </a:ext>
            </a:extLst>
          </p:cNvPr>
          <p:cNvSpPr txBox="1"/>
          <p:nvPr/>
        </p:nvSpPr>
        <p:spPr>
          <a:xfrm>
            <a:off x="1792941" y="5486400"/>
            <a:ext cx="9162397" cy="923330"/>
          </a:xfrm>
          <a:prstGeom prst="rect">
            <a:avLst/>
          </a:prstGeom>
          <a:noFill/>
        </p:spPr>
        <p:txBody>
          <a:bodyPr wrap="square" rtlCol="0">
            <a:spAutoFit/>
          </a:bodyPr>
          <a:lstStyle/>
          <a:p>
            <a:r>
              <a:rPr lang="en-US" i="1" dirty="0"/>
              <a:t>Link to full Diversity Representation Report: https://</a:t>
            </a:r>
            <a:r>
              <a:rPr lang="en-US" i="1" dirty="0" err="1"/>
              <a:t>asccc.org</a:t>
            </a:r>
            <a:r>
              <a:rPr lang="en-US" i="1" dirty="0"/>
              <a:t>/sites/default/files/IV.%20C.%20%282%29%20CommitteeComposition%20August%202022.pdf</a:t>
            </a:r>
          </a:p>
        </p:txBody>
      </p:sp>
      <p:sp>
        <p:nvSpPr>
          <p:cNvPr id="4" name="Slide Number Placeholder 3">
            <a:extLst>
              <a:ext uri="{FF2B5EF4-FFF2-40B4-BE49-F238E27FC236}">
                <a16:creationId xmlns:a16="http://schemas.microsoft.com/office/drawing/2014/main" id="{43DB2EF4-3D5A-65F5-0CE7-F83A8038A3CA}"/>
              </a:ext>
            </a:extLst>
          </p:cNvPr>
          <p:cNvSpPr>
            <a:spLocks noGrp="1"/>
          </p:cNvSpPr>
          <p:nvPr>
            <p:ph type="sldNum" sz="quarter" idx="10"/>
          </p:nvPr>
        </p:nvSpPr>
        <p:spPr/>
        <p:txBody>
          <a:bodyPr/>
          <a:lstStyle/>
          <a:p>
            <a:pPr>
              <a:defRPr/>
            </a:pPr>
            <a:fld id="{06DDD070-D08E-4B40-B4AC-DB5751E9D83C}" type="slidenum">
              <a:rPr lang="en-US" altLang="en-US" smtClean="0"/>
              <a:pPr>
                <a:defRPr/>
              </a:pPr>
              <a:t>15</a:t>
            </a:fld>
            <a:endParaRPr lang="en-US" altLang="en-US"/>
          </a:p>
        </p:txBody>
      </p:sp>
    </p:spTree>
    <p:extLst>
      <p:ext uri="{BB962C8B-B14F-4D97-AF65-F5344CB8AC3E}">
        <p14:creationId xmlns:p14="http://schemas.microsoft.com/office/powerpoint/2010/main" val="4032720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D411-6D20-37DB-38D3-E2C1EBCF57A4}"/>
              </a:ext>
            </a:extLst>
          </p:cNvPr>
          <p:cNvSpPr>
            <a:spLocks noGrp="1"/>
          </p:cNvSpPr>
          <p:nvPr>
            <p:ph type="title"/>
          </p:nvPr>
        </p:nvSpPr>
        <p:spPr/>
        <p:txBody>
          <a:bodyPr/>
          <a:lstStyle/>
          <a:p>
            <a:r>
              <a:rPr lang="en-US" dirty="0"/>
              <a:t>ASCCC – How to Sign Up</a:t>
            </a:r>
          </a:p>
        </p:txBody>
      </p:sp>
      <p:pic>
        <p:nvPicPr>
          <p:cNvPr id="6" name="Content Placeholder 5" descr="Homepage for the ASCCC.org website, with an arrow pointing to the &quot;Volunteer for Statewide Service&quot; tab.">
            <a:extLst>
              <a:ext uri="{FF2B5EF4-FFF2-40B4-BE49-F238E27FC236}">
                <a16:creationId xmlns:a16="http://schemas.microsoft.com/office/drawing/2014/main" id="{EABB891C-4485-9958-A64F-EC17E9553FE0}"/>
              </a:ext>
            </a:extLst>
          </p:cNvPr>
          <p:cNvPicPr>
            <a:picLocks noGrp="1" noChangeAspect="1"/>
          </p:cNvPicPr>
          <p:nvPr>
            <p:ph sz="half" idx="1"/>
          </p:nvPr>
        </p:nvPicPr>
        <p:blipFill>
          <a:blip r:embed="rId2"/>
          <a:stretch>
            <a:fillRect/>
          </a:stretch>
        </p:blipFill>
        <p:spPr>
          <a:xfrm>
            <a:off x="1850985" y="1798638"/>
            <a:ext cx="8912306" cy="4419600"/>
          </a:xfrm>
        </p:spPr>
      </p:pic>
      <p:sp>
        <p:nvSpPr>
          <p:cNvPr id="4" name="Slide Number Placeholder 3">
            <a:extLst>
              <a:ext uri="{FF2B5EF4-FFF2-40B4-BE49-F238E27FC236}">
                <a16:creationId xmlns:a16="http://schemas.microsoft.com/office/drawing/2014/main" id="{6A29770D-AEB4-685B-500B-1AE31D7334AC}"/>
              </a:ext>
            </a:extLst>
          </p:cNvPr>
          <p:cNvSpPr>
            <a:spLocks noGrp="1"/>
          </p:cNvSpPr>
          <p:nvPr>
            <p:ph type="sldNum" sz="quarter" idx="10"/>
          </p:nvPr>
        </p:nvSpPr>
        <p:spPr/>
        <p:txBody>
          <a:bodyPr/>
          <a:lstStyle/>
          <a:p>
            <a:pPr>
              <a:defRPr/>
            </a:pPr>
            <a:fld id="{06DDD070-D08E-4B40-B4AC-DB5751E9D83C}" type="slidenum">
              <a:rPr lang="en-US" altLang="en-US" smtClean="0"/>
              <a:pPr>
                <a:defRPr/>
              </a:pPr>
              <a:t>16</a:t>
            </a:fld>
            <a:endParaRPr lang="en-US" altLang="en-US"/>
          </a:p>
        </p:txBody>
      </p:sp>
      <p:sp>
        <p:nvSpPr>
          <p:cNvPr id="9" name="Down Arrow 8" descr="Arrow pointing to &quot;Volunteer for Statewide Service box on ASCCC homepage&quot;">
            <a:extLst>
              <a:ext uri="{FF2B5EF4-FFF2-40B4-BE49-F238E27FC236}">
                <a16:creationId xmlns:a16="http://schemas.microsoft.com/office/drawing/2014/main" id="{763C38C5-9EC5-3065-42F7-E467BD5422C1}"/>
              </a:ext>
            </a:extLst>
          </p:cNvPr>
          <p:cNvSpPr/>
          <p:nvPr/>
        </p:nvSpPr>
        <p:spPr>
          <a:xfrm rot="7086028">
            <a:off x="11115941" y="3637477"/>
            <a:ext cx="415504" cy="1402492"/>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9865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33C80-B8A2-FE2A-0345-CE12C52F6E97}"/>
              </a:ext>
            </a:extLst>
          </p:cNvPr>
          <p:cNvSpPr>
            <a:spLocks noGrp="1"/>
          </p:cNvSpPr>
          <p:nvPr>
            <p:ph type="title"/>
          </p:nvPr>
        </p:nvSpPr>
        <p:spPr/>
        <p:txBody>
          <a:bodyPr/>
          <a:lstStyle/>
          <a:p>
            <a:r>
              <a:rPr lang="en-US" dirty="0"/>
              <a:t>Resources/Questions? </a:t>
            </a:r>
          </a:p>
        </p:txBody>
      </p:sp>
      <p:sp>
        <p:nvSpPr>
          <p:cNvPr id="3" name="Content Placeholder 2">
            <a:extLst>
              <a:ext uri="{FF2B5EF4-FFF2-40B4-BE49-F238E27FC236}">
                <a16:creationId xmlns:a16="http://schemas.microsoft.com/office/drawing/2014/main" id="{40729DC6-38AA-CF59-1A93-B27F53BA4911}"/>
              </a:ext>
            </a:extLst>
          </p:cNvPr>
          <p:cNvSpPr>
            <a:spLocks noGrp="1"/>
          </p:cNvSpPr>
          <p:nvPr>
            <p:ph idx="1"/>
          </p:nvPr>
        </p:nvSpPr>
        <p:spPr/>
        <p:txBody>
          <a:bodyPr/>
          <a:lstStyle/>
          <a:p>
            <a:r>
              <a:rPr lang="en-US" dirty="0"/>
              <a:t>Contact us: </a:t>
            </a:r>
            <a:r>
              <a:rPr lang="en-US" dirty="0">
                <a:hlinkClick r:id="rId2"/>
              </a:rPr>
              <a:t>INFO@ASCCC.ORG</a:t>
            </a:r>
            <a:endParaRPr lang="en-US" dirty="0"/>
          </a:p>
          <a:p>
            <a:r>
              <a:rPr lang="en-US" dirty="0"/>
              <a:t>ASCCC Website: </a:t>
            </a:r>
            <a:r>
              <a:rPr lang="en-US" dirty="0">
                <a:hlinkClick r:id="rId3"/>
              </a:rPr>
              <a:t>www.asccc.org</a:t>
            </a:r>
            <a:r>
              <a:rPr lang="en-US" dirty="0"/>
              <a:t> </a:t>
            </a:r>
          </a:p>
          <a:p>
            <a:r>
              <a:rPr lang="en-US" dirty="0"/>
              <a:t>OERI: </a:t>
            </a:r>
            <a:r>
              <a:rPr lang="en-US" b="0" i="0" dirty="0">
                <a:solidFill>
                  <a:srgbClr val="333333"/>
                </a:solidFill>
                <a:effectLst/>
                <a:hlinkClick r:id="rId4"/>
              </a:rPr>
              <a:t>oeri@asccc.org</a:t>
            </a:r>
            <a:r>
              <a:rPr lang="en-US" b="0" i="0" dirty="0">
                <a:solidFill>
                  <a:srgbClr val="333333"/>
                </a:solidFill>
                <a:effectLst/>
              </a:rPr>
              <a:t> | </a:t>
            </a:r>
            <a:r>
              <a:rPr lang="en-US" b="0" i="0" dirty="0">
                <a:solidFill>
                  <a:srgbClr val="333333"/>
                </a:solidFill>
                <a:effectLst/>
                <a:hlinkClick r:id="rId5"/>
              </a:rPr>
              <a:t>www.asccc-oeri.org</a:t>
            </a:r>
            <a:r>
              <a:rPr lang="en-US" b="0" i="0" dirty="0">
                <a:solidFill>
                  <a:srgbClr val="333333"/>
                </a:solidFill>
                <a:effectLst/>
              </a:rPr>
              <a:t>   </a:t>
            </a:r>
          </a:p>
          <a:p>
            <a:r>
              <a:rPr lang="en-US" dirty="0"/>
              <a:t>C-ID: </a:t>
            </a:r>
            <a:r>
              <a:rPr lang="en-US" dirty="0">
                <a:hlinkClick r:id="rId6"/>
              </a:rPr>
              <a:t>c-idsupport@asccc.org</a:t>
            </a:r>
            <a:r>
              <a:rPr lang="en-US" dirty="0"/>
              <a:t> | </a:t>
            </a:r>
            <a:r>
              <a:rPr lang="en-US" b="0" i="0" dirty="0">
                <a:solidFill>
                  <a:srgbClr val="333333"/>
                </a:solidFill>
                <a:effectLst/>
                <a:hlinkClick r:id="rId7"/>
              </a:rPr>
              <a:t>www.c-id.net</a:t>
            </a:r>
            <a:r>
              <a:rPr lang="en-US" b="0" i="0" dirty="0">
                <a:solidFill>
                  <a:srgbClr val="333333"/>
                </a:solidFill>
                <a:effectLst/>
              </a:rPr>
              <a:t> </a:t>
            </a:r>
            <a:endParaRPr lang="en-US" dirty="0">
              <a:solidFill>
                <a:srgbClr val="333333"/>
              </a:solidFill>
            </a:endParaRPr>
          </a:p>
          <a:p>
            <a:r>
              <a:rPr lang="en-US" dirty="0">
                <a:solidFill>
                  <a:srgbClr val="333333"/>
                </a:solidFill>
              </a:rPr>
              <a:t>Sign up for Discipline Listservs</a:t>
            </a:r>
            <a:r>
              <a:rPr lang="en-US" dirty="0"/>
              <a:t>: </a:t>
            </a:r>
            <a:r>
              <a:rPr lang="en-US" dirty="0">
                <a:hlinkClick r:id="rId8"/>
              </a:rPr>
              <a:t>https://asccc.org/sign-our-newsletters</a:t>
            </a:r>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4320379-6CA3-324E-2D5F-D851ABBC3CDD}"/>
              </a:ext>
            </a:extLst>
          </p:cNvPr>
          <p:cNvSpPr>
            <a:spLocks noGrp="1"/>
          </p:cNvSpPr>
          <p:nvPr>
            <p:ph type="sldNum" sz="quarter" idx="10"/>
          </p:nvPr>
        </p:nvSpPr>
        <p:spPr/>
        <p:txBody>
          <a:bodyPr/>
          <a:lstStyle/>
          <a:p>
            <a:pPr>
              <a:defRPr/>
            </a:pPr>
            <a:fld id="{8856F6ED-E3DC-8A4A-AABE-AFCED42314C4}" type="slidenum">
              <a:rPr lang="en-US" altLang="en-US" smtClean="0"/>
              <a:pPr>
                <a:defRPr/>
              </a:pPr>
              <a:t>17</a:t>
            </a:fld>
            <a:endParaRPr lang="en-US" altLang="en-US"/>
          </a:p>
        </p:txBody>
      </p:sp>
    </p:spTree>
    <p:extLst>
      <p:ext uri="{BB962C8B-B14F-4D97-AF65-F5344CB8AC3E}">
        <p14:creationId xmlns:p14="http://schemas.microsoft.com/office/powerpoint/2010/main" val="794085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212AD-1AF7-CBF2-2D78-0B55F66530D4}"/>
              </a:ext>
            </a:extLst>
          </p:cNvPr>
          <p:cNvSpPr>
            <a:spLocks noGrp="1"/>
          </p:cNvSpPr>
          <p:nvPr>
            <p:ph type="title"/>
          </p:nvPr>
        </p:nvSpPr>
        <p:spPr>
          <a:xfrm>
            <a:off x="1277648" y="313282"/>
            <a:ext cx="10046043" cy="988165"/>
          </a:xfrm>
        </p:spPr>
        <p:txBody>
          <a:bodyPr>
            <a:normAutofit/>
          </a:bodyPr>
          <a:lstStyle/>
          <a:p>
            <a:r>
              <a:rPr lang="en-US" sz="3600" dirty="0"/>
              <a:t>Session Presenters</a:t>
            </a:r>
          </a:p>
        </p:txBody>
      </p:sp>
      <p:sp>
        <p:nvSpPr>
          <p:cNvPr id="3" name="Content Placeholder 2">
            <a:extLst>
              <a:ext uri="{FF2B5EF4-FFF2-40B4-BE49-F238E27FC236}">
                <a16:creationId xmlns:a16="http://schemas.microsoft.com/office/drawing/2014/main" id="{29F8CD1E-0879-8514-570D-E9A4F6C9DF57}"/>
              </a:ext>
            </a:extLst>
          </p:cNvPr>
          <p:cNvSpPr>
            <a:spLocks noGrp="1"/>
          </p:cNvSpPr>
          <p:nvPr>
            <p:ph sz="half" idx="1"/>
          </p:nvPr>
        </p:nvSpPr>
        <p:spPr>
          <a:xfrm>
            <a:off x="1277650" y="1291690"/>
            <a:ext cx="10058400" cy="1488577"/>
          </a:xfrm>
        </p:spPr>
        <p:txBody>
          <a:bodyPr/>
          <a:lstStyle/>
          <a:p>
            <a:r>
              <a:rPr lang="en-US" sz="2200" b="0" i="1" dirty="0" err="1">
                <a:solidFill>
                  <a:srgbClr val="0A0A0A"/>
                </a:solidFill>
                <a:effectLst/>
              </a:rPr>
              <a:t>Krystinne</a:t>
            </a:r>
            <a:r>
              <a:rPr lang="en-US" sz="2200" b="0" i="1" dirty="0">
                <a:solidFill>
                  <a:srgbClr val="0A0A0A"/>
                </a:solidFill>
                <a:effectLst/>
              </a:rPr>
              <a:t> Mica, ASCCC Executive Director</a:t>
            </a:r>
          </a:p>
          <a:p>
            <a:r>
              <a:rPr lang="en-US" sz="2200" b="0" i="1" dirty="0">
                <a:solidFill>
                  <a:srgbClr val="0A0A0A"/>
                </a:solidFill>
                <a:effectLst/>
              </a:rPr>
              <a:t>Michelle Pilati, ASCCC Open Educational Resources Initiative Project Director</a:t>
            </a:r>
          </a:p>
          <a:p>
            <a:r>
              <a:rPr lang="en-US" sz="2200" b="0" i="1" dirty="0">
                <a:solidFill>
                  <a:srgbClr val="0A0A0A"/>
                </a:solidFill>
                <a:effectLst/>
              </a:rPr>
              <a:t>Robert L. Stewart Jr., ASCCC South Representative</a:t>
            </a:r>
            <a:endParaRPr lang="en-US" sz="2200" dirty="0"/>
          </a:p>
        </p:txBody>
      </p:sp>
      <p:sp>
        <p:nvSpPr>
          <p:cNvPr id="5" name="Title 1">
            <a:extLst>
              <a:ext uri="{FF2B5EF4-FFF2-40B4-BE49-F238E27FC236}">
                <a16:creationId xmlns:a16="http://schemas.microsoft.com/office/drawing/2014/main" id="{017D3B52-53CD-F3AE-7E91-81251EE79EF6}"/>
              </a:ext>
            </a:extLst>
          </p:cNvPr>
          <p:cNvSpPr txBox="1">
            <a:spLocks/>
          </p:cNvSpPr>
          <p:nvPr/>
        </p:nvSpPr>
        <p:spPr bwMode="auto">
          <a:xfrm>
            <a:off x="1277649" y="2850020"/>
            <a:ext cx="10046043" cy="65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1" fontAlgn="base" hangingPunct="1">
              <a:lnSpc>
                <a:spcPct val="90000"/>
              </a:lnSpc>
              <a:spcBef>
                <a:spcPct val="0"/>
              </a:spcBef>
              <a:spcAft>
                <a:spcPct val="0"/>
              </a:spcAft>
              <a:defRPr sz="3800" kern="1200">
                <a:solidFill>
                  <a:schemeClr val="tx2"/>
                </a:solidFill>
                <a:latin typeface="Georgia" panose="02040502050405020303" pitchFamily="18" charset="0"/>
                <a:ea typeface="Palatino" pitchFamily="2" charset="77"/>
                <a:cs typeface="Georgia" panose="02040502050405020303" pitchFamily="18" charset="0"/>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a:lstStyle>
          <a:p>
            <a:r>
              <a:rPr lang="en-US" sz="3600" dirty="0"/>
              <a:t>Description</a:t>
            </a:r>
          </a:p>
        </p:txBody>
      </p:sp>
      <p:sp>
        <p:nvSpPr>
          <p:cNvPr id="6" name="Content Placeholder 2">
            <a:extLst>
              <a:ext uri="{FF2B5EF4-FFF2-40B4-BE49-F238E27FC236}">
                <a16:creationId xmlns:a16="http://schemas.microsoft.com/office/drawing/2014/main" id="{149CC615-DCBD-61C5-599D-3EFB6169113C}"/>
              </a:ext>
            </a:extLst>
          </p:cNvPr>
          <p:cNvSpPr txBox="1">
            <a:spLocks/>
          </p:cNvSpPr>
          <p:nvPr/>
        </p:nvSpPr>
        <p:spPr bwMode="auto">
          <a:xfrm>
            <a:off x="1265291" y="3605160"/>
            <a:ext cx="10058400" cy="148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0" i="0" dirty="0">
                <a:solidFill>
                  <a:srgbClr val="0A0A0A"/>
                </a:solidFill>
                <a:effectLst/>
              </a:rPr>
              <a:t>If you have ever considered service to our students beyond your college, then participating on a state-level advisory group, task force, or committee might be an opportunity to expand your experience. The ASCCC depends on the faculty volunteers that it appoints to serve on statewide bodies to represent the faculty voice, but state-level service also benefits the volunteers themselves and their colleges.  If you are interested in becoming more involved in this important work, join us for this interactive session where we will discuss the appointment process as well as time commitments and responsibilities. In addition, we will talk about the role of the Senate President in approving faculty for statewide service.</a:t>
            </a:r>
            <a:endParaRPr lang="en-US" sz="1900" dirty="0"/>
          </a:p>
        </p:txBody>
      </p:sp>
      <p:sp>
        <p:nvSpPr>
          <p:cNvPr id="4" name="Slide Number Placeholder 3">
            <a:extLst>
              <a:ext uri="{FF2B5EF4-FFF2-40B4-BE49-F238E27FC236}">
                <a16:creationId xmlns:a16="http://schemas.microsoft.com/office/drawing/2014/main" id="{1BDCB8FD-99B6-AC8B-F49D-5936A61CE8F6}"/>
              </a:ext>
            </a:extLst>
          </p:cNvPr>
          <p:cNvSpPr>
            <a:spLocks noGrp="1"/>
          </p:cNvSpPr>
          <p:nvPr>
            <p:ph type="sldNum" sz="quarter" idx="10"/>
          </p:nvPr>
        </p:nvSpPr>
        <p:spPr/>
        <p:txBody>
          <a:bodyPr/>
          <a:lstStyle/>
          <a:p>
            <a:pPr>
              <a:defRPr/>
            </a:pPr>
            <a:fld id="{06DDD070-D08E-4B40-B4AC-DB5751E9D83C}" type="slidenum">
              <a:rPr lang="en-US" altLang="en-US" smtClean="0"/>
              <a:pPr>
                <a:defRPr/>
              </a:pPr>
              <a:t>2</a:t>
            </a:fld>
            <a:endParaRPr lang="en-US" altLang="en-US"/>
          </a:p>
        </p:txBody>
      </p:sp>
    </p:spTree>
    <p:extLst>
      <p:ext uri="{BB962C8B-B14F-4D97-AF65-F5344CB8AC3E}">
        <p14:creationId xmlns:p14="http://schemas.microsoft.com/office/powerpoint/2010/main" val="232526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5916A-ED06-792A-280F-9969417DC4BE}"/>
              </a:ext>
            </a:extLst>
          </p:cNvPr>
          <p:cNvSpPr>
            <a:spLocks noGrp="1"/>
          </p:cNvSpPr>
          <p:nvPr>
            <p:ph type="title"/>
          </p:nvPr>
        </p:nvSpPr>
        <p:spPr/>
        <p:txBody>
          <a:bodyPr/>
          <a:lstStyle/>
          <a:p>
            <a:r>
              <a:rPr lang="en-US" dirty="0"/>
              <a:t>ASCCC and Faculty Voice</a:t>
            </a:r>
          </a:p>
        </p:txBody>
      </p:sp>
      <p:sp>
        <p:nvSpPr>
          <p:cNvPr id="3" name="Content Placeholder 2">
            <a:extLst>
              <a:ext uri="{FF2B5EF4-FFF2-40B4-BE49-F238E27FC236}">
                <a16:creationId xmlns:a16="http://schemas.microsoft.com/office/drawing/2014/main" id="{FDF07B4D-C2D5-4BB3-9D39-A47949EBEAAC}"/>
              </a:ext>
            </a:extLst>
          </p:cNvPr>
          <p:cNvSpPr>
            <a:spLocks noGrp="1"/>
          </p:cNvSpPr>
          <p:nvPr>
            <p:ph idx="1"/>
          </p:nvPr>
        </p:nvSpPr>
        <p:spPr/>
        <p:txBody>
          <a:bodyPr/>
          <a:lstStyle/>
          <a:p>
            <a:r>
              <a:rPr lang="en-US" sz="2000" kern="100" dirty="0">
                <a:effectLst/>
                <a:ea typeface="Calibri" panose="020F0502020204030204" pitchFamily="34" charset="0"/>
              </a:rPr>
              <a:t>The Academic Senate for California Community Colleges (ASCCC) is empowered by Education Code and title 5 regulations (§53206) as the official faculty representative to the Board of Governors and the Chancellor on academic and professional matters. Board of Governors Standing Order 332 acknowledges the Academic Senate’s purview, including the Senate’s authority to appoint faculty members to the councils, committees, and task forces that deal with academic and professional matters on a system wide level, and states that the advice and judgment of the Academic Senate will be primarily relied upon regarding all policies that involve academic and professional matters.</a:t>
            </a:r>
          </a:p>
          <a:p>
            <a:endParaRPr lang="en-US" sz="2000" kern="100" dirty="0">
              <a:ea typeface="Calibri" panose="020F0502020204030204" pitchFamily="34" charset="0"/>
            </a:endParaRPr>
          </a:p>
          <a:p>
            <a:r>
              <a:rPr lang="en-US" sz="1600" i="1" kern="100" dirty="0">
                <a:ea typeface="Calibri" panose="020F0502020204030204" pitchFamily="34" charset="0"/>
              </a:rPr>
              <a:t>California Community Colleges Consultation Council Handbook 2019</a:t>
            </a:r>
          </a:p>
          <a:p>
            <a:r>
              <a:rPr lang="en-US" sz="1600" i="1" kern="100" dirty="0">
                <a:effectLst/>
                <a:ea typeface="Calibri" panose="020F0502020204030204" pitchFamily="34" charset="0"/>
              </a:rPr>
              <a:t>Link</a:t>
            </a:r>
            <a:r>
              <a:rPr lang="en-US" sz="1600" i="1" kern="100" dirty="0">
                <a:ea typeface="Calibri" panose="020F0502020204030204" pitchFamily="34" charset="0"/>
              </a:rPr>
              <a:t>: https://</a:t>
            </a:r>
            <a:r>
              <a:rPr lang="en-US" sz="1600" i="1" kern="100" dirty="0" err="1">
                <a:ea typeface="Calibri" panose="020F0502020204030204" pitchFamily="34" charset="0"/>
              </a:rPr>
              <a:t>www.cccco.edu</a:t>
            </a:r>
            <a:r>
              <a:rPr lang="en-US" sz="1600" i="1" kern="100" dirty="0">
                <a:ea typeface="Calibri" panose="020F0502020204030204" pitchFamily="34" charset="0"/>
              </a:rPr>
              <a:t>/-/media/CCCCO-Website/Files/Consultation-Council/Handbooks/2019/102019consultationcouncilhandbookfinal.pdf</a:t>
            </a:r>
            <a:endParaRPr lang="en-US" sz="1600" i="1" kern="100" dirty="0">
              <a:effectLst/>
              <a:ea typeface="Calibri" panose="020F0502020204030204" pitchFamily="34" charset="0"/>
            </a:endParaRPr>
          </a:p>
          <a:p>
            <a:endParaRPr lang="en-US" sz="2000" dirty="0"/>
          </a:p>
          <a:p>
            <a:endParaRPr lang="en-US" sz="2000" dirty="0"/>
          </a:p>
        </p:txBody>
      </p:sp>
      <p:sp>
        <p:nvSpPr>
          <p:cNvPr id="4" name="Slide Number Placeholder 3">
            <a:extLst>
              <a:ext uri="{FF2B5EF4-FFF2-40B4-BE49-F238E27FC236}">
                <a16:creationId xmlns:a16="http://schemas.microsoft.com/office/drawing/2014/main" id="{22C4972A-05E6-0B2F-6F81-B8887DF0887B}"/>
              </a:ext>
            </a:extLst>
          </p:cNvPr>
          <p:cNvSpPr>
            <a:spLocks noGrp="1"/>
          </p:cNvSpPr>
          <p:nvPr>
            <p:ph type="sldNum" sz="quarter" idx="10"/>
          </p:nvPr>
        </p:nvSpPr>
        <p:spPr/>
        <p:txBody>
          <a:bodyPr/>
          <a:lstStyle/>
          <a:p>
            <a:pPr>
              <a:defRPr/>
            </a:pPr>
            <a:fld id="{8856F6ED-E3DC-8A4A-AABE-AFCED42314C4}" type="slidenum">
              <a:rPr lang="en-US" altLang="en-US" smtClean="0"/>
              <a:pPr>
                <a:defRPr/>
              </a:pPr>
              <a:t>3</a:t>
            </a:fld>
            <a:endParaRPr lang="en-US" altLang="en-US"/>
          </a:p>
        </p:txBody>
      </p:sp>
    </p:spTree>
    <p:extLst>
      <p:ext uri="{BB962C8B-B14F-4D97-AF65-F5344CB8AC3E}">
        <p14:creationId xmlns:p14="http://schemas.microsoft.com/office/powerpoint/2010/main" val="3553492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128F7-D263-8910-FC1B-76EA168C51C7}"/>
              </a:ext>
            </a:extLst>
          </p:cNvPr>
          <p:cNvSpPr>
            <a:spLocks noGrp="1"/>
          </p:cNvSpPr>
          <p:nvPr>
            <p:ph type="title"/>
          </p:nvPr>
        </p:nvSpPr>
        <p:spPr/>
        <p:txBody>
          <a:bodyPr/>
          <a:lstStyle/>
          <a:p>
            <a:r>
              <a:rPr lang="en-US" dirty="0"/>
              <a:t>Statewide-Level Service</a:t>
            </a:r>
          </a:p>
        </p:txBody>
      </p:sp>
      <p:sp>
        <p:nvSpPr>
          <p:cNvPr id="3" name="Content Placeholder 2">
            <a:extLst>
              <a:ext uri="{FF2B5EF4-FFF2-40B4-BE49-F238E27FC236}">
                <a16:creationId xmlns:a16="http://schemas.microsoft.com/office/drawing/2014/main" id="{715C3DC4-5799-714F-5B05-A5C8940F4788}"/>
              </a:ext>
            </a:extLst>
          </p:cNvPr>
          <p:cNvSpPr>
            <a:spLocks noGrp="1"/>
          </p:cNvSpPr>
          <p:nvPr>
            <p:ph idx="1"/>
          </p:nvPr>
        </p:nvSpPr>
        <p:spPr>
          <a:xfrm>
            <a:off x="829991" y="2786931"/>
            <a:ext cx="10523806" cy="3569419"/>
          </a:xfrm>
        </p:spPr>
        <p:txBody>
          <a:bodyPr/>
          <a:lstStyle/>
          <a:p>
            <a:pPr marL="0" indent="0">
              <a:buNone/>
            </a:pPr>
            <a:r>
              <a:rPr lang="en-US" sz="2200" dirty="0"/>
              <a:t>Each year the ASCCC appoints faculty members to its Standing Committees, advisory committees, and work groups. It also appoints faculty to Chancellor's Office advisory committees, workgroups, and task forces, as well as number of other statewide committees from system-level organizations.</a:t>
            </a:r>
            <a:endParaRPr lang="en-US" sz="3200" dirty="0"/>
          </a:p>
          <a:p>
            <a:pPr lvl="1"/>
            <a:r>
              <a:rPr lang="en-US" sz="2200" dirty="0"/>
              <a:t>The ASCCC has 16 Standing Committees</a:t>
            </a:r>
          </a:p>
          <a:p>
            <a:pPr lvl="1"/>
            <a:r>
              <a:rPr lang="en-US" sz="2200" dirty="0"/>
              <a:t>In 22-23, the Chancellor’s Office had 28 active committees and workgroups meeting that needed faculty appointments. </a:t>
            </a:r>
          </a:p>
          <a:p>
            <a:pPr lvl="1"/>
            <a:r>
              <a:rPr lang="en-US" sz="2200" dirty="0"/>
              <a:t>Other intersegmental bodies that require faculty appointments </a:t>
            </a:r>
          </a:p>
          <a:p>
            <a:pPr lvl="1"/>
            <a:r>
              <a:rPr lang="en-US" sz="2200" dirty="0"/>
              <a:t>Over 300 faculty were appointed to serve at the state-level this year</a:t>
            </a:r>
          </a:p>
          <a:p>
            <a:pPr lvl="1"/>
            <a:r>
              <a:rPr lang="en-US" sz="2200" dirty="0"/>
              <a:t>C-ID and OERI also need faculty volunteers to serve on the grants</a:t>
            </a:r>
          </a:p>
          <a:p>
            <a:pPr marL="914400" lvl="2" indent="0">
              <a:buNone/>
            </a:pPr>
            <a:endParaRPr lang="en-US" sz="1800" dirty="0"/>
          </a:p>
          <a:p>
            <a:endParaRPr lang="en-US" dirty="0"/>
          </a:p>
        </p:txBody>
      </p:sp>
      <p:sp>
        <p:nvSpPr>
          <p:cNvPr id="4" name="Slide Number Placeholder 3">
            <a:extLst>
              <a:ext uri="{FF2B5EF4-FFF2-40B4-BE49-F238E27FC236}">
                <a16:creationId xmlns:a16="http://schemas.microsoft.com/office/drawing/2014/main" id="{EBF5939F-5096-9703-BE10-BA8F86BB721B}"/>
              </a:ext>
            </a:extLst>
          </p:cNvPr>
          <p:cNvSpPr>
            <a:spLocks noGrp="1"/>
          </p:cNvSpPr>
          <p:nvPr>
            <p:ph type="sldNum" sz="quarter" idx="10"/>
          </p:nvPr>
        </p:nvSpPr>
        <p:spPr/>
        <p:txBody>
          <a:bodyPr/>
          <a:lstStyle/>
          <a:p>
            <a:pPr>
              <a:defRPr/>
            </a:pPr>
            <a:fld id="{8856F6ED-E3DC-8A4A-AABE-AFCED42314C4}" type="slidenum">
              <a:rPr lang="en-US" altLang="en-US" smtClean="0"/>
              <a:pPr>
                <a:defRPr/>
              </a:pPr>
              <a:t>4</a:t>
            </a:fld>
            <a:endParaRPr lang="en-US" altLang="en-US"/>
          </a:p>
        </p:txBody>
      </p:sp>
    </p:spTree>
    <p:extLst>
      <p:ext uri="{BB962C8B-B14F-4D97-AF65-F5344CB8AC3E}">
        <p14:creationId xmlns:p14="http://schemas.microsoft.com/office/powerpoint/2010/main" val="4062076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132043"/>
            <a:ext cx="10046043" cy="1325563"/>
          </a:xfrm>
        </p:spPr>
        <p:txBody>
          <a:bodyPr/>
          <a:lstStyle/>
          <a:p>
            <a:r>
              <a:rPr lang="en-US" dirty="0">
                <a:hlinkClick r:id="rId2"/>
              </a:rPr>
              <a:t>ASCCC Service Opportunities</a:t>
            </a:r>
            <a:endParaRPr lang="en-US" dirty="0"/>
          </a:p>
        </p:txBody>
      </p:sp>
      <p:sp>
        <p:nvSpPr>
          <p:cNvPr id="3" name="Content Placeholder 2"/>
          <p:cNvSpPr>
            <a:spLocks noGrp="1"/>
          </p:cNvSpPr>
          <p:nvPr>
            <p:ph sz="half" idx="2"/>
          </p:nvPr>
        </p:nvSpPr>
        <p:spPr>
          <a:xfrm>
            <a:off x="1643686" y="1711305"/>
            <a:ext cx="5127269" cy="4391343"/>
          </a:xfrm>
        </p:spPr>
        <p:txBody>
          <a:bodyPr/>
          <a:lstStyle/>
          <a:p>
            <a:r>
              <a:rPr lang="en-US" dirty="0">
                <a:hlinkClick r:id="rId3"/>
              </a:rPr>
              <a:t>Accreditation </a:t>
            </a:r>
            <a:endParaRPr lang="en-US" dirty="0"/>
          </a:p>
          <a:p>
            <a:r>
              <a:rPr lang="en-US" dirty="0">
                <a:hlinkClick r:id="rId4"/>
              </a:rPr>
              <a:t>CTE Leadership</a:t>
            </a:r>
            <a:endParaRPr lang="en-US" dirty="0"/>
          </a:p>
          <a:p>
            <a:r>
              <a:rPr lang="en-US" dirty="0">
                <a:hlinkClick r:id="rId5"/>
              </a:rPr>
              <a:t>Curriculum </a:t>
            </a:r>
            <a:endParaRPr lang="en-US" dirty="0"/>
          </a:p>
          <a:p>
            <a:r>
              <a:rPr lang="en-US" dirty="0">
                <a:hlinkClick r:id="rId6"/>
              </a:rPr>
              <a:t>Data and </a:t>
            </a:r>
            <a:r>
              <a:rPr lang="en-US" dirty="0" err="1">
                <a:hlinkClick r:id="rId6"/>
              </a:rPr>
              <a:t>Research</a:t>
            </a:r>
            <a:r>
              <a:rPr lang="en-US" dirty="0" err="1">
                <a:hlinkClick r:id="rId7"/>
              </a:rPr>
              <a:t>Data</a:t>
            </a:r>
            <a:r>
              <a:rPr lang="en-US" dirty="0">
                <a:hlinkClick r:id="rId7"/>
              </a:rPr>
              <a:t> and Research Task Force</a:t>
            </a:r>
            <a:endParaRPr lang="en-US" dirty="0"/>
          </a:p>
          <a:p>
            <a:r>
              <a:rPr lang="en-US" dirty="0">
                <a:hlinkClick r:id="rId8"/>
              </a:rPr>
              <a:t>Educational Policies </a:t>
            </a:r>
            <a:endParaRPr lang="en-US" dirty="0"/>
          </a:p>
          <a:p>
            <a:r>
              <a:rPr lang="en-US" dirty="0">
                <a:hlinkClick r:id="rId9"/>
              </a:rPr>
              <a:t>Equity and Diversity Action</a:t>
            </a:r>
            <a:endParaRPr lang="en-US" dirty="0"/>
          </a:p>
          <a:p>
            <a:r>
              <a:rPr lang="en-US" dirty="0">
                <a:hlinkClick r:id="rId10"/>
              </a:rPr>
              <a:t>Faculty Leadership Development </a:t>
            </a:r>
            <a:r>
              <a:rPr lang="en-US" dirty="0">
                <a:hlinkClick r:id="rId11"/>
              </a:rPr>
              <a:t>Guided Pathways Task Force</a:t>
            </a:r>
            <a:endParaRPr lang="en-US" dirty="0"/>
          </a:p>
          <a:p>
            <a:r>
              <a:rPr lang="en-US" dirty="0">
                <a:hlinkClick r:id="rId12"/>
              </a:rPr>
              <a:t>Legislative and Advocacy</a:t>
            </a:r>
            <a:endParaRPr lang="en-US" dirty="0"/>
          </a:p>
          <a:p>
            <a:r>
              <a:rPr lang="en-US" dirty="0">
                <a:hlinkClick r:id="rId13"/>
              </a:rPr>
              <a:t>Math and Quantitative Reasoning Task Force</a:t>
            </a:r>
            <a:endParaRPr lang="en-US" dirty="0"/>
          </a:p>
        </p:txBody>
      </p:sp>
      <p:sp>
        <p:nvSpPr>
          <p:cNvPr id="5" name="Content Placeholder 4"/>
          <p:cNvSpPr>
            <a:spLocks noGrp="1"/>
          </p:cNvSpPr>
          <p:nvPr>
            <p:ph sz="quarter" idx="4"/>
          </p:nvPr>
        </p:nvSpPr>
        <p:spPr>
          <a:xfrm>
            <a:off x="6853155" y="1711306"/>
            <a:ext cx="4948881" cy="4391343"/>
          </a:xfrm>
        </p:spPr>
        <p:txBody>
          <a:bodyPr/>
          <a:lstStyle/>
          <a:p>
            <a:r>
              <a:rPr lang="en-US" dirty="0">
                <a:hlinkClick r:id="rId11"/>
              </a:rPr>
              <a:t>Guided Pathways Task Force</a:t>
            </a:r>
            <a:endParaRPr lang="en-US" dirty="0"/>
          </a:p>
          <a:p>
            <a:r>
              <a:rPr lang="en-US" dirty="0">
                <a:hlinkClick r:id="rId14"/>
              </a:rPr>
              <a:t>Noncredit, Pre-Transfer, and Continuing Education </a:t>
            </a:r>
            <a:endParaRPr lang="en-US" dirty="0"/>
          </a:p>
          <a:p>
            <a:r>
              <a:rPr lang="en-US" dirty="0">
                <a:hlinkClick r:id="rId15"/>
              </a:rPr>
              <a:t>Online Education</a:t>
            </a:r>
            <a:endParaRPr lang="en-US" dirty="0"/>
          </a:p>
          <a:p>
            <a:r>
              <a:rPr lang="en-US" dirty="0">
                <a:hlinkClick r:id="rId16"/>
              </a:rPr>
              <a:t>Open Educational Resources Initiative (OERI)</a:t>
            </a:r>
            <a:endParaRPr lang="en-US" dirty="0"/>
          </a:p>
          <a:p>
            <a:r>
              <a:rPr lang="en-US" dirty="0">
                <a:hlinkClick r:id="rId17"/>
              </a:rPr>
              <a:t>Part-Time Faculty </a:t>
            </a:r>
            <a:endParaRPr lang="en-US" dirty="0"/>
          </a:p>
          <a:p>
            <a:r>
              <a:rPr lang="en-US" dirty="0">
                <a:hlinkClick r:id="rId18"/>
              </a:rPr>
              <a:t>Periodic Review </a:t>
            </a:r>
            <a:endParaRPr lang="en-US" dirty="0"/>
          </a:p>
          <a:p>
            <a:r>
              <a:rPr lang="en-US" dirty="0">
                <a:hlinkClick r:id="rId19"/>
              </a:rPr>
              <a:t>Relations with Local Senates</a:t>
            </a:r>
            <a:endParaRPr lang="en-US" dirty="0"/>
          </a:p>
          <a:p>
            <a:r>
              <a:rPr lang="en-US" dirty="0">
                <a:hlinkClick r:id="rId20"/>
              </a:rPr>
              <a:t>Resolutions </a:t>
            </a:r>
            <a:endParaRPr lang="en-US" dirty="0"/>
          </a:p>
        </p:txBody>
      </p:sp>
      <p:sp>
        <p:nvSpPr>
          <p:cNvPr id="4" name="Slide Number Placeholder 3"/>
          <p:cNvSpPr>
            <a:spLocks noGrp="1"/>
          </p:cNvSpPr>
          <p:nvPr>
            <p:ph type="sldNum" sz="quarter" idx="10"/>
          </p:nvPr>
        </p:nvSpPr>
        <p:spPr/>
        <p:txBody>
          <a:bodyPr/>
          <a:lstStyle/>
          <a:p>
            <a:pPr>
              <a:defRPr/>
            </a:pPr>
            <a:fld id="{8856F6ED-E3DC-8A4A-AABE-AFCED42314C4}" type="slidenum">
              <a:rPr lang="en-US" altLang="en-US" smtClean="0"/>
              <a:pPr>
                <a:defRPr/>
              </a:pPr>
              <a:t>5</a:t>
            </a:fld>
            <a:endParaRPr lang="en-US" altLang="en-US"/>
          </a:p>
        </p:txBody>
      </p:sp>
    </p:spTree>
    <p:extLst>
      <p:ext uri="{BB962C8B-B14F-4D97-AF65-F5344CB8AC3E}">
        <p14:creationId xmlns:p14="http://schemas.microsoft.com/office/powerpoint/2010/main" val="908107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And</a:t>
            </a:r>
            <a:r>
              <a:rPr lang="mr-IN" dirty="0"/>
              <a:t>…</a:t>
            </a:r>
            <a:r>
              <a:rPr lang="en-US" dirty="0"/>
              <a:t>.</a:t>
            </a:r>
          </a:p>
        </p:txBody>
      </p:sp>
      <p:sp>
        <p:nvSpPr>
          <p:cNvPr id="7" name="Content Placeholder 6"/>
          <p:cNvSpPr>
            <a:spLocks noGrp="1"/>
          </p:cNvSpPr>
          <p:nvPr>
            <p:ph idx="1"/>
          </p:nvPr>
        </p:nvSpPr>
        <p:spPr/>
        <p:txBody>
          <a:bodyPr/>
          <a:lstStyle/>
          <a:p>
            <a:pPr marL="342900" indent="-342900">
              <a:buFont typeface="Arial" charset="0"/>
              <a:buChar char="•"/>
            </a:pPr>
            <a:r>
              <a:rPr lang="en-US" dirty="0">
                <a:hlinkClick r:id="rId2"/>
              </a:rPr>
              <a:t>Rising Scholars Faculty Advisory</a:t>
            </a:r>
            <a:endParaRPr lang="en-US" dirty="0"/>
          </a:p>
          <a:p>
            <a:pPr marL="342900" indent="-342900">
              <a:buFont typeface="Arial" charset="0"/>
              <a:buChar char="•"/>
            </a:pPr>
            <a:r>
              <a:rPr lang="en-US" dirty="0">
                <a:hlinkClick r:id="rId3"/>
              </a:rPr>
              <a:t>SLO Symposium Ad Hoc</a:t>
            </a:r>
            <a:endParaRPr lang="en-US" dirty="0"/>
          </a:p>
          <a:p>
            <a:pPr marL="342900" indent="-342900">
              <a:buFont typeface="Arial" charset="0"/>
              <a:buChar char="•"/>
            </a:pPr>
            <a:r>
              <a:rPr lang="en-US" dirty="0">
                <a:hlinkClick r:id="rId4"/>
              </a:rPr>
              <a:t>Standards and Practices </a:t>
            </a:r>
            <a:endParaRPr lang="en-US" dirty="0"/>
          </a:p>
          <a:p>
            <a:pPr marL="342900" indent="-342900">
              <a:buFont typeface="Arial" charset="0"/>
              <a:buChar char="•"/>
            </a:pPr>
            <a:r>
              <a:rPr lang="en-US" dirty="0">
                <a:hlinkClick r:id="rId5"/>
              </a:rPr>
              <a:t>Transfer, Articulation, and Student Services</a:t>
            </a:r>
            <a:endParaRPr lang="en-US" dirty="0"/>
          </a:p>
        </p:txBody>
      </p:sp>
      <p:sp>
        <p:nvSpPr>
          <p:cNvPr id="5" name="Slide Number Placeholder 4"/>
          <p:cNvSpPr>
            <a:spLocks noGrp="1"/>
          </p:cNvSpPr>
          <p:nvPr>
            <p:ph type="sldNum" sz="quarter" idx="10"/>
          </p:nvPr>
        </p:nvSpPr>
        <p:spPr/>
        <p:txBody>
          <a:bodyPr/>
          <a:lstStyle/>
          <a:p>
            <a:pPr>
              <a:defRPr/>
            </a:pPr>
            <a:fld id="{CDE0A226-D696-6347-98C5-4ECD9707C98F}" type="slidenum">
              <a:rPr lang="en-US" altLang="en-US" smtClean="0"/>
              <a:pPr>
                <a:defRPr/>
              </a:pPr>
              <a:t>6</a:t>
            </a:fld>
            <a:endParaRPr lang="en-US" altLang="en-US"/>
          </a:p>
        </p:txBody>
      </p:sp>
    </p:spTree>
    <p:extLst>
      <p:ext uri="{BB962C8B-B14F-4D97-AF65-F5344CB8AC3E}">
        <p14:creationId xmlns:p14="http://schemas.microsoft.com/office/powerpoint/2010/main" val="164403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4C48E-2725-A796-6502-BA76D82894AE}"/>
              </a:ext>
            </a:extLst>
          </p:cNvPr>
          <p:cNvSpPr>
            <a:spLocks noGrp="1"/>
          </p:cNvSpPr>
          <p:nvPr>
            <p:ph type="title"/>
          </p:nvPr>
        </p:nvSpPr>
        <p:spPr/>
        <p:txBody>
          <a:bodyPr/>
          <a:lstStyle/>
          <a:p>
            <a:r>
              <a:rPr lang="en-US" dirty="0"/>
              <a:t>Why Get Involved?</a:t>
            </a:r>
          </a:p>
        </p:txBody>
      </p:sp>
      <p:sp>
        <p:nvSpPr>
          <p:cNvPr id="3" name="Content Placeholder 2">
            <a:extLst>
              <a:ext uri="{FF2B5EF4-FFF2-40B4-BE49-F238E27FC236}">
                <a16:creationId xmlns:a16="http://schemas.microsoft.com/office/drawing/2014/main" id="{F2AF0A63-7403-4BAE-315E-D86131E2DA35}"/>
              </a:ext>
            </a:extLst>
          </p:cNvPr>
          <p:cNvSpPr>
            <a:spLocks noGrp="1"/>
          </p:cNvSpPr>
          <p:nvPr>
            <p:ph idx="1"/>
          </p:nvPr>
        </p:nvSpPr>
        <p:spPr/>
        <p:txBody>
          <a:bodyPr/>
          <a:lstStyle/>
          <a:p>
            <a:pPr marL="342900" indent="-342900">
              <a:buFont typeface="Arial" panose="020B0604020202020204" pitchFamily="34" charset="0"/>
              <a:buChar char="•"/>
            </a:pPr>
            <a:r>
              <a:rPr lang="en-US" sz="2400" dirty="0"/>
              <a:t>Collaboration and Support </a:t>
            </a:r>
          </a:p>
          <a:p>
            <a:pPr marL="342900" indent="-342900">
              <a:buFont typeface="Arial" panose="020B0604020202020204" pitchFamily="34" charset="0"/>
              <a:buChar char="•"/>
            </a:pPr>
            <a:r>
              <a:rPr lang="en-US" dirty="0"/>
              <a:t>Representation</a:t>
            </a:r>
            <a:endParaRPr lang="en-US" sz="2400" dirty="0"/>
          </a:p>
          <a:p>
            <a:pPr marL="342900" indent="-342900">
              <a:buFont typeface="Arial" panose="020B0604020202020204" pitchFamily="34" charset="0"/>
              <a:buChar char="•"/>
            </a:pPr>
            <a:r>
              <a:rPr lang="en-US" sz="2400" dirty="0"/>
              <a:t>Building Connections with Colleagues </a:t>
            </a:r>
          </a:p>
          <a:p>
            <a:pPr marL="342900" indent="-342900">
              <a:buFont typeface="Arial" panose="020B0604020202020204" pitchFamily="34" charset="0"/>
              <a:buChar char="•"/>
            </a:pPr>
            <a:r>
              <a:rPr lang="en-US" sz="2400" dirty="0"/>
              <a:t>Innovation </a:t>
            </a:r>
          </a:p>
          <a:p>
            <a:pPr marL="342900" indent="-342900">
              <a:buFont typeface="Arial" panose="020B0604020202020204" pitchFamily="34" charset="0"/>
              <a:buChar char="•"/>
            </a:pPr>
            <a:r>
              <a:rPr lang="en-US" sz="2400" dirty="0"/>
              <a:t>Perspective </a:t>
            </a:r>
          </a:p>
          <a:p>
            <a:endParaRPr lang="en-US" dirty="0"/>
          </a:p>
        </p:txBody>
      </p:sp>
      <p:sp>
        <p:nvSpPr>
          <p:cNvPr id="4" name="Slide Number Placeholder 3">
            <a:extLst>
              <a:ext uri="{FF2B5EF4-FFF2-40B4-BE49-F238E27FC236}">
                <a16:creationId xmlns:a16="http://schemas.microsoft.com/office/drawing/2014/main" id="{92EC502C-22A6-AF01-FD00-BF91F346A0D0}"/>
              </a:ext>
            </a:extLst>
          </p:cNvPr>
          <p:cNvSpPr>
            <a:spLocks noGrp="1"/>
          </p:cNvSpPr>
          <p:nvPr>
            <p:ph type="sldNum" sz="quarter" idx="10"/>
          </p:nvPr>
        </p:nvSpPr>
        <p:spPr/>
        <p:txBody>
          <a:bodyPr/>
          <a:lstStyle/>
          <a:p>
            <a:pPr>
              <a:defRPr/>
            </a:pPr>
            <a:fld id="{8856F6ED-E3DC-8A4A-AABE-AFCED42314C4}" type="slidenum">
              <a:rPr lang="en-US" altLang="en-US" smtClean="0"/>
              <a:pPr>
                <a:defRPr/>
              </a:pPr>
              <a:t>7</a:t>
            </a:fld>
            <a:endParaRPr lang="en-US" altLang="en-US"/>
          </a:p>
        </p:txBody>
      </p:sp>
    </p:spTree>
    <p:extLst>
      <p:ext uri="{BB962C8B-B14F-4D97-AF65-F5344CB8AC3E}">
        <p14:creationId xmlns:p14="http://schemas.microsoft.com/office/powerpoint/2010/main" val="160589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F251D-7838-776C-9B90-2F3F6DE5F5FB}"/>
              </a:ext>
            </a:extLst>
          </p:cNvPr>
          <p:cNvSpPr>
            <a:spLocks noGrp="1"/>
          </p:cNvSpPr>
          <p:nvPr>
            <p:ph type="title"/>
          </p:nvPr>
        </p:nvSpPr>
        <p:spPr/>
        <p:txBody>
          <a:bodyPr/>
          <a:lstStyle/>
          <a:p>
            <a:r>
              <a:rPr lang="en-US" dirty="0"/>
              <a:t>ASCCC Open Educational Resources Initiative</a:t>
            </a:r>
          </a:p>
        </p:txBody>
      </p:sp>
      <p:sp>
        <p:nvSpPr>
          <p:cNvPr id="3" name="Content Placeholder 2">
            <a:extLst>
              <a:ext uri="{FF2B5EF4-FFF2-40B4-BE49-F238E27FC236}">
                <a16:creationId xmlns:a16="http://schemas.microsoft.com/office/drawing/2014/main" id="{4D7A2239-E688-3DB7-4673-E888B4B2E532}"/>
              </a:ext>
            </a:extLst>
          </p:cNvPr>
          <p:cNvSpPr>
            <a:spLocks noGrp="1"/>
          </p:cNvSpPr>
          <p:nvPr>
            <p:ph idx="1"/>
          </p:nvPr>
        </p:nvSpPr>
        <p:spPr/>
        <p:txBody>
          <a:bodyPr/>
          <a:lstStyle/>
          <a:p>
            <a:pPr marL="342900" indent="-342900">
              <a:buFont typeface="Arial" charset="0"/>
              <a:buChar char="•"/>
            </a:pPr>
            <a:r>
              <a:rPr lang="en-US" dirty="0"/>
              <a:t>The ASCCC Open Educational Resources Initiative (OERI) is a grant funded initiative with a mission to </a:t>
            </a:r>
            <a:r>
              <a:rPr lang="en-US" b="0" i="0" dirty="0">
                <a:solidFill>
                  <a:srgbClr val="333333"/>
                </a:solidFill>
                <a:effectLst/>
              </a:rPr>
              <a:t>reduce the cost of educational resources for students by expanding the availability and adoption of high-quality Open Educational Resources (OER). </a:t>
            </a:r>
          </a:p>
          <a:p>
            <a:pPr marL="342900" indent="-342900">
              <a:buFont typeface="Arial" charset="0"/>
              <a:buChar char="•"/>
            </a:pPr>
            <a:r>
              <a:rPr lang="en-US" dirty="0">
                <a:solidFill>
                  <a:srgbClr val="333333"/>
                </a:solidFill>
              </a:rPr>
              <a:t>The ASCCC OERI, over the last 5 years has done tremendous work building a statewide infrastructure to create, disseminate, and promote the use of OER materials. This is only possible through the work of faculty volunteers for the initiative. </a:t>
            </a:r>
          </a:p>
          <a:p>
            <a:pPr marL="342900" indent="-342900">
              <a:buFont typeface="Arial" charset="0"/>
              <a:buChar char="•"/>
            </a:pPr>
            <a:r>
              <a:rPr lang="en-US" dirty="0">
                <a:solidFill>
                  <a:srgbClr val="333333"/>
                </a:solidFill>
              </a:rPr>
              <a:t>Two committees inform the work of the OERI: The OERI Advisory Committee and the OER Coordinating Council.</a:t>
            </a:r>
            <a:endParaRPr lang="en-US" dirty="0"/>
          </a:p>
        </p:txBody>
      </p:sp>
      <p:sp>
        <p:nvSpPr>
          <p:cNvPr id="4" name="Slide Number Placeholder 3">
            <a:extLst>
              <a:ext uri="{FF2B5EF4-FFF2-40B4-BE49-F238E27FC236}">
                <a16:creationId xmlns:a16="http://schemas.microsoft.com/office/drawing/2014/main" id="{B2BF6957-B5D8-15C8-EBE7-EE07AD3BB76F}"/>
              </a:ext>
            </a:extLst>
          </p:cNvPr>
          <p:cNvSpPr>
            <a:spLocks noGrp="1"/>
          </p:cNvSpPr>
          <p:nvPr>
            <p:ph type="sldNum" sz="quarter" idx="10"/>
          </p:nvPr>
        </p:nvSpPr>
        <p:spPr/>
        <p:txBody>
          <a:bodyPr/>
          <a:lstStyle/>
          <a:p>
            <a:pPr>
              <a:defRPr/>
            </a:pPr>
            <a:fld id="{8856F6ED-E3DC-8A4A-AABE-AFCED42314C4}" type="slidenum">
              <a:rPr lang="en-US" altLang="en-US" smtClean="0"/>
              <a:pPr>
                <a:defRPr/>
              </a:pPr>
              <a:t>8</a:t>
            </a:fld>
            <a:endParaRPr lang="en-US" altLang="en-US"/>
          </a:p>
        </p:txBody>
      </p:sp>
    </p:spTree>
    <p:extLst>
      <p:ext uri="{BB962C8B-B14F-4D97-AF65-F5344CB8AC3E}">
        <p14:creationId xmlns:p14="http://schemas.microsoft.com/office/powerpoint/2010/main" val="3268203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462BE-B55C-AF9B-A54B-E678F4FEB85A}"/>
              </a:ext>
            </a:extLst>
          </p:cNvPr>
          <p:cNvSpPr>
            <a:spLocks noGrp="1"/>
          </p:cNvSpPr>
          <p:nvPr>
            <p:ph type="title"/>
          </p:nvPr>
        </p:nvSpPr>
        <p:spPr/>
        <p:txBody>
          <a:bodyPr/>
          <a:lstStyle/>
          <a:p>
            <a:r>
              <a:rPr lang="en-US" dirty="0"/>
              <a:t>ASCCC OERI Statewide Opportunities </a:t>
            </a:r>
            <a:br>
              <a:rPr lang="en-US" dirty="0"/>
            </a:br>
            <a:r>
              <a:rPr lang="en-US" dirty="0"/>
              <a:t>(2023 – 2024)</a:t>
            </a:r>
          </a:p>
        </p:txBody>
      </p:sp>
      <p:sp>
        <p:nvSpPr>
          <p:cNvPr id="3" name="Content Placeholder 2">
            <a:extLst>
              <a:ext uri="{FF2B5EF4-FFF2-40B4-BE49-F238E27FC236}">
                <a16:creationId xmlns:a16="http://schemas.microsoft.com/office/drawing/2014/main" id="{852AAA60-B1D0-8881-3766-CCE4D56781E4}"/>
              </a:ext>
            </a:extLst>
          </p:cNvPr>
          <p:cNvSpPr>
            <a:spLocks noGrp="1"/>
          </p:cNvSpPr>
          <p:nvPr>
            <p:ph sz="half" idx="1"/>
          </p:nvPr>
        </p:nvSpPr>
        <p:spPr>
          <a:xfrm>
            <a:off x="1277650" y="1798321"/>
            <a:ext cx="10058400" cy="2424774"/>
          </a:xfrm>
        </p:spPr>
        <p:txBody>
          <a:bodyPr/>
          <a:lstStyle/>
          <a:p>
            <a:r>
              <a:rPr lang="en-US" i="0" dirty="0">
                <a:solidFill>
                  <a:srgbClr val="000000"/>
                </a:solidFill>
                <a:effectLst/>
              </a:rPr>
              <a:t>Area A OERI Regional Lead</a:t>
            </a:r>
          </a:p>
          <a:p>
            <a:r>
              <a:rPr lang="en-US" i="0" dirty="0">
                <a:solidFill>
                  <a:srgbClr val="000000"/>
                </a:solidFill>
                <a:effectLst/>
              </a:rPr>
              <a:t>Area D OERI Regional Lead</a:t>
            </a:r>
            <a:endParaRPr lang="en-US" dirty="0">
              <a:solidFill>
                <a:srgbClr val="222222"/>
              </a:solidFill>
            </a:endParaRPr>
          </a:p>
          <a:p>
            <a:r>
              <a:rPr lang="en-US" i="0" dirty="0">
                <a:solidFill>
                  <a:srgbClr val="000000"/>
                </a:solidFill>
                <a:effectLst/>
              </a:rPr>
              <a:t>Inclusivity, Diversity, Equity, and Anti-Racism (IDEA) Framework Lead</a:t>
            </a:r>
          </a:p>
          <a:p>
            <a:r>
              <a:rPr lang="en-US" dirty="0"/>
              <a:t>OERI Discipline Leads</a:t>
            </a:r>
            <a:endParaRPr lang="en-US" b="0" i="0" dirty="0">
              <a:solidFill>
                <a:srgbClr val="000000"/>
              </a:solidFill>
              <a:effectLst/>
              <a:latin typeface="Noto Sans Symbols"/>
            </a:endParaRPr>
          </a:p>
        </p:txBody>
      </p:sp>
      <p:sp>
        <p:nvSpPr>
          <p:cNvPr id="5" name="TextBox 4">
            <a:extLst>
              <a:ext uri="{FF2B5EF4-FFF2-40B4-BE49-F238E27FC236}">
                <a16:creationId xmlns:a16="http://schemas.microsoft.com/office/drawing/2014/main" id="{C6A1ABAD-AAEA-6080-AC95-7EF40CB7385F}"/>
              </a:ext>
            </a:extLst>
          </p:cNvPr>
          <p:cNvSpPr txBox="1"/>
          <p:nvPr/>
        </p:nvSpPr>
        <p:spPr>
          <a:xfrm>
            <a:off x="1482321" y="3851895"/>
            <a:ext cx="4818350" cy="1754326"/>
          </a:xfrm>
          <a:prstGeom prst="rect">
            <a:avLst/>
          </a:prstGeom>
          <a:noFill/>
        </p:spPr>
        <p:txBody>
          <a:bodyPr wrap="square" rtlCol="0">
            <a:spAutoFit/>
          </a:bodyPr>
          <a:lstStyle/>
          <a:p>
            <a:pPr algn="l" rtl="0" fontAlgn="base">
              <a:spcBef>
                <a:spcPts val="1400"/>
              </a:spcBef>
              <a:spcAft>
                <a:spcPts val="0"/>
              </a:spcAft>
              <a:buFont typeface="Arial" panose="020B0604020202020204" pitchFamily="34" charset="0"/>
              <a:buChar char="•"/>
            </a:pPr>
            <a:r>
              <a:rPr lang="en-US" sz="1800" b="0" i="0" dirty="0">
                <a:solidFill>
                  <a:srgbClr val="000000"/>
                </a:solidFill>
                <a:effectLst/>
                <a:latin typeface="Arial" panose="020B0604020202020204" pitchFamily="34" charset="0"/>
              </a:rPr>
              <a:t>Administration of Justice</a:t>
            </a:r>
            <a:endParaRPr lang="en-US" sz="1800" b="0" i="0" dirty="0">
              <a:solidFill>
                <a:srgbClr val="000000"/>
              </a:solidFill>
              <a:effectLst/>
              <a:latin typeface="Noto Sans Symbols"/>
            </a:endParaRPr>
          </a:p>
          <a:p>
            <a:pPr algn="l" rtl="0" fontAlgn="base">
              <a:spcBef>
                <a:spcPts val="0"/>
              </a:spcBef>
              <a:spcAft>
                <a:spcPts val="0"/>
              </a:spcAft>
              <a:buFont typeface="Arial" panose="020B0604020202020204" pitchFamily="34" charset="0"/>
              <a:buChar char="•"/>
            </a:pPr>
            <a:r>
              <a:rPr lang="en-US" sz="1800" b="0" i="0" dirty="0">
                <a:solidFill>
                  <a:srgbClr val="000000"/>
                </a:solidFill>
                <a:effectLst/>
                <a:latin typeface="Arial" panose="020B0604020202020204" pitchFamily="34" charset="0"/>
              </a:rPr>
              <a:t>Biology</a:t>
            </a:r>
            <a:endParaRPr lang="en-US" sz="1800" b="0" i="0" dirty="0">
              <a:solidFill>
                <a:srgbClr val="000000"/>
              </a:solidFill>
              <a:effectLst/>
              <a:latin typeface="Noto Sans Symbols"/>
            </a:endParaRPr>
          </a:p>
          <a:p>
            <a:pPr algn="l" rtl="0" fontAlgn="base">
              <a:spcBef>
                <a:spcPts val="0"/>
              </a:spcBef>
              <a:spcAft>
                <a:spcPts val="0"/>
              </a:spcAft>
              <a:buFont typeface="Arial" panose="020B0604020202020204" pitchFamily="34" charset="0"/>
              <a:buChar char="•"/>
            </a:pPr>
            <a:r>
              <a:rPr lang="en-US" sz="1800" b="0" i="0" dirty="0">
                <a:solidFill>
                  <a:srgbClr val="000000"/>
                </a:solidFill>
                <a:effectLst/>
                <a:latin typeface="Arial" panose="020B0604020202020204" pitchFamily="34" charset="0"/>
              </a:rPr>
              <a:t>Business</a:t>
            </a:r>
            <a:endParaRPr lang="en-US" sz="1800" b="0" i="0" dirty="0">
              <a:solidFill>
                <a:srgbClr val="000000"/>
              </a:solidFill>
              <a:effectLst/>
              <a:latin typeface="Noto Sans Symbols"/>
            </a:endParaRPr>
          </a:p>
          <a:p>
            <a:pPr algn="l" rtl="0" fontAlgn="base">
              <a:spcBef>
                <a:spcPts val="0"/>
              </a:spcBef>
              <a:spcAft>
                <a:spcPts val="0"/>
              </a:spcAft>
              <a:buFont typeface="Arial" panose="020B0604020202020204" pitchFamily="34" charset="0"/>
              <a:buChar char="•"/>
            </a:pPr>
            <a:r>
              <a:rPr lang="en-US" sz="1800" b="0" i="0" dirty="0">
                <a:solidFill>
                  <a:srgbClr val="000000"/>
                </a:solidFill>
                <a:effectLst/>
                <a:latin typeface="Arial" panose="020B0604020202020204" pitchFamily="34" charset="0"/>
              </a:rPr>
              <a:t>Chemistry</a:t>
            </a:r>
            <a:endParaRPr lang="en-US" sz="1800" b="0" i="0" dirty="0">
              <a:solidFill>
                <a:srgbClr val="000000"/>
              </a:solidFill>
              <a:effectLst/>
              <a:latin typeface="Noto Sans Symbols"/>
            </a:endParaRPr>
          </a:p>
          <a:p>
            <a:pPr algn="l" rtl="0" fontAlgn="base">
              <a:spcBef>
                <a:spcPts val="0"/>
              </a:spcBef>
              <a:spcAft>
                <a:spcPts val="0"/>
              </a:spcAft>
              <a:buFont typeface="Arial" panose="020B0604020202020204" pitchFamily="34" charset="0"/>
              <a:buChar char="•"/>
            </a:pPr>
            <a:r>
              <a:rPr lang="en-US" sz="1800" b="0" i="0" dirty="0">
                <a:solidFill>
                  <a:srgbClr val="000000"/>
                </a:solidFill>
                <a:effectLst/>
                <a:latin typeface="Arial" panose="020B0604020202020204" pitchFamily="34" charset="0"/>
              </a:rPr>
              <a:t>Computer Science</a:t>
            </a:r>
            <a:endParaRPr lang="en-US" sz="1800" b="0" i="0" dirty="0">
              <a:solidFill>
                <a:srgbClr val="000000"/>
              </a:solidFill>
              <a:effectLst/>
              <a:latin typeface="Noto Sans Symbols"/>
            </a:endParaRPr>
          </a:p>
          <a:p>
            <a:pPr algn="l" rtl="0" fontAlgn="base">
              <a:spcBef>
                <a:spcPts val="0"/>
              </a:spcBef>
              <a:spcAft>
                <a:spcPts val="0"/>
              </a:spcAft>
              <a:buFont typeface="Arial" panose="020B0604020202020204" pitchFamily="34" charset="0"/>
              <a:buChar char="•"/>
            </a:pPr>
            <a:r>
              <a:rPr lang="en-US" sz="1800" b="0" i="0" dirty="0">
                <a:solidFill>
                  <a:srgbClr val="000000"/>
                </a:solidFill>
                <a:effectLst/>
                <a:latin typeface="Arial" panose="020B0604020202020204" pitchFamily="34" charset="0"/>
              </a:rPr>
              <a:t>Counseling</a:t>
            </a:r>
            <a:endParaRPr lang="en-US" sz="1800" b="0" i="0" dirty="0">
              <a:solidFill>
                <a:srgbClr val="000000"/>
              </a:solidFill>
              <a:effectLst/>
              <a:latin typeface="Noto Sans Symbols"/>
            </a:endParaRPr>
          </a:p>
        </p:txBody>
      </p:sp>
      <p:sp>
        <p:nvSpPr>
          <p:cNvPr id="6" name="TextBox 5">
            <a:extLst>
              <a:ext uri="{FF2B5EF4-FFF2-40B4-BE49-F238E27FC236}">
                <a16:creationId xmlns:a16="http://schemas.microsoft.com/office/drawing/2014/main" id="{9D5AB2D3-619C-8000-4341-E077C392DD1F}"/>
              </a:ext>
            </a:extLst>
          </p:cNvPr>
          <p:cNvSpPr txBox="1"/>
          <p:nvPr/>
        </p:nvSpPr>
        <p:spPr>
          <a:xfrm>
            <a:off x="5960617" y="3865518"/>
            <a:ext cx="5262082" cy="2210862"/>
          </a:xfrm>
          <a:prstGeom prst="rect">
            <a:avLst/>
          </a:prstGeom>
          <a:noFill/>
        </p:spPr>
        <p:txBody>
          <a:bodyPr wrap="none" rtlCol="0">
            <a:spAutoFit/>
          </a:bodyPr>
          <a:lstStyle/>
          <a:p>
            <a:pPr algn="l" rtl="0" fontAlgn="base">
              <a:spcBef>
                <a:spcPts val="0"/>
              </a:spcBef>
              <a:spcAft>
                <a:spcPts val="0"/>
              </a:spcAft>
              <a:buFont typeface="Arial" panose="020B0604020202020204" pitchFamily="34" charset="0"/>
              <a:buChar char="•"/>
            </a:pPr>
            <a:r>
              <a:rPr lang="en-US" sz="1800" b="0" i="0" dirty="0">
                <a:solidFill>
                  <a:srgbClr val="000000"/>
                </a:solidFill>
                <a:effectLst/>
                <a:latin typeface="Arial" panose="020B0604020202020204" pitchFamily="34" charset="0"/>
              </a:rPr>
              <a:t>Education </a:t>
            </a:r>
            <a:endParaRPr lang="en-US" sz="1800" b="0" i="0" dirty="0">
              <a:solidFill>
                <a:srgbClr val="000000"/>
              </a:solidFill>
              <a:effectLst/>
              <a:latin typeface="Noto Sans Symbols"/>
            </a:endParaRPr>
          </a:p>
          <a:p>
            <a:pPr algn="l" rtl="0" fontAlgn="base">
              <a:spcBef>
                <a:spcPts val="0"/>
              </a:spcBef>
              <a:spcAft>
                <a:spcPts val="0"/>
              </a:spcAft>
              <a:buFont typeface="Arial" panose="020B0604020202020204" pitchFamily="34" charset="0"/>
              <a:buChar char="•"/>
            </a:pPr>
            <a:r>
              <a:rPr lang="en-US" sz="1800" b="0" i="0" dirty="0">
                <a:solidFill>
                  <a:srgbClr val="000000"/>
                </a:solidFill>
                <a:effectLst/>
                <a:latin typeface="Arial" panose="020B0604020202020204" pitchFamily="34" charset="0"/>
              </a:rPr>
              <a:t>Film, Television, and Electronic Media</a:t>
            </a:r>
            <a:endParaRPr lang="en-US" sz="1800" b="0" i="0" dirty="0">
              <a:solidFill>
                <a:srgbClr val="000000"/>
              </a:solidFill>
              <a:effectLst/>
              <a:latin typeface="Noto Sans Symbols"/>
            </a:endParaRPr>
          </a:p>
          <a:p>
            <a:pPr algn="l" rtl="0" fontAlgn="base">
              <a:spcBef>
                <a:spcPts val="0"/>
              </a:spcBef>
              <a:spcAft>
                <a:spcPts val="0"/>
              </a:spcAft>
              <a:buFont typeface="Arial" panose="020B0604020202020204" pitchFamily="34" charset="0"/>
              <a:buChar char="•"/>
            </a:pPr>
            <a:r>
              <a:rPr lang="en-US" sz="1800" b="0" i="0" dirty="0">
                <a:solidFill>
                  <a:srgbClr val="000000"/>
                </a:solidFill>
                <a:effectLst/>
                <a:latin typeface="Arial" panose="020B0604020202020204" pitchFamily="34" charset="0"/>
              </a:rPr>
              <a:t>Humanities</a:t>
            </a:r>
            <a:endParaRPr lang="en-US" sz="1800" b="0" i="0" dirty="0">
              <a:solidFill>
                <a:srgbClr val="000000"/>
              </a:solidFill>
              <a:effectLst/>
              <a:latin typeface="Noto Sans Symbols"/>
            </a:endParaRPr>
          </a:p>
          <a:p>
            <a:pPr algn="l" rtl="0" fontAlgn="base">
              <a:spcBef>
                <a:spcPts val="0"/>
              </a:spcBef>
              <a:spcAft>
                <a:spcPts val="0"/>
              </a:spcAft>
              <a:buFont typeface="Arial" panose="020B0604020202020204" pitchFamily="34" charset="0"/>
              <a:buChar char="•"/>
            </a:pPr>
            <a:r>
              <a:rPr lang="en-US" sz="1800" b="0" i="0" dirty="0">
                <a:solidFill>
                  <a:srgbClr val="000000"/>
                </a:solidFill>
                <a:effectLst/>
                <a:latin typeface="Arial" panose="020B0604020202020204" pitchFamily="34" charset="0"/>
              </a:rPr>
              <a:t>Information Technology and Information Systems</a:t>
            </a:r>
            <a:endParaRPr lang="en-US" sz="1800" b="0" i="0" dirty="0">
              <a:solidFill>
                <a:srgbClr val="000000"/>
              </a:solidFill>
              <a:effectLst/>
              <a:latin typeface="Noto Sans Symbols"/>
            </a:endParaRPr>
          </a:p>
          <a:p>
            <a:pPr algn="l" rtl="0" fontAlgn="base">
              <a:spcBef>
                <a:spcPts val="0"/>
              </a:spcBef>
              <a:spcAft>
                <a:spcPts val="0"/>
              </a:spcAft>
              <a:buFont typeface="Arial" panose="020B0604020202020204" pitchFamily="34" charset="0"/>
              <a:buChar char="•"/>
            </a:pPr>
            <a:r>
              <a:rPr lang="en-US" sz="1800" b="0" i="0" dirty="0">
                <a:solidFill>
                  <a:srgbClr val="000000"/>
                </a:solidFill>
                <a:effectLst/>
                <a:latin typeface="Arial" panose="020B0604020202020204" pitchFamily="34" charset="0"/>
              </a:rPr>
              <a:t>Music</a:t>
            </a:r>
            <a:endParaRPr lang="en-US" sz="1800" b="0" i="0" dirty="0">
              <a:solidFill>
                <a:srgbClr val="000000"/>
              </a:solidFill>
              <a:effectLst/>
              <a:latin typeface="Noto Sans Symbols"/>
            </a:endParaRPr>
          </a:p>
          <a:p>
            <a:pPr algn="l" rtl="0" fontAlgn="base">
              <a:spcBef>
                <a:spcPts val="0"/>
              </a:spcBef>
              <a:spcAft>
                <a:spcPts val="1400"/>
              </a:spcAft>
              <a:buFont typeface="Arial" panose="020B0604020202020204" pitchFamily="34" charset="0"/>
              <a:buChar char="•"/>
            </a:pPr>
            <a:r>
              <a:rPr lang="en-US" sz="1800" b="0" i="0" dirty="0">
                <a:solidFill>
                  <a:srgbClr val="000000"/>
                </a:solidFill>
                <a:effectLst/>
                <a:latin typeface="Arial" panose="020B0604020202020204" pitchFamily="34" charset="0"/>
              </a:rPr>
              <a:t>Social Justice Studies</a:t>
            </a:r>
            <a:endParaRPr lang="en-US" dirty="0"/>
          </a:p>
          <a:p>
            <a:endParaRPr lang="en-US" dirty="0"/>
          </a:p>
        </p:txBody>
      </p:sp>
      <p:sp>
        <p:nvSpPr>
          <p:cNvPr id="4" name="Slide Number Placeholder 3">
            <a:extLst>
              <a:ext uri="{FF2B5EF4-FFF2-40B4-BE49-F238E27FC236}">
                <a16:creationId xmlns:a16="http://schemas.microsoft.com/office/drawing/2014/main" id="{06B6D04E-A7EB-4072-2D05-443AFF8D027A}"/>
              </a:ext>
            </a:extLst>
          </p:cNvPr>
          <p:cNvSpPr>
            <a:spLocks noGrp="1"/>
          </p:cNvSpPr>
          <p:nvPr>
            <p:ph type="sldNum" sz="quarter" idx="10"/>
          </p:nvPr>
        </p:nvSpPr>
        <p:spPr/>
        <p:txBody>
          <a:bodyPr/>
          <a:lstStyle/>
          <a:p>
            <a:pPr>
              <a:defRPr/>
            </a:pPr>
            <a:fld id="{06DDD070-D08E-4B40-B4AC-DB5751E9D83C}" type="slidenum">
              <a:rPr lang="en-US" altLang="en-US" smtClean="0"/>
              <a:pPr>
                <a:defRPr/>
              </a:pPr>
              <a:t>9</a:t>
            </a:fld>
            <a:endParaRPr lang="en-US" altLang="en-US"/>
          </a:p>
        </p:txBody>
      </p:sp>
    </p:spTree>
    <p:extLst>
      <p:ext uri="{BB962C8B-B14F-4D97-AF65-F5344CB8AC3E}">
        <p14:creationId xmlns:p14="http://schemas.microsoft.com/office/powerpoint/2010/main" val="1252076875"/>
      </p:ext>
    </p:extLst>
  </p:cSld>
  <p:clrMapOvr>
    <a:masterClrMapping/>
  </p:clrMapOvr>
</p:sld>
</file>

<file path=ppt/theme/theme1.xml><?xml version="1.0" encoding="utf-8"?>
<a:theme xmlns:a="http://schemas.openxmlformats.org/drawingml/2006/main" name="ASCCC Curriculum Inst. 2020 Theme">
  <a:themeElements>
    <a:clrScheme name="ASCCC Spring Plenary 2023 2">
      <a:dk1>
        <a:srgbClr val="000000"/>
      </a:dk1>
      <a:lt1>
        <a:srgbClr val="FFFFFF"/>
      </a:lt1>
      <a:dk2>
        <a:srgbClr val="75122E"/>
      </a:dk2>
      <a:lt2>
        <a:srgbClr val="E7E6E6"/>
      </a:lt2>
      <a:accent1>
        <a:srgbClr val="07827C"/>
      </a:accent1>
      <a:accent2>
        <a:srgbClr val="FFCF71"/>
      </a:accent2>
      <a:accent3>
        <a:srgbClr val="4F473B"/>
      </a:accent3>
      <a:accent4>
        <a:srgbClr val="D33F2C"/>
      </a:accent4>
      <a:accent5>
        <a:srgbClr val="E8831D"/>
      </a:accent5>
      <a:accent6>
        <a:srgbClr val="D6BE78"/>
      </a:accent6>
      <a:hlink>
        <a:srgbClr val="74112E"/>
      </a:hlink>
      <a:folHlink>
        <a:srgbClr val="74112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Spring Plenary 2023 ppt template 1.pptx" id="{D7EBA99D-843D-E446-A8C0-13737670DB95}" vid="{6DD0DB52-E37E-7B40-A098-CF1D332321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214</TotalTime>
  <Words>1414</Words>
  <Application>Microsoft Macintosh PowerPoint</Application>
  <PresentationFormat>Widescreen</PresentationFormat>
  <Paragraphs>141</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Georgia</vt:lpstr>
      <vt:lpstr>Noto Sans Symbols</vt:lpstr>
      <vt:lpstr>Palatino</vt:lpstr>
      <vt:lpstr>ASCCC Curriculum Inst. 2020 Theme</vt:lpstr>
      <vt:lpstr>We Need You for Statewide Service</vt:lpstr>
      <vt:lpstr>Session Presenters</vt:lpstr>
      <vt:lpstr>ASCCC and Faculty Voice</vt:lpstr>
      <vt:lpstr>Statewide-Level Service</vt:lpstr>
      <vt:lpstr>ASCCC Service Opportunities</vt:lpstr>
      <vt:lpstr>And….</vt:lpstr>
      <vt:lpstr>Why Get Involved?</vt:lpstr>
      <vt:lpstr>ASCCC Open Educational Resources Initiative</vt:lpstr>
      <vt:lpstr>ASCCC OERI Statewide Opportunities  (2023 – 2024)</vt:lpstr>
      <vt:lpstr>ASCCC OERI – How to Apply</vt:lpstr>
      <vt:lpstr>Course Identification Numbering System (C-ID)</vt:lpstr>
      <vt:lpstr>C-ID Faculty Volunteers – How to Apply </vt:lpstr>
      <vt:lpstr>ASCCC Standing Committees - Application</vt:lpstr>
      <vt:lpstr>ASCCC Standing Committees - Appointments</vt:lpstr>
      <vt:lpstr>ASCCC Standing Committees – Diversity Representation 22-23</vt:lpstr>
      <vt:lpstr>ASCCC – How to Sign Up</vt:lpstr>
      <vt:lpstr>Resources/Questions?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Need You For Statewide Service</dc:title>
  <dc:subject/>
  <dc:creator>ASCCC</dc:creator>
  <cp:keywords/>
  <dc:description/>
  <cp:lastModifiedBy>Krystinne Mica</cp:lastModifiedBy>
  <cp:revision>45</cp:revision>
  <cp:lastPrinted>2020-11-24T19:39:26Z</cp:lastPrinted>
  <dcterms:created xsi:type="dcterms:W3CDTF">2023-04-11T15:59:13Z</dcterms:created>
  <dcterms:modified xsi:type="dcterms:W3CDTF">2023-04-17T22:27:42Z</dcterms:modified>
  <cp:category/>
</cp:coreProperties>
</file>