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10800000">
            <a:off x="3950564" y="150"/>
            <a:ext cx="3459900" cy="3459900"/>
          </a:xfrm>
          <a:prstGeom prst="flowChartDelay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 rot="10800000">
            <a:off x="4833295" y="150"/>
            <a:ext cx="3459900" cy="3459900"/>
          </a:xfrm>
          <a:prstGeom prst="flowChartDelay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 rot="10800000">
            <a:off x="4833295" y="125"/>
            <a:ext cx="3459900" cy="3459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1">
  <p:cSld name="One column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3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 rot="-5400000">
            <a:off x="7406225" y="300"/>
            <a:ext cx="1738200" cy="17373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●"/>
              <a:defRPr sz="1400">
                <a:solidFill>
                  <a:srgbClr val="61616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●"/>
              <a:defRPr sz="1400">
                <a:solidFill>
                  <a:srgbClr val="61616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4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967410" y="1026904"/>
            <a:ext cx="4828200" cy="2708700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348388" y="1407896"/>
            <a:ext cx="4828200" cy="27087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b="1" sz="3600">
                <a:solidFill>
                  <a:srgbClr val="003459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n.bccampus.ca/find-open-textbooks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hyperlink" Target="https://www.oercommons.org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hyperlink" Target="https://www.google.ca/advanced_search" TargetMode="External"/><Relationship Id="rId5" Type="http://schemas.openxmlformats.org/officeDocument/2006/relationships/hyperlink" Target="https://creativecommons.org/share-your-work/licensing-types-example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eanza.edu/academic-services/oer/index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ool4ed.org/courseshowcase.html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extbooks.opensuny.org/" TargetMode="External"/><Relationship Id="rId4" Type="http://schemas.openxmlformats.org/officeDocument/2006/relationships/hyperlink" Target="https://openstaxcollege.org/" TargetMode="External"/><Relationship Id="rId5" Type="http://schemas.openxmlformats.org/officeDocument/2006/relationships/hyperlink" Target="https://courses.candelalearning.com/catalog/lumen" TargetMode="External"/><Relationship Id="rId6" Type="http://schemas.openxmlformats.org/officeDocument/2006/relationships/hyperlink" Target="https://www.valleycollege.edu/open-education-resources/faculty/oer_by_subject.php" TargetMode="External"/><Relationship Id="rId7" Type="http://schemas.openxmlformats.org/officeDocument/2006/relationships/hyperlink" Target="https://www.valleycollege.edu/open-education-resources/faculty/oer_by_subject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openoregon.org/resources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http://open.umn.edu/opentext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</a:t>
            </a:r>
            <a:endParaRPr sz="3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Open Educational Resources</a:t>
            </a:r>
            <a:endParaRPr sz="3600"/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324475" y="3612602"/>
            <a:ext cx="51243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Search Tips and Resource Suggestions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Adapted from a presentation by Rachel Arteaga; Butte Community College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CC-BY</a:t>
            </a:r>
            <a:endParaRPr sz="1400"/>
          </a:p>
        </p:txBody>
      </p:sp>
      <p:sp>
        <p:nvSpPr>
          <p:cNvPr id="117" name="Shape 117"/>
          <p:cNvSpPr txBox="1"/>
          <p:nvPr/>
        </p:nvSpPr>
        <p:spPr>
          <a:xfrm>
            <a:off x="4772450" y="3612600"/>
            <a:ext cx="42291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Presenters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Suzanne Wakim:</a:t>
            </a:r>
            <a:r>
              <a:rPr lang="en"/>
              <a:t> Butte Community College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Shagun Kaur: </a:t>
            </a:r>
            <a:r>
              <a:rPr lang="en"/>
              <a:t>De Anza College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32075" y="269400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 Campus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3"/>
              </a:rPr>
              <a:t>OpenEd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50400" y="1988600"/>
            <a:ext cx="26904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/>
              <a:t>High quality collection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/>
              <a:t>Reviews available</a:t>
            </a:r>
            <a:endParaRPr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Specialized content</a:t>
            </a:r>
            <a:endParaRPr sz="24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75" y="2583675"/>
            <a:ext cx="6271399" cy="12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minutes to search.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Power of Limiters 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24475" y="2158900"/>
            <a:ext cx="8494800" cy="24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212121"/>
                </a:solidFill>
              </a:rPr>
              <a:t>Use limiters to narrow down resources</a:t>
            </a:r>
            <a:endParaRPr sz="2400">
              <a:solidFill>
                <a:srgbClr val="21212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Char char="●"/>
            </a:pPr>
            <a:r>
              <a:rPr lang="en" sz="2400">
                <a:solidFill>
                  <a:srgbClr val="212121"/>
                </a:solidFill>
              </a:rPr>
              <a:t>Discipline/subject</a:t>
            </a:r>
            <a:endParaRPr sz="2400">
              <a:solidFill>
                <a:srgbClr val="21212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Char char="●"/>
            </a:pPr>
            <a:r>
              <a:rPr lang="en" sz="2400">
                <a:solidFill>
                  <a:srgbClr val="212121"/>
                </a:solidFill>
              </a:rPr>
              <a:t>Audience or education level</a:t>
            </a:r>
            <a:endParaRPr sz="2400">
              <a:solidFill>
                <a:srgbClr val="21212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Char char="●"/>
            </a:pPr>
            <a:r>
              <a:rPr lang="en" sz="2400">
                <a:solidFill>
                  <a:srgbClr val="212121"/>
                </a:solidFill>
              </a:rPr>
              <a:t>Material type - textbook, module, assessment</a:t>
            </a:r>
            <a:endParaRPr sz="2400">
              <a:solidFill>
                <a:srgbClr val="212121"/>
              </a:solidFill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212121"/>
                </a:solidFill>
              </a:rPr>
              <a:t>Licence type or conditions of use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ons Capture.JP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425" y="2433875"/>
            <a:ext cx="5705925" cy="21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290250" y="4307550"/>
            <a:ext cx="5496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u="sng">
                <a:solidFill>
                  <a:srgbClr val="FFFFFF"/>
                </a:solidFill>
                <a:hlinkClick r:id="rId4"/>
              </a:rPr>
              <a:t>OER Commons</a:t>
            </a:r>
            <a:endParaRPr sz="5500">
              <a:solidFill>
                <a:srgbClr val="FFFFFF"/>
              </a:solidFill>
            </a:endParaRP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256425" y="1965875"/>
            <a:ext cx="31449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Easy to search and narrow results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Search by discipline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Creation tools </a:t>
            </a:r>
            <a:r>
              <a:rPr lang="en" sz="2400">
                <a:solidFill>
                  <a:srgbClr val="000000"/>
                </a:solidFill>
              </a:rPr>
              <a:t>available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minutes to search.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Capture.JPG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175" y="0"/>
            <a:ext cx="46668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16075" y="1857125"/>
            <a:ext cx="3997200" cy="29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Go to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advanced search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(search in Google, look under settings, bottom of page)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Type in keywords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Narrow results by usage rights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Choose “free to use, share, or modify”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You will need to verify license and determine exact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terms of use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324475" y="148225"/>
            <a:ext cx="37887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Google Advanced Search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minutes to search.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2290250" y="4307550"/>
            <a:ext cx="5496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type="title"/>
          </p:nvPr>
        </p:nvSpPr>
        <p:spPr>
          <a:xfrm>
            <a:off x="324475" y="148225"/>
            <a:ext cx="84903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TakeAways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256425" y="1965875"/>
            <a:ext cx="35571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Thought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Feeling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Action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500" y="1800625"/>
            <a:ext cx="1836677" cy="183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025" y="2028075"/>
            <a:ext cx="2292975" cy="15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288" y="3540125"/>
            <a:ext cx="1939725" cy="12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2290250" y="4307550"/>
            <a:ext cx="5496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324475" y="148225"/>
            <a:ext cx="84903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Further Questions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256425" y="1965875"/>
            <a:ext cx="84903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Suzanne Wakim - wakimsu@butte.edu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Shagun Kaur - kaurshagun@fhda.edu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http://deanza.edu/academic-services/oer/index.html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24475" y="148225"/>
            <a:ext cx="85347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Ice Breaker: Please state in 30-45 seconds</a:t>
            </a:r>
            <a:endParaRPr sz="3600"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24600" y="1912875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AutoNum type="arabicPeriod"/>
            </a:pPr>
            <a:r>
              <a:rPr lang="en" sz="2400">
                <a:solidFill>
                  <a:srgbClr val="1A1A1A"/>
                </a:solidFill>
              </a:rPr>
              <a:t>Name</a:t>
            </a:r>
            <a:endParaRPr sz="2400">
              <a:solidFill>
                <a:srgbClr val="1A1A1A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AutoNum type="arabicPeriod"/>
            </a:pPr>
            <a:r>
              <a:rPr lang="en" sz="2400">
                <a:solidFill>
                  <a:srgbClr val="1A1A1A"/>
                </a:solidFill>
              </a:rPr>
              <a:t>College</a:t>
            </a:r>
            <a:endParaRPr sz="2400">
              <a:solidFill>
                <a:srgbClr val="1A1A1A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AutoNum type="arabicPeriod"/>
            </a:pPr>
            <a:r>
              <a:rPr lang="en" sz="2400">
                <a:solidFill>
                  <a:srgbClr val="1A1A1A"/>
                </a:solidFill>
              </a:rPr>
              <a:t>What are you excited about learning today?</a:t>
            </a:r>
            <a:endParaRPr sz="2400">
              <a:solidFill>
                <a:srgbClr val="1A1A1A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ce Breaker: Please state in 30-45 seco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24475" y="148225"/>
            <a:ext cx="68718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Searching for OER can be overwhelming</a:t>
            </a:r>
            <a:endParaRPr sz="3000"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24600" y="1912875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do you know where to start? 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the most effective method of searching?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Cool4Ed </a:t>
            </a:r>
            <a:endParaRPr sz="4800"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69925" y="1943175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CSU, UC, CCC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Showcase reviews</a:t>
            </a:r>
            <a:r>
              <a:rPr lang="en" sz="2000"/>
              <a:t> quick place to look before extensive search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not have extensive selection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Thorough reviews by California faculty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Already passed </a:t>
            </a:r>
            <a:r>
              <a:rPr lang="en" sz="2000"/>
              <a:t>accessibility; includes detailed report</a:t>
            </a:r>
            <a:r>
              <a:rPr lang="en" sz="2000"/>
              <a:t> </a:t>
            </a:r>
            <a:endParaRPr sz="2000"/>
          </a:p>
        </p:txBody>
      </p:sp>
      <p:pic>
        <p:nvPicPr>
          <p:cNvPr descr="Capture4.JPG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497" y="0"/>
            <a:ext cx="3802853" cy="17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minutes to search.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Good Repositories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24600" y="2016525"/>
            <a:ext cx="84948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https://textbooks.opensuny.org/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https://openstaxcollege.org/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https://courses.candelalearning.com/catalog/lumen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https://www.valleycollege.edu/open-education-resources/faculty/oer_by_subject.php</a:t>
            </a:r>
            <a:r>
              <a:rPr lang="en" sz="2400"/>
              <a:t> </a:t>
            </a:r>
            <a:endParaRPr sz="2400" u="sng">
              <a:solidFill>
                <a:schemeClr val="hlink"/>
              </a:solidFill>
              <a:hlinkClick r:id="rId7"/>
            </a:endParaRPr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Open Oregon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21200" y="2939150"/>
            <a:ext cx="8938500" cy="21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Extensive list with information on actual classes - institution, course, materials, instructor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Links to materials and further information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Contact information of instructors so you can ask questions</a:t>
            </a:r>
            <a:endParaRPr sz="2400"/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100" y="148225"/>
            <a:ext cx="4789149" cy="28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24475" y="148225"/>
            <a:ext cx="7349100" cy="10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 OER Repositories or Collections</a:t>
            </a:r>
            <a:endParaRPr/>
          </a:p>
        </p:txBody>
      </p:sp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3083075" y="2462775"/>
            <a:ext cx="5525700" cy="1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Keyword searching is often limited 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" sz="2400"/>
              <a:t>Browse by discipline/subject matter</a:t>
            </a:r>
            <a:endParaRPr sz="2400"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74225" y="2113450"/>
            <a:ext cx="2742300" cy="2098200"/>
          </a:xfrm>
          <a:prstGeom prst="rect">
            <a:avLst/>
          </a:prstGeom>
          <a:solidFill>
            <a:srgbClr val="3367D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Search Tips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tl2Capture.JP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175" y="1864850"/>
            <a:ext cx="6343975" cy="29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type="title"/>
          </p:nvPr>
        </p:nvSpPr>
        <p:spPr>
          <a:xfrm>
            <a:off x="332075" y="269400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Minnesota’s </a:t>
            </a:r>
            <a:r>
              <a:rPr lang="en" u="sng">
                <a:solidFill>
                  <a:srgbClr val="FFFFFF"/>
                </a:solidFill>
                <a:hlinkClick r:id="rId4"/>
              </a:rPr>
              <a:t>Open Textbook Library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50400" y="1988600"/>
            <a:ext cx="24174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quality collection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books added </a:t>
            </a:r>
            <a:r>
              <a:rPr lang="en"/>
              <a:t>frequently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Reviews available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