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33"/>
  </p:notesMasterIdLst>
  <p:sldIdLst>
    <p:sldId id="256" r:id="rId2"/>
    <p:sldId id="288" r:id="rId3"/>
    <p:sldId id="257" r:id="rId4"/>
    <p:sldId id="258" r:id="rId5"/>
    <p:sldId id="260" r:id="rId6"/>
    <p:sldId id="286" r:id="rId7"/>
    <p:sldId id="287" r:id="rId8"/>
    <p:sldId id="269" r:id="rId9"/>
    <p:sldId id="268" r:id="rId10"/>
    <p:sldId id="261" r:id="rId11"/>
    <p:sldId id="263" r:id="rId12"/>
    <p:sldId id="265" r:id="rId13"/>
    <p:sldId id="266" r:id="rId14"/>
    <p:sldId id="270" r:id="rId15"/>
    <p:sldId id="294" r:id="rId16"/>
    <p:sldId id="272" r:id="rId17"/>
    <p:sldId id="291" r:id="rId18"/>
    <p:sldId id="289" r:id="rId19"/>
    <p:sldId id="290" r:id="rId20"/>
    <p:sldId id="277" r:id="rId21"/>
    <p:sldId id="295" r:id="rId22"/>
    <p:sldId id="283" r:id="rId23"/>
    <p:sldId id="296" r:id="rId24"/>
    <p:sldId id="293" r:id="rId25"/>
    <p:sldId id="282" r:id="rId26"/>
    <p:sldId id="297" r:id="rId27"/>
    <p:sldId id="298" r:id="rId28"/>
    <p:sldId id="299" r:id="rId29"/>
    <p:sldId id="284" r:id="rId30"/>
    <p:sldId id="285" r:id="rId31"/>
    <p:sldId id="2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18" clrIdx="0">
    <p:extLst>
      <p:ext uri="{19B8F6BF-5375-455C-9EA6-DF929625EA0E}">
        <p15:presenceInfo xmlns:p15="http://schemas.microsoft.com/office/powerpoint/2012/main" userId="S::urn:spo:anon#c087257dfe25c05d3bf8cefe0fea6a09b2710d40c79bc9cc0ba2bf0c9634cfad::" providerId="AD"/>
      </p:ext>
    </p:extLst>
  </p:cmAuthor>
  <p:cmAuthor id="2" name="Sarah Harris" initials="SH" lastIdx="3" clrIdx="1">
    <p:extLst>
      <p:ext uri="{19B8F6BF-5375-455C-9EA6-DF929625EA0E}">
        <p15:presenceInfo xmlns:p15="http://schemas.microsoft.com/office/powerpoint/2012/main" userId="S::sarahha@cos.edu::062e9f64-5788-45c3-afc8-38eaf2602c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3A27"/>
    <a:srgbClr val="6748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8769E0-0975-E94D-814B-5DC95C72A14D}" v="1" dt="2020-07-03T21:49:59.2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p:restoredTop sz="94717"/>
  </p:normalViewPr>
  <p:slideViewPr>
    <p:cSldViewPr snapToGrid="0">
      <p:cViewPr>
        <p:scale>
          <a:sx n="76" d="100"/>
          <a:sy n="76" d="100"/>
        </p:scale>
        <p:origin x="1864" y="392"/>
      </p:cViewPr>
      <p:guideLst/>
    </p:cSldViewPr>
  </p:slideViewPr>
  <p:outlineViewPr>
    <p:cViewPr>
      <p:scale>
        <a:sx n="33" d="100"/>
        <a:sy n="33" d="100"/>
      </p:scale>
      <p:origin x="0" y="-175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7/3/20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1" name="Google Shape;211;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1297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DM will cover</a:t>
            </a:r>
          </a:p>
        </p:txBody>
      </p:sp>
      <p:sp>
        <p:nvSpPr>
          <p:cNvPr id="4" name="Slide Number Placeholder 3"/>
          <p:cNvSpPr>
            <a:spLocks noGrp="1"/>
          </p:cNvSpPr>
          <p:nvPr>
            <p:ph type="sldNum" sz="quarter" idx="5"/>
          </p:nvPr>
        </p:nvSpPr>
        <p:spPr/>
        <p:txBody>
          <a:bodyPr/>
          <a:lstStyle/>
          <a:p>
            <a:fld id="{557E57F4-9D9C-5847-BCD2-13B860A1E044}" type="slidenum">
              <a:rPr lang="en-US" smtClean="0"/>
              <a:t>15</a:t>
            </a:fld>
            <a:endParaRPr lang="en-US"/>
          </a:p>
        </p:txBody>
      </p:sp>
    </p:spTree>
    <p:extLst>
      <p:ext uri="{BB962C8B-B14F-4D97-AF65-F5344CB8AC3E}">
        <p14:creationId xmlns:p14="http://schemas.microsoft.com/office/powerpoint/2010/main" val="199847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b1035d0fe_0_54: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5" name="Google Shape;345;g5b1035d0fe_0_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86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Over several months, working as a group, the child development faculty at COS reviewed their curriculum, particularly looking at courses that were offered compared to those required by the state, and made the difficult decision to remove courses that were not required. Faculty then used data to create schedules for two hypothetical/ composite students, one day and one evening, listing semester by semester the course students would take. These courses were then slotted into room grids, and faculty found to teach each course.</a:t>
            </a:r>
          </a:p>
        </p:txBody>
      </p:sp>
      <p:sp>
        <p:nvSpPr>
          <p:cNvPr id="4" name="Slide Number Placeholder 3"/>
          <p:cNvSpPr>
            <a:spLocks noGrp="1"/>
          </p:cNvSpPr>
          <p:nvPr>
            <p:ph type="sldNum" sz="quarter" idx="5"/>
          </p:nvPr>
        </p:nvSpPr>
        <p:spPr/>
        <p:txBody>
          <a:bodyPr/>
          <a:lstStyle/>
          <a:p>
            <a:fld id="{557E57F4-9D9C-5847-BCD2-13B860A1E044}" type="slidenum">
              <a:rPr lang="en-US" smtClean="0"/>
              <a:t>19</a:t>
            </a:fld>
            <a:endParaRPr lang="en-US"/>
          </a:p>
        </p:txBody>
      </p:sp>
    </p:spTree>
    <p:extLst>
      <p:ext uri="{BB962C8B-B14F-4D97-AF65-F5344CB8AC3E}">
        <p14:creationId xmlns:p14="http://schemas.microsoft.com/office/powerpoint/2010/main" val="176280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5c3969d761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5c3969d761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03" name="Google Shape;403;g5c3969d761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2428719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5b1035d0fe_0_120: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6" name="Google Shape;466;g5b1035d0fe_0_1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2668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Don to give an example (or refer back) to move to block scheduling for bullet 1.</a:t>
            </a:r>
          </a:p>
        </p:txBody>
      </p:sp>
      <p:sp>
        <p:nvSpPr>
          <p:cNvPr id="4" name="Slide Number Placeholder 3"/>
          <p:cNvSpPr>
            <a:spLocks noGrp="1"/>
          </p:cNvSpPr>
          <p:nvPr>
            <p:ph type="sldNum" sz="quarter" idx="5"/>
          </p:nvPr>
        </p:nvSpPr>
        <p:spPr/>
        <p:txBody>
          <a:bodyPr/>
          <a:lstStyle/>
          <a:p>
            <a:fld id="{557E57F4-9D9C-5847-BCD2-13B860A1E044}" type="slidenum">
              <a:rPr lang="en-US" smtClean="0"/>
              <a:t>23</a:t>
            </a:fld>
            <a:endParaRPr lang="en-US"/>
          </a:p>
        </p:txBody>
      </p:sp>
    </p:spTree>
    <p:extLst>
      <p:ext uri="{BB962C8B-B14F-4D97-AF65-F5344CB8AC3E}">
        <p14:creationId xmlns:p14="http://schemas.microsoft.com/office/powerpoint/2010/main" val="2130677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5b1035d0fe_0_89: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r>
              <a:rPr lang="en-US" dirty="0">
                <a:cs typeface="Calibri"/>
              </a:rPr>
              <a:t>List some common challenges here: Faculty preferences/ availability, local guidelines or contractual agreements,  access to data, technology or facility limitations. Give example solutions: Sarah – research database, Jennifer, Starfish example, enrollment management on next slide.</a:t>
            </a:r>
            <a:endParaRPr dirty="0"/>
          </a:p>
        </p:txBody>
      </p:sp>
      <p:sp>
        <p:nvSpPr>
          <p:cNvPr id="456" name="Google Shape;456;g5b1035d0fe_0_8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3690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LACC, from whom this form was originally adapted.</a:t>
            </a:r>
          </a:p>
        </p:txBody>
      </p:sp>
      <p:sp>
        <p:nvSpPr>
          <p:cNvPr id="4" name="Slide Number Placeholder 3"/>
          <p:cNvSpPr>
            <a:spLocks noGrp="1"/>
          </p:cNvSpPr>
          <p:nvPr>
            <p:ph type="sldNum" sz="quarter" idx="5"/>
          </p:nvPr>
        </p:nvSpPr>
        <p:spPr/>
        <p:txBody>
          <a:bodyPr/>
          <a:lstStyle/>
          <a:p>
            <a:fld id="{557E57F4-9D9C-5847-BCD2-13B860A1E044}" type="slidenum">
              <a:rPr lang="en-US" smtClean="0"/>
              <a:t>28</a:t>
            </a:fld>
            <a:endParaRPr lang="en-US"/>
          </a:p>
        </p:txBody>
      </p:sp>
    </p:spTree>
    <p:extLst>
      <p:ext uri="{BB962C8B-B14F-4D97-AF65-F5344CB8AC3E}">
        <p14:creationId xmlns:p14="http://schemas.microsoft.com/office/powerpoint/2010/main" val="4230456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0: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30: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9299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82" name="Google Shape;482;p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9859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b1035d0fe_0_17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0" name="Google Shape;230;g5b1035d0fe_0_17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71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5b1035d0fe_0_31:notes"/>
          <p:cNvSpPr txBox="1">
            <a:spLocks noGrp="1"/>
          </p:cNvSpPr>
          <p:nvPr>
            <p:ph type="body" idx="1"/>
          </p:nvPr>
        </p:nvSpPr>
        <p:spPr>
          <a:xfrm>
            <a:off x="701675" y="4416425"/>
            <a:ext cx="5607000" cy="4183200"/>
          </a:xfrm>
          <a:prstGeom prst="rect">
            <a:avLst/>
          </a:prstGeom>
          <a:noFill/>
          <a:ln>
            <a:noFill/>
          </a:ln>
        </p:spPr>
        <p:txBody>
          <a:bodyPr spcFirstLastPara="1" wrap="square" lIns="91400" tIns="91400" rIns="91400" bIns="91400" anchor="t" anchorCtr="0">
            <a:noAutofit/>
          </a:bodyPr>
          <a:lstStyle/>
          <a:p>
            <a:pPr marL="0" lvl="0" indent="0" algn="l" rtl="0">
              <a:spcBef>
                <a:spcPts val="0"/>
              </a:spcBef>
              <a:spcAft>
                <a:spcPts val="0"/>
              </a:spcAft>
              <a:buSzPts val="1800"/>
              <a:buNone/>
            </a:pPr>
            <a:r>
              <a:rPr lang="en-US"/>
              <a:t>This is the result of scrolling to the program requirements</a:t>
            </a:r>
            <a:endParaRPr/>
          </a:p>
        </p:txBody>
      </p:sp>
      <p:sp>
        <p:nvSpPr>
          <p:cNvPr id="314" name="Google Shape;314;g5b1035d0fe_0_31:notes"/>
          <p:cNvSpPr>
            <a:spLocks noGrp="1" noRot="1" noChangeAspect="1"/>
          </p:cNvSpPr>
          <p:nvPr>
            <p:ph type="sldImg" idx="2"/>
          </p:nvPr>
        </p:nvSpPr>
        <p:spPr>
          <a:xfrm>
            <a:off x="406400" y="696913"/>
            <a:ext cx="6199188"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493797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b1035d0fe_0_26: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5" name="Google Shape;305;g5b1035d0fe_0_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3718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b1035d0fe_0_12: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r>
              <a:rPr lang="en-US" dirty="0">
                <a:cs typeface="Calibri"/>
              </a:rPr>
              <a:t>DM will cover</a:t>
            </a:r>
            <a:endParaRPr dirty="0"/>
          </a:p>
        </p:txBody>
      </p:sp>
      <p:sp>
        <p:nvSpPr>
          <p:cNvPr id="240" name="Google Shape;240;g5b1035d0fe_0_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4961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b1035d0fe_0_19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r>
              <a:rPr lang="en-US" dirty="0">
                <a:cs typeface="Calibri"/>
              </a:rPr>
              <a:t>DM will cover</a:t>
            </a:r>
            <a:endParaRPr dirty="0"/>
          </a:p>
        </p:txBody>
      </p:sp>
      <p:sp>
        <p:nvSpPr>
          <p:cNvPr id="259" name="Google Shape;259;g5b1035d0fe_0_19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7754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b1035d0fe_0_25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5b1035d0fe_0_25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5" name="Google Shape;275;g5b1035d0fe_0_25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2217791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5c3969d761_0_6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5c3969d761_0_6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6" name="Google Shape;286;g5c3969d761_0_6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3615640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b1035d0fe_0_48: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r>
              <a:rPr lang="en-US" dirty="0">
                <a:cs typeface="Calibri"/>
              </a:rPr>
              <a:t>DM will cover</a:t>
            </a:r>
            <a:endParaRPr dirty="0"/>
          </a:p>
        </p:txBody>
      </p:sp>
      <p:sp>
        <p:nvSpPr>
          <p:cNvPr id="323" name="Google Shape;323;g5b1035d0fe_0_4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6436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7555041" y="659567"/>
            <a:ext cx="4132289" cy="5477359"/>
          </a:xfrm>
        </p:spPr>
        <p:txBody>
          <a:bodyPr anchor="ctr">
            <a:normAutofit/>
          </a:bodyPr>
          <a:lstStyle>
            <a:lvl1pPr algn="ctr">
              <a:lnSpc>
                <a:spcPct val="100000"/>
              </a:lnSpc>
              <a:defRPr sz="4400">
                <a:solidFill>
                  <a:schemeClr val="accent4">
                    <a:lumMod val="50000"/>
                  </a:schemeClr>
                </a:solidFill>
              </a:defRPr>
            </a:lvl1pPr>
          </a:lstStyle>
          <a:p>
            <a:r>
              <a:rPr lang="en-US" dirty="0"/>
              <a:t>Click to Edit Title</a:t>
            </a:r>
          </a:p>
        </p:txBody>
      </p:sp>
    </p:spTree>
    <p:extLst>
      <p:ext uri="{BB962C8B-B14F-4D97-AF65-F5344CB8AC3E}">
        <p14:creationId xmlns:p14="http://schemas.microsoft.com/office/powerpoint/2010/main" val="64037948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p:nvSpPr>
        <p:spPr>
          <a:xfrm>
            <a:off x="0" y="0"/>
            <a:ext cx="12192000" cy="1685768"/>
          </a:xfrm>
          <a:prstGeom prst="rect">
            <a:avLst/>
          </a:prstGeom>
          <a:solidFill>
            <a:schemeClr val="accent6">
              <a:lumMod val="75000"/>
            </a:schemeClr>
          </a:solidFill>
          <a:ln>
            <a:noFill/>
          </a:ln>
          <a:effectLst>
            <a:outerShdw blurRad="190500" dist="38100" dir="54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1066800" y="153703"/>
            <a:ext cx="10058400" cy="1685768"/>
          </a:xfrm>
        </p:spPr>
        <p:txBody>
          <a:bodyPr anchor="ctr">
            <a:normAutofit/>
          </a:bodyPr>
          <a:lstStyle>
            <a:lvl1pPr algn="ctr">
              <a:defRPr sz="40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1066800" y="1993174"/>
            <a:ext cx="10058400" cy="37897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382000" y="6356350"/>
            <a:ext cx="2743200" cy="365125"/>
          </a:xfrm>
        </p:spPr>
        <p:txBody>
          <a:bodyPr rIns="0"/>
          <a:lstStyle/>
          <a:p>
            <a:fld id="{492D8F1A-69A8-9242-9469-8400121D240A}" type="slidenum">
              <a:rPr lang="en-US" smtClean="0"/>
              <a:pPr/>
              <a:t>‹#›</a:t>
            </a:fld>
            <a:endParaRPr lang="en-US"/>
          </a:p>
        </p:txBody>
      </p:sp>
      <p:cxnSp>
        <p:nvCxnSpPr>
          <p:cNvPr id="6" name="Straight Connector 5">
            <a:extLst>
              <a:ext uri="{FF2B5EF4-FFF2-40B4-BE49-F238E27FC236}">
                <a16:creationId xmlns:a16="http://schemas.microsoft.com/office/drawing/2014/main" id="{8335C675-F55A-8A44-9B93-9E37ED70F138}"/>
              </a:ext>
            </a:extLst>
          </p:cNvPr>
          <p:cNvCxnSpPr>
            <a:cxnSpLocks/>
          </p:cNvCxnSpPr>
          <p:nvPr/>
        </p:nvCxnSpPr>
        <p:spPr>
          <a:xfrm flipH="1">
            <a:off x="0" y="1685768"/>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18182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Section Slide B">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p:nvSpPr>
        <p:spPr>
          <a:xfrm>
            <a:off x="0" y="0"/>
            <a:ext cx="4049486" cy="6858000"/>
          </a:xfrm>
          <a:prstGeom prst="rect">
            <a:avLst/>
          </a:prstGeom>
          <a:solidFill>
            <a:schemeClr val="accent5"/>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B4FB25-3788-9D40-8C85-70A6F279CB68}"/>
              </a:ext>
            </a:extLst>
          </p:cNvPr>
          <p:cNvSpPr/>
          <p:nvPr/>
        </p:nvSpPr>
        <p:spPr>
          <a:xfrm>
            <a:off x="-1734" y="1112108"/>
            <a:ext cx="4049486" cy="4559350"/>
          </a:xfrm>
          <a:prstGeom prst="rect">
            <a:avLst/>
          </a:prstGeom>
          <a:solidFill>
            <a:srgbClr val="3EBF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40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a:ln>
            <a:solidFill>
              <a:schemeClr val="accent3">
                <a:lumMod val="20000"/>
                <a:lumOff val="80000"/>
              </a:schemeClr>
            </a:solidFill>
          </a:ln>
        </p:spPr>
        <p:txBody>
          <a:bodyPr>
            <a:normAutofit/>
          </a:bodyPr>
          <a:lstStyle>
            <a:lvl1pPr marL="0" indent="0" algn="ctr">
              <a:buNone/>
              <a:defRPr sz="2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290207" y="6356350"/>
            <a:ext cx="2743200" cy="365125"/>
          </a:xfrm>
        </p:spPr>
        <p:txBody>
          <a:bodyPr rIns="0"/>
          <a:lstStyle>
            <a:lvl1pPr>
              <a:defRPr>
                <a:solidFill>
                  <a:schemeClr val="accent2"/>
                </a:solidFill>
              </a:defRPr>
            </a:lvl1pPr>
          </a:lstStyle>
          <a:p>
            <a:fld id="{492D8F1A-69A8-9242-9469-8400121D240A}" type="slidenum">
              <a:rPr lang="en-US" smtClean="0"/>
              <a:pPr/>
              <a:t>‹#›</a:t>
            </a:fld>
            <a:endParaRPr lang="en-US"/>
          </a:p>
        </p:txBody>
      </p:sp>
      <p:sp>
        <p:nvSpPr>
          <p:cNvPr id="10" name="Rectangle 9">
            <a:extLst>
              <a:ext uri="{FF2B5EF4-FFF2-40B4-BE49-F238E27FC236}">
                <a16:creationId xmlns:a16="http://schemas.microsoft.com/office/drawing/2014/main" id="{187515FF-A0B8-C748-B888-B5E7E36D9E01}"/>
              </a:ext>
            </a:extLst>
          </p:cNvPr>
          <p:cNvSpPr/>
          <p:nvPr/>
        </p:nvSpPr>
        <p:spPr>
          <a:xfrm>
            <a:off x="11510682" y="-37218"/>
            <a:ext cx="681318" cy="6895217"/>
          </a:xfrm>
          <a:prstGeom prst="rect">
            <a:avLst/>
          </a:prstGeom>
          <a:solidFill>
            <a:schemeClr val="accent5"/>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4DEB78EA-BEEE-F349-88FC-0EA343974678}"/>
              </a:ext>
            </a:extLst>
          </p:cNvPr>
          <p:cNvCxnSpPr>
            <a:cxnSpLocks/>
          </p:cNvCxnSpPr>
          <p:nvPr/>
        </p:nvCxnSpPr>
        <p:spPr>
          <a:xfrm flipH="1">
            <a:off x="-1734" y="111210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6D4A47C-A252-5E44-B313-E53706F59CD9}"/>
              </a:ext>
            </a:extLst>
          </p:cNvPr>
          <p:cNvCxnSpPr>
            <a:cxnSpLocks/>
          </p:cNvCxnSpPr>
          <p:nvPr/>
        </p:nvCxnSpPr>
        <p:spPr>
          <a:xfrm flipH="1">
            <a:off x="-1734" y="567145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26225CB-6D53-5B4E-9EFA-34719523B6EC}"/>
              </a:ext>
            </a:extLst>
          </p:cNvPr>
          <p:cNvCxnSpPr>
            <a:cxnSpLocks/>
          </p:cNvCxnSpPr>
          <p:nvPr/>
        </p:nvCxnSpPr>
        <p:spPr>
          <a:xfrm flipV="1">
            <a:off x="11510682"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40509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dirty="0"/>
              <a:t>Click to edit Master title style</a:t>
            </a:r>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62B3F740-1E9C-A544-964D-48014EBF79BE}"/>
              </a:ext>
            </a:extLst>
          </p:cNvPr>
          <p:cNvSpPr txBox="1">
            <a:spLocks/>
          </p:cNvSpPr>
          <p:nvPr/>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2"/>
                </a:solidFill>
                <a:latin typeface="+mj-lt"/>
              </a:rPr>
              <a:pPr/>
              <a:t>‹#›</a:t>
            </a:fld>
            <a:endParaRPr lang="en-US" sz="1000" dirty="0">
              <a:solidFill>
                <a:schemeClr val="accent2"/>
              </a:solidFill>
              <a:latin typeface="+mj-lt"/>
            </a:endParaRPr>
          </a:p>
        </p:txBody>
      </p:sp>
      <p:cxnSp>
        <p:nvCxnSpPr>
          <p:cNvPr id="9" name="Straight Connector 8">
            <a:extLst>
              <a:ext uri="{FF2B5EF4-FFF2-40B4-BE49-F238E27FC236}">
                <a16:creationId xmlns:a16="http://schemas.microsoft.com/office/drawing/2014/main" id="{F3EB2186-3A18-D445-88A4-34402F9511EA}"/>
              </a:ext>
            </a:extLst>
          </p:cNvPr>
          <p:cNvCxnSpPr>
            <a:cxnSpLocks/>
          </p:cNvCxnSpPr>
          <p:nvPr/>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73331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4">
                    <a:lumMod val="50000"/>
                  </a:schemeClr>
                </a:solidFill>
                <a:latin typeface="+mj-lt"/>
              </a:rPr>
              <a:pPr/>
              <a:t>‹#›</a:t>
            </a:fld>
            <a:endParaRPr lang="en-US" sz="1000" dirty="0">
              <a:solidFill>
                <a:schemeClr val="accent4">
                  <a:lumMod val="50000"/>
                </a:schemeClr>
              </a:solidFill>
              <a:latin typeface="+mj-lt"/>
            </a:endParaRP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1D860091-E249-9C44-9CCA-1956D1962FF4}"/>
              </a:ext>
            </a:extLst>
          </p:cNvPr>
          <p:cNvCxnSpPr>
            <a:cxnSpLocks/>
          </p:cNvCxnSpPr>
          <p:nvPr/>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09034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lvl1pPr>
              <a:defRPr>
                <a:solidFill>
                  <a:schemeClr val="accent4">
                    <a:lumMod val="50000"/>
                  </a:schemeClr>
                </a:solidFill>
              </a:defRPr>
            </a:lvl1pPr>
          </a:lstStyle>
          <a:p>
            <a:fld id="{492D8F1A-69A8-9242-9469-8400121D240A}" type="slidenum">
              <a:rPr lang="en-US" smtClean="0"/>
              <a:t>‹#›</a:t>
            </a:fld>
            <a:endParaRPr lang="en-US"/>
          </a:p>
        </p:txBody>
      </p:sp>
    </p:spTree>
    <p:extLst>
      <p:ext uri="{BB962C8B-B14F-4D97-AF65-F5344CB8AC3E}">
        <p14:creationId xmlns:p14="http://schemas.microsoft.com/office/powerpoint/2010/main" val="4149755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887DC-488F-2240-8400-A13B96844E4F}"/>
              </a:ext>
            </a:extLst>
          </p:cNvPr>
          <p:cNvSpPr>
            <a:spLocks noGrp="1"/>
          </p:cNvSpPr>
          <p:nvPr>
            <p:ph type="ctrTitle" hasCustomPrompt="1"/>
          </p:nvPr>
        </p:nvSpPr>
        <p:spPr>
          <a:xfrm>
            <a:off x="3682313" y="2038864"/>
            <a:ext cx="7485998" cy="1780017"/>
          </a:xfrm>
        </p:spPr>
        <p:txBody>
          <a:bodyPr anchor="b">
            <a:normAutofit/>
          </a:bodyPr>
          <a:lstStyle>
            <a:lvl1pPr algn="ctr">
              <a:defRPr sz="4400">
                <a:solidFill>
                  <a:schemeClr val="accent2"/>
                </a:solidFill>
                <a:latin typeface="Palatino" pitchFamily="2" charset="77"/>
                <a:ea typeface="Palatino" pitchFamily="2" charset="77"/>
              </a:defRPr>
            </a:lvl1pPr>
          </a:lstStyle>
          <a:p>
            <a:r>
              <a:rPr lang="en-US"/>
              <a:t>Click to Edit</a:t>
            </a:r>
            <a:br>
              <a:rPr lang="en-US"/>
            </a:br>
            <a:r>
              <a:rPr lang="en-US"/>
              <a:t>Title</a:t>
            </a:r>
          </a:p>
        </p:txBody>
      </p:sp>
      <p:sp>
        <p:nvSpPr>
          <p:cNvPr id="3" name="Subtitle 2">
            <a:extLst>
              <a:ext uri="{FF2B5EF4-FFF2-40B4-BE49-F238E27FC236}">
                <a16:creationId xmlns:a16="http://schemas.microsoft.com/office/drawing/2014/main" id="{BC33C611-85E4-614D-A578-E6A3786610E8}"/>
              </a:ext>
            </a:extLst>
          </p:cNvPr>
          <p:cNvSpPr>
            <a:spLocks noGrp="1"/>
          </p:cNvSpPr>
          <p:nvPr>
            <p:ph type="subTitle" idx="1" hasCustomPrompt="1"/>
          </p:nvPr>
        </p:nvSpPr>
        <p:spPr>
          <a:xfrm>
            <a:off x="3682313" y="3910957"/>
            <a:ext cx="7485998" cy="1655762"/>
          </a:xfr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0" i="0">
                <a:solidFill>
                  <a:srgbClr val="674831"/>
                </a:solidFill>
                <a:latin typeface="Gill Sans" panose="020B0502020104020203" pitchFamily="34" charset="-79"/>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a:t>
            </a:r>
            <a:br>
              <a:rPr lang="en-US"/>
            </a:br>
            <a:r>
              <a:rPr lang="en-US"/>
              <a:t>(Remember to add alt text to all </a:t>
            </a:r>
            <a:br>
              <a:rPr lang="en-US"/>
            </a:br>
            <a:r>
              <a:rPr lang="en-US"/>
              <a:t>imported graphics and images.)</a:t>
            </a:r>
          </a:p>
          <a:p>
            <a:endParaRPr lang="en-US"/>
          </a:p>
        </p:txBody>
      </p:sp>
      <p:pic>
        <p:nvPicPr>
          <p:cNvPr id="11" name="Picture 10" descr="ASCCC logo">
            <a:extLst>
              <a:ext uri="{FF2B5EF4-FFF2-40B4-BE49-F238E27FC236}">
                <a16:creationId xmlns:a16="http://schemas.microsoft.com/office/drawing/2014/main" id="{7C5D4022-9CB8-C34D-BC12-06698F834C7D}"/>
              </a:ext>
            </a:extLst>
          </p:cNvPr>
          <p:cNvPicPr>
            <a:picLocks noChangeAspect="1"/>
          </p:cNvPicPr>
          <p:nvPr userDrawn="1"/>
        </p:nvPicPr>
        <p:blipFill>
          <a:blip r:embed="rId3"/>
          <a:stretch>
            <a:fillRect/>
          </a:stretch>
        </p:blipFill>
        <p:spPr>
          <a:xfrm>
            <a:off x="138669" y="193589"/>
            <a:ext cx="3545565" cy="2215978"/>
          </a:xfrm>
          <a:prstGeom prst="rect">
            <a:avLst/>
          </a:prstGeom>
        </p:spPr>
      </p:pic>
    </p:spTree>
    <p:extLst>
      <p:ext uri="{BB962C8B-B14F-4D97-AF65-F5344CB8AC3E}">
        <p14:creationId xmlns:p14="http://schemas.microsoft.com/office/powerpoint/2010/main" val="121656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DA5A-03EB-7C4E-BED7-BCB1E5A11604}"/>
              </a:ext>
            </a:extLst>
          </p:cNvPr>
          <p:cNvSpPr>
            <a:spLocks noGrp="1"/>
          </p:cNvSpPr>
          <p:nvPr>
            <p:ph type="title"/>
          </p:nvPr>
        </p:nvSpPr>
        <p:spPr>
          <a:xfrm>
            <a:off x="1260388" y="365125"/>
            <a:ext cx="9885407" cy="1325563"/>
          </a:xfrm>
        </p:spPr>
        <p:txBody>
          <a:bodyPr anchor="b"/>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1062683" y="1868487"/>
            <a:ext cx="10293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D153CCDF-37BD-944A-A424-C52A8AA05BC0}"/>
              </a:ext>
            </a:extLst>
          </p:cNvPr>
          <p:cNvSpPr>
            <a:spLocks noGrp="1"/>
          </p:cNvSpPr>
          <p:nvPr>
            <p:ph type="sldNum" sz="quarter" idx="12"/>
          </p:nvPr>
        </p:nvSpPr>
        <p:spPr>
          <a:xfrm>
            <a:off x="11244648" y="6356350"/>
            <a:ext cx="714633" cy="365125"/>
          </a:xfrm>
        </p:spPr>
        <p:txBody>
          <a:bodyPr/>
          <a:lstStyle>
            <a:lvl1pPr>
              <a:defRPr b="0" i="0">
                <a:solidFill>
                  <a:schemeClr val="bg2"/>
                </a:solidFill>
                <a:latin typeface="Gill Sans" panose="020B0502020104020203" pitchFamily="34" charset="-79"/>
                <a:cs typeface="Gill Sans" panose="020B0502020104020203" pitchFamily="34" charset="-79"/>
              </a:defRPr>
            </a:lvl1pPr>
          </a:lstStyle>
          <a:p>
            <a:fld id="{492D8F1A-69A8-9242-9469-8400121D240A}" type="slidenum">
              <a:rPr lang="en-US" smtClean="0"/>
              <a:pPr/>
              <a:t>‹#›</a:t>
            </a:fld>
            <a:endParaRPr lang="en-US"/>
          </a:p>
        </p:txBody>
      </p:sp>
    </p:spTree>
    <p:extLst>
      <p:ext uri="{BB962C8B-B14F-4D97-AF65-F5344CB8AC3E}">
        <p14:creationId xmlns:p14="http://schemas.microsoft.com/office/powerpoint/2010/main" val="3184203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sz="1000">
                <a:solidFill>
                  <a:schemeClr val="accent4">
                    <a:lumMod val="50000"/>
                  </a:schemeClr>
                </a:solidFill>
                <a:latin typeface="+mj-lt"/>
              </a:defRPr>
            </a:lvl1pPr>
          </a:lstStyle>
          <a:p>
            <a:fld id="{492D8F1A-69A8-9242-9469-8400121D240A}" type="slidenum">
              <a:rPr lang="en-US" smtClean="0"/>
              <a:pPr/>
              <a:t>‹#›</a:t>
            </a:fld>
            <a:endParaRPr lang="en-US"/>
          </a:p>
        </p:txBody>
      </p:sp>
    </p:spTree>
    <p:extLst>
      <p:ext uri="{BB962C8B-B14F-4D97-AF65-F5344CB8AC3E}">
        <p14:creationId xmlns:p14="http://schemas.microsoft.com/office/powerpoint/2010/main" val="167942364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3" r:id="rId8"/>
  </p:sldLayoutIdLst>
  <p:hf hdr="0" ftr="0" dt="0"/>
  <p:txStyles>
    <p:titleStyle>
      <a:lvl1pPr algn="l" defTabSz="914400" rtl="0" eaLnBrk="1" latinLnBrk="0" hangingPunct="1">
        <a:lnSpc>
          <a:spcPct val="90000"/>
        </a:lnSpc>
        <a:spcBef>
          <a:spcPct val="0"/>
        </a:spcBef>
        <a:buNone/>
        <a:defRPr sz="4400" kern="1200">
          <a:solidFill>
            <a:schemeClr val="accent4">
              <a:lumMod val="50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info@asccc.org" TargetMode="External"/><Relationship Id="rId7" Type="http://schemas.openxmlformats.org/officeDocument/2006/relationships/hyperlink" Target="mailto:ddmiller@peralta.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mailto:sarahha@cos.edu" TargetMode="External"/><Relationship Id="rId5" Type="http://schemas.openxmlformats.org/officeDocument/2006/relationships/hyperlink" Target="mailto:jlwilson@bakersfieldcollege.edu" TargetMode="External"/><Relationship Id="rId4" Type="http://schemas.openxmlformats.org/officeDocument/2006/relationships/hyperlink" Target="https://groups.io/g/CCCCurriculumChair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asccc.org/sites/default/files/Enrollment%20Management%20Worksheet.pdf" TargetMode="External"/><Relationship Id="rId2" Type="http://schemas.openxmlformats.org/officeDocument/2006/relationships/hyperlink" Target="https://asccc.org/sites/default/files/Guided%20Pathways%20Intersection%20with%20Enrollment%20Management%20v1.pdf" TargetMode="External"/><Relationship Id="rId1" Type="http://schemas.openxmlformats.org/officeDocument/2006/relationships/slideLayout" Target="../slideLayouts/slideLayout2.xml"/><Relationship Id="rId5" Type="http://schemas.openxmlformats.org/officeDocument/2006/relationships/hyperlink" Target="https://www.cccco.edu/-/media/CCCCO-Website/Reports/CCCCO_DEI_Report.pdf" TargetMode="External"/><Relationship Id="rId4" Type="http://schemas.openxmlformats.org/officeDocument/2006/relationships/hyperlink" Target="https://vision.foundationccc.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8FE1-E02F-2E40-8818-0EC5DCC0A994}"/>
              </a:ext>
            </a:extLst>
          </p:cNvPr>
          <p:cNvSpPr>
            <a:spLocks noGrp="1"/>
          </p:cNvSpPr>
          <p:nvPr>
            <p:ph type="title"/>
          </p:nvPr>
        </p:nvSpPr>
        <p:spPr>
          <a:xfrm>
            <a:off x="7555041" y="659567"/>
            <a:ext cx="4132289" cy="3394273"/>
          </a:xfrm>
        </p:spPr>
        <p:txBody>
          <a:bodyPr>
            <a:normAutofit fontScale="90000"/>
          </a:bodyPr>
          <a:lstStyle/>
          <a:p>
            <a:r>
              <a:rPr lang="en-US" sz="5000" dirty="0">
                <a:latin typeface="Palatino"/>
              </a:rPr>
              <a:t>Sequencing and Scheduling to Facilitate Student Success</a:t>
            </a:r>
            <a:endParaRPr lang="en-US" dirty="0">
              <a:latin typeface="Palatino"/>
            </a:endParaRPr>
          </a:p>
        </p:txBody>
      </p:sp>
      <p:sp>
        <p:nvSpPr>
          <p:cNvPr id="3" name="Subtitle 2">
            <a:extLst>
              <a:ext uri="{FF2B5EF4-FFF2-40B4-BE49-F238E27FC236}">
                <a16:creationId xmlns:a16="http://schemas.microsoft.com/office/drawing/2014/main" id="{BAD5C9FF-9ED8-7747-A418-05561791D6FE}"/>
              </a:ext>
            </a:extLst>
          </p:cNvPr>
          <p:cNvSpPr>
            <a:spLocks noGrp="1"/>
          </p:cNvSpPr>
          <p:nvPr>
            <p:ph type="subTitle" idx="4294967295"/>
          </p:nvPr>
        </p:nvSpPr>
        <p:spPr>
          <a:xfrm>
            <a:off x="6400800" y="4719195"/>
            <a:ext cx="5101652" cy="1831975"/>
          </a:xfrm>
          <a:solidFill>
            <a:schemeClr val="bg1"/>
          </a:solidFill>
          <a:ln>
            <a:solidFill>
              <a:schemeClr val="accent5"/>
            </a:solidFill>
          </a:ln>
        </p:spPr>
        <p:txBody>
          <a:bodyPr vert="horz" lIns="91440" tIns="45720" rIns="91440" bIns="45720" rtlCol="0" anchor="t">
            <a:normAutofit fontScale="70000" lnSpcReduction="20000"/>
          </a:bodyPr>
          <a:lstStyle/>
          <a:p>
            <a:endParaRPr lang="en-US" dirty="0">
              <a:cs typeface="Gill Sans"/>
            </a:endParaRPr>
          </a:p>
          <a:p>
            <a:r>
              <a:rPr lang="en-US" dirty="0">
                <a:cs typeface="Gill Sans"/>
              </a:rPr>
              <a:t>Jennifer Johnson, Bakersfield College,  CCC Curriculum Committee (5C),  ASCCC representative</a:t>
            </a:r>
            <a:endParaRPr lang="en-US" dirty="0"/>
          </a:p>
          <a:p>
            <a:r>
              <a:rPr lang="en-US" dirty="0">
                <a:cs typeface="Gill Sans"/>
              </a:rPr>
              <a:t>Sarah Harris, College of the Sequoias</a:t>
            </a:r>
          </a:p>
          <a:p>
            <a:r>
              <a:rPr lang="en-US" dirty="0">
                <a:cs typeface="Gill Sans"/>
              </a:rPr>
              <a:t>Don Miller, College of Alameda,  CCC Curriculum Committee (5C), CIO representative</a:t>
            </a:r>
            <a:endParaRPr lang="en-US" dirty="0"/>
          </a:p>
        </p:txBody>
      </p:sp>
    </p:spTree>
    <p:extLst>
      <p:ext uri="{BB962C8B-B14F-4D97-AF65-F5344CB8AC3E}">
        <p14:creationId xmlns:p14="http://schemas.microsoft.com/office/powerpoint/2010/main" val="327145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4"/>
          <p:cNvSpPr txBox="1">
            <a:spLocks noGrp="1"/>
          </p:cNvSpPr>
          <p:nvPr>
            <p:ph type="title"/>
          </p:nvPr>
        </p:nvSpPr>
        <p:spPr>
          <a:xfrm>
            <a:off x="1066801" y="403412"/>
            <a:ext cx="10058400" cy="944941"/>
          </a:xfrm>
        </p:spPr>
        <p:txBody>
          <a:bodyPr spcFirstLastPara="1" vert="horz" lIns="91425" tIns="45700" rIns="91425" bIns="45700" rtlCol="0" anchor="b" anchorCtr="0">
            <a:normAutofit/>
          </a:bodyPr>
          <a:lstStyle/>
          <a:p>
            <a:pPr>
              <a:spcBef>
                <a:spcPts val="0"/>
              </a:spcBef>
              <a:buClr>
                <a:schemeClr val="dk2"/>
              </a:buClr>
              <a:buSzPts val="4000"/>
            </a:pPr>
            <a:r>
              <a:rPr lang="en-US" dirty="0"/>
              <a:t>Program Mapping and Sequencing</a:t>
            </a:r>
          </a:p>
        </p:txBody>
      </p:sp>
      <p:sp>
        <p:nvSpPr>
          <p:cNvPr id="243" name="Google Shape;243;p34"/>
          <p:cNvSpPr txBox="1">
            <a:spLocks noGrp="1"/>
          </p:cNvSpPr>
          <p:nvPr>
            <p:ph idx="1"/>
          </p:nvPr>
        </p:nvSpPr>
        <p:spPr>
          <a:xfrm>
            <a:off x="1066800" y="1937288"/>
            <a:ext cx="10058400" cy="3845673"/>
          </a:xfrm>
        </p:spPr>
        <p:txBody>
          <a:bodyPr spcFirstLastPara="1" vert="horz" lIns="91425" tIns="45700" rIns="91425" bIns="45700" rtlCol="0" anchorCtr="0">
            <a:noAutofit/>
          </a:bodyPr>
          <a:lstStyle/>
          <a:p>
            <a:pPr marL="0" indent="0">
              <a:spcBef>
                <a:spcPts val="0"/>
              </a:spcBef>
              <a:spcAft>
                <a:spcPts val="600"/>
              </a:spcAft>
              <a:buClr>
                <a:schemeClr val="accent1"/>
              </a:buClr>
              <a:buSzPts val="2040"/>
              <a:buNone/>
            </a:pPr>
            <a:r>
              <a:rPr lang="en-US" sz="2400" b="1" dirty="0"/>
              <a:t>An academic program map</a:t>
            </a:r>
            <a:r>
              <a:rPr lang="en-US" sz="2400" dirty="0"/>
              <a:t> is a term-by-term sequence of courses required to complete a degree/certificate in a given time (typically two-years for an associate's degree).  A program map is intended to communicate to students the most efficient pathway that minimizes the time to degree and the courses they need to take to ensure a seamless completion or transfer. </a:t>
            </a:r>
          </a:p>
          <a:p>
            <a:pPr marL="0" indent="0">
              <a:spcBef>
                <a:spcPts val="0"/>
              </a:spcBef>
              <a:spcAft>
                <a:spcPts val="600"/>
              </a:spcAft>
              <a:buClr>
                <a:schemeClr val="accent1"/>
              </a:buClr>
              <a:buSzPts val="2040"/>
              <a:buNone/>
            </a:pPr>
            <a:endParaRPr lang="en-US" sz="2400" dirty="0"/>
          </a:p>
          <a:p>
            <a:pPr marL="0" indent="0">
              <a:spcBef>
                <a:spcPts val="0"/>
              </a:spcBef>
              <a:spcAft>
                <a:spcPts val="600"/>
              </a:spcAft>
              <a:buClr>
                <a:schemeClr val="accent1"/>
              </a:buClr>
              <a:buSzPts val="2040"/>
              <a:buNone/>
            </a:pPr>
            <a:r>
              <a:rPr lang="en-US" sz="2400" b="1" dirty="0"/>
              <a:t>Sequencing </a:t>
            </a:r>
            <a:r>
              <a:rPr lang="en-US" sz="2400" dirty="0"/>
              <a:t>degree/ certificate requirements is part of the new program submission process for COCI. As part of the mapping process, </a:t>
            </a:r>
            <a:r>
              <a:rPr lang="en-US" sz="2400" b="1" dirty="0"/>
              <a:t>course sequencing</a:t>
            </a:r>
            <a:r>
              <a:rPr lang="en-US" sz="2400" dirty="0"/>
              <a:t> is a process whereby discipline faculty, working with counseling faculty and other stakeholders, identify which courses should be taken and in what order. </a:t>
            </a:r>
          </a:p>
        </p:txBody>
      </p:sp>
      <p:sp>
        <p:nvSpPr>
          <p:cNvPr id="120" name="Slide Number Placeholder 3">
            <a:extLst>
              <a:ext uri="{FF2B5EF4-FFF2-40B4-BE49-F238E27FC236}">
                <a16:creationId xmlns:a16="http://schemas.microsoft.com/office/drawing/2014/main" id="{0F1F9CCA-6D11-4D21-880D-BCEDA82901E5}"/>
              </a:ext>
            </a:extLst>
          </p:cNvPr>
          <p:cNvSpPr>
            <a:spLocks noGrp="1"/>
          </p:cNvSpPr>
          <p:nvPr>
            <p:ph type="sldNum" sz="quarter" idx="12"/>
          </p:nvPr>
        </p:nvSpPr>
        <p:spPr>
          <a:xfrm>
            <a:off x="8382000" y="6356350"/>
            <a:ext cx="2743200" cy="365125"/>
          </a:xfrm>
        </p:spPr>
        <p:txBody>
          <a:bodyPr/>
          <a:lstStyle/>
          <a:p>
            <a:pPr>
              <a:spcAft>
                <a:spcPts val="600"/>
              </a:spcAft>
            </a:pPr>
            <a:fld id="{492D8F1A-69A8-9242-9469-8400121D240A}" type="slidenum">
              <a:rPr lang="en-US" smtClean="0"/>
              <a:pPr>
                <a:spcAft>
                  <a:spcPts val="600"/>
                </a:spcAft>
              </a:pPr>
              <a:t>10</a:t>
            </a:fld>
            <a:endParaRPr lang="en-US"/>
          </a:p>
        </p:txBody>
      </p:sp>
    </p:spTree>
    <p:extLst>
      <p:ext uri="{BB962C8B-B14F-4D97-AF65-F5344CB8AC3E}">
        <p14:creationId xmlns:p14="http://schemas.microsoft.com/office/powerpoint/2010/main" val="302872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3" name="Picture 3" descr="An example catalog template for the Art History AA-T at College of Alameda">
            <a:extLst>
              <a:ext uri="{FF2B5EF4-FFF2-40B4-BE49-F238E27FC236}">
                <a16:creationId xmlns:a16="http://schemas.microsoft.com/office/drawing/2014/main" id="{EE2821A5-46F9-4855-9D4A-1EBAB8BFCC62}"/>
              </a:ext>
            </a:extLst>
          </p:cNvPr>
          <p:cNvPicPr>
            <a:picLocks noChangeAspect="1"/>
          </p:cNvPicPr>
          <p:nvPr/>
        </p:nvPicPr>
        <p:blipFill>
          <a:blip r:embed="rId3"/>
          <a:stretch>
            <a:fillRect/>
          </a:stretch>
        </p:blipFill>
        <p:spPr>
          <a:xfrm>
            <a:off x="1760951" y="1094030"/>
            <a:ext cx="3947907" cy="5484368"/>
          </a:xfrm>
          <a:prstGeom prst="rect">
            <a:avLst/>
          </a:prstGeom>
          <a:ln>
            <a:solidFill>
              <a:schemeClr val="accent5"/>
            </a:solidFill>
          </a:ln>
        </p:spPr>
      </p:pic>
      <p:pic>
        <p:nvPicPr>
          <p:cNvPr id="4" name="Picture 4" descr="An example catalog description for the AS or Certificate of Achievement in Diesel Mechanics at College of Alameda.">
            <a:extLst>
              <a:ext uri="{FF2B5EF4-FFF2-40B4-BE49-F238E27FC236}">
                <a16:creationId xmlns:a16="http://schemas.microsoft.com/office/drawing/2014/main" id="{14CAAD5D-4DC2-4FF4-8DA2-62CA766F65C0}"/>
              </a:ext>
            </a:extLst>
          </p:cNvPr>
          <p:cNvPicPr>
            <a:picLocks noChangeAspect="1"/>
          </p:cNvPicPr>
          <p:nvPr/>
        </p:nvPicPr>
        <p:blipFill>
          <a:blip r:embed="rId4"/>
          <a:stretch>
            <a:fillRect/>
          </a:stretch>
        </p:blipFill>
        <p:spPr>
          <a:xfrm>
            <a:off x="6302087" y="1038836"/>
            <a:ext cx="4128962" cy="5539562"/>
          </a:xfrm>
          <a:prstGeom prst="rect">
            <a:avLst/>
          </a:prstGeom>
          <a:ln>
            <a:solidFill>
              <a:schemeClr val="accent5"/>
            </a:solidFill>
          </a:ln>
        </p:spPr>
      </p:pic>
      <p:sp>
        <p:nvSpPr>
          <p:cNvPr id="2" name="Title 1">
            <a:extLst>
              <a:ext uri="{FF2B5EF4-FFF2-40B4-BE49-F238E27FC236}">
                <a16:creationId xmlns:a16="http://schemas.microsoft.com/office/drawing/2014/main" id="{03F2D2F8-F58D-E544-AB5E-C1B373946DE5}"/>
              </a:ext>
            </a:extLst>
          </p:cNvPr>
          <p:cNvSpPr>
            <a:spLocks noGrp="1"/>
          </p:cNvSpPr>
          <p:nvPr>
            <p:ph type="title"/>
          </p:nvPr>
        </p:nvSpPr>
        <p:spPr>
          <a:xfrm flipH="1">
            <a:off x="1760951" y="279602"/>
            <a:ext cx="9573798" cy="822783"/>
          </a:xfrm>
        </p:spPr>
        <p:txBody>
          <a:bodyPr>
            <a:normAutofit/>
          </a:bodyPr>
          <a:lstStyle/>
          <a:p>
            <a:r>
              <a:rPr lang="en-US" dirty="0"/>
              <a:t>College of Alameda Map Examples</a:t>
            </a:r>
          </a:p>
        </p:txBody>
      </p:sp>
      <p:sp>
        <p:nvSpPr>
          <p:cNvPr id="5" name="Content Placeholder 4">
            <a:extLst>
              <a:ext uri="{FF2B5EF4-FFF2-40B4-BE49-F238E27FC236}">
                <a16:creationId xmlns:a16="http://schemas.microsoft.com/office/drawing/2014/main" id="{2A29337F-A25F-D542-BBCB-C48E308024F4}"/>
              </a:ext>
            </a:extLst>
          </p:cNvPr>
          <p:cNvSpPr>
            <a:spLocks noGrp="1"/>
          </p:cNvSpPr>
          <p:nvPr>
            <p:ph sz="half" idx="1"/>
          </p:nvPr>
        </p:nvSpPr>
        <p:spPr>
          <a:xfrm flipH="1">
            <a:off x="12529420" y="3559398"/>
            <a:ext cx="855950" cy="3019000"/>
          </a:xfrm>
        </p:spPr>
        <p:txBody>
          <a:bodyPr/>
          <a:lstStyle/>
          <a:p>
            <a:endParaRPr lang="en-US" dirty="0"/>
          </a:p>
        </p:txBody>
      </p:sp>
    </p:spTree>
    <p:extLst>
      <p:ext uri="{BB962C8B-B14F-4D97-AF65-F5344CB8AC3E}">
        <p14:creationId xmlns:p14="http://schemas.microsoft.com/office/powerpoint/2010/main" val="141618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8"/>
          <p:cNvSpPr txBox="1">
            <a:spLocks noGrp="1"/>
          </p:cNvSpPr>
          <p:nvPr>
            <p:ph type="title"/>
          </p:nvPr>
        </p:nvSpPr>
        <p:spPr>
          <a:xfrm>
            <a:off x="1277650" y="365125"/>
            <a:ext cx="10046043" cy="1325563"/>
          </a:xfrm>
        </p:spPr>
        <p:txBody>
          <a:bodyPr spcFirstLastPara="1" vert="horz" lIns="91425" tIns="45700" rIns="91425" bIns="45700" rtlCol="0" anchor="b" anchorCtr="0">
            <a:normAutofit/>
          </a:bodyPr>
          <a:lstStyle/>
          <a:p>
            <a:pPr>
              <a:spcBef>
                <a:spcPts val="0"/>
              </a:spcBef>
            </a:pPr>
            <a:r>
              <a:rPr lang="en-US"/>
              <a:t>Why does a course belong in a specific semester?</a:t>
            </a:r>
          </a:p>
        </p:txBody>
      </p:sp>
      <p:sp>
        <p:nvSpPr>
          <p:cNvPr id="278" name="Google Shape;278;p38"/>
          <p:cNvSpPr txBox="1">
            <a:spLocks noGrp="1"/>
          </p:cNvSpPr>
          <p:nvPr>
            <p:ph sz="half" idx="1"/>
          </p:nvPr>
        </p:nvSpPr>
        <p:spPr>
          <a:xfrm>
            <a:off x="1277650" y="1798320"/>
            <a:ext cx="10058400" cy="4351338"/>
          </a:xfrm>
        </p:spPr>
        <p:txBody>
          <a:bodyPr spcFirstLastPara="1" vert="horz" lIns="91425" tIns="45700" rIns="91425" bIns="45700" rtlCol="0" anchorCtr="0">
            <a:normAutofit/>
          </a:bodyPr>
          <a:lstStyle/>
          <a:p>
            <a:pPr marL="457200" indent="-325755">
              <a:spcBef>
                <a:spcPts val="360"/>
              </a:spcBef>
              <a:buSzPts val="1530"/>
            </a:pPr>
            <a:r>
              <a:rPr lang="en-US"/>
              <a:t>Is the course a prerequisite for other courses?</a:t>
            </a:r>
          </a:p>
          <a:p>
            <a:pPr marL="457200" indent="-325755">
              <a:spcBef>
                <a:spcPts val="0"/>
              </a:spcBef>
              <a:buSzPts val="1530"/>
            </a:pPr>
            <a:r>
              <a:rPr lang="en-US"/>
              <a:t>Does the course rigor require preparation?</a:t>
            </a:r>
          </a:p>
          <a:p>
            <a:pPr marL="457200" indent="-325755">
              <a:spcBef>
                <a:spcPts val="0"/>
              </a:spcBef>
              <a:buSzPts val="1530"/>
            </a:pPr>
            <a:r>
              <a:rPr lang="en-US"/>
              <a:t>Does the course represent a milestone in student progress?</a:t>
            </a:r>
          </a:p>
          <a:p>
            <a:pPr marL="457200" indent="-325755">
              <a:spcBef>
                <a:spcPts val="0"/>
              </a:spcBef>
              <a:buSzPts val="1530"/>
            </a:pPr>
            <a:r>
              <a:rPr lang="en-US"/>
              <a:t>Can students use the course to pursue other majors within a meta major if they change major?</a:t>
            </a:r>
          </a:p>
          <a:p>
            <a:pPr marL="457200" indent="-325755">
              <a:spcBef>
                <a:spcPts val="0"/>
              </a:spcBef>
              <a:buSzPts val="1530"/>
            </a:pPr>
            <a:r>
              <a:rPr lang="en-US"/>
              <a:t>Is the course a hook course meant to engage student interest or vet suitability?</a:t>
            </a:r>
          </a:p>
          <a:p>
            <a:pPr marL="457200" indent="-325755">
              <a:spcBef>
                <a:spcPts val="0"/>
              </a:spcBef>
              <a:buSzPts val="1530"/>
            </a:pPr>
            <a:r>
              <a:rPr lang="en-US"/>
              <a:t>Does the course provide an important contribution to campus equity initiatives?</a:t>
            </a:r>
          </a:p>
          <a:p>
            <a:pPr marL="457200" indent="-325755">
              <a:spcBef>
                <a:spcPts val="0"/>
              </a:spcBef>
              <a:buSzPts val="1530"/>
            </a:pPr>
            <a:r>
              <a:rPr lang="en-US"/>
              <a:t>How does the timing/sequencing of the course address equity gaps?</a:t>
            </a:r>
          </a:p>
        </p:txBody>
      </p:sp>
      <p:sp>
        <p:nvSpPr>
          <p:cNvPr id="279" name="Google Shape;279;p38" hidden="1"/>
          <p:cNvSpPr txBox="1">
            <a:spLocks noGrp="1"/>
          </p:cNvSpPr>
          <p:nvPr>
            <p:ph type="sldNum" sz="quarter" idx="4294967295"/>
          </p:nvPr>
        </p:nvSpPr>
        <p:spPr>
          <a:xfrm>
            <a:off x="9144000" y="19050"/>
            <a:ext cx="1066800" cy="328500"/>
          </a:xfrm>
          <a:prstGeom prst="rect">
            <a:avLst/>
          </a:prstGeom>
        </p:spPr>
        <p:txBody>
          <a:bodyPr spcFirstLastPara="1" vert="horz" wrap="square" lIns="91425" tIns="45700" rIns="91425" bIns="45700" rtlCol="0" anchor="ctr" anchorCtr="0">
            <a:noAutofit/>
          </a:bodyPr>
          <a:lstStyle/>
          <a:p>
            <a:pPr algn="l">
              <a:spcAft>
                <a:spcPts val="600"/>
              </a:spcAft>
              <a:buClr>
                <a:srgbClr val="FFFFFF"/>
              </a:buClr>
              <a:buSzPts val="1400"/>
            </a:pPr>
            <a:fld id="{00000000-1234-1234-1234-123412341234}" type="slidenum">
              <a:rPr lang="en-US"/>
              <a:pPr algn="l">
                <a:spcAft>
                  <a:spcPts val="600"/>
                </a:spcAft>
                <a:buClr>
                  <a:srgbClr val="FFFFFF"/>
                </a:buClr>
                <a:buSzPts val="1400"/>
              </a:pPr>
              <a:t>12</a:t>
            </a:fld>
            <a:endParaRPr lang="en-US"/>
          </a:p>
        </p:txBody>
      </p:sp>
    </p:spTree>
    <p:extLst>
      <p:ext uri="{BB962C8B-B14F-4D97-AF65-F5344CB8AC3E}">
        <p14:creationId xmlns:p14="http://schemas.microsoft.com/office/powerpoint/2010/main" val="2892144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title"/>
          </p:nvPr>
        </p:nvSpPr>
        <p:spPr>
          <a:xfrm>
            <a:off x="1277650" y="365125"/>
            <a:ext cx="10046043" cy="1325563"/>
          </a:xfrm>
        </p:spPr>
        <p:txBody>
          <a:bodyPr spcFirstLastPara="1" vert="horz" lIns="91425" tIns="45700" rIns="91425" bIns="45700" rtlCol="0" anchor="b" anchorCtr="0">
            <a:normAutofit/>
          </a:bodyPr>
          <a:lstStyle/>
          <a:p>
            <a:pPr>
              <a:spcBef>
                <a:spcPts val="0"/>
              </a:spcBef>
            </a:pPr>
            <a:r>
              <a:rPr lang="en-US" dirty="0"/>
              <a:t>Why does a course belong in a specific semester?</a:t>
            </a:r>
          </a:p>
        </p:txBody>
      </p:sp>
      <p:sp>
        <p:nvSpPr>
          <p:cNvPr id="289" name="Google Shape;289;p39"/>
          <p:cNvSpPr txBox="1">
            <a:spLocks noGrp="1"/>
          </p:cNvSpPr>
          <p:nvPr>
            <p:ph sz="half" idx="1"/>
          </p:nvPr>
        </p:nvSpPr>
        <p:spPr>
          <a:xfrm>
            <a:off x="1277650" y="1798320"/>
            <a:ext cx="10058400" cy="4351338"/>
          </a:xfrm>
        </p:spPr>
        <p:txBody>
          <a:bodyPr spcFirstLastPara="1" vert="horz" lIns="91425" tIns="45700" rIns="91425" bIns="45700" rtlCol="0" anchorCtr="0">
            <a:normAutofit/>
          </a:bodyPr>
          <a:lstStyle/>
          <a:p>
            <a:pPr marL="457200" indent="-325755">
              <a:spcBef>
                <a:spcPts val="360"/>
              </a:spcBef>
              <a:buSzPts val="1530"/>
            </a:pPr>
            <a:r>
              <a:rPr lang="en-US"/>
              <a:t>Do you want English and Math in the first semester?</a:t>
            </a:r>
          </a:p>
          <a:p>
            <a:pPr marL="914400" lvl="1" indent="-381000">
              <a:spcBef>
                <a:spcPts val="0"/>
              </a:spcBef>
              <a:buSzPts val="2400"/>
            </a:pPr>
            <a:r>
              <a:rPr lang="en-US" sz="2400"/>
              <a:t>funding formula</a:t>
            </a:r>
          </a:p>
          <a:p>
            <a:pPr marL="914400" lvl="1" indent="-381000">
              <a:spcBef>
                <a:spcPts val="0"/>
              </a:spcBef>
              <a:buSzPts val="2400"/>
            </a:pPr>
            <a:r>
              <a:rPr lang="en-US" sz="2400"/>
              <a:t>enrollment  management</a:t>
            </a:r>
          </a:p>
          <a:p>
            <a:pPr marL="914400" lvl="1" indent="-381000">
              <a:spcBef>
                <a:spcPts val="0"/>
              </a:spcBef>
              <a:buSzPts val="2400"/>
            </a:pPr>
            <a:r>
              <a:rPr lang="en-US" sz="2400"/>
              <a:t>what are the potential unintended consequences </a:t>
            </a:r>
          </a:p>
          <a:p>
            <a:pPr marL="914400" lvl="1" indent="-381000">
              <a:spcBef>
                <a:spcPts val="0"/>
              </a:spcBef>
              <a:buSzPts val="2400"/>
            </a:pPr>
            <a:r>
              <a:rPr lang="en-US" sz="2400"/>
              <a:t>conversations with faculty and administration </a:t>
            </a:r>
          </a:p>
          <a:p>
            <a:pPr marL="914400" lvl="1" indent="-381000">
              <a:spcBef>
                <a:spcPts val="0"/>
              </a:spcBef>
              <a:buSzPts val="2400"/>
            </a:pPr>
            <a:r>
              <a:rPr lang="en-US" sz="2400"/>
              <a:t>what about part-time students</a:t>
            </a:r>
          </a:p>
          <a:p>
            <a:pPr marL="914400" lvl="1" indent="-381000">
              <a:spcBef>
                <a:spcPts val="0"/>
              </a:spcBef>
              <a:buSzPts val="2400"/>
            </a:pPr>
            <a:endParaRPr lang="en-US" sz="2400"/>
          </a:p>
          <a:p>
            <a:pPr marL="457200" indent="-325755">
              <a:spcBef>
                <a:spcPts val="0"/>
              </a:spcBef>
              <a:buSzPts val="2400"/>
            </a:pPr>
            <a:r>
              <a:rPr lang="en-US"/>
              <a:t>Discuss in Chat: What other sequencing considerations are important on your campus? </a:t>
            </a:r>
          </a:p>
        </p:txBody>
      </p:sp>
      <p:sp>
        <p:nvSpPr>
          <p:cNvPr id="290" name="Google Shape;290;p39" hidden="1"/>
          <p:cNvSpPr txBox="1">
            <a:spLocks noGrp="1"/>
          </p:cNvSpPr>
          <p:nvPr>
            <p:ph type="sldNum" sz="quarter" idx="4294967295"/>
          </p:nvPr>
        </p:nvSpPr>
        <p:spPr>
          <a:xfrm>
            <a:off x="9144000" y="19050"/>
            <a:ext cx="1066800" cy="328500"/>
          </a:xfrm>
          <a:prstGeom prst="rect">
            <a:avLst/>
          </a:prstGeom>
        </p:spPr>
        <p:txBody>
          <a:bodyPr spcFirstLastPara="1" vert="horz" wrap="square" lIns="91425" tIns="45700" rIns="91425" bIns="45700" rtlCol="0" anchor="ctr" anchorCtr="0">
            <a:noAutofit/>
          </a:bodyPr>
          <a:lstStyle/>
          <a:p>
            <a:pPr algn="l">
              <a:spcAft>
                <a:spcPts val="600"/>
              </a:spcAft>
              <a:buClr>
                <a:srgbClr val="FFFFFF"/>
              </a:buClr>
              <a:buSzPts val="1400"/>
            </a:pPr>
            <a:fld id="{00000000-1234-1234-1234-123412341234}" type="slidenum">
              <a:rPr lang="en-US"/>
              <a:pPr algn="l">
                <a:spcAft>
                  <a:spcPts val="600"/>
                </a:spcAft>
                <a:buClr>
                  <a:srgbClr val="FFFFFF"/>
                </a:buClr>
                <a:buSzPts val="1400"/>
              </a:pPr>
              <a:t>13</a:t>
            </a:fld>
            <a:endParaRPr lang="en-US"/>
          </a:p>
        </p:txBody>
      </p:sp>
    </p:spTree>
    <p:extLst>
      <p:ext uri="{BB962C8B-B14F-4D97-AF65-F5344CB8AC3E}">
        <p14:creationId xmlns:p14="http://schemas.microsoft.com/office/powerpoint/2010/main" val="2066523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3"/>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dirty="0">
                <a:latin typeface="Arial"/>
                <a:cs typeface="Arial"/>
              </a:rPr>
              <a:t>Course scheduling</a:t>
            </a:r>
            <a:endParaRPr lang="en-US" dirty="0">
              <a:highlight>
                <a:srgbClr val="FFFF00"/>
              </a:highlight>
              <a:latin typeface="Arial"/>
              <a:cs typeface="Arial"/>
            </a:endParaRPr>
          </a:p>
        </p:txBody>
      </p:sp>
      <p:sp>
        <p:nvSpPr>
          <p:cNvPr id="326" name="Google Shape;326;p43"/>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chemeClr val="accent1"/>
              </a:buClr>
              <a:buSzPts val="2040"/>
              <a:buNone/>
            </a:pPr>
            <a:r>
              <a:rPr lang="en-US" sz="2200" dirty="0">
                <a:solidFill>
                  <a:schemeClr val="tx2"/>
                </a:solidFill>
                <a:latin typeface="Calibri"/>
                <a:cs typeface="Calibri"/>
              </a:rPr>
              <a:t>Points to consider:</a:t>
            </a:r>
          </a:p>
          <a:p>
            <a:pPr marL="0" indent="0">
              <a:lnSpc>
                <a:spcPct val="100000"/>
              </a:lnSpc>
              <a:spcBef>
                <a:spcPts val="0"/>
              </a:spcBef>
              <a:buClr>
                <a:schemeClr val="accent1"/>
              </a:buClr>
              <a:buSzPts val="2040"/>
              <a:buNone/>
            </a:pPr>
            <a:r>
              <a:rPr lang="en-US" sz="2200" dirty="0">
                <a:solidFill>
                  <a:schemeClr val="tx2"/>
                </a:solidFill>
                <a:latin typeface="Calibri"/>
                <a:cs typeface="Calibri"/>
              </a:rPr>
              <a:t>Where does the class fall in the sequence on the program map?</a:t>
            </a:r>
          </a:p>
          <a:p>
            <a:pPr marL="0" indent="0">
              <a:lnSpc>
                <a:spcPct val="100000"/>
              </a:lnSpc>
              <a:spcBef>
                <a:spcPts val="0"/>
              </a:spcBef>
              <a:buClr>
                <a:schemeClr val="accent1"/>
              </a:buClr>
              <a:buSzPts val="2040"/>
              <a:buNone/>
            </a:pPr>
            <a:r>
              <a:rPr lang="en-US" sz="2200" dirty="0">
                <a:solidFill>
                  <a:schemeClr val="tx2"/>
                </a:solidFill>
                <a:latin typeface="Calibri"/>
                <a:cs typeface="Calibri"/>
              </a:rPr>
              <a:t>How many students does the program have?</a:t>
            </a:r>
          </a:p>
          <a:p>
            <a:pPr marL="0" indent="0">
              <a:lnSpc>
                <a:spcPct val="100000"/>
              </a:lnSpc>
              <a:spcBef>
                <a:spcPts val="0"/>
              </a:spcBef>
              <a:buClr>
                <a:schemeClr val="accent1"/>
              </a:buClr>
              <a:buSzPts val="2040"/>
              <a:buNone/>
            </a:pPr>
            <a:r>
              <a:rPr lang="en-US" sz="2200" dirty="0">
                <a:solidFill>
                  <a:schemeClr val="tx2"/>
                </a:solidFill>
                <a:latin typeface="Calibri"/>
                <a:cs typeface="Calibri"/>
              </a:rPr>
              <a:t>How many sections of the class will you need and in which semester?</a:t>
            </a:r>
          </a:p>
          <a:p>
            <a:pPr marL="0" indent="0">
              <a:lnSpc>
                <a:spcPct val="100000"/>
              </a:lnSpc>
              <a:spcBef>
                <a:spcPts val="0"/>
              </a:spcBef>
              <a:buClr>
                <a:schemeClr val="accent1"/>
              </a:buClr>
              <a:buSzPts val="2040"/>
              <a:buNone/>
            </a:pPr>
            <a:r>
              <a:rPr lang="en-US" sz="2200" dirty="0">
                <a:solidFill>
                  <a:schemeClr val="tx2"/>
                </a:solidFill>
                <a:latin typeface="Calibri"/>
                <a:cs typeface="Calibri"/>
              </a:rPr>
              <a:t>What times/days is student demand high for this specific program?</a:t>
            </a:r>
          </a:p>
          <a:p>
            <a:pPr marL="0" indent="0">
              <a:lnSpc>
                <a:spcPct val="100000"/>
              </a:lnSpc>
              <a:spcBef>
                <a:spcPts val="0"/>
              </a:spcBef>
              <a:buClr>
                <a:schemeClr val="accent1"/>
              </a:buClr>
              <a:buSzPts val="2040"/>
              <a:buNone/>
            </a:pPr>
            <a:r>
              <a:rPr lang="en-US" sz="2200" dirty="0">
                <a:solidFill>
                  <a:schemeClr val="tx2"/>
                </a:solidFill>
                <a:latin typeface="Calibri"/>
                <a:cs typeface="Calibri"/>
              </a:rPr>
              <a:t>What are the equity needs of students who will take the courses for this degree/certificate?</a:t>
            </a:r>
          </a:p>
          <a:p>
            <a:pPr marL="0" indent="0">
              <a:lnSpc>
                <a:spcPct val="100000"/>
              </a:lnSpc>
              <a:spcBef>
                <a:spcPts val="0"/>
              </a:spcBef>
              <a:buClr>
                <a:schemeClr val="accent1"/>
              </a:buClr>
              <a:buSzPts val="2040"/>
              <a:buNone/>
            </a:pPr>
            <a:r>
              <a:rPr lang="en-US" sz="2200" dirty="0">
                <a:solidFill>
                  <a:schemeClr val="tx2"/>
                </a:solidFill>
                <a:latin typeface="Calibri"/>
                <a:cs typeface="Calibri"/>
              </a:rPr>
              <a:t>Have you consider having this certificate/degree as part of a night-time or weekend program?</a:t>
            </a:r>
          </a:p>
          <a:p>
            <a:pPr marL="0" indent="0">
              <a:lnSpc>
                <a:spcPct val="100000"/>
              </a:lnSpc>
              <a:spcBef>
                <a:spcPts val="0"/>
              </a:spcBef>
              <a:buClr>
                <a:schemeClr val="accent1"/>
              </a:buClr>
              <a:buSzPts val="2040"/>
              <a:buNone/>
            </a:pPr>
            <a:r>
              <a:rPr lang="en-US" sz="2200" dirty="0">
                <a:solidFill>
                  <a:schemeClr val="tx2"/>
                </a:solidFill>
                <a:latin typeface="Calibri"/>
                <a:cs typeface="Calibri"/>
              </a:rPr>
              <a:t>Do you have the full student support services available to the students if you put the courses in the evenings and weekend?</a:t>
            </a:r>
          </a:p>
          <a:p>
            <a:pPr marL="0" indent="0">
              <a:lnSpc>
                <a:spcPct val="100000"/>
              </a:lnSpc>
              <a:spcBef>
                <a:spcPts val="0"/>
              </a:spcBef>
              <a:buClr>
                <a:schemeClr val="accent1"/>
              </a:buClr>
              <a:buSzPts val="2040"/>
              <a:buNone/>
            </a:pPr>
            <a:r>
              <a:rPr lang="en-US" sz="2200" dirty="0">
                <a:solidFill>
                  <a:schemeClr val="tx2"/>
                </a:solidFill>
                <a:latin typeface="Calibri"/>
                <a:cs typeface="Calibri"/>
              </a:rPr>
              <a:t>How many courses in this area are offered at the same days/times?</a:t>
            </a:r>
          </a:p>
          <a:p>
            <a:pPr marL="0" indent="0">
              <a:lnSpc>
                <a:spcPct val="100000"/>
              </a:lnSpc>
              <a:spcBef>
                <a:spcPts val="0"/>
              </a:spcBef>
              <a:buClr>
                <a:schemeClr val="accent1"/>
              </a:buClr>
              <a:buSzPts val="2040"/>
              <a:buNone/>
            </a:pPr>
            <a:r>
              <a:rPr lang="en-US" sz="2200" dirty="0">
                <a:solidFill>
                  <a:schemeClr val="tx2"/>
                </a:solidFill>
                <a:latin typeface="Calibri"/>
                <a:cs typeface="Calibri"/>
              </a:rPr>
              <a:t>Are GE courses offered at varying days/times for all student access?</a:t>
            </a:r>
          </a:p>
        </p:txBody>
      </p:sp>
    </p:spTree>
    <p:extLst>
      <p:ext uri="{BB962C8B-B14F-4D97-AF65-F5344CB8AC3E}">
        <p14:creationId xmlns:p14="http://schemas.microsoft.com/office/powerpoint/2010/main" val="1884760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9653F-2168-403C-BC93-B3101C7A3B41}"/>
              </a:ext>
            </a:extLst>
          </p:cNvPr>
          <p:cNvSpPr>
            <a:spLocks noGrp="1"/>
          </p:cNvSpPr>
          <p:nvPr>
            <p:ph type="title"/>
          </p:nvPr>
        </p:nvSpPr>
        <p:spPr>
          <a:xfrm>
            <a:off x="1277650" y="365125"/>
            <a:ext cx="10046043" cy="1325563"/>
          </a:xfrm>
        </p:spPr>
        <p:txBody>
          <a:bodyPr anchor="ctr">
            <a:normAutofit/>
          </a:bodyPr>
          <a:lstStyle/>
          <a:p>
            <a:r>
              <a:rPr lang="en-US" dirty="0"/>
              <a:t>Block Scheduling</a:t>
            </a:r>
          </a:p>
        </p:txBody>
      </p:sp>
      <p:pic>
        <p:nvPicPr>
          <p:cNvPr id="5" name="Picture 5" descr="A screenshot of an excel spreadsheet, showing a block schedule.">
            <a:extLst>
              <a:ext uri="{FF2B5EF4-FFF2-40B4-BE49-F238E27FC236}">
                <a16:creationId xmlns:a16="http://schemas.microsoft.com/office/drawing/2014/main" id="{E7BA85AC-A4B9-4CCD-BD4E-3A53AD7CBFD9}"/>
              </a:ext>
            </a:extLst>
          </p:cNvPr>
          <p:cNvPicPr>
            <a:picLocks noGrp="1" noChangeAspect="1"/>
          </p:cNvPicPr>
          <p:nvPr>
            <p:ph sz="half" idx="1"/>
          </p:nvPr>
        </p:nvPicPr>
        <p:blipFill>
          <a:blip r:embed="rId3"/>
          <a:stretch>
            <a:fillRect/>
          </a:stretch>
        </p:blipFill>
        <p:spPr>
          <a:xfrm>
            <a:off x="2158150" y="1390966"/>
            <a:ext cx="7747850" cy="5210429"/>
          </a:xfrm>
          <a:noFill/>
          <a:ln>
            <a:solidFill>
              <a:schemeClr val="accent5"/>
            </a:solidFill>
          </a:ln>
        </p:spPr>
      </p:pic>
      <p:sp>
        <p:nvSpPr>
          <p:cNvPr id="4" name="Slide Number Placeholder 3" hidden="1">
            <a:extLst>
              <a:ext uri="{FF2B5EF4-FFF2-40B4-BE49-F238E27FC236}">
                <a16:creationId xmlns:a16="http://schemas.microsoft.com/office/drawing/2014/main" id="{5490C452-CCD0-43CB-B6EE-21FE5B9457A4}"/>
              </a:ext>
            </a:extLst>
          </p:cNvPr>
          <p:cNvSpPr>
            <a:spLocks noGrp="1"/>
          </p:cNvSpPr>
          <p:nvPr>
            <p:ph type="sldNum" sz="quarter" idx="4294967295"/>
          </p:nvPr>
        </p:nvSpPr>
        <p:spPr>
          <a:xfrm>
            <a:off x="11244648" y="6356350"/>
            <a:ext cx="714633" cy="365125"/>
          </a:xfrm>
        </p:spPr>
        <p:txBody>
          <a:bodyPr/>
          <a:lstStyle/>
          <a:p>
            <a:pPr>
              <a:spcAft>
                <a:spcPts val="600"/>
              </a:spcAft>
            </a:pPr>
            <a:fld id="{492D8F1A-69A8-9242-9469-8400121D240A}" type="slidenum">
              <a:rPr lang="en-US" smtClean="0"/>
              <a:pPr>
                <a:spcAft>
                  <a:spcPts val="600"/>
                </a:spcAft>
              </a:pPr>
              <a:t>15</a:t>
            </a:fld>
            <a:endParaRPr lang="en-US"/>
          </a:p>
        </p:txBody>
      </p:sp>
    </p:spTree>
    <p:extLst>
      <p:ext uri="{BB962C8B-B14F-4D97-AF65-F5344CB8AC3E}">
        <p14:creationId xmlns:p14="http://schemas.microsoft.com/office/powerpoint/2010/main" val="3501010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5"/>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latin typeface="Palatino"/>
                <a:cs typeface="Arial"/>
              </a:rPr>
              <a:t>Questions to Ask: </a:t>
            </a:r>
          </a:p>
        </p:txBody>
      </p:sp>
      <p:sp>
        <p:nvSpPr>
          <p:cNvPr id="348" name="Google Shape;348;p45"/>
          <p:cNvSpPr txBox="1">
            <a:spLocks noGrp="1"/>
          </p:cNvSpPr>
          <p:nvPr>
            <p:ph sz="half" idx="1"/>
          </p:nvPr>
        </p:nvSpPr>
        <p:spPr>
          <a:prstGeom prst="rect">
            <a:avLst/>
          </a:prstGeom>
          <a:noFill/>
          <a:ln>
            <a:noFill/>
          </a:ln>
        </p:spPr>
        <p:txBody>
          <a:bodyPr spcFirstLastPara="1" vert="horz" wrap="square" lIns="91425" tIns="45700" rIns="91425" bIns="45700" rtlCol="0" anchor="t" anchorCtr="0">
            <a:noAutofit/>
          </a:bodyPr>
          <a:lstStyle/>
          <a:p>
            <a:pPr marL="182880" indent="-52705">
              <a:spcBef>
                <a:spcPts val="480"/>
              </a:spcBef>
              <a:buClr>
                <a:schemeClr val="accent1"/>
              </a:buClr>
              <a:buSzPts val="2040"/>
              <a:buNone/>
            </a:pPr>
            <a:r>
              <a:rPr lang="en-US" sz="2400" b="1" u="sng" dirty="0">
                <a:solidFill>
                  <a:schemeClr val="tx2"/>
                </a:solidFill>
                <a:latin typeface="Calibri"/>
                <a:ea typeface="Calibri"/>
                <a:cs typeface="Calibri"/>
                <a:sym typeface="Calibri"/>
              </a:rPr>
              <a:t>General Education Patterns</a:t>
            </a:r>
            <a:endParaRPr lang="en-US" sz="2400" u="sng" dirty="0">
              <a:solidFill>
                <a:schemeClr val="tx2"/>
              </a:solidFill>
              <a:latin typeface="Calibri"/>
              <a:ea typeface="Calibri"/>
              <a:cs typeface="Gill Sans"/>
            </a:endParaRPr>
          </a:p>
          <a:p>
            <a:pPr marL="228600" lvl="1">
              <a:lnSpc>
                <a:spcPct val="100000"/>
              </a:lnSpc>
              <a:spcBef>
                <a:spcPts val="0"/>
              </a:spcBef>
              <a:buClr>
                <a:schemeClr val="accent1"/>
              </a:buClr>
              <a:buSzPts val="2040"/>
            </a:pPr>
            <a:r>
              <a:rPr lang="en-US" sz="2400" dirty="0">
                <a:solidFill>
                  <a:schemeClr val="tx2"/>
                </a:solidFill>
                <a:latin typeface="Calibri"/>
                <a:cs typeface="Calibri"/>
              </a:rPr>
              <a:t>Have you included the golden four in the first academic year?  (Transfer level English, Math, Communication, Critical Thinking)</a:t>
            </a:r>
            <a:endParaRPr lang="en-US" sz="2400" dirty="0">
              <a:solidFill>
                <a:schemeClr val="tx2"/>
              </a:solidFill>
            </a:endParaRPr>
          </a:p>
          <a:p>
            <a:pPr marL="182245" indent="-182245">
              <a:lnSpc>
                <a:spcPct val="100000"/>
              </a:lnSpc>
              <a:spcBef>
                <a:spcPts val="0"/>
              </a:spcBef>
              <a:buClr>
                <a:schemeClr val="accent1"/>
              </a:buClr>
              <a:buSzPts val="2040"/>
              <a:buFont typeface="Arial,Sans-Serif" panose="020B0604020202020204" pitchFamily="34" charset="0"/>
            </a:pPr>
            <a:r>
              <a:rPr lang="en-US" dirty="0">
                <a:solidFill>
                  <a:schemeClr val="tx2"/>
                </a:solidFill>
                <a:latin typeface="Calibri"/>
                <a:ea typeface="Calibri"/>
                <a:cs typeface="Calibri"/>
                <a:sym typeface="Calibri"/>
              </a:rPr>
              <a:t>What are your students' goals?</a:t>
            </a:r>
            <a:endParaRPr lang="en-US" dirty="0">
              <a:solidFill>
                <a:schemeClr val="tx2"/>
              </a:solidFill>
              <a:latin typeface="Calibri"/>
              <a:ea typeface="Calibri"/>
              <a:cs typeface="Gill Sans"/>
            </a:endParaRPr>
          </a:p>
          <a:p>
            <a:pPr marL="639445" lvl="1" indent="-182245">
              <a:lnSpc>
                <a:spcPct val="100000"/>
              </a:lnSpc>
              <a:spcBef>
                <a:spcPts val="0"/>
              </a:spcBef>
              <a:buClr>
                <a:schemeClr val="accent1"/>
              </a:buClr>
              <a:buSzPts val="2040"/>
              <a:buFont typeface="Arial,Sans-Serif" panose="020B0604020202020204" pitchFamily="34" charset="0"/>
            </a:pPr>
            <a:r>
              <a:rPr lang="en-US" sz="2400" dirty="0">
                <a:solidFill>
                  <a:schemeClr val="tx2"/>
                </a:solidFill>
                <a:latin typeface="Calibri"/>
                <a:ea typeface="Calibri"/>
                <a:cs typeface="Calibri"/>
                <a:sym typeface="Calibri"/>
              </a:rPr>
              <a:t>Local GE, CSU Breadth, IGETC</a:t>
            </a:r>
            <a:endParaRPr lang="en-US" sz="2400" dirty="0">
              <a:solidFill>
                <a:schemeClr val="tx2"/>
              </a:solidFill>
              <a:latin typeface="Calibri"/>
              <a:ea typeface="Calibri"/>
              <a:sym typeface="Calibri"/>
            </a:endParaRPr>
          </a:p>
          <a:p>
            <a:pPr marL="639445" lvl="1" indent="-182245">
              <a:lnSpc>
                <a:spcPct val="100000"/>
              </a:lnSpc>
              <a:spcBef>
                <a:spcPts val="0"/>
              </a:spcBef>
              <a:buClr>
                <a:schemeClr val="accent1"/>
              </a:buClr>
              <a:buSzPts val="2040"/>
            </a:pPr>
            <a:r>
              <a:rPr lang="en-US" sz="2400" dirty="0">
                <a:solidFill>
                  <a:schemeClr val="tx2"/>
                </a:solidFill>
                <a:latin typeface="Calibri"/>
                <a:ea typeface="Calibri"/>
                <a:cs typeface="Calibri"/>
                <a:sym typeface="Calibri"/>
              </a:rPr>
              <a:t>How</a:t>
            </a:r>
            <a:r>
              <a:rPr lang="en-US" sz="2400" dirty="0">
                <a:solidFill>
                  <a:schemeClr val="tx2"/>
                </a:solidFill>
                <a:latin typeface="Calibri"/>
                <a:cs typeface="Calibri"/>
              </a:rPr>
              <a:t> closely do your three patterns (Local, CSU, IGETC) align in their shared areas?</a:t>
            </a:r>
            <a:endParaRPr lang="en-US" sz="2400" dirty="0">
              <a:solidFill>
                <a:schemeClr val="tx2"/>
              </a:solidFill>
            </a:endParaRPr>
          </a:p>
          <a:p>
            <a:pPr marL="182245" indent="-182245">
              <a:lnSpc>
                <a:spcPct val="100000"/>
              </a:lnSpc>
              <a:spcBef>
                <a:spcPts val="480"/>
              </a:spcBef>
              <a:buClr>
                <a:schemeClr val="accent1"/>
              </a:buClr>
              <a:buSzPts val="2040"/>
            </a:pPr>
            <a:r>
              <a:rPr lang="en-US" dirty="0">
                <a:solidFill>
                  <a:schemeClr val="tx2"/>
                </a:solidFill>
                <a:latin typeface="Calibri"/>
                <a:cs typeface="Calibri"/>
              </a:rPr>
              <a:t>Initial maps and schedules may be based on a "standard" student profile</a:t>
            </a:r>
            <a:endParaRPr lang="en-US" dirty="0">
              <a:solidFill>
                <a:schemeClr val="tx2"/>
              </a:solidFill>
              <a:latin typeface="Calibri"/>
              <a:cs typeface="Gill Sans"/>
            </a:endParaRPr>
          </a:p>
          <a:p>
            <a:pPr marL="457200" lvl="1" indent="-182245">
              <a:lnSpc>
                <a:spcPct val="100000"/>
              </a:lnSpc>
              <a:spcBef>
                <a:spcPts val="400"/>
              </a:spcBef>
              <a:buClr>
                <a:schemeClr val="accent1"/>
              </a:buClr>
              <a:buSzPts val="2040"/>
            </a:pPr>
            <a:r>
              <a:rPr lang="en-US" sz="2400" dirty="0">
                <a:solidFill>
                  <a:schemeClr val="tx2"/>
                </a:solidFill>
                <a:latin typeface="Calibri"/>
                <a:cs typeface="Calibri"/>
              </a:rPr>
              <a:t>Beginning at transfer-level ENGL / MATH</a:t>
            </a:r>
            <a:endParaRPr lang="en-US" sz="2400" dirty="0">
              <a:solidFill>
                <a:schemeClr val="tx2"/>
              </a:solidFill>
              <a:latin typeface="Calibri"/>
              <a:cs typeface="Gill Sans"/>
            </a:endParaRPr>
          </a:p>
          <a:p>
            <a:pPr marL="457200" lvl="1" indent="-182245">
              <a:lnSpc>
                <a:spcPct val="100000"/>
              </a:lnSpc>
              <a:spcBef>
                <a:spcPts val="400"/>
              </a:spcBef>
              <a:buClr>
                <a:schemeClr val="accent1"/>
              </a:buClr>
              <a:buSzPts val="2040"/>
            </a:pPr>
            <a:r>
              <a:rPr lang="en-US" sz="2400" dirty="0">
                <a:solidFill>
                  <a:schemeClr val="tx2"/>
                </a:solidFill>
                <a:latin typeface="Calibri"/>
                <a:cs typeface="Calibri"/>
              </a:rPr>
              <a:t>Declared transfer institution (UC or CSU not a private)</a:t>
            </a:r>
            <a:endParaRPr lang="en-US" sz="2400" dirty="0">
              <a:solidFill>
                <a:schemeClr val="tx2"/>
              </a:solidFill>
            </a:endParaRPr>
          </a:p>
        </p:txBody>
      </p:sp>
      <p:sp>
        <p:nvSpPr>
          <p:cNvPr id="2" name="TextBox 1">
            <a:extLst>
              <a:ext uri="{FF2B5EF4-FFF2-40B4-BE49-F238E27FC236}">
                <a16:creationId xmlns:a16="http://schemas.microsoft.com/office/drawing/2014/main" id="{A4B072D9-396B-42E4-98C4-BEF505A31E85}"/>
              </a:ext>
            </a:extLst>
          </p:cNvPr>
          <p:cNvSpPr txBox="1"/>
          <p:nvPr/>
        </p:nvSpPr>
        <p:spPr>
          <a:xfrm>
            <a:off x="4610441" y="563290"/>
            <a:ext cx="741145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513628"/>
                </a:solidFill>
                <a:latin typeface="Calibri"/>
              </a:rPr>
              <a:t>Considerations from Counselors and  Articulation Officers</a:t>
            </a:r>
            <a:endParaRPr lang="en-US" sz="3200"/>
          </a:p>
        </p:txBody>
      </p:sp>
    </p:spTree>
    <p:extLst>
      <p:ext uri="{BB962C8B-B14F-4D97-AF65-F5344CB8AC3E}">
        <p14:creationId xmlns:p14="http://schemas.microsoft.com/office/powerpoint/2010/main" val="253541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646C-ECFF-4D2D-846A-4A107FF49E9C}"/>
              </a:ext>
            </a:extLst>
          </p:cNvPr>
          <p:cNvSpPr>
            <a:spLocks noGrp="1"/>
          </p:cNvSpPr>
          <p:nvPr>
            <p:ph type="title"/>
          </p:nvPr>
        </p:nvSpPr>
        <p:spPr>
          <a:xfrm>
            <a:off x="247135" y="1335091"/>
            <a:ext cx="3583461" cy="1611995"/>
          </a:xfrm>
        </p:spPr>
        <p:txBody>
          <a:bodyPr anchor="b">
            <a:normAutofit/>
          </a:bodyPr>
          <a:lstStyle/>
          <a:p>
            <a:r>
              <a:rPr lang="en-US" dirty="0"/>
              <a:t>PAUSE</a:t>
            </a:r>
          </a:p>
        </p:txBody>
      </p:sp>
      <p:pic>
        <p:nvPicPr>
          <p:cNvPr id="5" name="Picture 5" descr="A close up photo of raised hands&#10;&#10;">
            <a:extLst>
              <a:ext uri="{FF2B5EF4-FFF2-40B4-BE49-F238E27FC236}">
                <a16:creationId xmlns:a16="http://schemas.microsoft.com/office/drawing/2014/main" id="{F1794FBC-5529-411B-9FCC-58C625A8AE33}"/>
              </a:ext>
            </a:extLst>
          </p:cNvPr>
          <p:cNvPicPr>
            <a:picLocks noChangeAspect="1"/>
          </p:cNvPicPr>
          <p:nvPr/>
        </p:nvPicPr>
        <p:blipFill rotWithShape="1">
          <a:blip r:embed="rId2"/>
          <a:srcRect l="4407" r="237" b="1"/>
          <a:stretch/>
        </p:blipFill>
        <p:spPr>
          <a:xfrm>
            <a:off x="4360759" y="1112108"/>
            <a:ext cx="6672648" cy="4670854"/>
          </a:xfrm>
          <a:prstGeom prst="rect">
            <a:avLst/>
          </a:prstGeom>
          <a:noFill/>
        </p:spPr>
      </p:pic>
      <p:sp>
        <p:nvSpPr>
          <p:cNvPr id="3" name="Content Placeholder 2">
            <a:extLst>
              <a:ext uri="{FF2B5EF4-FFF2-40B4-BE49-F238E27FC236}">
                <a16:creationId xmlns:a16="http://schemas.microsoft.com/office/drawing/2014/main" id="{5D62197B-2708-4A03-AE84-EF4572F7E435}"/>
              </a:ext>
            </a:extLst>
          </p:cNvPr>
          <p:cNvSpPr>
            <a:spLocks noGrp="1"/>
          </p:cNvSpPr>
          <p:nvPr>
            <p:ph type="body" sz="half" idx="2"/>
          </p:nvPr>
        </p:nvSpPr>
        <p:spPr>
          <a:xfrm>
            <a:off x="247135" y="2928551"/>
            <a:ext cx="3583461" cy="2533135"/>
          </a:xfrm>
        </p:spPr>
        <p:txBody>
          <a:bodyPr vert="horz" lIns="91440" tIns="45720" rIns="91440" bIns="45720" rtlCol="0">
            <a:normAutofit/>
          </a:bodyPr>
          <a:lstStyle/>
          <a:p>
            <a:pPr marL="0" indent="0">
              <a:buNone/>
            </a:pPr>
            <a:r>
              <a:rPr lang="en-US" dirty="0"/>
              <a:t>Remember to use “raise hand” for questions!</a:t>
            </a:r>
          </a:p>
          <a:p>
            <a:pPr marL="0" indent="0">
              <a:buNone/>
            </a:pPr>
            <a:endParaRPr lang="en-US" dirty="0"/>
          </a:p>
        </p:txBody>
      </p:sp>
      <p:sp>
        <p:nvSpPr>
          <p:cNvPr id="4" name="Slide Number Placeholder 3">
            <a:extLst>
              <a:ext uri="{FF2B5EF4-FFF2-40B4-BE49-F238E27FC236}">
                <a16:creationId xmlns:a16="http://schemas.microsoft.com/office/drawing/2014/main" id="{3D9BAD6A-AF50-4EAB-BF67-1348C8BB386F}"/>
              </a:ext>
            </a:extLst>
          </p:cNvPr>
          <p:cNvSpPr>
            <a:spLocks noGrp="1"/>
          </p:cNvSpPr>
          <p:nvPr>
            <p:ph type="sldNum" sz="quarter" idx="12"/>
          </p:nvPr>
        </p:nvSpPr>
        <p:spPr>
          <a:xfrm>
            <a:off x="8290207" y="6356350"/>
            <a:ext cx="2743200" cy="365125"/>
          </a:xfrm>
        </p:spPr>
        <p:txBody>
          <a:bodyPr anchor="ctr">
            <a:normAutofit/>
          </a:bodyPr>
          <a:lstStyle/>
          <a:p>
            <a:pPr>
              <a:spcAft>
                <a:spcPts val="600"/>
              </a:spcAft>
            </a:pPr>
            <a:fld id="{492D8F1A-69A8-9242-9469-8400121D240A}" type="slidenum">
              <a:rPr lang="en-US" smtClean="0"/>
              <a:pPr>
                <a:spcAft>
                  <a:spcPts val="600"/>
                </a:spcAft>
              </a:pPr>
              <a:t>17</a:t>
            </a:fld>
            <a:endParaRPr lang="en-US"/>
          </a:p>
        </p:txBody>
      </p:sp>
    </p:spTree>
    <p:extLst>
      <p:ext uri="{BB962C8B-B14F-4D97-AF65-F5344CB8AC3E}">
        <p14:creationId xmlns:p14="http://schemas.microsoft.com/office/powerpoint/2010/main" val="2740358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01C57-FD2D-4EAA-B157-9363C15CF447}"/>
              </a:ext>
            </a:extLst>
          </p:cNvPr>
          <p:cNvSpPr>
            <a:spLocks noGrp="1"/>
          </p:cNvSpPr>
          <p:nvPr>
            <p:ph type="title"/>
          </p:nvPr>
        </p:nvSpPr>
        <p:spPr>
          <a:xfrm>
            <a:off x="1066800" y="153703"/>
            <a:ext cx="10058400" cy="1101660"/>
          </a:xfrm>
        </p:spPr>
        <p:txBody>
          <a:bodyPr/>
          <a:lstStyle/>
          <a:p>
            <a:r>
              <a:rPr lang="en-US" dirty="0">
                <a:latin typeface="Palatino"/>
              </a:rPr>
              <a:t>Equity-minded Considerations</a:t>
            </a:r>
            <a:endParaRPr lang="en-US" dirty="0"/>
          </a:p>
        </p:txBody>
      </p:sp>
      <p:sp>
        <p:nvSpPr>
          <p:cNvPr id="3" name="Content Placeholder 2">
            <a:extLst>
              <a:ext uri="{FF2B5EF4-FFF2-40B4-BE49-F238E27FC236}">
                <a16:creationId xmlns:a16="http://schemas.microsoft.com/office/drawing/2014/main" id="{8358A2E3-A16A-4AD7-A124-6BB41547B31A}"/>
              </a:ext>
            </a:extLst>
          </p:cNvPr>
          <p:cNvSpPr>
            <a:spLocks noGrp="1"/>
          </p:cNvSpPr>
          <p:nvPr>
            <p:ph idx="1"/>
          </p:nvPr>
        </p:nvSpPr>
        <p:spPr/>
        <p:txBody>
          <a:bodyPr vert="horz" lIns="91440" tIns="45720" rIns="91440" bIns="45720" rtlCol="0" anchor="t">
            <a:normAutofit/>
          </a:bodyPr>
          <a:lstStyle/>
          <a:p>
            <a:pPr marL="182245" indent="-182245">
              <a:lnSpc>
                <a:spcPct val="100000"/>
              </a:lnSpc>
              <a:spcBef>
                <a:spcPts val="0"/>
              </a:spcBef>
              <a:buFont typeface="Arial,Sans-Serif" panose="020B0604020202020204" pitchFamily="34" charset="0"/>
            </a:pPr>
            <a:r>
              <a:rPr lang="en-US" dirty="0">
                <a:solidFill>
                  <a:schemeClr val="tx2"/>
                </a:solidFill>
                <a:latin typeface="Calibri"/>
                <a:cs typeface="Calibri"/>
              </a:rPr>
              <a:t>Since most Community College students are part-time, have you examined the students in your programs? What are their course taking patterns (days, evenings, weekends). How does the schedule align with their needs?</a:t>
            </a:r>
            <a:endParaRPr lang="en-US" dirty="0">
              <a:solidFill>
                <a:schemeClr val="tx2"/>
              </a:solidFill>
            </a:endParaRPr>
          </a:p>
          <a:p>
            <a:pPr marL="182245" indent="-182245">
              <a:lnSpc>
                <a:spcPct val="100000"/>
              </a:lnSpc>
              <a:spcBef>
                <a:spcPts val="0"/>
              </a:spcBef>
              <a:buFont typeface="Arial,Sans-Serif" panose="020B0604020202020204" pitchFamily="34" charset="0"/>
            </a:pPr>
            <a:r>
              <a:rPr lang="en-US" dirty="0">
                <a:solidFill>
                  <a:schemeClr val="tx2"/>
                </a:solidFill>
                <a:latin typeface="Calibri"/>
                <a:cs typeface="Calibri"/>
              </a:rPr>
              <a:t>Does the schedule allow for degree completion in a timely manner?</a:t>
            </a:r>
          </a:p>
          <a:p>
            <a:pPr marL="182245" indent="-182245">
              <a:lnSpc>
                <a:spcPct val="100000"/>
              </a:lnSpc>
              <a:spcBef>
                <a:spcPts val="480"/>
              </a:spcBef>
              <a:buFont typeface="Arial,Sans-Serif" panose="020B0604020202020204" pitchFamily="34" charset="0"/>
            </a:pPr>
            <a:endParaRPr lang="en-US" dirty="0">
              <a:solidFill>
                <a:schemeClr val="tx2"/>
              </a:solidFill>
              <a:latin typeface="Calibri"/>
              <a:cs typeface="Calibri"/>
            </a:endParaRPr>
          </a:p>
          <a:p>
            <a:pPr marL="182245" indent="-182245">
              <a:lnSpc>
                <a:spcPct val="100000"/>
              </a:lnSpc>
              <a:spcBef>
                <a:spcPts val="480"/>
              </a:spcBef>
              <a:buFont typeface="Arial,Sans-Serif" panose="020B0604020202020204" pitchFamily="34" charset="0"/>
            </a:pPr>
            <a:endParaRPr lang="en-US" dirty="0">
              <a:solidFill>
                <a:schemeClr val="tx2"/>
              </a:solidFill>
              <a:latin typeface="Calibri"/>
              <a:cs typeface="Calibri"/>
            </a:endParaRPr>
          </a:p>
          <a:p>
            <a:pPr marL="0" indent="0">
              <a:lnSpc>
                <a:spcPct val="100000"/>
              </a:lnSpc>
              <a:spcBef>
                <a:spcPts val="480"/>
              </a:spcBef>
              <a:buNone/>
            </a:pPr>
            <a:endParaRPr lang="en-US" dirty="0">
              <a:solidFill>
                <a:schemeClr val="tx2"/>
              </a:solidFill>
              <a:latin typeface="Calibri"/>
              <a:cs typeface="Calibri"/>
            </a:endParaRPr>
          </a:p>
          <a:p>
            <a:endParaRPr lang="en-US" dirty="0"/>
          </a:p>
        </p:txBody>
      </p:sp>
      <p:sp>
        <p:nvSpPr>
          <p:cNvPr id="4" name="Slide Number Placeholder 3">
            <a:extLst>
              <a:ext uri="{FF2B5EF4-FFF2-40B4-BE49-F238E27FC236}">
                <a16:creationId xmlns:a16="http://schemas.microsoft.com/office/drawing/2014/main" id="{AECF6C33-BA0A-4015-8D2B-B2CE4EA1A67F}"/>
              </a:ext>
            </a:extLst>
          </p:cNvPr>
          <p:cNvSpPr>
            <a:spLocks noGrp="1"/>
          </p:cNvSpPr>
          <p:nvPr>
            <p:ph type="sldNum" sz="quarter" idx="12"/>
          </p:nvPr>
        </p:nvSpPr>
        <p:spPr/>
        <p:txBody>
          <a:bodyPr/>
          <a:lstStyle/>
          <a:p>
            <a:fld id="{492D8F1A-69A8-9242-9469-8400121D240A}" type="slidenum">
              <a:rPr lang="en-US" smtClean="0"/>
              <a:pPr/>
              <a:t>18</a:t>
            </a:fld>
            <a:endParaRPr lang="en-US"/>
          </a:p>
        </p:txBody>
      </p:sp>
    </p:spTree>
    <p:extLst>
      <p:ext uri="{BB962C8B-B14F-4D97-AF65-F5344CB8AC3E}">
        <p14:creationId xmlns:p14="http://schemas.microsoft.com/office/powerpoint/2010/main" val="2790408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33D7-E699-41A7-890F-406CA193C903}"/>
              </a:ext>
            </a:extLst>
          </p:cNvPr>
          <p:cNvSpPr>
            <a:spLocks noGrp="1"/>
          </p:cNvSpPr>
          <p:nvPr>
            <p:ph type="title"/>
          </p:nvPr>
        </p:nvSpPr>
        <p:spPr>
          <a:xfrm>
            <a:off x="1066800" y="153703"/>
            <a:ext cx="10058400" cy="921336"/>
          </a:xfrm>
        </p:spPr>
        <p:txBody>
          <a:bodyPr/>
          <a:lstStyle/>
          <a:p>
            <a:r>
              <a:rPr lang="en-US" dirty="0">
                <a:latin typeface="Palatino"/>
              </a:rPr>
              <a:t>Example: Child Development at COS</a:t>
            </a:r>
            <a:endParaRPr lang="en-US" dirty="0"/>
          </a:p>
        </p:txBody>
      </p:sp>
      <p:sp>
        <p:nvSpPr>
          <p:cNvPr id="3" name="Content Placeholder 2">
            <a:extLst>
              <a:ext uri="{FF2B5EF4-FFF2-40B4-BE49-F238E27FC236}">
                <a16:creationId xmlns:a16="http://schemas.microsoft.com/office/drawing/2014/main" id="{3B391B6E-015B-41D8-9824-93C95A2C1F0E}"/>
              </a:ext>
            </a:extLst>
          </p:cNvPr>
          <p:cNvSpPr>
            <a:spLocks noGrp="1"/>
          </p:cNvSpPr>
          <p:nvPr>
            <p:ph idx="1"/>
          </p:nvPr>
        </p:nvSpPr>
        <p:spPr/>
        <p:txBody>
          <a:bodyPr vert="horz" lIns="91440" tIns="45720" rIns="91440" bIns="45720" rtlCol="0" anchor="t">
            <a:normAutofit/>
          </a:bodyPr>
          <a:lstStyle/>
          <a:p>
            <a:endParaRPr lang="en-US" dirty="0">
              <a:cs typeface="Gill Sans"/>
            </a:endParaRPr>
          </a:p>
          <a:p>
            <a:endParaRPr lang="en-US" dirty="0"/>
          </a:p>
        </p:txBody>
      </p:sp>
      <p:sp>
        <p:nvSpPr>
          <p:cNvPr id="4" name="Slide Number Placeholder 3">
            <a:extLst>
              <a:ext uri="{FF2B5EF4-FFF2-40B4-BE49-F238E27FC236}">
                <a16:creationId xmlns:a16="http://schemas.microsoft.com/office/drawing/2014/main" id="{9DDC0367-2A58-4249-9A39-841BB41330FA}"/>
              </a:ext>
            </a:extLst>
          </p:cNvPr>
          <p:cNvSpPr>
            <a:spLocks noGrp="1"/>
          </p:cNvSpPr>
          <p:nvPr>
            <p:ph type="sldNum" sz="quarter" idx="12"/>
          </p:nvPr>
        </p:nvSpPr>
        <p:spPr/>
        <p:txBody>
          <a:bodyPr/>
          <a:lstStyle/>
          <a:p>
            <a:fld id="{492D8F1A-69A8-9242-9469-8400121D240A}" type="slidenum">
              <a:rPr lang="en-US" smtClean="0"/>
              <a:pPr/>
              <a:t>19</a:t>
            </a:fld>
            <a:endParaRPr lang="en-US"/>
          </a:p>
        </p:txBody>
      </p:sp>
      <p:pic>
        <p:nvPicPr>
          <p:cNvPr id="6" name="Picture 6" descr="Sample room grids Child Development, Monday and Tuesday. Courses for the evening program and AD-T are highlighted.">
            <a:extLst>
              <a:ext uri="{FF2B5EF4-FFF2-40B4-BE49-F238E27FC236}">
                <a16:creationId xmlns:a16="http://schemas.microsoft.com/office/drawing/2014/main" id="{4B741943-FED9-4163-B07B-2039F67348F3}"/>
              </a:ext>
            </a:extLst>
          </p:cNvPr>
          <p:cNvPicPr>
            <a:picLocks noChangeAspect="1"/>
          </p:cNvPicPr>
          <p:nvPr/>
        </p:nvPicPr>
        <p:blipFill>
          <a:blip r:embed="rId3"/>
          <a:stretch>
            <a:fillRect/>
          </a:stretch>
        </p:blipFill>
        <p:spPr>
          <a:xfrm>
            <a:off x="1331344" y="1258794"/>
            <a:ext cx="9284897" cy="5174301"/>
          </a:xfrm>
          <a:prstGeom prst="rect">
            <a:avLst/>
          </a:prstGeom>
          <a:ln>
            <a:solidFill>
              <a:schemeClr val="accent2"/>
            </a:solidFill>
          </a:ln>
        </p:spPr>
      </p:pic>
    </p:spTree>
    <p:extLst>
      <p:ext uri="{BB962C8B-B14F-4D97-AF65-F5344CB8AC3E}">
        <p14:creationId xmlns:p14="http://schemas.microsoft.com/office/powerpoint/2010/main" val="2372767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C62A-446D-4E93-B83F-9AB092CA99C9}"/>
              </a:ext>
            </a:extLst>
          </p:cNvPr>
          <p:cNvSpPr>
            <a:spLocks noGrp="1"/>
          </p:cNvSpPr>
          <p:nvPr>
            <p:ph type="title"/>
          </p:nvPr>
        </p:nvSpPr>
        <p:spPr>
          <a:xfrm>
            <a:off x="1277650" y="365125"/>
            <a:ext cx="10046043" cy="1325563"/>
          </a:xfrm>
        </p:spPr>
        <p:txBody>
          <a:bodyPr anchor="b">
            <a:normAutofit/>
          </a:bodyPr>
          <a:lstStyle/>
          <a:p>
            <a:r>
              <a:rPr lang="en-US" b="1"/>
              <a:t>Zoom Etiquette and Reminders: </a:t>
            </a:r>
            <a:endParaRPr lang="en-US"/>
          </a:p>
        </p:txBody>
      </p:sp>
      <p:sp>
        <p:nvSpPr>
          <p:cNvPr id="3" name="Content Placeholder 2">
            <a:extLst>
              <a:ext uri="{FF2B5EF4-FFF2-40B4-BE49-F238E27FC236}">
                <a16:creationId xmlns:a16="http://schemas.microsoft.com/office/drawing/2014/main" id="{54B40CBB-6B98-4074-A402-C184521EDF36}"/>
              </a:ext>
            </a:extLst>
          </p:cNvPr>
          <p:cNvSpPr>
            <a:spLocks noGrp="1"/>
          </p:cNvSpPr>
          <p:nvPr>
            <p:ph sz="half" idx="1"/>
          </p:nvPr>
        </p:nvSpPr>
        <p:spPr>
          <a:xfrm>
            <a:off x="1277650" y="1798320"/>
            <a:ext cx="10058400" cy="4351338"/>
          </a:xfrm>
        </p:spPr>
        <p:txBody>
          <a:bodyPr vert="horz" lIns="91440" tIns="45720" rIns="91440" bIns="45720" rtlCol="0">
            <a:normAutofit/>
          </a:bodyPr>
          <a:lstStyle/>
          <a:p>
            <a:pPr>
              <a:spcBef>
                <a:spcPts val="0"/>
              </a:spcBef>
              <a:spcAft>
                <a:spcPts val="600"/>
              </a:spcAft>
            </a:pPr>
            <a:endParaRPr lang="en-US" b="1"/>
          </a:p>
          <a:p>
            <a:pPr marL="285750" indent="-285750">
              <a:spcBef>
                <a:spcPts val="0"/>
              </a:spcBef>
              <a:spcAft>
                <a:spcPts val="600"/>
              </a:spcAft>
            </a:pPr>
            <a:r>
              <a:rPr lang="en-US"/>
              <a:t> During this session, you may use the chat window in </a:t>
            </a:r>
            <a:r>
              <a:rPr lang="en-US" err="1"/>
              <a:t>Pathable</a:t>
            </a:r>
            <a:r>
              <a:rPr lang="en-US"/>
              <a:t> to make comments or ask questions. As a reminder, the chat feature in Zoom is disabled – please use </a:t>
            </a:r>
            <a:r>
              <a:rPr lang="en-US" err="1"/>
              <a:t>Pathable</a:t>
            </a:r>
            <a:r>
              <a:rPr lang="en-US"/>
              <a:t> to chat.</a:t>
            </a:r>
          </a:p>
          <a:p>
            <a:pPr marL="285750" indent="-285750">
              <a:spcBef>
                <a:spcPts val="0"/>
              </a:spcBef>
              <a:spcAft>
                <a:spcPts val="600"/>
              </a:spcAft>
            </a:pPr>
            <a:r>
              <a:rPr lang="en-US"/>
              <a:t>We will pause throughout the session to address chat and other questions. If you wish to speak, please use the "Raise Hand" feature to speak and unmute your mic when called on. Please mute again when you have finished speaking.</a:t>
            </a:r>
          </a:p>
          <a:p>
            <a:pPr marL="285750" indent="-285750">
              <a:spcBef>
                <a:spcPts val="0"/>
              </a:spcBef>
              <a:spcAft>
                <a:spcPts val="600"/>
              </a:spcAft>
              <a:buFont typeface="Arial,Sans-Serif" panose="020B0604020202020204" pitchFamily="34" charset="0"/>
            </a:pPr>
            <a:r>
              <a:rPr lang="en-US"/>
              <a:t>Please be patient with and respectful of colleagues as we all work to navigate this virtual format! We will do our best to address everyone's questions and comments.</a:t>
            </a:r>
          </a:p>
        </p:txBody>
      </p:sp>
      <p:sp>
        <p:nvSpPr>
          <p:cNvPr id="4" name="Slide Number Placeholder 3" hidden="1">
            <a:extLst>
              <a:ext uri="{FF2B5EF4-FFF2-40B4-BE49-F238E27FC236}">
                <a16:creationId xmlns:a16="http://schemas.microsoft.com/office/drawing/2014/main" id="{2263391E-DB91-4568-8A8B-368EECA2E518}"/>
              </a:ext>
            </a:extLst>
          </p:cNvPr>
          <p:cNvSpPr>
            <a:spLocks noGrp="1"/>
          </p:cNvSpPr>
          <p:nvPr>
            <p:ph type="sldNum" sz="quarter" idx="4294967295"/>
          </p:nvPr>
        </p:nvSpPr>
        <p:spPr>
          <a:xfrm>
            <a:off x="8290207" y="6356350"/>
            <a:ext cx="2743200" cy="365125"/>
          </a:xfrm>
        </p:spPr>
        <p:txBody>
          <a:bodyPr anchor="ctr">
            <a:normAutofit/>
          </a:bodyPr>
          <a:lstStyle/>
          <a:p>
            <a:pPr>
              <a:spcAft>
                <a:spcPts val="600"/>
              </a:spcAft>
            </a:pPr>
            <a:fld id="{492D8F1A-69A8-9242-9469-8400121D240A}" type="slidenum">
              <a:rPr lang="en-US" smtClean="0"/>
              <a:pPr>
                <a:spcAft>
                  <a:spcPts val="600"/>
                </a:spcAft>
              </a:pPr>
              <a:t>2</a:t>
            </a:fld>
            <a:endParaRPr lang="en-US"/>
          </a:p>
        </p:txBody>
      </p:sp>
    </p:spTree>
    <p:extLst>
      <p:ext uri="{BB962C8B-B14F-4D97-AF65-F5344CB8AC3E}">
        <p14:creationId xmlns:p14="http://schemas.microsoft.com/office/powerpoint/2010/main" val="1247417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0"/>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pPr>
              <a:spcBef>
                <a:spcPts val="0"/>
              </a:spcBef>
            </a:pPr>
            <a:r>
              <a:rPr lang="en-US" dirty="0">
                <a:latin typeface="Palatino"/>
                <a:cs typeface="Arial"/>
                <a:sym typeface="Arial"/>
              </a:rPr>
              <a:t>Focusing on Holistic Student Support Grounded in Equity</a:t>
            </a:r>
            <a:endParaRPr lang="en-US" dirty="0">
              <a:latin typeface="Palatino"/>
              <a:cs typeface="Arial"/>
            </a:endParaRPr>
          </a:p>
        </p:txBody>
      </p:sp>
      <p:sp>
        <p:nvSpPr>
          <p:cNvPr id="406" name="Google Shape;406;p50"/>
          <p:cNvSpPr txBox="1">
            <a:spLocks noGrp="1"/>
          </p:cNvSpPr>
          <p:nvPr>
            <p:ph idx="1"/>
          </p:nvPr>
        </p:nvSpPr>
        <p:spPr>
          <a:prstGeom prst="rect">
            <a:avLst/>
          </a:prstGeom>
        </p:spPr>
        <p:txBody>
          <a:bodyPr spcFirstLastPara="1" vert="horz" wrap="square" lIns="91425" tIns="45700" rIns="91425" bIns="45700" rtlCol="0" anchor="t" anchorCtr="0">
            <a:noAutofit/>
          </a:bodyPr>
          <a:lstStyle/>
          <a:p>
            <a:pPr marL="588645" indent="-457200">
              <a:spcBef>
                <a:spcPts val="0"/>
              </a:spcBef>
              <a:buSzPts val="1530"/>
              <a:buFont typeface="Arial" panose="020B0604020202020204" pitchFamily="34" charset="0"/>
              <a:buChar char="•"/>
            </a:pPr>
            <a:r>
              <a:rPr lang="en-US" dirty="0"/>
              <a:t>Identify potential roadblocks or bottlenecks for students</a:t>
            </a:r>
            <a:endParaRPr dirty="0"/>
          </a:p>
          <a:p>
            <a:pPr marL="588645" indent="-457200">
              <a:spcBef>
                <a:spcPts val="0"/>
              </a:spcBef>
              <a:buSzPts val="1530"/>
              <a:buFont typeface="Arial" panose="020B0604020202020204" pitchFamily="34" charset="0"/>
              <a:buChar char="•"/>
            </a:pPr>
            <a:r>
              <a:rPr lang="en-US" dirty="0"/>
              <a:t>Give students the information they need to make informed choices</a:t>
            </a:r>
            <a:endParaRPr dirty="0"/>
          </a:p>
          <a:p>
            <a:pPr marL="588645" indent="-457200">
              <a:spcBef>
                <a:spcPts val="0"/>
              </a:spcBef>
              <a:buSzPts val="1530"/>
              <a:buFont typeface="Arial" panose="020B0604020202020204" pitchFamily="34" charset="0"/>
              <a:buChar char="•"/>
            </a:pPr>
            <a:r>
              <a:rPr lang="en-US" dirty="0"/>
              <a:t>Review Achievement Data, Number and Types of Degrees, and Certificates</a:t>
            </a:r>
          </a:p>
          <a:p>
            <a:pPr marL="1274445" lvl="1" indent="-457200">
              <a:spcBef>
                <a:spcPts val="0"/>
              </a:spcBef>
              <a:buSzPts val="1530"/>
            </a:pPr>
            <a:r>
              <a:rPr lang="en-US" dirty="0"/>
              <a:t>Consider “</a:t>
            </a:r>
            <a:r>
              <a:rPr lang="en-US" dirty="0" err="1"/>
              <a:t>stackability</a:t>
            </a:r>
            <a:r>
              <a:rPr lang="en-US" dirty="0"/>
              <a:t>” of programs</a:t>
            </a:r>
            <a:endParaRPr dirty="0"/>
          </a:p>
        </p:txBody>
      </p:sp>
      <p:sp>
        <p:nvSpPr>
          <p:cNvPr id="407" name="Google Shape;407;p50"/>
          <p:cNvSpPr txBox="1">
            <a:spLocks noGrp="1"/>
          </p:cNvSpPr>
          <p:nvPr>
            <p:ph type="sldNum" sz="quarter" idx="12"/>
          </p:nvPr>
        </p:nvSpPr>
        <p:spPr>
          <a:prstGeom prst="rect">
            <a:avLst/>
          </a:prstGeom>
        </p:spPr>
        <p:txBody>
          <a:bodyPr spcFirstLastPara="1" vert="horz" wrap="square" lIns="91425" tIns="45700" rIns="91425" bIns="45700" rtlCol="0" anchor="ctr" anchorCtr="0">
            <a:noAutofit/>
          </a:bodyPr>
          <a:lstStyle/>
          <a:p>
            <a:pPr algn="l">
              <a:buClr>
                <a:srgbClr val="FFFFFF"/>
              </a:buClr>
              <a:buSzPts val="1400"/>
            </a:pPr>
            <a:fld id="{00000000-1234-1234-1234-123412341234}" type="slidenum">
              <a:rPr lang="en-US"/>
              <a:pPr algn="l">
                <a:buClr>
                  <a:srgbClr val="FFFFFF"/>
                </a:buClr>
                <a:buSzPts val="1400"/>
              </a:pPr>
              <a:t>20</a:t>
            </a:fld>
            <a:endParaRPr/>
          </a:p>
        </p:txBody>
      </p:sp>
    </p:spTree>
    <p:extLst>
      <p:ext uri="{BB962C8B-B14F-4D97-AF65-F5344CB8AC3E}">
        <p14:creationId xmlns:p14="http://schemas.microsoft.com/office/powerpoint/2010/main" val="2669914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BE66-46DD-4644-9921-E387A16683CF}"/>
              </a:ext>
            </a:extLst>
          </p:cNvPr>
          <p:cNvSpPr>
            <a:spLocks noGrp="1"/>
          </p:cNvSpPr>
          <p:nvPr>
            <p:ph type="title"/>
          </p:nvPr>
        </p:nvSpPr>
        <p:spPr>
          <a:xfrm>
            <a:off x="1066800" y="153703"/>
            <a:ext cx="10058400" cy="1266082"/>
          </a:xfrm>
        </p:spPr>
        <p:txBody>
          <a:bodyPr/>
          <a:lstStyle/>
          <a:p>
            <a:r>
              <a:rPr lang="en-US" dirty="0">
                <a:latin typeface="Palatino"/>
              </a:rPr>
              <a:t>Student Support Grounded in Equity</a:t>
            </a:r>
            <a:endParaRPr lang="en-US" dirty="0"/>
          </a:p>
        </p:txBody>
      </p:sp>
      <p:sp>
        <p:nvSpPr>
          <p:cNvPr id="3" name="Content Placeholder 2">
            <a:extLst>
              <a:ext uri="{FF2B5EF4-FFF2-40B4-BE49-F238E27FC236}">
                <a16:creationId xmlns:a16="http://schemas.microsoft.com/office/drawing/2014/main" id="{35199BFF-C019-4448-A762-724832C83C1D}"/>
              </a:ext>
            </a:extLst>
          </p:cNvPr>
          <p:cNvSpPr>
            <a:spLocks noGrp="1"/>
          </p:cNvSpPr>
          <p:nvPr>
            <p:ph idx="1"/>
          </p:nvPr>
        </p:nvSpPr>
        <p:spPr>
          <a:xfrm>
            <a:off x="1066800" y="1859798"/>
            <a:ext cx="10058400" cy="3923164"/>
          </a:xfrm>
        </p:spPr>
        <p:txBody>
          <a:bodyPr vert="horz" lIns="91440" tIns="45720" rIns="91440" bIns="45720" rtlCol="0" anchor="t">
            <a:normAutofit/>
          </a:bodyPr>
          <a:lstStyle/>
          <a:p>
            <a:pPr marL="0" indent="0">
              <a:buNone/>
            </a:pPr>
            <a:r>
              <a:rPr lang="en-US" dirty="0">
                <a:latin typeface="Arial"/>
                <a:cs typeface="Arial"/>
              </a:rPr>
              <a:t>Where do you see opportunities for scheduling and sequencing?</a:t>
            </a:r>
            <a:endParaRPr lang="en-US" dirty="0"/>
          </a:p>
        </p:txBody>
      </p:sp>
      <p:sp>
        <p:nvSpPr>
          <p:cNvPr id="4" name="Slide Number Placeholder 3">
            <a:extLst>
              <a:ext uri="{FF2B5EF4-FFF2-40B4-BE49-F238E27FC236}">
                <a16:creationId xmlns:a16="http://schemas.microsoft.com/office/drawing/2014/main" id="{03282D8D-44E4-4FF8-BA8C-F8FB33BE029D}"/>
              </a:ext>
            </a:extLst>
          </p:cNvPr>
          <p:cNvSpPr>
            <a:spLocks noGrp="1"/>
          </p:cNvSpPr>
          <p:nvPr>
            <p:ph type="sldNum" sz="quarter" idx="12"/>
          </p:nvPr>
        </p:nvSpPr>
        <p:spPr/>
        <p:txBody>
          <a:bodyPr/>
          <a:lstStyle/>
          <a:p>
            <a:fld id="{492D8F1A-69A8-9242-9469-8400121D240A}" type="slidenum">
              <a:rPr lang="en-US" smtClean="0"/>
              <a:pPr/>
              <a:t>21</a:t>
            </a:fld>
            <a:endParaRPr lang="en-US"/>
          </a:p>
        </p:txBody>
      </p:sp>
      <p:graphicFrame>
        <p:nvGraphicFramePr>
          <p:cNvPr id="5" name="Table 5">
            <a:extLst>
              <a:ext uri="{FF2B5EF4-FFF2-40B4-BE49-F238E27FC236}">
                <a16:creationId xmlns:a16="http://schemas.microsoft.com/office/drawing/2014/main" id="{9AF79671-8B50-4397-9196-1EE211D052B4}"/>
              </a:ext>
            </a:extLst>
          </p:cNvPr>
          <p:cNvGraphicFramePr>
            <a:graphicFrameLocks noGrp="1"/>
          </p:cNvGraphicFramePr>
          <p:nvPr>
            <p:extLst>
              <p:ext uri="{D42A27DB-BD31-4B8C-83A1-F6EECF244321}">
                <p14:modId xmlns:p14="http://schemas.microsoft.com/office/powerpoint/2010/main" val="3665564557"/>
              </p:ext>
            </p:extLst>
          </p:nvPr>
        </p:nvGraphicFramePr>
        <p:xfrm>
          <a:off x="1673013" y="2415709"/>
          <a:ext cx="8168640" cy="4042832"/>
        </p:xfrm>
        <a:graphic>
          <a:graphicData uri="http://schemas.openxmlformats.org/drawingml/2006/table">
            <a:tbl>
              <a:tblPr firstRow="1" bandRow="1">
                <a:tableStyleId>{5C22544A-7EE6-4342-B048-85BDC9FD1C3A}</a:tableStyleId>
              </a:tblPr>
              <a:tblGrid>
                <a:gridCol w="3983868">
                  <a:extLst>
                    <a:ext uri="{9D8B030D-6E8A-4147-A177-3AD203B41FA5}">
                      <a16:colId xmlns:a16="http://schemas.microsoft.com/office/drawing/2014/main" val="929547078"/>
                    </a:ext>
                  </a:extLst>
                </a:gridCol>
                <a:gridCol w="4184772">
                  <a:extLst>
                    <a:ext uri="{9D8B030D-6E8A-4147-A177-3AD203B41FA5}">
                      <a16:colId xmlns:a16="http://schemas.microsoft.com/office/drawing/2014/main" val="3544518587"/>
                    </a:ext>
                  </a:extLst>
                </a:gridCol>
              </a:tblGrid>
              <a:tr h="370416">
                <a:tc>
                  <a:txBody>
                    <a:bodyPr/>
                    <a:lstStyle/>
                    <a:p>
                      <a:pPr lvl="0">
                        <a:buNone/>
                      </a:pPr>
                      <a:r>
                        <a:rPr lang="en-US" sz="1800" b="1" i="0" u="none" strike="noStrike" noProof="0">
                          <a:solidFill>
                            <a:schemeClr val="bg1"/>
                          </a:solidFill>
                          <a:latin typeface="Arial"/>
                        </a:rPr>
                        <a:t>Vision for Success</a:t>
                      </a:r>
                      <a:endParaRPr lang="en-US">
                        <a:solidFill>
                          <a:schemeClr val="bg1"/>
                        </a:solidFill>
                      </a:endParaRPr>
                    </a:p>
                  </a:txBody>
                  <a:tcPr/>
                </a:tc>
                <a:tc>
                  <a:txBody>
                    <a:bodyPr/>
                    <a:lstStyle/>
                    <a:p>
                      <a:pPr lvl="0">
                        <a:buNone/>
                      </a:pPr>
                      <a:r>
                        <a:rPr lang="en-US" sz="1800" b="1" i="0" u="none" strike="noStrike" noProof="0">
                          <a:solidFill>
                            <a:schemeClr val="bg1"/>
                          </a:solidFill>
                          <a:latin typeface="Arial"/>
                        </a:rPr>
                        <a:t>Core Commitments</a:t>
                      </a:r>
                      <a:endParaRPr lang="en-US">
                        <a:solidFill>
                          <a:schemeClr val="bg1"/>
                        </a:solidFill>
                      </a:endParaRPr>
                    </a:p>
                  </a:txBody>
                  <a:tcPr/>
                </a:tc>
                <a:extLst>
                  <a:ext uri="{0D108BD9-81ED-4DB2-BD59-A6C34878D82A}">
                    <a16:rowId xmlns:a16="http://schemas.microsoft.com/office/drawing/2014/main" val="3128921661"/>
                  </a:ext>
                </a:extLst>
              </a:tr>
              <a:tr h="370840">
                <a:tc>
                  <a:txBody>
                    <a:bodyPr/>
                    <a:lstStyle/>
                    <a:p>
                      <a:pPr marL="0" lvl="0" indent="0">
                        <a:buNone/>
                      </a:pPr>
                      <a:r>
                        <a:rPr lang="en-US" sz="1800" b="0" i="0" u="none" strike="noStrike" noProof="0">
                          <a:solidFill>
                            <a:srgbClr val="533A27"/>
                          </a:solidFill>
                          <a:latin typeface="Arial"/>
                        </a:rPr>
                        <a:t>Increase credential obtainment by 20%</a:t>
                      </a:r>
                      <a:endParaRPr lang="en-US"/>
                    </a:p>
                  </a:txBody>
                  <a:tcPr/>
                </a:tc>
                <a:tc>
                  <a:txBody>
                    <a:bodyPr/>
                    <a:lstStyle/>
                    <a:p>
                      <a:pPr lvl="0">
                        <a:buNone/>
                      </a:pPr>
                      <a:r>
                        <a:rPr lang="en-US" sz="1800" b="0" i="0" u="none" strike="noStrike" noProof="0">
                          <a:solidFill>
                            <a:srgbClr val="533A27"/>
                          </a:solidFill>
                          <a:latin typeface="Arial"/>
                        </a:rPr>
                        <a:t>Focus on students’ goals </a:t>
                      </a:r>
                      <a:endParaRPr lang="en-US"/>
                    </a:p>
                  </a:txBody>
                  <a:tcPr/>
                </a:tc>
                <a:extLst>
                  <a:ext uri="{0D108BD9-81ED-4DB2-BD59-A6C34878D82A}">
                    <a16:rowId xmlns:a16="http://schemas.microsoft.com/office/drawing/2014/main" val="2276098797"/>
                  </a:ext>
                </a:extLst>
              </a:tr>
              <a:tr h="370840">
                <a:tc>
                  <a:txBody>
                    <a:bodyPr/>
                    <a:lstStyle/>
                    <a:p>
                      <a:pPr marL="0" lvl="0" indent="0">
                        <a:buNone/>
                      </a:pPr>
                      <a:r>
                        <a:rPr lang="en-US" sz="1800" b="0" i="0" u="none" strike="noStrike" noProof="0">
                          <a:solidFill>
                            <a:srgbClr val="533A27"/>
                          </a:solidFill>
                          <a:latin typeface="Arial"/>
                        </a:rPr>
                        <a:t>Increase transfer by 35% to UC and CSU</a:t>
                      </a:r>
                      <a:endParaRPr lang="en-US"/>
                    </a:p>
                  </a:txBody>
                  <a:tcPr/>
                </a:tc>
                <a:tc>
                  <a:txBody>
                    <a:bodyPr/>
                    <a:lstStyle/>
                    <a:p>
                      <a:pPr lvl="0">
                        <a:buNone/>
                      </a:pPr>
                      <a:r>
                        <a:rPr lang="en-US" sz="1800" b="0" i="0" u="none" strike="noStrike" noProof="0">
                          <a:solidFill>
                            <a:srgbClr val="533A27"/>
                          </a:solidFill>
                          <a:latin typeface="Arial"/>
                        </a:rPr>
                        <a:t>Design and decide with the student in mind</a:t>
                      </a:r>
                      <a:endParaRPr lang="en-US"/>
                    </a:p>
                  </a:txBody>
                  <a:tcPr/>
                </a:tc>
                <a:extLst>
                  <a:ext uri="{0D108BD9-81ED-4DB2-BD59-A6C34878D82A}">
                    <a16:rowId xmlns:a16="http://schemas.microsoft.com/office/drawing/2014/main" val="249607683"/>
                  </a:ext>
                </a:extLst>
              </a:tr>
              <a:tr h="370840">
                <a:tc>
                  <a:txBody>
                    <a:bodyPr/>
                    <a:lstStyle/>
                    <a:p>
                      <a:pPr marL="0" lvl="0" indent="0">
                        <a:buNone/>
                      </a:pPr>
                      <a:r>
                        <a:rPr lang="en-US" sz="1800" b="0" i="0" u="none" strike="noStrike" noProof="0" dirty="0">
                          <a:solidFill>
                            <a:srgbClr val="533A27"/>
                          </a:solidFill>
                          <a:latin typeface="Arial"/>
                        </a:rPr>
                        <a:t>Decrease unit obtainment for a degree</a:t>
                      </a:r>
                      <a:endParaRPr lang="en-US" dirty="0"/>
                    </a:p>
                  </a:txBody>
                  <a:tcPr/>
                </a:tc>
                <a:tc>
                  <a:txBody>
                    <a:bodyPr/>
                    <a:lstStyle/>
                    <a:p>
                      <a:pPr lvl="0">
                        <a:buNone/>
                      </a:pPr>
                      <a:r>
                        <a:rPr lang="en-US" sz="1800" b="0" i="0" u="none" strike="noStrike" noProof="0">
                          <a:solidFill>
                            <a:srgbClr val="533A27"/>
                          </a:solidFill>
                          <a:latin typeface="Arial"/>
                        </a:rPr>
                        <a:t>Pair high expectations and high support</a:t>
                      </a:r>
                      <a:endParaRPr lang="en-US"/>
                    </a:p>
                  </a:txBody>
                  <a:tcPr/>
                </a:tc>
                <a:extLst>
                  <a:ext uri="{0D108BD9-81ED-4DB2-BD59-A6C34878D82A}">
                    <a16:rowId xmlns:a16="http://schemas.microsoft.com/office/drawing/2014/main" val="1363460121"/>
                  </a:ext>
                </a:extLst>
              </a:tr>
              <a:tr h="370840">
                <a:tc>
                  <a:txBody>
                    <a:bodyPr/>
                    <a:lstStyle/>
                    <a:p>
                      <a:pPr marL="0" lvl="0" indent="0">
                        <a:buNone/>
                      </a:pPr>
                      <a:r>
                        <a:rPr lang="en-US" sz="1800" b="0" i="0" u="none" strike="noStrike" noProof="0">
                          <a:solidFill>
                            <a:srgbClr val="533A27"/>
                          </a:solidFill>
                          <a:latin typeface="Arial"/>
                        </a:rPr>
                        <a:t>Increase employment for CTE students</a:t>
                      </a:r>
                      <a:endParaRPr lang="en-US"/>
                    </a:p>
                  </a:txBody>
                  <a:tcPr/>
                </a:tc>
                <a:tc>
                  <a:txBody>
                    <a:bodyPr/>
                    <a:lstStyle/>
                    <a:p>
                      <a:pPr lvl="0">
                        <a:buNone/>
                      </a:pPr>
                      <a:r>
                        <a:rPr lang="en-US" sz="1800" b="0" i="0" u="none" strike="noStrike" noProof="0">
                          <a:solidFill>
                            <a:srgbClr val="533A27"/>
                          </a:solidFill>
                          <a:latin typeface="Arial"/>
                        </a:rPr>
                        <a:t>Evidence-based decisions</a:t>
                      </a:r>
                      <a:endParaRPr lang="en-US"/>
                    </a:p>
                  </a:txBody>
                  <a:tcPr/>
                </a:tc>
                <a:extLst>
                  <a:ext uri="{0D108BD9-81ED-4DB2-BD59-A6C34878D82A}">
                    <a16:rowId xmlns:a16="http://schemas.microsoft.com/office/drawing/2014/main" val="4039248040"/>
                  </a:ext>
                </a:extLst>
              </a:tr>
              <a:tr h="370840">
                <a:tc>
                  <a:txBody>
                    <a:bodyPr/>
                    <a:lstStyle/>
                    <a:p>
                      <a:pPr marL="0" lvl="0" indent="0">
                        <a:buNone/>
                      </a:pPr>
                      <a:r>
                        <a:rPr lang="en-US" sz="1800" b="0" i="0" u="none" strike="noStrike" noProof="0">
                          <a:solidFill>
                            <a:srgbClr val="533A27"/>
                          </a:solidFill>
                          <a:latin typeface="Arial"/>
                        </a:rPr>
                        <a:t>Reduce and erase equity gaps</a:t>
                      </a:r>
                      <a:endParaRPr lang="en-US"/>
                    </a:p>
                  </a:txBody>
                  <a:tcPr/>
                </a:tc>
                <a:tc>
                  <a:txBody>
                    <a:bodyPr/>
                    <a:lstStyle/>
                    <a:p>
                      <a:pPr lvl="0">
                        <a:buNone/>
                      </a:pPr>
                      <a:r>
                        <a:rPr lang="en-US" sz="1800" b="0" i="0" u="none" strike="noStrike" noProof="0">
                          <a:solidFill>
                            <a:srgbClr val="533A27"/>
                          </a:solidFill>
                          <a:latin typeface="Arial"/>
                        </a:rPr>
                        <a:t>Own student performance</a:t>
                      </a:r>
                      <a:endParaRPr lang="en-US"/>
                    </a:p>
                  </a:txBody>
                  <a:tcPr/>
                </a:tc>
                <a:extLst>
                  <a:ext uri="{0D108BD9-81ED-4DB2-BD59-A6C34878D82A}">
                    <a16:rowId xmlns:a16="http://schemas.microsoft.com/office/drawing/2014/main" val="1373578556"/>
                  </a:ext>
                </a:extLst>
              </a:tr>
              <a:tr h="370840">
                <a:tc>
                  <a:txBody>
                    <a:bodyPr/>
                    <a:lstStyle/>
                    <a:p>
                      <a:pPr marL="0" lvl="0" indent="0">
                        <a:buNone/>
                      </a:pPr>
                      <a:r>
                        <a:rPr lang="en-US" sz="1800" b="0" i="0" u="none" strike="noStrike" noProof="0">
                          <a:solidFill>
                            <a:srgbClr val="533A27"/>
                          </a:solidFill>
                          <a:latin typeface="Arial"/>
                        </a:rPr>
                        <a:t>Reduce regional gaps</a:t>
                      </a:r>
                      <a:endParaRPr lang="en-US"/>
                    </a:p>
                  </a:txBody>
                  <a:tcPr/>
                </a:tc>
                <a:tc>
                  <a:txBody>
                    <a:bodyPr/>
                    <a:lstStyle/>
                    <a:p>
                      <a:pPr lvl="0">
                        <a:buNone/>
                      </a:pPr>
                      <a:r>
                        <a:rPr lang="en-US" sz="1800" b="0" i="0" u="none" strike="noStrike" noProof="0">
                          <a:solidFill>
                            <a:srgbClr val="533A27"/>
                          </a:solidFill>
                          <a:latin typeface="Arial"/>
                        </a:rPr>
                        <a:t>Enable innovation and action </a:t>
                      </a:r>
                      <a:endParaRPr lang="en-US"/>
                    </a:p>
                  </a:txBody>
                  <a:tcPr/>
                </a:tc>
                <a:extLst>
                  <a:ext uri="{0D108BD9-81ED-4DB2-BD59-A6C34878D82A}">
                    <a16:rowId xmlns:a16="http://schemas.microsoft.com/office/drawing/2014/main" val="1668742273"/>
                  </a:ext>
                </a:extLst>
              </a:tr>
              <a:tr h="370416">
                <a:tc>
                  <a:txBody>
                    <a:bodyPr/>
                    <a:lstStyle/>
                    <a:p>
                      <a:endParaRPr lang="en-US"/>
                    </a:p>
                  </a:txBody>
                  <a:tcPr/>
                </a:tc>
                <a:tc>
                  <a:txBody>
                    <a:bodyPr/>
                    <a:lstStyle/>
                    <a:p>
                      <a:pPr lvl="0">
                        <a:buNone/>
                      </a:pPr>
                      <a:r>
                        <a:rPr lang="en-US" sz="1800" b="0" i="0" u="none" strike="noStrike" noProof="0" dirty="0">
                          <a:solidFill>
                            <a:srgbClr val="533A27"/>
                          </a:solidFill>
                          <a:latin typeface="Arial"/>
                        </a:rPr>
                        <a:t>Cross-system partnership</a:t>
                      </a:r>
                      <a:endParaRPr lang="en-US" dirty="0"/>
                    </a:p>
                  </a:txBody>
                  <a:tcPr/>
                </a:tc>
                <a:extLst>
                  <a:ext uri="{0D108BD9-81ED-4DB2-BD59-A6C34878D82A}">
                    <a16:rowId xmlns:a16="http://schemas.microsoft.com/office/drawing/2014/main" val="578799622"/>
                  </a:ext>
                </a:extLst>
              </a:tr>
            </a:tbl>
          </a:graphicData>
        </a:graphic>
      </p:graphicFrame>
    </p:spTree>
    <p:extLst>
      <p:ext uri="{BB962C8B-B14F-4D97-AF65-F5344CB8AC3E}">
        <p14:creationId xmlns:p14="http://schemas.microsoft.com/office/powerpoint/2010/main" val="3724907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6"/>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dirty="0">
                <a:latin typeface="Palatino"/>
                <a:cs typeface="Arial"/>
              </a:rPr>
              <a:t>Focus on Students</a:t>
            </a:r>
            <a:endParaRPr dirty="0">
              <a:latin typeface="Palatino"/>
              <a:cs typeface="Arial"/>
            </a:endParaRPr>
          </a:p>
        </p:txBody>
      </p:sp>
      <p:sp>
        <p:nvSpPr>
          <p:cNvPr id="470" name="Google Shape;470;p56"/>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accent1"/>
              </a:buClr>
              <a:buSzPts val="4080"/>
            </a:pPr>
            <a:r>
              <a:rPr lang="en-US" b="1" dirty="0">
                <a:cs typeface="Gill Sans"/>
              </a:rPr>
              <a:t>Emphasis on equity – vision for success, call to action principles</a:t>
            </a:r>
          </a:p>
          <a:p>
            <a:pPr marL="457200" indent="-457200">
              <a:lnSpc>
                <a:spcPct val="100000"/>
              </a:lnSpc>
              <a:spcBef>
                <a:spcPts val="0"/>
              </a:spcBef>
              <a:buClr>
                <a:schemeClr val="tx2"/>
              </a:buClr>
              <a:buSzPct val="59000"/>
              <a:buFont typeface="Arial" panose="020B0604020202020204" pitchFamily="34" charset="0"/>
              <a:buChar char="•"/>
            </a:pPr>
            <a:r>
              <a:rPr lang="en-US" sz="2400" dirty="0">
                <a:cs typeface="Gill Sans"/>
              </a:rPr>
              <a:t>How do we use scheduling, sequencing, and pathways to create inclusive classrooms and anti-racism curriculum?</a:t>
            </a:r>
          </a:p>
          <a:p>
            <a:pPr marL="457200" indent="-457200">
              <a:lnSpc>
                <a:spcPct val="100000"/>
              </a:lnSpc>
              <a:spcBef>
                <a:spcPts val="0"/>
              </a:spcBef>
              <a:buClr>
                <a:schemeClr val="tx2"/>
              </a:buClr>
              <a:buSzPct val="59000"/>
              <a:buFont typeface="Arial" panose="020B0604020202020204" pitchFamily="34" charset="0"/>
              <a:buChar char="•"/>
            </a:pPr>
            <a:r>
              <a:rPr lang="en-US" sz="2400" dirty="0">
                <a:cs typeface="Gill Sans"/>
              </a:rPr>
              <a:t>How can these be used to decrease equity gaps and increase students' success?</a:t>
            </a:r>
            <a:endParaRPr lang="en-US" sz="2400" dirty="0"/>
          </a:p>
          <a:p>
            <a:pPr marL="457200" indent="-457200">
              <a:lnSpc>
                <a:spcPct val="100000"/>
              </a:lnSpc>
              <a:spcBef>
                <a:spcPts val="0"/>
              </a:spcBef>
              <a:buClr>
                <a:schemeClr val="tx2"/>
              </a:buClr>
              <a:buSzPct val="59000"/>
              <a:buFont typeface="Arial" panose="020B0604020202020204" pitchFamily="34" charset="0"/>
              <a:buChar char="•"/>
            </a:pPr>
            <a:r>
              <a:rPr lang="en-US" sz="2400" dirty="0">
                <a:cs typeface="Gill Sans"/>
              </a:rPr>
              <a:t>Proper sequencing/scheduling can be used to decrease the number of overall units students need to complete their academic goals</a:t>
            </a:r>
            <a:endParaRPr lang="en-US" sz="2400" dirty="0"/>
          </a:p>
          <a:p>
            <a:pPr marL="457200" indent="-457200">
              <a:lnSpc>
                <a:spcPct val="100000"/>
              </a:lnSpc>
              <a:spcBef>
                <a:spcPts val="0"/>
              </a:spcBef>
              <a:buClr>
                <a:srgbClr val="533A27"/>
              </a:buClr>
              <a:buSzPct val="59000"/>
              <a:buFont typeface="Arial" panose="020B0604020202020204" pitchFamily="34" charset="0"/>
              <a:buChar char="•"/>
            </a:pPr>
            <a:r>
              <a:rPr lang="en-US" sz="2400" dirty="0">
                <a:cs typeface="Gill Sans"/>
              </a:rPr>
              <a:t>Transparency and open access for all students is an equity goal! Scheduling and sequencing with student goals and the college mission in mind means making sure courses are available in time for students to achieve their goals.</a:t>
            </a:r>
            <a:endParaRPr lang="en-US" sz="2400" dirty="0"/>
          </a:p>
          <a:p>
            <a:pPr marL="457200" indent="-457200">
              <a:lnSpc>
                <a:spcPct val="100000"/>
              </a:lnSpc>
              <a:spcBef>
                <a:spcPts val="0"/>
              </a:spcBef>
              <a:buClr>
                <a:schemeClr val="accent1"/>
              </a:buClr>
              <a:buSzPts val="4080"/>
              <a:buFont typeface="Arial" panose="020B0604020202020204" pitchFamily="34" charset="0"/>
              <a:buChar char="•"/>
            </a:pPr>
            <a:endParaRPr lang="en-US" dirty="0"/>
          </a:p>
          <a:p>
            <a:pPr marL="457200" indent="-457200">
              <a:lnSpc>
                <a:spcPct val="100000"/>
              </a:lnSpc>
              <a:spcBef>
                <a:spcPts val="0"/>
              </a:spcBef>
              <a:buClr>
                <a:schemeClr val="accent1"/>
              </a:buClr>
              <a:buSzPts val="4080"/>
              <a:buFont typeface="Arial" panose="020B0604020202020204" pitchFamily="34" charset="0"/>
              <a:buChar char="•"/>
            </a:pPr>
            <a:endParaRPr lang="en-US" dirty="0"/>
          </a:p>
        </p:txBody>
      </p:sp>
    </p:spTree>
    <p:extLst>
      <p:ext uri="{BB962C8B-B14F-4D97-AF65-F5344CB8AC3E}">
        <p14:creationId xmlns:p14="http://schemas.microsoft.com/office/powerpoint/2010/main" val="2509258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941B-3493-4E13-BBB1-56829447BC24}"/>
              </a:ext>
            </a:extLst>
          </p:cNvPr>
          <p:cNvSpPr>
            <a:spLocks noGrp="1"/>
          </p:cNvSpPr>
          <p:nvPr>
            <p:ph type="title"/>
          </p:nvPr>
        </p:nvSpPr>
        <p:spPr/>
        <p:txBody>
          <a:bodyPr/>
          <a:lstStyle/>
          <a:p>
            <a:r>
              <a:rPr lang="en-US">
                <a:latin typeface="Palatino"/>
              </a:rPr>
              <a:t>Baby steps to implement!</a:t>
            </a:r>
            <a:endParaRPr lang="en-US"/>
          </a:p>
        </p:txBody>
      </p:sp>
      <p:sp>
        <p:nvSpPr>
          <p:cNvPr id="3" name="Content Placeholder 2">
            <a:extLst>
              <a:ext uri="{FF2B5EF4-FFF2-40B4-BE49-F238E27FC236}">
                <a16:creationId xmlns:a16="http://schemas.microsoft.com/office/drawing/2014/main" id="{9E67B7B2-972D-4B74-9008-F1F66BD74B42}"/>
              </a:ext>
            </a:extLst>
          </p:cNvPr>
          <p:cNvSpPr>
            <a:spLocks noGrp="1"/>
          </p:cNvSpPr>
          <p:nvPr>
            <p:ph sz="half" idx="1"/>
          </p:nvPr>
        </p:nvSpPr>
        <p:spPr/>
        <p:txBody>
          <a:bodyPr vert="horz" lIns="91440" tIns="45720" rIns="91440" bIns="45720" rtlCol="0" anchor="t">
            <a:normAutofit/>
          </a:bodyPr>
          <a:lstStyle/>
          <a:p>
            <a:r>
              <a:rPr lang="en-US" dirty="0">
                <a:cs typeface="Gill Sans"/>
              </a:rPr>
              <a:t>Do your course offerings cross am/afternoon/evening time blocks?</a:t>
            </a:r>
          </a:p>
          <a:p>
            <a:r>
              <a:rPr lang="en-US" dirty="0">
                <a:cs typeface="Gill Sans"/>
              </a:rPr>
              <a:t>When offering online courses, have you considered student's ability to access internet or an electronic device?</a:t>
            </a:r>
          </a:p>
          <a:p>
            <a:r>
              <a:rPr lang="en-US" dirty="0">
                <a:cs typeface="Gill Sans"/>
              </a:rPr>
              <a:t>How have your student support services adapted to a virtual modality?</a:t>
            </a:r>
            <a:endParaRPr lang="en-US" dirty="0"/>
          </a:p>
        </p:txBody>
      </p:sp>
      <p:sp>
        <p:nvSpPr>
          <p:cNvPr id="4" name="Slide Number Placeholder 3">
            <a:extLst>
              <a:ext uri="{FF2B5EF4-FFF2-40B4-BE49-F238E27FC236}">
                <a16:creationId xmlns:a16="http://schemas.microsoft.com/office/drawing/2014/main" id="{A03E5620-F54D-4427-AE62-54150F086A3F}"/>
              </a:ext>
            </a:extLst>
          </p:cNvPr>
          <p:cNvSpPr>
            <a:spLocks noGrp="1"/>
          </p:cNvSpPr>
          <p:nvPr>
            <p:ph type="sldNum" sz="quarter" idx="4294967295"/>
          </p:nvPr>
        </p:nvSpPr>
        <p:spPr>
          <a:xfrm>
            <a:off x="11477625" y="6356350"/>
            <a:ext cx="714375" cy="365125"/>
          </a:xfrm>
        </p:spPr>
        <p:txBody>
          <a:bodyPr/>
          <a:lstStyle/>
          <a:p>
            <a:fld id="{492D8F1A-69A8-9242-9469-8400121D240A}" type="slidenum">
              <a:rPr lang="en-US" smtClean="0"/>
              <a:pPr/>
              <a:t>23</a:t>
            </a:fld>
            <a:endParaRPr lang="en-US"/>
          </a:p>
        </p:txBody>
      </p:sp>
    </p:spTree>
    <p:extLst>
      <p:ext uri="{BB962C8B-B14F-4D97-AF65-F5344CB8AC3E}">
        <p14:creationId xmlns:p14="http://schemas.microsoft.com/office/powerpoint/2010/main" val="3628102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268B7-AD7B-47EE-9F10-3861284792B9}"/>
              </a:ext>
            </a:extLst>
          </p:cNvPr>
          <p:cNvSpPr>
            <a:spLocks noGrp="1"/>
          </p:cNvSpPr>
          <p:nvPr>
            <p:ph type="title"/>
          </p:nvPr>
        </p:nvSpPr>
        <p:spPr>
          <a:xfrm>
            <a:off x="1066800" y="-388554"/>
            <a:ext cx="10058400" cy="1685768"/>
          </a:xfrm>
        </p:spPr>
        <p:txBody>
          <a:bodyPr/>
          <a:lstStyle/>
          <a:p>
            <a:r>
              <a:rPr lang="en-US" dirty="0">
                <a:latin typeface="Palatino"/>
              </a:rPr>
              <a:t>Example of program data </a:t>
            </a:r>
            <a:endParaRPr lang="en-US" dirty="0"/>
          </a:p>
        </p:txBody>
      </p:sp>
      <p:pic>
        <p:nvPicPr>
          <p:cNvPr id="5" name="Picture 5" descr="A chart from Bakersfileld College showing first-time students' completion of transfer-level English in their first year, sorted by age group. ">
            <a:extLst>
              <a:ext uri="{FF2B5EF4-FFF2-40B4-BE49-F238E27FC236}">
                <a16:creationId xmlns:a16="http://schemas.microsoft.com/office/drawing/2014/main" id="{EB2E5E65-7387-45BB-8D5B-AFAF6D1CC2BC}"/>
              </a:ext>
            </a:extLst>
          </p:cNvPr>
          <p:cNvPicPr>
            <a:picLocks noGrp="1" noChangeAspect="1"/>
          </p:cNvPicPr>
          <p:nvPr>
            <p:ph idx="1"/>
          </p:nvPr>
        </p:nvPicPr>
        <p:blipFill>
          <a:blip r:embed="rId2"/>
          <a:stretch>
            <a:fillRect/>
          </a:stretch>
        </p:blipFill>
        <p:spPr>
          <a:xfrm>
            <a:off x="1994320" y="2016632"/>
            <a:ext cx="8172568" cy="4395675"/>
          </a:xfrm>
          <a:ln>
            <a:solidFill>
              <a:schemeClr val="accent5"/>
            </a:solidFill>
          </a:ln>
        </p:spPr>
      </p:pic>
      <p:sp>
        <p:nvSpPr>
          <p:cNvPr id="4" name="Slide Number Placeholder 3">
            <a:extLst>
              <a:ext uri="{FF2B5EF4-FFF2-40B4-BE49-F238E27FC236}">
                <a16:creationId xmlns:a16="http://schemas.microsoft.com/office/drawing/2014/main" id="{79893F6D-6F91-4B00-BEBD-660AA3B8252E}"/>
              </a:ext>
            </a:extLst>
          </p:cNvPr>
          <p:cNvSpPr>
            <a:spLocks noGrp="1"/>
          </p:cNvSpPr>
          <p:nvPr>
            <p:ph type="sldNum" sz="quarter" idx="12"/>
          </p:nvPr>
        </p:nvSpPr>
        <p:spPr/>
        <p:txBody>
          <a:bodyPr/>
          <a:lstStyle/>
          <a:p>
            <a:fld id="{492D8F1A-69A8-9242-9469-8400121D240A}" type="slidenum">
              <a:rPr lang="en-US" smtClean="0"/>
              <a:pPr/>
              <a:t>24</a:t>
            </a:fld>
            <a:endParaRPr lang="en-US"/>
          </a:p>
        </p:txBody>
      </p:sp>
    </p:spTree>
    <p:extLst>
      <p:ext uri="{BB962C8B-B14F-4D97-AF65-F5344CB8AC3E}">
        <p14:creationId xmlns:p14="http://schemas.microsoft.com/office/powerpoint/2010/main" val="3278600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5"/>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latin typeface="Palatino"/>
                <a:cs typeface="Arial"/>
              </a:rPr>
              <a:t>Resistance/ Obstacles to Scheduling?</a:t>
            </a:r>
          </a:p>
        </p:txBody>
      </p:sp>
      <p:sp>
        <p:nvSpPr>
          <p:cNvPr id="459" name="Google Shape;459;p55"/>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182245" indent="-182245">
              <a:lnSpc>
                <a:spcPct val="100000"/>
              </a:lnSpc>
              <a:spcBef>
                <a:spcPts val="0"/>
              </a:spcBef>
              <a:buClr>
                <a:srgbClr val="533A27"/>
              </a:buClr>
              <a:buSzPts val="2040"/>
              <a:buFont typeface="Arial"/>
              <a:buChar char="•"/>
            </a:pPr>
            <a:r>
              <a:rPr lang="en-US" dirty="0">
                <a:cs typeface="Gill Sans"/>
              </a:rPr>
              <a:t>How do you operationalize? </a:t>
            </a:r>
            <a:endParaRPr lang="en-US" dirty="0"/>
          </a:p>
          <a:p>
            <a:pPr marL="182245" indent="-182245">
              <a:lnSpc>
                <a:spcPct val="100000"/>
              </a:lnSpc>
              <a:spcBef>
                <a:spcPts val="0"/>
              </a:spcBef>
              <a:buClr>
                <a:srgbClr val="533A27"/>
              </a:buClr>
              <a:buSzPts val="2040"/>
              <a:buFont typeface="Arial"/>
              <a:buChar char="•"/>
            </a:pPr>
            <a:r>
              <a:rPr lang="en-US" dirty="0">
                <a:cs typeface="Gill Sans"/>
              </a:rPr>
              <a:t>Common challenges: </a:t>
            </a:r>
            <a:endParaRPr lang="en-US" dirty="0">
              <a:solidFill>
                <a:schemeClr val="tx1"/>
              </a:solidFill>
              <a:cs typeface="Gill Sans"/>
            </a:endParaRPr>
          </a:p>
          <a:p>
            <a:pPr marL="639445" lvl="1" indent="-182245">
              <a:lnSpc>
                <a:spcPct val="100000"/>
              </a:lnSpc>
              <a:spcBef>
                <a:spcPts val="0"/>
              </a:spcBef>
              <a:buClr>
                <a:srgbClr val="533A27"/>
              </a:buClr>
              <a:buSzPts val="2040"/>
              <a:buFont typeface="Arial"/>
              <a:buChar char="•"/>
            </a:pPr>
            <a:r>
              <a:rPr lang="en-US" dirty="0">
                <a:cs typeface="Gill Sans"/>
              </a:rPr>
              <a:t>Faculty preferences/ availability</a:t>
            </a:r>
          </a:p>
          <a:p>
            <a:pPr marL="639445" lvl="1" indent="-182245">
              <a:lnSpc>
                <a:spcPct val="100000"/>
              </a:lnSpc>
              <a:spcBef>
                <a:spcPts val="0"/>
              </a:spcBef>
              <a:buClr>
                <a:srgbClr val="533A27"/>
              </a:buClr>
              <a:buSzPts val="2040"/>
              <a:buFont typeface="Arial"/>
              <a:buChar char="•"/>
            </a:pPr>
            <a:r>
              <a:rPr lang="en-US" dirty="0">
                <a:cs typeface="Gill Sans"/>
              </a:rPr>
              <a:t>Local policy and/or contractual agreements</a:t>
            </a:r>
          </a:p>
          <a:p>
            <a:pPr marL="639445" lvl="1" indent="-182245">
              <a:lnSpc>
                <a:spcPct val="100000"/>
              </a:lnSpc>
              <a:spcBef>
                <a:spcPts val="0"/>
              </a:spcBef>
              <a:buClr>
                <a:srgbClr val="533A27"/>
              </a:buClr>
              <a:buSzPts val="2040"/>
              <a:buFont typeface="Arial"/>
              <a:buChar char="•"/>
            </a:pPr>
            <a:r>
              <a:rPr lang="en-US" dirty="0">
                <a:cs typeface="Gill Sans"/>
              </a:rPr>
              <a:t>Access to data</a:t>
            </a:r>
          </a:p>
          <a:p>
            <a:pPr marL="639445" lvl="1" indent="-182245">
              <a:lnSpc>
                <a:spcPct val="100000"/>
              </a:lnSpc>
              <a:spcBef>
                <a:spcPts val="0"/>
              </a:spcBef>
              <a:buClr>
                <a:srgbClr val="533A27"/>
              </a:buClr>
              <a:buSzPts val="2040"/>
              <a:buFont typeface="Arial"/>
              <a:buChar char="•"/>
            </a:pPr>
            <a:r>
              <a:rPr lang="en-US" dirty="0">
                <a:cs typeface="Gill Sans"/>
              </a:rPr>
              <a:t>Technology and/or facility limitations</a:t>
            </a:r>
          </a:p>
          <a:p>
            <a:pPr marL="182245" indent="-182245">
              <a:lnSpc>
                <a:spcPct val="100000"/>
              </a:lnSpc>
              <a:spcBef>
                <a:spcPts val="0"/>
              </a:spcBef>
              <a:buClr>
                <a:srgbClr val="533A27"/>
              </a:buClr>
              <a:buSzPts val="2040"/>
              <a:buFont typeface="Arial"/>
              <a:buChar char="•"/>
            </a:pPr>
            <a:r>
              <a:rPr lang="en-US" dirty="0">
                <a:cs typeface="Gill Sans"/>
              </a:rPr>
              <a:t>Some Solutions:</a:t>
            </a:r>
          </a:p>
          <a:p>
            <a:pPr marL="639445" lvl="1" indent="-182245">
              <a:lnSpc>
                <a:spcPct val="100000"/>
              </a:lnSpc>
              <a:spcBef>
                <a:spcPts val="0"/>
              </a:spcBef>
              <a:buClr>
                <a:srgbClr val="533A27"/>
              </a:buClr>
              <a:buSzPts val="2040"/>
              <a:buFont typeface="Arial"/>
              <a:buChar char="•"/>
            </a:pPr>
            <a:r>
              <a:rPr lang="en-US" dirty="0">
                <a:cs typeface="Gill Sans"/>
              </a:rPr>
              <a:t>Work with your Research Office to build data tools</a:t>
            </a:r>
            <a:endParaRPr lang="en-US" dirty="0"/>
          </a:p>
          <a:p>
            <a:pPr marL="639445" lvl="1" indent="-182245">
              <a:lnSpc>
                <a:spcPct val="100000"/>
              </a:lnSpc>
              <a:spcBef>
                <a:spcPts val="0"/>
              </a:spcBef>
              <a:buClr>
                <a:srgbClr val="533A27"/>
              </a:buClr>
              <a:buSzPts val="2040"/>
              <a:buFont typeface="Arial"/>
              <a:buChar char="•"/>
            </a:pPr>
            <a:r>
              <a:rPr lang="en-US" dirty="0">
                <a:cs typeface="Gill Sans"/>
              </a:rPr>
              <a:t>Technology solutions (Starfish, others)</a:t>
            </a:r>
          </a:p>
          <a:p>
            <a:pPr marL="639445" lvl="1" indent="-182245">
              <a:lnSpc>
                <a:spcPct val="100000"/>
              </a:lnSpc>
              <a:spcBef>
                <a:spcPts val="0"/>
              </a:spcBef>
              <a:buClr>
                <a:srgbClr val="533A27"/>
              </a:buClr>
              <a:buSzPts val="2040"/>
              <a:buFont typeface="Arial"/>
              <a:buChar char="•"/>
            </a:pPr>
            <a:r>
              <a:rPr lang="en-US" dirty="0">
                <a:cs typeface="Gill Sans"/>
              </a:rPr>
              <a:t>Enrollment management committees</a:t>
            </a:r>
          </a:p>
        </p:txBody>
      </p:sp>
    </p:spTree>
    <p:extLst>
      <p:ext uri="{BB962C8B-B14F-4D97-AF65-F5344CB8AC3E}">
        <p14:creationId xmlns:p14="http://schemas.microsoft.com/office/powerpoint/2010/main" val="1125994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A1A86-A9C9-4C8D-B25B-ABB3D2F82DAD}"/>
              </a:ext>
            </a:extLst>
          </p:cNvPr>
          <p:cNvSpPr>
            <a:spLocks noGrp="1"/>
          </p:cNvSpPr>
          <p:nvPr>
            <p:ph type="title"/>
          </p:nvPr>
        </p:nvSpPr>
        <p:spPr/>
        <p:txBody>
          <a:bodyPr/>
          <a:lstStyle/>
          <a:p>
            <a:r>
              <a:rPr lang="en-US" dirty="0">
                <a:latin typeface="Palatino"/>
              </a:rPr>
              <a:t>Example Solutions</a:t>
            </a:r>
            <a:endParaRPr lang="en-US" dirty="0"/>
          </a:p>
        </p:txBody>
      </p:sp>
      <p:sp>
        <p:nvSpPr>
          <p:cNvPr id="3" name="Content Placeholder 2">
            <a:extLst>
              <a:ext uri="{FF2B5EF4-FFF2-40B4-BE49-F238E27FC236}">
                <a16:creationId xmlns:a16="http://schemas.microsoft.com/office/drawing/2014/main" id="{C8F7FCC3-E652-45A8-BB6B-E80DD09A367D}"/>
              </a:ext>
            </a:extLst>
          </p:cNvPr>
          <p:cNvSpPr>
            <a:spLocks noGrp="1"/>
          </p:cNvSpPr>
          <p:nvPr>
            <p:ph idx="1"/>
          </p:nvPr>
        </p:nvSpPr>
        <p:spPr/>
        <p:txBody>
          <a:bodyPr vert="horz" lIns="91440" tIns="45720" rIns="91440" bIns="45720" rtlCol="0" anchor="t">
            <a:normAutofit/>
          </a:bodyPr>
          <a:lstStyle/>
          <a:p>
            <a:r>
              <a:rPr lang="en-US" dirty="0">
                <a:cs typeface="Gill Sans"/>
              </a:rPr>
              <a:t>Enrollment Management</a:t>
            </a:r>
          </a:p>
          <a:p>
            <a:pPr lvl="1"/>
            <a:r>
              <a:rPr lang="en-US" dirty="0">
                <a:cs typeface="Gill Sans"/>
              </a:rPr>
              <a:t>Bakersfield College has an Enrollment Management Commitee (EMC) which focuses on improving student success and access by reviewing, monitoring, evaluating and communicating on all aspects of the enrollment life-cycle for Bakersfield College students. </a:t>
            </a:r>
          </a:p>
          <a:p>
            <a:pPr lvl="1"/>
            <a:r>
              <a:rPr lang="en-US" dirty="0">
                <a:cs typeface="Gill Sans"/>
              </a:rPr>
              <a:t>COS is building an in-progress enrollment database in Tableau, which when combined with curriculum data can be used by the curriculum committee when programs are updated.</a:t>
            </a:r>
            <a:endParaRPr lang="en-US" dirty="0"/>
          </a:p>
        </p:txBody>
      </p:sp>
      <p:sp>
        <p:nvSpPr>
          <p:cNvPr id="5" name="Text Placeholder 4">
            <a:extLst>
              <a:ext uri="{FF2B5EF4-FFF2-40B4-BE49-F238E27FC236}">
                <a16:creationId xmlns:a16="http://schemas.microsoft.com/office/drawing/2014/main" id="{280C3887-4F9B-6141-BB86-D2D536B1FEB0}"/>
              </a:ext>
            </a:extLst>
          </p:cNvPr>
          <p:cNvSpPr>
            <a:spLocks noGrp="1"/>
          </p:cNvSpPr>
          <p:nvPr>
            <p:ph type="body" sz="half" idx="2"/>
          </p:nvPr>
        </p:nvSpPr>
        <p:spPr>
          <a:ln>
            <a:noFill/>
          </a:ln>
        </p:spPr>
        <p:txBody>
          <a:bodyPr/>
          <a:lstStyle/>
          <a:p>
            <a:endParaRPr lang="en-US" dirty="0"/>
          </a:p>
        </p:txBody>
      </p:sp>
      <p:sp>
        <p:nvSpPr>
          <p:cNvPr id="4" name="Slide Number Placeholder 3">
            <a:extLst>
              <a:ext uri="{FF2B5EF4-FFF2-40B4-BE49-F238E27FC236}">
                <a16:creationId xmlns:a16="http://schemas.microsoft.com/office/drawing/2014/main" id="{0FE73B2A-A3CD-4851-BA1D-2075B8212DB6}"/>
              </a:ext>
            </a:extLst>
          </p:cNvPr>
          <p:cNvSpPr>
            <a:spLocks noGrp="1"/>
          </p:cNvSpPr>
          <p:nvPr>
            <p:ph type="sldNum" sz="quarter" idx="12"/>
          </p:nvPr>
        </p:nvSpPr>
        <p:spPr/>
        <p:txBody>
          <a:bodyPr/>
          <a:lstStyle/>
          <a:p>
            <a:fld id="{492D8F1A-69A8-9242-9469-8400121D240A}" type="slidenum">
              <a:rPr lang="en-US" smtClean="0"/>
              <a:pPr/>
              <a:t>26</a:t>
            </a:fld>
            <a:endParaRPr lang="en-US"/>
          </a:p>
        </p:txBody>
      </p:sp>
    </p:spTree>
    <p:extLst>
      <p:ext uri="{BB962C8B-B14F-4D97-AF65-F5344CB8AC3E}">
        <p14:creationId xmlns:p14="http://schemas.microsoft.com/office/powerpoint/2010/main" val="633114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F248-7554-5A48-A388-420187A6F8A5}"/>
              </a:ext>
            </a:extLst>
          </p:cNvPr>
          <p:cNvSpPr>
            <a:spLocks noGrp="1"/>
          </p:cNvSpPr>
          <p:nvPr>
            <p:ph type="title"/>
          </p:nvPr>
        </p:nvSpPr>
        <p:spPr/>
        <p:txBody>
          <a:bodyPr/>
          <a:lstStyle/>
          <a:p>
            <a:r>
              <a:rPr lang="en-US" dirty="0"/>
              <a:t>COS Enrollment Matrix</a:t>
            </a:r>
          </a:p>
        </p:txBody>
      </p:sp>
      <p:pic>
        <p:nvPicPr>
          <p:cNvPr id="5" name="Content Placeholder 4" descr="A screenshot of a Tableau spreadsheet, showing courses, enrollemnt, and success percentages.&#10;">
            <a:extLst>
              <a:ext uri="{FF2B5EF4-FFF2-40B4-BE49-F238E27FC236}">
                <a16:creationId xmlns:a16="http://schemas.microsoft.com/office/drawing/2014/main" id="{87AC48D5-0472-FB48-9A7A-DCF0CFEF67DA}"/>
              </a:ext>
            </a:extLst>
          </p:cNvPr>
          <p:cNvPicPr>
            <a:picLocks noGrp="1" noChangeAspect="1"/>
          </p:cNvPicPr>
          <p:nvPr>
            <p:ph idx="1"/>
          </p:nvPr>
        </p:nvPicPr>
        <p:blipFill rotWithShape="1">
          <a:blip r:embed="rId2"/>
          <a:stretch/>
        </p:blipFill>
        <p:spPr>
          <a:xfrm>
            <a:off x="1316657" y="1993900"/>
            <a:ext cx="9558686" cy="3789363"/>
          </a:xfrm>
          <a:ln>
            <a:solidFill>
              <a:schemeClr val="accent5"/>
            </a:solidFill>
          </a:ln>
        </p:spPr>
      </p:pic>
    </p:spTree>
    <p:extLst>
      <p:ext uri="{BB962C8B-B14F-4D97-AF65-F5344CB8AC3E}">
        <p14:creationId xmlns:p14="http://schemas.microsoft.com/office/powerpoint/2010/main" val="507632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8B31E-D7DD-274F-8856-A86F415F5C32}"/>
              </a:ext>
            </a:extLst>
          </p:cNvPr>
          <p:cNvSpPr>
            <a:spLocks noGrp="1"/>
          </p:cNvSpPr>
          <p:nvPr>
            <p:ph type="title"/>
          </p:nvPr>
        </p:nvSpPr>
        <p:spPr/>
        <p:txBody>
          <a:bodyPr/>
          <a:lstStyle/>
          <a:p>
            <a:r>
              <a:rPr lang="en-US" dirty="0"/>
              <a:t>COS Program Enrollment Form</a:t>
            </a:r>
          </a:p>
        </p:txBody>
      </p:sp>
      <p:pic>
        <p:nvPicPr>
          <p:cNvPr id="6" name="Content Placeholder 5" descr="A screenshot of an excell spreadsheet, showing program courses by enrollement and success rate.">
            <a:extLst>
              <a:ext uri="{FF2B5EF4-FFF2-40B4-BE49-F238E27FC236}">
                <a16:creationId xmlns:a16="http://schemas.microsoft.com/office/drawing/2014/main" id="{CFA7B18E-7B8E-1C43-906A-D363F47BB670}"/>
              </a:ext>
            </a:extLst>
          </p:cNvPr>
          <p:cNvPicPr>
            <a:picLocks noGrp="1" noChangeAspect="1"/>
          </p:cNvPicPr>
          <p:nvPr>
            <p:ph idx="1"/>
          </p:nvPr>
        </p:nvPicPr>
        <p:blipFill>
          <a:blip r:embed="rId3"/>
          <a:stretch>
            <a:fillRect/>
          </a:stretch>
        </p:blipFill>
        <p:spPr>
          <a:xfrm>
            <a:off x="581109" y="2169771"/>
            <a:ext cx="11029782" cy="3905563"/>
          </a:xfrm>
          <a:ln>
            <a:solidFill>
              <a:schemeClr val="accent5"/>
            </a:solidFill>
          </a:ln>
        </p:spPr>
      </p:pic>
      <p:sp>
        <p:nvSpPr>
          <p:cNvPr id="4" name="Slide Number Placeholder 3">
            <a:extLst>
              <a:ext uri="{FF2B5EF4-FFF2-40B4-BE49-F238E27FC236}">
                <a16:creationId xmlns:a16="http://schemas.microsoft.com/office/drawing/2014/main" id="{02EF8064-B55E-4F48-8FA1-B8F93F3989F9}"/>
              </a:ext>
            </a:extLst>
          </p:cNvPr>
          <p:cNvSpPr>
            <a:spLocks noGrp="1"/>
          </p:cNvSpPr>
          <p:nvPr>
            <p:ph type="sldNum" sz="quarter" idx="12"/>
          </p:nvPr>
        </p:nvSpPr>
        <p:spPr/>
        <p:txBody>
          <a:bodyPr/>
          <a:lstStyle/>
          <a:p>
            <a:fld id="{492D8F1A-69A8-9242-9469-8400121D240A}" type="slidenum">
              <a:rPr lang="en-US" smtClean="0"/>
              <a:pPr/>
              <a:t>28</a:t>
            </a:fld>
            <a:endParaRPr lang="en-US"/>
          </a:p>
        </p:txBody>
      </p:sp>
    </p:spTree>
    <p:extLst>
      <p:ext uri="{BB962C8B-B14F-4D97-AF65-F5344CB8AC3E}">
        <p14:creationId xmlns:p14="http://schemas.microsoft.com/office/powerpoint/2010/main" val="1623832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7"/>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0070C0"/>
              </a:buClr>
              <a:buSzPts val="4800"/>
            </a:pPr>
            <a:r>
              <a:rPr lang="en-US" sz="4800" b="1" dirty="0">
                <a:latin typeface="Palatino"/>
              </a:rPr>
              <a:t>Questions and Comments</a:t>
            </a:r>
            <a:endParaRPr lang="en-US" dirty="0">
              <a:latin typeface="Palatino"/>
            </a:endParaRPr>
          </a:p>
        </p:txBody>
      </p:sp>
      <p:sp>
        <p:nvSpPr>
          <p:cNvPr id="4" name="Content Placeholder 3">
            <a:extLst>
              <a:ext uri="{FF2B5EF4-FFF2-40B4-BE49-F238E27FC236}">
                <a16:creationId xmlns:a16="http://schemas.microsoft.com/office/drawing/2014/main" id="{5A1C4C7E-6C41-0643-BF3C-19C2744E853D}"/>
              </a:ext>
            </a:extLst>
          </p:cNvPr>
          <p:cNvSpPr>
            <a:spLocks noGrp="1"/>
          </p:cNvSpPr>
          <p:nvPr>
            <p:ph idx="1"/>
          </p:nvPr>
        </p:nvSpPr>
        <p:spPr/>
        <p:txBody>
          <a:bodyPr>
            <a:normAutofit fontScale="85000" lnSpcReduction="10000"/>
          </a:bodyPr>
          <a:lstStyle/>
          <a:p>
            <a:r>
              <a:rPr lang="en-US" sz="3200" b="1" dirty="0">
                <a:solidFill>
                  <a:schemeClr val="tx2"/>
                </a:solidFill>
              </a:rPr>
              <a:t>Zoom Etiquette and Reminders: </a:t>
            </a:r>
          </a:p>
          <a:p>
            <a:pPr marL="285750" indent="-285750">
              <a:buFont typeface="Arial"/>
              <a:buChar char="•"/>
            </a:pPr>
            <a:r>
              <a:rPr lang="en-US" dirty="0">
                <a:solidFill>
                  <a:schemeClr val="tx2"/>
                </a:solidFill>
              </a:rPr>
              <a:t>Please use the "Raise Hand" feature to speak and unmute your mic when called on. Please mute again when you have finished speaking.</a:t>
            </a:r>
          </a:p>
          <a:p>
            <a:pPr marL="285750" indent="-285750">
              <a:buFont typeface="Arial"/>
              <a:buChar char="•"/>
            </a:pPr>
            <a:r>
              <a:rPr lang="en-US" dirty="0">
                <a:solidFill>
                  <a:schemeClr val="tx2"/>
                </a:solidFill>
              </a:rPr>
              <a:t>You may also use the chat window in </a:t>
            </a:r>
            <a:r>
              <a:rPr lang="en-US" dirty="0" err="1">
                <a:solidFill>
                  <a:schemeClr val="tx2"/>
                </a:solidFill>
              </a:rPr>
              <a:t>Pathable</a:t>
            </a:r>
            <a:r>
              <a:rPr lang="en-US" dirty="0">
                <a:solidFill>
                  <a:schemeClr val="tx2"/>
                </a:solidFill>
              </a:rPr>
              <a:t> to make comments or ask questions. As a reminder, the chat feature in Zoom is disabled – please use </a:t>
            </a:r>
            <a:r>
              <a:rPr lang="en-US" dirty="0" err="1">
                <a:solidFill>
                  <a:schemeClr val="tx2"/>
                </a:solidFill>
              </a:rPr>
              <a:t>Pathable</a:t>
            </a:r>
            <a:r>
              <a:rPr lang="en-US" dirty="0">
                <a:solidFill>
                  <a:schemeClr val="tx2"/>
                </a:solidFill>
              </a:rPr>
              <a:t> to chat.</a:t>
            </a:r>
          </a:p>
          <a:p>
            <a:pPr marL="285750" indent="-285750">
              <a:buFont typeface="Arial"/>
              <a:buChar char="•"/>
            </a:pPr>
            <a:r>
              <a:rPr lang="en-US" dirty="0">
                <a:solidFill>
                  <a:schemeClr val="tx2"/>
                </a:solidFill>
              </a:rPr>
              <a:t>Please be patient with and respectful of colleagues as we all work to navigate this virtual format! We will do our best to address everyone's questions and comments.</a:t>
            </a:r>
          </a:p>
          <a:p>
            <a:endParaRPr lang="en-US" dirty="0"/>
          </a:p>
        </p:txBody>
      </p:sp>
      <p:sp>
        <p:nvSpPr>
          <p:cNvPr id="5" name="Text Placeholder 4">
            <a:extLst>
              <a:ext uri="{FF2B5EF4-FFF2-40B4-BE49-F238E27FC236}">
                <a16:creationId xmlns:a16="http://schemas.microsoft.com/office/drawing/2014/main" id="{406D10CB-2588-1242-AC8A-8B28CCCC4CD8}"/>
              </a:ext>
            </a:extLst>
          </p:cNvPr>
          <p:cNvSpPr>
            <a:spLocks noGrp="1"/>
          </p:cNvSpPr>
          <p:nvPr>
            <p:ph type="body" sz="half" idx="2"/>
          </p:nvPr>
        </p:nvSpPr>
        <p:spPr>
          <a:ln>
            <a:noFill/>
          </a:ln>
        </p:spPr>
        <p:txBody>
          <a:bodyPr/>
          <a:lstStyle/>
          <a:p>
            <a:endParaRPr lang="en-US" dirty="0"/>
          </a:p>
        </p:txBody>
      </p:sp>
      <p:sp>
        <p:nvSpPr>
          <p:cNvPr id="479" name="Google Shape;479;p57"/>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lgn="l">
              <a:buSzPts val="1400"/>
            </a:pPr>
            <a:fld id="{00000000-1234-1234-1234-123412341234}" type="slidenum">
              <a:rPr lang="en-US"/>
              <a:pPr algn="l">
                <a:buSzPts val="1400"/>
              </a:pPr>
              <a:t>29</a:t>
            </a:fld>
            <a:endParaRPr/>
          </a:p>
        </p:txBody>
      </p:sp>
    </p:spTree>
    <p:extLst>
      <p:ext uri="{BB962C8B-B14F-4D97-AF65-F5344CB8AC3E}">
        <p14:creationId xmlns:p14="http://schemas.microsoft.com/office/powerpoint/2010/main" val="630734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6704F-7EAB-4A5B-9D83-1F66E4C1A834}"/>
              </a:ext>
            </a:extLst>
          </p:cNvPr>
          <p:cNvSpPr>
            <a:spLocks noGrp="1"/>
          </p:cNvSpPr>
          <p:nvPr>
            <p:ph type="title"/>
          </p:nvPr>
        </p:nvSpPr>
        <p:spPr>
          <a:xfrm>
            <a:off x="1066801" y="329784"/>
            <a:ext cx="10058400" cy="1109272"/>
          </a:xfrm>
        </p:spPr>
        <p:txBody>
          <a:bodyPr anchor="ctr">
            <a:normAutofit/>
          </a:bodyPr>
          <a:lstStyle/>
          <a:p>
            <a:r>
              <a:rPr lang="en-US" dirty="0"/>
              <a:t>Session Outcomes</a:t>
            </a:r>
          </a:p>
        </p:txBody>
      </p:sp>
      <p:sp>
        <p:nvSpPr>
          <p:cNvPr id="3" name="Content Placeholder 2">
            <a:extLst>
              <a:ext uri="{FF2B5EF4-FFF2-40B4-BE49-F238E27FC236}">
                <a16:creationId xmlns:a16="http://schemas.microsoft.com/office/drawing/2014/main" id="{6ECB266A-21EF-4223-9502-9DB3ADA017FC}"/>
              </a:ext>
            </a:extLst>
          </p:cNvPr>
          <p:cNvSpPr>
            <a:spLocks noGrp="1"/>
          </p:cNvSpPr>
          <p:nvPr>
            <p:ph idx="1"/>
          </p:nvPr>
        </p:nvSpPr>
        <p:spPr>
          <a:xfrm>
            <a:off x="1066800" y="2068643"/>
            <a:ext cx="10058400" cy="3714318"/>
          </a:xfrm>
        </p:spPr>
        <p:txBody>
          <a:bodyPr vert="horz" lIns="91440" tIns="45720" rIns="91440" bIns="45720" rtlCol="0">
            <a:normAutofit/>
          </a:bodyPr>
          <a:lstStyle/>
          <a:p>
            <a:r>
              <a:rPr lang="en-US" dirty="0"/>
              <a:t>Provide an overview of considerations for course sequencing</a:t>
            </a:r>
          </a:p>
          <a:p>
            <a:r>
              <a:rPr lang="en-US" dirty="0"/>
              <a:t>Discuss effective practices for scheduling</a:t>
            </a:r>
          </a:p>
          <a:p>
            <a:r>
              <a:rPr lang="en-US" dirty="0"/>
              <a:t>Understand the perspectives of key stakeholders, including</a:t>
            </a:r>
          </a:p>
          <a:p>
            <a:pPr lvl="1"/>
            <a:r>
              <a:rPr lang="en-US" sz="2600" dirty="0"/>
              <a:t>Articulation officers</a:t>
            </a:r>
          </a:p>
          <a:p>
            <a:pPr lvl="1"/>
            <a:r>
              <a:rPr lang="en-US" sz="2600" dirty="0"/>
              <a:t>CIOs</a:t>
            </a:r>
          </a:p>
          <a:p>
            <a:pPr lvl="1"/>
            <a:r>
              <a:rPr lang="en-US" sz="2600" dirty="0"/>
              <a:t>Curriculum specialists</a:t>
            </a:r>
          </a:p>
          <a:p>
            <a:pPr lvl="1"/>
            <a:r>
              <a:rPr lang="en-US" sz="2600" dirty="0"/>
              <a:t>Curriculum committee chairs</a:t>
            </a:r>
          </a:p>
        </p:txBody>
      </p:sp>
      <p:sp>
        <p:nvSpPr>
          <p:cNvPr id="4" name="Slide Number Placeholder 3">
            <a:extLst>
              <a:ext uri="{FF2B5EF4-FFF2-40B4-BE49-F238E27FC236}">
                <a16:creationId xmlns:a16="http://schemas.microsoft.com/office/drawing/2014/main" id="{E7059EF5-46DC-4738-9137-ED58305224ED}"/>
              </a:ext>
            </a:extLst>
          </p:cNvPr>
          <p:cNvSpPr>
            <a:spLocks noGrp="1"/>
          </p:cNvSpPr>
          <p:nvPr>
            <p:ph type="sldNum" sz="quarter" idx="12"/>
          </p:nvPr>
        </p:nvSpPr>
        <p:spPr>
          <a:xfrm>
            <a:off x="8382000" y="6356350"/>
            <a:ext cx="2743200" cy="365125"/>
          </a:xfrm>
        </p:spPr>
        <p:txBody>
          <a:bodyPr anchor="ctr">
            <a:normAutofit/>
          </a:bodyPr>
          <a:lstStyle/>
          <a:p>
            <a:pPr>
              <a:spcAft>
                <a:spcPts val="600"/>
              </a:spcAft>
            </a:pPr>
            <a:fld id="{492D8F1A-69A8-9242-9469-8400121D240A}" type="slidenum">
              <a:rPr lang="en-US" smtClean="0"/>
              <a:pPr>
                <a:spcAft>
                  <a:spcPts val="600"/>
                </a:spcAft>
              </a:pPr>
              <a:t>3</a:t>
            </a:fld>
            <a:endParaRPr lang="en-US"/>
          </a:p>
        </p:txBody>
      </p:sp>
    </p:spTree>
    <p:extLst>
      <p:ext uri="{BB962C8B-B14F-4D97-AF65-F5344CB8AC3E}">
        <p14:creationId xmlns:p14="http://schemas.microsoft.com/office/powerpoint/2010/main" val="2369912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8"/>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buSzPts val="4000"/>
            </a:pPr>
            <a:r>
              <a:rPr lang="en-US" b="1" dirty="0">
                <a:latin typeface="Palatino"/>
                <a:ea typeface="Arial"/>
                <a:cs typeface="Arial"/>
                <a:sym typeface="Arial"/>
              </a:rPr>
              <a:t>Contact</a:t>
            </a:r>
            <a:endParaRPr dirty="0">
              <a:latin typeface="Palatino"/>
            </a:endParaRPr>
          </a:p>
        </p:txBody>
      </p:sp>
      <p:sp>
        <p:nvSpPr>
          <p:cNvPr id="485" name="Google Shape;485;p58"/>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a:spcBef>
                <a:spcPts val="360"/>
              </a:spcBef>
            </a:pPr>
            <a:r>
              <a:rPr lang="en-US" sz="2200" dirty="0">
                <a:solidFill>
                  <a:schemeClr val="tx2"/>
                </a:solidFill>
              </a:rPr>
              <a:t>For more info, please contact: </a:t>
            </a:r>
            <a:r>
              <a:rPr lang="en-US" sz="2200" u="sng" dirty="0">
                <a:solidFill>
                  <a:schemeClr val="tx2"/>
                </a:solidFill>
                <a:hlinkClick r:id="rId3">
                  <a:extLst>
                    <a:ext uri="{A12FA001-AC4F-418D-AE19-62706E023703}">
                      <ahyp:hlinkClr xmlns:ahyp="http://schemas.microsoft.com/office/drawing/2018/hyperlinkcolor" val="tx"/>
                    </a:ext>
                  </a:extLst>
                </a:hlinkClick>
              </a:rPr>
              <a:t>info@asccc.org</a:t>
            </a:r>
            <a:endParaRPr lang="en-US" sz="2200" dirty="0">
              <a:solidFill>
                <a:schemeClr val="tx2"/>
              </a:solidFill>
            </a:endParaRPr>
          </a:p>
          <a:p>
            <a:pPr>
              <a:spcBef>
                <a:spcPts val="360"/>
              </a:spcBef>
            </a:pPr>
            <a:endParaRPr lang="en-US" sz="2200" u="sng" dirty="0">
              <a:solidFill>
                <a:schemeClr val="tx2"/>
              </a:solidFill>
            </a:endParaRPr>
          </a:p>
          <a:p>
            <a:pPr>
              <a:spcBef>
                <a:spcPts val="360"/>
              </a:spcBef>
            </a:pPr>
            <a:r>
              <a:rPr lang="en-US" sz="2200" dirty="0">
                <a:solidFill>
                  <a:schemeClr val="tx2"/>
                </a:solidFill>
              </a:rPr>
              <a:t>Join the California Community College Curriculum Chairs Listserv: </a:t>
            </a:r>
            <a:r>
              <a:rPr lang="en-US" sz="2200" dirty="0">
                <a:solidFill>
                  <a:schemeClr val="tx2"/>
                </a:solidFill>
                <a:ea typeface="+mn-lt"/>
                <a:cs typeface="+mn-lt"/>
                <a:hlinkClick r:id="rId4">
                  <a:extLst>
                    <a:ext uri="{A12FA001-AC4F-418D-AE19-62706E023703}">
                      <ahyp:hlinkClr xmlns:ahyp="http://schemas.microsoft.com/office/drawing/2018/hyperlinkcolor" val="tx"/>
                    </a:ext>
                  </a:extLst>
                </a:hlinkClick>
              </a:rPr>
              <a:t>https://groups.io/g/CCCCurriculumChairs/</a:t>
            </a:r>
            <a:r>
              <a:rPr lang="en-US" sz="2200" dirty="0">
                <a:solidFill>
                  <a:schemeClr val="tx2"/>
                </a:solidFill>
                <a:ea typeface="+mn-lt"/>
                <a:cs typeface="+mn-lt"/>
              </a:rPr>
              <a:t> </a:t>
            </a:r>
            <a:endParaRPr lang="en-US" sz="2200" u="sng" dirty="0">
              <a:solidFill>
                <a:schemeClr val="tx2"/>
              </a:solidFill>
              <a:ea typeface="+mn-lt"/>
              <a:cs typeface="+mn-lt"/>
            </a:endParaRPr>
          </a:p>
          <a:p>
            <a:pPr>
              <a:spcBef>
                <a:spcPts val="360"/>
              </a:spcBef>
            </a:pPr>
            <a:endParaRPr lang="en-US" sz="2200" dirty="0">
              <a:solidFill>
                <a:schemeClr val="tx2"/>
              </a:solidFill>
              <a:ea typeface="+mn-lt"/>
              <a:cs typeface="+mn-lt"/>
            </a:endParaRPr>
          </a:p>
          <a:p>
            <a:pPr>
              <a:spcBef>
                <a:spcPts val="360"/>
              </a:spcBef>
            </a:pPr>
            <a:r>
              <a:rPr lang="en-US" sz="2200" dirty="0">
                <a:solidFill>
                  <a:schemeClr val="tx2"/>
                </a:solidFill>
                <a:ea typeface="+mn-lt"/>
                <a:cs typeface="+mn-lt"/>
              </a:rPr>
              <a:t>Jennifer Johnson, Faculty Curriculum Committee Chair, Bakersfield College: </a:t>
            </a:r>
            <a:r>
              <a:rPr lang="en-US" sz="2200" dirty="0">
                <a:solidFill>
                  <a:schemeClr val="tx2"/>
                </a:solidFill>
                <a:ea typeface="+mn-lt"/>
                <a:cs typeface="+mn-lt"/>
                <a:hlinkClick r:id="rId5">
                  <a:extLst>
                    <a:ext uri="{A12FA001-AC4F-418D-AE19-62706E023703}">
                      <ahyp:hlinkClr xmlns:ahyp="http://schemas.microsoft.com/office/drawing/2018/hyperlinkcolor" val="tx"/>
                    </a:ext>
                  </a:extLst>
                </a:hlinkClick>
              </a:rPr>
              <a:t>jlwilson@bakersfieldcollege.edu</a:t>
            </a:r>
            <a:r>
              <a:rPr lang="en-US" sz="2200" dirty="0">
                <a:solidFill>
                  <a:schemeClr val="tx2"/>
                </a:solidFill>
                <a:ea typeface="+mn-lt"/>
                <a:cs typeface="+mn-lt"/>
              </a:rPr>
              <a:t> </a:t>
            </a:r>
          </a:p>
          <a:p>
            <a:pPr>
              <a:spcBef>
                <a:spcPts val="360"/>
              </a:spcBef>
            </a:pPr>
            <a:endParaRPr lang="en-US" sz="2200" dirty="0">
              <a:solidFill>
                <a:schemeClr val="tx2"/>
              </a:solidFill>
              <a:ea typeface="+mn-lt"/>
              <a:cs typeface="+mn-lt"/>
            </a:endParaRPr>
          </a:p>
          <a:p>
            <a:pPr>
              <a:spcBef>
                <a:spcPts val="360"/>
              </a:spcBef>
            </a:pPr>
            <a:r>
              <a:rPr lang="en-US" sz="2200" dirty="0">
                <a:solidFill>
                  <a:schemeClr val="tx2"/>
                </a:solidFill>
                <a:ea typeface="+mn-lt"/>
                <a:cs typeface="+mn-lt"/>
              </a:rPr>
              <a:t>Sarah Harris, Curriculum &amp; Outcomes Assessment Coordinator, College of the Sequoias: </a:t>
            </a:r>
            <a:r>
              <a:rPr lang="en-US" sz="2200" dirty="0">
                <a:solidFill>
                  <a:schemeClr val="tx2"/>
                </a:solidFill>
                <a:ea typeface="+mn-lt"/>
                <a:cs typeface="+mn-lt"/>
                <a:hlinkClick r:id="rId6">
                  <a:extLst>
                    <a:ext uri="{A12FA001-AC4F-418D-AE19-62706E023703}">
                      <ahyp:hlinkClr xmlns:ahyp="http://schemas.microsoft.com/office/drawing/2018/hyperlinkcolor" val="tx"/>
                    </a:ext>
                  </a:extLst>
                </a:hlinkClick>
              </a:rPr>
              <a:t>sarahha@cos.edu</a:t>
            </a:r>
            <a:r>
              <a:rPr lang="en-US" sz="2200" dirty="0">
                <a:solidFill>
                  <a:schemeClr val="tx2"/>
                </a:solidFill>
                <a:ea typeface="+mn-lt"/>
                <a:cs typeface="+mn-lt"/>
              </a:rPr>
              <a:t> </a:t>
            </a:r>
            <a:endParaRPr lang="en-US" sz="2200" dirty="0">
              <a:solidFill>
                <a:schemeClr val="tx2"/>
              </a:solidFill>
            </a:endParaRPr>
          </a:p>
          <a:p>
            <a:pPr>
              <a:spcBef>
                <a:spcPts val="360"/>
              </a:spcBef>
            </a:pPr>
            <a:endParaRPr lang="en-US" sz="2200" dirty="0">
              <a:solidFill>
                <a:schemeClr val="tx2"/>
              </a:solidFill>
              <a:ea typeface="+mn-lt"/>
              <a:cs typeface="+mn-lt"/>
            </a:endParaRPr>
          </a:p>
          <a:p>
            <a:pPr>
              <a:spcBef>
                <a:spcPts val="360"/>
              </a:spcBef>
            </a:pPr>
            <a:r>
              <a:rPr lang="en-US" sz="2200" dirty="0">
                <a:solidFill>
                  <a:schemeClr val="tx2"/>
                </a:solidFill>
                <a:ea typeface="+mn-lt"/>
                <a:cs typeface="+mn-lt"/>
              </a:rPr>
              <a:t>Don Miller, Vice President of Instruction, College of Alameda: </a:t>
            </a:r>
            <a:r>
              <a:rPr lang="en-US" sz="2200" dirty="0">
                <a:solidFill>
                  <a:schemeClr val="tx2"/>
                </a:solidFill>
                <a:ea typeface="+mn-lt"/>
                <a:cs typeface="+mn-lt"/>
                <a:hlinkClick r:id="rId7">
                  <a:extLst>
                    <a:ext uri="{A12FA001-AC4F-418D-AE19-62706E023703}">
                      <ahyp:hlinkClr xmlns:ahyp="http://schemas.microsoft.com/office/drawing/2018/hyperlinkcolor" val="tx"/>
                    </a:ext>
                  </a:extLst>
                </a:hlinkClick>
              </a:rPr>
              <a:t>ddmiller@peralta.edu</a:t>
            </a:r>
            <a:r>
              <a:rPr lang="en-US" sz="2200" dirty="0">
                <a:solidFill>
                  <a:schemeClr val="tx2"/>
                </a:solidFill>
                <a:ea typeface="+mn-lt"/>
                <a:cs typeface="+mn-lt"/>
              </a:rPr>
              <a:t> </a:t>
            </a:r>
            <a:endParaRPr lang="en-US" sz="2200" dirty="0">
              <a:solidFill>
                <a:schemeClr val="tx2"/>
              </a:solidFill>
            </a:endParaRPr>
          </a:p>
        </p:txBody>
      </p:sp>
      <p:sp>
        <p:nvSpPr>
          <p:cNvPr id="487" name="Google Shape;487;p58"/>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lgn="l">
              <a:buSzPts val="1400"/>
            </a:pPr>
            <a:fld id="{00000000-1234-1234-1234-123412341234}" type="slidenum">
              <a:rPr lang="en-US"/>
              <a:pPr algn="l">
                <a:buSzPts val="1400"/>
              </a:pPr>
              <a:t>30</a:t>
            </a:fld>
            <a:endParaRPr/>
          </a:p>
        </p:txBody>
      </p:sp>
      <p:sp>
        <p:nvSpPr>
          <p:cNvPr id="486" name="Google Shape;486;p58"/>
          <p:cNvSpPr txBox="1"/>
          <p:nvPr/>
        </p:nvSpPr>
        <p:spPr>
          <a:xfrm>
            <a:off x="1650326" y="1839470"/>
            <a:ext cx="8496900" cy="4699441"/>
          </a:xfrm>
          <a:prstGeom prst="rect">
            <a:avLst/>
          </a:prstGeom>
          <a:noFill/>
          <a:ln>
            <a:noFill/>
          </a:ln>
        </p:spPr>
        <p:txBody>
          <a:bodyPr spcFirstLastPara="1" wrap="square" lIns="91425" tIns="45700" rIns="91425" bIns="45700" anchor="t" anchorCtr="0">
            <a:noAutofit/>
          </a:bodyPr>
          <a:lstStyle/>
          <a:p>
            <a:pPr>
              <a:spcBef>
                <a:spcPts val="360"/>
              </a:spcBef>
            </a:pPr>
            <a:endParaRPr dirty="0">
              <a:ea typeface="+mn-lt"/>
              <a:cs typeface="+mn-lt"/>
            </a:endParaRPr>
          </a:p>
          <a:p>
            <a:pPr>
              <a:spcBef>
                <a:spcPts val="360"/>
              </a:spcBef>
            </a:pPr>
            <a:endParaRPr sz="2400" dirty="0"/>
          </a:p>
          <a:p>
            <a:pPr>
              <a:spcBef>
                <a:spcPts val="360"/>
              </a:spcBef>
            </a:pPr>
            <a:endParaRPr lang="en-US" sz="2400" dirty="0"/>
          </a:p>
          <a:p>
            <a:pPr>
              <a:spcBef>
                <a:spcPts val="360"/>
              </a:spcBef>
            </a:pPr>
            <a:endParaRPr sz="2400" dirty="0"/>
          </a:p>
          <a:p>
            <a:pPr>
              <a:spcBef>
                <a:spcPts val="360"/>
              </a:spcBef>
            </a:pPr>
            <a:endParaRPr dirty="0"/>
          </a:p>
        </p:txBody>
      </p:sp>
    </p:spTree>
    <p:extLst>
      <p:ext uri="{BB962C8B-B14F-4D97-AF65-F5344CB8AC3E}">
        <p14:creationId xmlns:p14="http://schemas.microsoft.com/office/powerpoint/2010/main" val="1732507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2103-C48C-4824-8282-3CA00EB6DCE0}"/>
              </a:ext>
            </a:extLst>
          </p:cNvPr>
          <p:cNvSpPr>
            <a:spLocks noGrp="1"/>
          </p:cNvSpPr>
          <p:nvPr>
            <p:ph type="title"/>
          </p:nvPr>
        </p:nvSpPr>
        <p:spPr/>
        <p:txBody>
          <a:bodyPr/>
          <a:lstStyle/>
          <a:p>
            <a:r>
              <a:rPr lang="en-US" dirty="0">
                <a:latin typeface="Palatino"/>
              </a:rPr>
              <a:t>Resources</a:t>
            </a:r>
            <a:endParaRPr lang="en-US" dirty="0"/>
          </a:p>
        </p:txBody>
      </p:sp>
      <p:sp>
        <p:nvSpPr>
          <p:cNvPr id="3" name="Content Placeholder 2">
            <a:extLst>
              <a:ext uri="{FF2B5EF4-FFF2-40B4-BE49-F238E27FC236}">
                <a16:creationId xmlns:a16="http://schemas.microsoft.com/office/drawing/2014/main" id="{344F72BF-1B35-4B04-93C6-99C1CDEE9CC8}"/>
              </a:ext>
            </a:extLst>
          </p:cNvPr>
          <p:cNvSpPr>
            <a:spLocks noGrp="1"/>
          </p:cNvSpPr>
          <p:nvPr>
            <p:ph idx="1"/>
          </p:nvPr>
        </p:nvSpPr>
        <p:spPr/>
        <p:txBody>
          <a:bodyPr vert="horz" lIns="91440" tIns="45720" rIns="91440" bIns="45720" rtlCol="0" anchor="t">
            <a:normAutofit/>
          </a:bodyPr>
          <a:lstStyle/>
          <a:p>
            <a:r>
              <a:rPr lang="en-US">
                <a:cs typeface="Gill Sans"/>
                <a:hlinkClick r:id="rId2"/>
              </a:rPr>
              <a:t>GP Intersection with Enrollment Management</a:t>
            </a:r>
            <a:endParaRPr lang="en-US">
              <a:cs typeface="Gill Sans"/>
            </a:endParaRPr>
          </a:p>
          <a:p>
            <a:r>
              <a:rPr lang="en-US">
                <a:hlinkClick r:id="rId3"/>
              </a:rPr>
              <a:t>ASCC Enrollment Management Worksheet</a:t>
            </a:r>
          </a:p>
          <a:p>
            <a:r>
              <a:rPr lang="en-US">
                <a:cs typeface="Gill Sans"/>
                <a:hlinkClick r:id="rId4"/>
              </a:rPr>
              <a:t>Vision for Success</a:t>
            </a:r>
          </a:p>
          <a:p>
            <a:r>
              <a:rPr lang="en-US">
                <a:cs typeface="Gill Sans"/>
                <a:hlinkClick r:id="rId5"/>
              </a:rPr>
              <a:t>Vision for Success Diversity Inclusion Task Force</a:t>
            </a:r>
            <a:endParaRPr lang="en-US">
              <a:cs typeface="Gill Sans"/>
            </a:endParaRPr>
          </a:p>
        </p:txBody>
      </p:sp>
      <p:sp>
        <p:nvSpPr>
          <p:cNvPr id="4" name="Slide Number Placeholder 3">
            <a:extLst>
              <a:ext uri="{FF2B5EF4-FFF2-40B4-BE49-F238E27FC236}">
                <a16:creationId xmlns:a16="http://schemas.microsoft.com/office/drawing/2014/main" id="{C29DCC6E-3842-45E7-9272-5FE7C929E2FC}"/>
              </a:ext>
            </a:extLst>
          </p:cNvPr>
          <p:cNvSpPr>
            <a:spLocks noGrp="1"/>
          </p:cNvSpPr>
          <p:nvPr>
            <p:ph type="sldNum" sz="quarter" idx="12"/>
          </p:nvPr>
        </p:nvSpPr>
        <p:spPr/>
        <p:txBody>
          <a:bodyPr/>
          <a:lstStyle/>
          <a:p>
            <a:fld id="{492D8F1A-69A8-9242-9469-8400121D240A}" type="slidenum">
              <a:rPr lang="en-US" smtClean="0"/>
              <a:pPr/>
              <a:t>31</a:t>
            </a:fld>
            <a:endParaRPr lang="en-US"/>
          </a:p>
        </p:txBody>
      </p:sp>
    </p:spTree>
    <p:extLst>
      <p:ext uri="{BB962C8B-B14F-4D97-AF65-F5344CB8AC3E}">
        <p14:creationId xmlns:p14="http://schemas.microsoft.com/office/powerpoint/2010/main" val="2889747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1"/>
          <p:cNvSpPr txBox="1">
            <a:spLocks noGrp="1"/>
          </p:cNvSpPr>
          <p:nvPr>
            <p:ph type="title"/>
          </p:nvPr>
        </p:nvSpPr>
        <p:spPr>
          <a:xfrm>
            <a:off x="1066801" y="136526"/>
            <a:ext cx="10058400" cy="1437442"/>
          </a:xfrm>
        </p:spPr>
        <p:txBody>
          <a:bodyPr spcFirstLastPara="1" vert="horz" lIns="91425" tIns="45700" rIns="91425" bIns="45700" rtlCol="0" anchor="ctr" anchorCtr="0">
            <a:normAutofit/>
          </a:bodyPr>
          <a:lstStyle/>
          <a:p>
            <a:pPr>
              <a:spcBef>
                <a:spcPts val="0"/>
              </a:spcBef>
              <a:buClr>
                <a:schemeClr val="dk2"/>
              </a:buClr>
              <a:buSzPts val="3600"/>
            </a:pPr>
            <a:r>
              <a:rPr lang="en-US" dirty="0"/>
              <a:t>Session Description</a:t>
            </a:r>
          </a:p>
        </p:txBody>
      </p:sp>
      <p:sp>
        <p:nvSpPr>
          <p:cNvPr id="214" name="Google Shape;214;p31"/>
          <p:cNvSpPr txBox="1">
            <a:spLocks noGrp="1"/>
          </p:cNvSpPr>
          <p:nvPr>
            <p:ph idx="1"/>
          </p:nvPr>
        </p:nvSpPr>
        <p:spPr>
          <a:xfrm>
            <a:off x="1066800" y="1963711"/>
            <a:ext cx="10058400" cy="4167266"/>
          </a:xfrm>
        </p:spPr>
        <p:txBody>
          <a:bodyPr spcFirstLastPara="1" vert="horz" lIns="91425" tIns="45700" rIns="91425" bIns="45700" rtlCol="0" anchorCtr="0">
            <a:normAutofit fontScale="92500"/>
          </a:bodyPr>
          <a:lstStyle/>
          <a:p>
            <a:pPr marL="0" indent="0">
              <a:spcBef>
                <a:spcPts val="480"/>
              </a:spcBef>
              <a:buSzPts val="2040"/>
              <a:buNone/>
            </a:pPr>
            <a:r>
              <a:rPr lang="en-US" sz="2800" dirty="0"/>
              <a:t>Student access and success is ultimately dependent on effective sequencing and scheduling of courses within a program. If students cannot take required courses, particularly sequenced courses like those needed in the sciences and many CTE disciplines, they cannot progress in a program or meet their educational goals. This session will provide an overview of considerations for sequencing and a discussion about effective practices for scheduling, with special attention to the varying perspectives of articulation officers, chief instructional officers, curriculum specialists, and curriculum committee chairs.</a:t>
            </a:r>
            <a:br>
              <a:rPr lang="en-US" sz="2200" dirty="0">
                <a:highlight>
                  <a:srgbClr val="FFFF00"/>
                </a:highlight>
              </a:rPr>
            </a:br>
            <a:endParaRPr lang="en-US" sz="2200" dirty="0">
              <a:highlight>
                <a:srgbClr val="FFFF00"/>
              </a:highlight>
            </a:endParaRPr>
          </a:p>
        </p:txBody>
      </p:sp>
      <p:sp>
        <p:nvSpPr>
          <p:cNvPr id="215" name="Google Shape;215;p31"/>
          <p:cNvSpPr txBox="1">
            <a:spLocks noGrp="1"/>
          </p:cNvSpPr>
          <p:nvPr>
            <p:ph type="sldNum" sz="quarter" idx="12"/>
          </p:nvPr>
        </p:nvSpPr>
        <p:spPr>
          <a:xfrm>
            <a:off x="8382000" y="6356350"/>
            <a:ext cx="2743200" cy="365125"/>
          </a:xfrm>
        </p:spPr>
        <p:txBody>
          <a:bodyPr spcFirstLastPara="1" vert="horz" lIns="91425" tIns="45700" rIns="91425" bIns="45700" rtlCol="0" anchor="ctr" anchorCtr="0">
            <a:normAutofit/>
          </a:bodyPr>
          <a:lstStyle/>
          <a:p>
            <a:pPr>
              <a:spcAft>
                <a:spcPts val="600"/>
              </a:spcAft>
              <a:buSzPts val="1400"/>
            </a:pPr>
            <a:fld id="{00000000-1234-1234-1234-123412341234}" type="slidenum">
              <a:rPr lang="en-US"/>
              <a:pPr>
                <a:spcAft>
                  <a:spcPts val="600"/>
                </a:spcAft>
                <a:buSzPts val="1400"/>
              </a:pPr>
              <a:t>4</a:t>
            </a:fld>
            <a:endParaRPr lang="en-US"/>
          </a:p>
        </p:txBody>
      </p:sp>
    </p:spTree>
    <p:extLst>
      <p:ext uri="{BB962C8B-B14F-4D97-AF65-F5344CB8AC3E}">
        <p14:creationId xmlns:p14="http://schemas.microsoft.com/office/powerpoint/2010/main" val="1557910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buSzPts val="4000"/>
            </a:pPr>
            <a:r>
              <a:rPr lang="en-US" dirty="0">
                <a:latin typeface="Palatino"/>
              </a:rPr>
              <a:t>Check In:</a:t>
            </a:r>
            <a:endParaRPr lang="en-US" dirty="0"/>
          </a:p>
        </p:txBody>
      </p:sp>
      <p:sp>
        <p:nvSpPr>
          <p:cNvPr id="7" name="Content Placeholder 6">
            <a:extLst>
              <a:ext uri="{FF2B5EF4-FFF2-40B4-BE49-F238E27FC236}">
                <a16:creationId xmlns:a16="http://schemas.microsoft.com/office/drawing/2014/main" id="{BCA7941F-C117-3045-A106-CEB8102D46CB}"/>
              </a:ext>
            </a:extLst>
          </p:cNvPr>
          <p:cNvSpPr>
            <a:spLocks noGrp="1"/>
          </p:cNvSpPr>
          <p:nvPr>
            <p:ph sz="half" idx="1"/>
          </p:nvPr>
        </p:nvSpPr>
        <p:spPr/>
        <p:txBody>
          <a:bodyPr/>
          <a:lstStyle/>
          <a:p>
            <a:pPr marL="0" indent="0">
              <a:buNone/>
            </a:pPr>
            <a:r>
              <a:rPr lang="en-US" b="1" dirty="0"/>
              <a:t>Poll</a:t>
            </a:r>
            <a:r>
              <a:rPr lang="en-US" dirty="0"/>
              <a:t>:</a:t>
            </a:r>
          </a:p>
          <a:p>
            <a:r>
              <a:rPr lang="en-US" dirty="0"/>
              <a:t>What is your role at your college/ district?</a:t>
            </a:r>
          </a:p>
          <a:p>
            <a:r>
              <a:rPr lang="en-US" dirty="0"/>
              <a:t>How long have you been working with curriculum?</a:t>
            </a:r>
          </a:p>
          <a:p>
            <a:r>
              <a:rPr lang="en-US" dirty="0"/>
              <a:t>What are you hoping to learn in this session?</a:t>
            </a:r>
          </a:p>
        </p:txBody>
      </p:sp>
      <p:sp>
        <p:nvSpPr>
          <p:cNvPr id="234" name="Google Shape;234;p33"/>
          <p:cNvSpPr txBox="1"/>
          <p:nvPr/>
        </p:nvSpPr>
        <p:spPr>
          <a:xfrm>
            <a:off x="9144000" y="19050"/>
            <a:ext cx="1066800" cy="328500"/>
          </a:xfrm>
          <a:prstGeom prst="rect">
            <a:avLst/>
          </a:prstGeom>
          <a:noFill/>
          <a:ln>
            <a:noFill/>
          </a:ln>
        </p:spPr>
        <p:txBody>
          <a:bodyPr spcFirstLastPara="1" wrap="square" lIns="91425" tIns="45700" rIns="91425" bIns="45700" anchor="ctr" anchorCtr="0">
            <a:noAutofit/>
          </a:bodyPr>
          <a:lstStyle/>
          <a:p>
            <a:pPr>
              <a:buClr>
                <a:srgbClr val="FFFFFF"/>
              </a:buClr>
              <a:buSzPts val="1400"/>
            </a:pPr>
            <a:fld id="{00000000-1234-1234-1234-123412341234}" type="slidenum">
              <a:rPr lang="en-US" sz="1400" b="1">
                <a:solidFill>
                  <a:srgbClr val="FFFFFF"/>
                </a:solidFill>
                <a:latin typeface="Arial"/>
                <a:ea typeface="Arial"/>
                <a:cs typeface="Arial"/>
                <a:sym typeface="Arial"/>
              </a:rPr>
              <a:pPr>
                <a:buClr>
                  <a:srgbClr val="FFFFFF"/>
                </a:buClr>
                <a:buSzPts val="1400"/>
              </a:pPr>
              <a:t>5</a:t>
            </a:fld>
            <a:endParaRPr/>
          </a:p>
        </p:txBody>
      </p:sp>
    </p:spTree>
    <p:extLst>
      <p:ext uri="{BB962C8B-B14F-4D97-AF65-F5344CB8AC3E}">
        <p14:creationId xmlns:p14="http://schemas.microsoft.com/office/powerpoint/2010/main" val="3907410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DE4E-1DE3-4D34-847A-90D4009D7E0C}"/>
              </a:ext>
            </a:extLst>
          </p:cNvPr>
          <p:cNvSpPr>
            <a:spLocks noGrp="1"/>
          </p:cNvSpPr>
          <p:nvPr>
            <p:ph type="title"/>
          </p:nvPr>
        </p:nvSpPr>
        <p:spPr>
          <a:xfrm>
            <a:off x="1066801" y="403412"/>
            <a:ext cx="10058400" cy="930713"/>
          </a:xfrm>
        </p:spPr>
        <p:txBody>
          <a:bodyPr anchor="b">
            <a:normAutofit/>
          </a:bodyPr>
          <a:lstStyle/>
          <a:p>
            <a:r>
              <a:rPr lang="en-US" dirty="0"/>
              <a:t>Equity and Student Success</a:t>
            </a:r>
          </a:p>
        </p:txBody>
      </p:sp>
      <p:sp>
        <p:nvSpPr>
          <p:cNvPr id="3" name="Content Placeholder 2">
            <a:extLst>
              <a:ext uri="{FF2B5EF4-FFF2-40B4-BE49-F238E27FC236}">
                <a16:creationId xmlns:a16="http://schemas.microsoft.com/office/drawing/2014/main" id="{C658F910-C3C5-41FF-9B5C-901BB4D0CA7F}"/>
              </a:ext>
            </a:extLst>
          </p:cNvPr>
          <p:cNvSpPr>
            <a:spLocks noGrp="1"/>
          </p:cNvSpPr>
          <p:nvPr>
            <p:ph idx="1"/>
          </p:nvPr>
        </p:nvSpPr>
        <p:spPr>
          <a:xfrm>
            <a:off x="1066800" y="1948721"/>
            <a:ext cx="10058400" cy="3834240"/>
          </a:xfrm>
        </p:spPr>
        <p:txBody>
          <a:bodyPr vert="horz" lIns="91440" tIns="45720" rIns="91440" bIns="45720" rtlCol="0">
            <a:normAutofit/>
          </a:bodyPr>
          <a:lstStyle/>
          <a:p>
            <a:r>
              <a:rPr lang="en-US" sz="2200" dirty="0"/>
              <a:t>Vision for Success Goals: </a:t>
            </a:r>
          </a:p>
          <a:p>
            <a:pPr lvl="1"/>
            <a:r>
              <a:rPr lang="en-US" sz="2200" dirty="0"/>
              <a:t>Goals 1 &amp; 2: increase the number of California Community College students annually who acquire associate degrees, credentials, certificates, or specific skill sets that prepare them for an in-demand job &amp; increase transfers to CSU &amp; UC</a:t>
            </a:r>
          </a:p>
          <a:p>
            <a:pPr lvl="1"/>
            <a:r>
              <a:rPr lang="en-US" sz="2200" dirty="0"/>
              <a:t>Goal 3: Decrease the average number of units accumulated by California Community College students earning associate degrees,</a:t>
            </a:r>
          </a:p>
          <a:p>
            <a:pPr lvl="1"/>
            <a:r>
              <a:rPr lang="en-US" sz="2200" dirty="0"/>
              <a:t>Goal 5: Reduce equity gaps across through faster improvements among traditionally underrepresented student groups</a:t>
            </a:r>
          </a:p>
        </p:txBody>
      </p:sp>
      <p:sp>
        <p:nvSpPr>
          <p:cNvPr id="4" name="Slide Number Placeholder 3">
            <a:extLst>
              <a:ext uri="{FF2B5EF4-FFF2-40B4-BE49-F238E27FC236}">
                <a16:creationId xmlns:a16="http://schemas.microsoft.com/office/drawing/2014/main" id="{B598308E-14BB-4F34-9F50-0181BF49D938}"/>
              </a:ext>
            </a:extLst>
          </p:cNvPr>
          <p:cNvSpPr>
            <a:spLocks noGrp="1"/>
          </p:cNvSpPr>
          <p:nvPr>
            <p:ph type="sldNum" sz="quarter" idx="12"/>
          </p:nvPr>
        </p:nvSpPr>
        <p:spPr>
          <a:xfrm>
            <a:off x="8382000" y="6356350"/>
            <a:ext cx="2743200" cy="365125"/>
          </a:xfrm>
        </p:spPr>
        <p:txBody>
          <a:bodyPr anchor="ctr">
            <a:normAutofit/>
          </a:bodyPr>
          <a:lstStyle/>
          <a:p>
            <a:pPr>
              <a:spcAft>
                <a:spcPts val="600"/>
              </a:spcAft>
            </a:pPr>
            <a:fld id="{492D8F1A-69A8-9242-9469-8400121D240A}" type="slidenum">
              <a:rPr lang="en-US" smtClean="0"/>
              <a:pPr>
                <a:spcAft>
                  <a:spcPts val="600"/>
                </a:spcAft>
              </a:pPr>
              <a:t>6</a:t>
            </a:fld>
            <a:endParaRPr lang="en-US"/>
          </a:p>
        </p:txBody>
      </p:sp>
    </p:spTree>
    <p:extLst>
      <p:ext uri="{BB962C8B-B14F-4D97-AF65-F5344CB8AC3E}">
        <p14:creationId xmlns:p14="http://schemas.microsoft.com/office/powerpoint/2010/main" val="2033653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17A54-BCBD-41A1-B15B-E2433E6B448C}"/>
              </a:ext>
            </a:extLst>
          </p:cNvPr>
          <p:cNvSpPr>
            <a:spLocks noGrp="1"/>
          </p:cNvSpPr>
          <p:nvPr>
            <p:ph type="title"/>
          </p:nvPr>
        </p:nvSpPr>
        <p:spPr>
          <a:xfrm>
            <a:off x="1066801" y="403412"/>
            <a:ext cx="10058400" cy="930713"/>
          </a:xfrm>
        </p:spPr>
        <p:txBody>
          <a:bodyPr anchor="b">
            <a:normAutofit/>
          </a:bodyPr>
          <a:lstStyle/>
          <a:p>
            <a:r>
              <a:rPr lang="en-US" dirty="0"/>
              <a:t>Equity and Student Success</a:t>
            </a:r>
          </a:p>
        </p:txBody>
      </p:sp>
      <p:sp>
        <p:nvSpPr>
          <p:cNvPr id="3" name="Content Placeholder 2">
            <a:extLst>
              <a:ext uri="{FF2B5EF4-FFF2-40B4-BE49-F238E27FC236}">
                <a16:creationId xmlns:a16="http://schemas.microsoft.com/office/drawing/2014/main" id="{1732569F-C92D-40F6-8ECD-4057990B979D}"/>
              </a:ext>
            </a:extLst>
          </p:cNvPr>
          <p:cNvSpPr>
            <a:spLocks noGrp="1"/>
          </p:cNvSpPr>
          <p:nvPr>
            <p:ph idx="1"/>
          </p:nvPr>
        </p:nvSpPr>
        <p:spPr>
          <a:xfrm>
            <a:off x="1066800" y="1948720"/>
            <a:ext cx="10058400" cy="4407629"/>
          </a:xfrm>
        </p:spPr>
        <p:txBody>
          <a:bodyPr vert="horz" lIns="91440" tIns="45720" rIns="91440" bIns="45720" rtlCol="0">
            <a:noAutofit/>
          </a:bodyPr>
          <a:lstStyle/>
          <a:p>
            <a:r>
              <a:rPr lang="en-US" sz="2000" dirty="0"/>
              <a:t>Chancellor's Office Call to Action - Item 3:</a:t>
            </a:r>
          </a:p>
          <a:p>
            <a:pPr marL="457200" lvl="1" indent="0">
              <a:buNone/>
            </a:pPr>
            <a:r>
              <a:rPr lang="en-US" sz="2000" b="1" i="1" dirty="0"/>
              <a:t>Campuses must audit classroom climate and create an action plan to create inclusive classrooms and anti-racism curriculum. </a:t>
            </a:r>
          </a:p>
          <a:p>
            <a:pPr marL="457200" lvl="1" indent="0">
              <a:buNone/>
            </a:pPr>
            <a:endParaRPr lang="en-US" sz="2000" b="1" i="1" dirty="0"/>
          </a:p>
          <a:p>
            <a:pPr marL="457200" lvl="1" indent="0">
              <a:buNone/>
            </a:pPr>
            <a:r>
              <a:rPr lang="en-US" sz="2000" dirty="0"/>
              <a:t>"As campus leaders look at overall campus climate, it is equally critical that faculty leaders engage in a comprehensive review of all courses and programs, including non-credit, adult education, and workforce training programs. […] Faculty and administrative leaders must work together to develop action plans that provide proactive support for faculty and staff in evaluating their classroom and learning cultures, curriculum, lesson plans and syllabi, and course evaluation protocols. Campuses also need to look comprehensively at inclusive curriculum that goes beyond a single course, such as ethnic studies, and evaluate all courses for diversity of representation and culturally-relevant content." </a:t>
            </a:r>
          </a:p>
        </p:txBody>
      </p:sp>
      <p:sp>
        <p:nvSpPr>
          <p:cNvPr id="4" name="Slide Number Placeholder 3">
            <a:extLst>
              <a:ext uri="{FF2B5EF4-FFF2-40B4-BE49-F238E27FC236}">
                <a16:creationId xmlns:a16="http://schemas.microsoft.com/office/drawing/2014/main" id="{E3594E94-4160-4C60-8880-2D64573D4059}"/>
              </a:ext>
            </a:extLst>
          </p:cNvPr>
          <p:cNvSpPr>
            <a:spLocks noGrp="1"/>
          </p:cNvSpPr>
          <p:nvPr>
            <p:ph type="sldNum" sz="quarter" idx="12"/>
          </p:nvPr>
        </p:nvSpPr>
        <p:spPr>
          <a:xfrm>
            <a:off x="8382000" y="6356350"/>
            <a:ext cx="2743200" cy="365125"/>
          </a:xfrm>
        </p:spPr>
        <p:txBody>
          <a:bodyPr anchor="ctr">
            <a:normAutofit/>
          </a:bodyPr>
          <a:lstStyle/>
          <a:p>
            <a:pPr>
              <a:spcAft>
                <a:spcPts val="600"/>
              </a:spcAft>
            </a:pPr>
            <a:fld id="{492D8F1A-69A8-9242-9469-8400121D240A}" type="slidenum">
              <a:rPr lang="en-US" smtClean="0"/>
              <a:pPr>
                <a:spcAft>
                  <a:spcPts val="600"/>
                </a:spcAft>
              </a:pPr>
              <a:t>7</a:t>
            </a:fld>
            <a:endParaRPr lang="en-US"/>
          </a:p>
        </p:txBody>
      </p:sp>
    </p:spTree>
    <p:extLst>
      <p:ext uri="{BB962C8B-B14F-4D97-AF65-F5344CB8AC3E}">
        <p14:creationId xmlns:p14="http://schemas.microsoft.com/office/powerpoint/2010/main" val="3076801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2"/>
          <p:cNvSpPr txBox="1">
            <a:spLocks noGrp="1"/>
          </p:cNvSpPr>
          <p:nvPr>
            <p:ph type="title"/>
          </p:nvPr>
        </p:nvSpPr>
        <p:spPr>
          <a:xfrm>
            <a:off x="1277650" y="365125"/>
            <a:ext cx="10046043" cy="1325563"/>
          </a:xfrm>
        </p:spPr>
        <p:txBody>
          <a:bodyPr spcFirstLastPara="1" vert="horz" lIns="91425" tIns="45700" rIns="91425" bIns="45700" rtlCol="0" anchor="b" anchorCtr="0">
            <a:normAutofit/>
          </a:bodyPr>
          <a:lstStyle/>
          <a:p>
            <a:pPr>
              <a:spcBef>
                <a:spcPts val="0"/>
              </a:spcBef>
              <a:buClr>
                <a:schemeClr val="dk2"/>
              </a:buClr>
              <a:buSzPts val="3600"/>
            </a:pPr>
            <a:br>
              <a:rPr lang="en-US"/>
            </a:br>
            <a:r>
              <a:rPr lang="en-US"/>
              <a:t>Questions to Ask: </a:t>
            </a:r>
          </a:p>
        </p:txBody>
      </p:sp>
      <p:sp>
        <p:nvSpPr>
          <p:cNvPr id="317" name="Google Shape;317;p42"/>
          <p:cNvSpPr txBox="1">
            <a:spLocks noGrp="1"/>
          </p:cNvSpPr>
          <p:nvPr>
            <p:ph sz="half" idx="1"/>
          </p:nvPr>
        </p:nvSpPr>
        <p:spPr>
          <a:xfrm>
            <a:off x="1277650" y="1798320"/>
            <a:ext cx="10058400" cy="4351338"/>
          </a:xfrm>
        </p:spPr>
        <p:txBody>
          <a:bodyPr spcFirstLastPara="1" vert="horz" lIns="91425" tIns="45700" rIns="91425" bIns="45700" rtlCol="0" anchorCtr="0">
            <a:normAutofit/>
          </a:bodyPr>
          <a:lstStyle/>
          <a:p>
            <a:pPr marL="0" indent="0">
              <a:spcBef>
                <a:spcPts val="0"/>
              </a:spcBef>
              <a:buClr>
                <a:schemeClr val="accent1"/>
              </a:buClr>
              <a:buSzPts val="2040"/>
              <a:buNone/>
            </a:pPr>
            <a:r>
              <a:rPr lang="en-US" b="1"/>
              <a:t>Before You Get Started</a:t>
            </a:r>
            <a:endParaRPr lang="en-US"/>
          </a:p>
          <a:p>
            <a:pPr marL="182245" indent="-182245">
              <a:spcBef>
                <a:spcPts val="0"/>
              </a:spcBef>
              <a:buClr>
                <a:schemeClr val="accent1"/>
              </a:buClr>
              <a:buSzPts val="2040"/>
              <a:buFont typeface="Arial"/>
              <a:buChar char="•"/>
            </a:pPr>
            <a:endParaRPr lang="en-US"/>
          </a:p>
          <a:p>
            <a:pPr marL="182245" indent="-182245">
              <a:spcBef>
                <a:spcPts val="0"/>
              </a:spcBef>
              <a:buClr>
                <a:schemeClr val="accent1"/>
              </a:buClr>
              <a:buSzPts val="2040"/>
              <a:buFont typeface="Arial"/>
              <a:buChar char="•"/>
            </a:pPr>
            <a:r>
              <a:rPr lang="en-US"/>
              <a:t>Are there courses in your catalog that are never offered?</a:t>
            </a:r>
          </a:p>
          <a:p>
            <a:pPr marL="182245" indent="-182245">
              <a:spcBef>
                <a:spcPts val="480"/>
              </a:spcBef>
              <a:buClr>
                <a:schemeClr val="accent1"/>
              </a:buClr>
              <a:buSzPts val="2040"/>
              <a:buFont typeface="Arial"/>
              <a:buChar char="•"/>
            </a:pPr>
            <a:r>
              <a:rPr lang="en-US"/>
              <a:t>Are there programs in your catalog that no longer exist?</a:t>
            </a:r>
          </a:p>
          <a:p>
            <a:pPr marL="182245" indent="-182245">
              <a:spcBef>
                <a:spcPts val="480"/>
              </a:spcBef>
              <a:buClr>
                <a:schemeClr val="accent1"/>
              </a:buClr>
              <a:buSzPts val="2040"/>
              <a:buFont typeface="Arial"/>
              <a:buChar char="•"/>
            </a:pPr>
            <a:r>
              <a:rPr lang="en-US"/>
              <a:t>Are there certificate and/or degree options that have never been awarded?</a:t>
            </a:r>
          </a:p>
          <a:p>
            <a:pPr marL="182245" indent="-182245">
              <a:spcBef>
                <a:spcPts val="480"/>
              </a:spcBef>
              <a:buClr>
                <a:schemeClr val="accent1"/>
              </a:buClr>
              <a:buSzPts val="2040"/>
              <a:buFont typeface="Arial"/>
              <a:buChar char="•"/>
            </a:pPr>
            <a:r>
              <a:rPr lang="en-US"/>
              <a:t>Who is responsible for curriculum “clean-up” decisions?</a:t>
            </a:r>
          </a:p>
          <a:p>
            <a:pPr marL="182245" indent="-182245">
              <a:spcBef>
                <a:spcPts val="480"/>
              </a:spcBef>
              <a:buClr>
                <a:schemeClr val="accent1"/>
              </a:buClr>
              <a:buSzPts val="2040"/>
              <a:buFont typeface="Arial"/>
              <a:buChar char="•"/>
            </a:pPr>
            <a:r>
              <a:rPr lang="en-US"/>
              <a:t>How do you engage in campus-wide clean-up of curriculum/catalog?</a:t>
            </a:r>
          </a:p>
        </p:txBody>
      </p:sp>
    </p:spTree>
    <p:extLst>
      <p:ext uri="{BB962C8B-B14F-4D97-AF65-F5344CB8AC3E}">
        <p14:creationId xmlns:p14="http://schemas.microsoft.com/office/powerpoint/2010/main" val="3569956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1"/>
          <p:cNvSpPr txBox="1">
            <a:spLocks noGrp="1"/>
          </p:cNvSpPr>
          <p:nvPr>
            <p:ph type="title"/>
          </p:nvPr>
        </p:nvSpPr>
        <p:spPr>
          <a:xfrm>
            <a:off x="1066801" y="403412"/>
            <a:ext cx="10058400" cy="1006934"/>
          </a:xfrm>
        </p:spPr>
        <p:txBody>
          <a:bodyPr spcFirstLastPara="1" vert="horz" lIns="91425" tIns="45700" rIns="91425" bIns="45700" rtlCol="0" anchor="b" anchorCtr="0">
            <a:normAutofit fontScale="90000"/>
          </a:bodyPr>
          <a:lstStyle/>
          <a:p>
            <a:pPr>
              <a:spcBef>
                <a:spcPts val="0"/>
              </a:spcBef>
              <a:buClr>
                <a:schemeClr val="dk2"/>
              </a:buClr>
              <a:buSzPts val="4000"/>
            </a:pPr>
            <a:r>
              <a:rPr lang="en-US" dirty="0"/>
              <a:t>First Thing's First</a:t>
            </a:r>
            <a:br>
              <a:rPr lang="en-US" dirty="0"/>
            </a:br>
            <a:r>
              <a:rPr lang="en-US" dirty="0"/>
              <a:t>Curriculum Clean Up – What does that mean?</a:t>
            </a:r>
          </a:p>
        </p:txBody>
      </p:sp>
      <p:sp>
        <p:nvSpPr>
          <p:cNvPr id="308" name="Google Shape;308;p41"/>
          <p:cNvSpPr txBox="1">
            <a:spLocks noGrp="1"/>
          </p:cNvSpPr>
          <p:nvPr>
            <p:ph idx="1"/>
          </p:nvPr>
        </p:nvSpPr>
        <p:spPr>
          <a:xfrm>
            <a:off x="1066800" y="1937288"/>
            <a:ext cx="10058400" cy="3845673"/>
          </a:xfrm>
        </p:spPr>
        <p:txBody>
          <a:bodyPr spcFirstLastPara="1" vert="horz" lIns="91425" tIns="45700" rIns="91425" bIns="45700" rtlCol="0" anchorCtr="0">
            <a:normAutofit/>
          </a:bodyPr>
          <a:lstStyle/>
          <a:p>
            <a:pPr marL="182245" indent="-182245">
              <a:spcBef>
                <a:spcPts val="0"/>
              </a:spcBef>
              <a:buClr>
                <a:schemeClr val="accent1"/>
              </a:buClr>
              <a:buSzPts val="2040"/>
              <a:buFont typeface="Arial"/>
              <a:buChar char="•"/>
            </a:pPr>
            <a:r>
              <a:rPr lang="en-US" sz="2400" dirty="0"/>
              <a:t>Curriculum and discipline experts examine data across the institution</a:t>
            </a:r>
          </a:p>
          <a:p>
            <a:pPr marL="182245" indent="-182245">
              <a:spcBef>
                <a:spcPts val="480"/>
              </a:spcBef>
              <a:buClr>
                <a:schemeClr val="accent1"/>
              </a:buClr>
              <a:buSzPts val="2040"/>
              <a:buFont typeface="Arial"/>
              <a:buChar char="•"/>
            </a:pPr>
            <a:r>
              <a:rPr lang="en-US" sz="2400" dirty="0"/>
              <a:t>Asking questions – lots of questions – across programs</a:t>
            </a:r>
          </a:p>
          <a:p>
            <a:pPr marL="182245" indent="-182245">
              <a:spcBef>
                <a:spcPts val="480"/>
              </a:spcBef>
              <a:buClr>
                <a:schemeClr val="accent1"/>
              </a:buClr>
              <a:buSzPts val="2040"/>
              <a:buFont typeface="Arial"/>
              <a:buChar char="•"/>
            </a:pPr>
            <a:r>
              <a:rPr lang="en-US" sz="2400" dirty="0"/>
              <a:t>Not jumping to conclusions</a:t>
            </a:r>
          </a:p>
          <a:p>
            <a:pPr marL="182245" indent="-182245">
              <a:spcBef>
                <a:spcPts val="480"/>
              </a:spcBef>
              <a:buClr>
                <a:schemeClr val="accent1"/>
              </a:buClr>
              <a:buSzPts val="2040"/>
              <a:buFont typeface="Arial"/>
              <a:buChar char="•"/>
            </a:pPr>
            <a:r>
              <a:rPr lang="en-US" sz="2400" dirty="0"/>
              <a:t>May (or may not) mean discontinuing certain awards, programs or classes</a:t>
            </a:r>
          </a:p>
          <a:p>
            <a:pPr marL="182245" indent="-182245">
              <a:spcBef>
                <a:spcPts val="480"/>
              </a:spcBef>
              <a:buClr>
                <a:schemeClr val="accent1"/>
              </a:buClr>
              <a:buSzPts val="2040"/>
              <a:buFont typeface="Arial"/>
              <a:buChar char="•"/>
            </a:pPr>
            <a:r>
              <a:rPr lang="en-US" sz="2400" dirty="0"/>
              <a:t>May (or may not) mean creating new awards, programs, classes</a:t>
            </a:r>
          </a:p>
          <a:p>
            <a:pPr marL="182245" indent="-182245">
              <a:spcBef>
                <a:spcPts val="480"/>
              </a:spcBef>
              <a:buClr>
                <a:schemeClr val="accent1"/>
              </a:buClr>
              <a:buSzPts val="2040"/>
              <a:buFont typeface="Arial"/>
              <a:buChar char="•"/>
            </a:pPr>
            <a:r>
              <a:rPr lang="en-US" sz="2400" dirty="0"/>
              <a:t>May (or may not) mean re-designing</a:t>
            </a:r>
          </a:p>
          <a:p>
            <a:pPr marL="182245" indent="-182245">
              <a:spcBef>
                <a:spcPts val="480"/>
              </a:spcBef>
              <a:buClr>
                <a:schemeClr val="accent1"/>
              </a:buClr>
              <a:buSzPts val="2040"/>
              <a:buFont typeface="Arial"/>
              <a:buChar char="•"/>
            </a:pPr>
            <a:r>
              <a:rPr lang="en-US" sz="2400" dirty="0"/>
              <a:t>Question what is the end goal of the program – employment and transfer</a:t>
            </a:r>
          </a:p>
        </p:txBody>
      </p:sp>
      <p:sp>
        <p:nvSpPr>
          <p:cNvPr id="124" name="Slide Number Placeholder 3">
            <a:extLst>
              <a:ext uri="{FF2B5EF4-FFF2-40B4-BE49-F238E27FC236}">
                <a16:creationId xmlns:a16="http://schemas.microsoft.com/office/drawing/2014/main" id="{712B40DE-DC5C-427A-957A-9E7762CD30EB}"/>
              </a:ext>
            </a:extLst>
          </p:cNvPr>
          <p:cNvSpPr>
            <a:spLocks noGrp="1"/>
          </p:cNvSpPr>
          <p:nvPr>
            <p:ph type="sldNum" sz="quarter" idx="12"/>
          </p:nvPr>
        </p:nvSpPr>
        <p:spPr>
          <a:xfrm>
            <a:off x="8382000" y="6356350"/>
            <a:ext cx="2743200" cy="365125"/>
          </a:xfrm>
        </p:spPr>
        <p:txBody>
          <a:bodyPr/>
          <a:lstStyle/>
          <a:p>
            <a:pPr>
              <a:spcAft>
                <a:spcPts val="600"/>
              </a:spcAft>
            </a:pPr>
            <a:fld id="{492D8F1A-69A8-9242-9469-8400121D240A}" type="slidenum">
              <a:rPr lang="en-US" smtClean="0"/>
              <a:pPr>
                <a:spcAft>
                  <a:spcPts val="600"/>
                </a:spcAft>
              </a:pPr>
              <a:t>9</a:t>
            </a:fld>
            <a:endParaRPr lang="en-US"/>
          </a:p>
        </p:txBody>
      </p:sp>
      <p:sp>
        <p:nvSpPr>
          <p:cNvPr id="311" name="Google Shape;311;p41"/>
          <p:cNvSpPr txBox="1"/>
          <p:nvPr/>
        </p:nvSpPr>
        <p:spPr>
          <a:xfrm>
            <a:off x="1524000" y="6214354"/>
            <a:ext cx="4877700" cy="585000"/>
          </a:xfrm>
          <a:prstGeom prst="rect">
            <a:avLst/>
          </a:prstGeom>
          <a:noFill/>
          <a:ln>
            <a:noFill/>
          </a:ln>
        </p:spPr>
        <p:txBody>
          <a:bodyPr spcFirstLastPara="1" wrap="square" lIns="91425" tIns="91425" rIns="91425" bIns="91425" anchor="t" anchorCtr="0">
            <a:noAutofit/>
          </a:bodyPr>
          <a:lstStyle/>
          <a:p>
            <a:pPr algn="ctr"/>
            <a:endParaRPr lang="en-US" dirty="0">
              <a:latin typeface="Calibri"/>
              <a:ea typeface="Calibri"/>
              <a:cs typeface="Calibri"/>
            </a:endParaRPr>
          </a:p>
        </p:txBody>
      </p:sp>
    </p:spTree>
    <p:extLst>
      <p:ext uri="{BB962C8B-B14F-4D97-AF65-F5344CB8AC3E}">
        <p14:creationId xmlns:p14="http://schemas.microsoft.com/office/powerpoint/2010/main" val="3517773520"/>
      </p:ext>
    </p:extLst>
  </p:cSld>
  <p:clrMapOvr>
    <a:masterClrMapping/>
  </p:clrMapOvr>
</p:sld>
</file>

<file path=ppt/theme/theme1.xml><?xml version="1.0" encoding="utf-8"?>
<a:theme xmlns:a="http://schemas.openxmlformats.org/drawingml/2006/main" name="ASCCC Curriculum Inst. 2020 Theme">
  <a:themeElements>
    <a:clrScheme name="Custom 1">
      <a:dk1>
        <a:srgbClr val="E0661C"/>
      </a:dk1>
      <a:lt1>
        <a:srgbClr val="FFFFFF"/>
      </a:lt1>
      <a:dk2>
        <a:srgbClr val="000000"/>
      </a:dk2>
      <a:lt2>
        <a:srgbClr val="F4E2C5"/>
      </a:lt2>
      <a:accent1>
        <a:srgbClr val="E0661C"/>
      </a:accent1>
      <a:accent2>
        <a:srgbClr val="3F240D"/>
      </a:accent2>
      <a:accent3>
        <a:srgbClr val="E0AD50"/>
      </a:accent3>
      <a:accent4>
        <a:srgbClr val="A65E23"/>
      </a:accent4>
      <a:accent5>
        <a:srgbClr val="008796"/>
      </a:accent5>
      <a:accent6>
        <a:srgbClr val="5BBBD0"/>
      </a:accent6>
      <a:hlink>
        <a:srgbClr val="007082"/>
      </a:hlink>
      <a:folHlink>
        <a:srgbClr val="5C36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0 ppt template B" id="{ADB035F5-19F7-DD42-87C9-F7A4ECB6E2B4}" vid="{FBD1928C-F872-7740-8581-4985D3E455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2133</Words>
  <Application>Microsoft Macintosh PowerPoint</Application>
  <PresentationFormat>Widescreen</PresentationFormat>
  <Paragraphs>215</Paragraphs>
  <Slides>31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Arial,Sans-Serif</vt:lpstr>
      <vt:lpstr>Calibri</vt:lpstr>
      <vt:lpstr>Gill Sans</vt:lpstr>
      <vt:lpstr>Palatino</vt:lpstr>
      <vt:lpstr>ASCCC Curriculum Inst. 2020 Theme</vt:lpstr>
      <vt:lpstr>Sequencing and Scheduling to Facilitate Student Success</vt:lpstr>
      <vt:lpstr>Zoom Etiquette and Reminders: </vt:lpstr>
      <vt:lpstr>Session Outcomes</vt:lpstr>
      <vt:lpstr>Session Description</vt:lpstr>
      <vt:lpstr>Check In:</vt:lpstr>
      <vt:lpstr>Equity and Student Success</vt:lpstr>
      <vt:lpstr>Equity and Student Success</vt:lpstr>
      <vt:lpstr> Questions to Ask: </vt:lpstr>
      <vt:lpstr>First Thing's First Curriculum Clean Up – What does that mean?</vt:lpstr>
      <vt:lpstr>Program Mapping and Sequencing</vt:lpstr>
      <vt:lpstr>College of Alameda Map Examples</vt:lpstr>
      <vt:lpstr>Why does a course belong in a specific semester?</vt:lpstr>
      <vt:lpstr>Why does a course belong in a specific semester?</vt:lpstr>
      <vt:lpstr>Course scheduling</vt:lpstr>
      <vt:lpstr>Block Scheduling</vt:lpstr>
      <vt:lpstr>Questions to Ask: </vt:lpstr>
      <vt:lpstr>PAUSE</vt:lpstr>
      <vt:lpstr>Equity-minded Considerations</vt:lpstr>
      <vt:lpstr>Example: Child Development at COS</vt:lpstr>
      <vt:lpstr>Focusing on Holistic Student Support Grounded in Equity</vt:lpstr>
      <vt:lpstr>Student Support Grounded in Equity</vt:lpstr>
      <vt:lpstr>Focus on Students</vt:lpstr>
      <vt:lpstr>Baby steps to implement!</vt:lpstr>
      <vt:lpstr>Example of program data </vt:lpstr>
      <vt:lpstr>Resistance/ Obstacles to Scheduling?</vt:lpstr>
      <vt:lpstr>Example Solutions</vt:lpstr>
      <vt:lpstr>COS Enrollment Matrix</vt:lpstr>
      <vt:lpstr>COS Program Enrollment Form</vt:lpstr>
      <vt:lpstr>Questions and Comments</vt:lpstr>
      <vt:lpstr>Contact</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Sequencing and Scheduling to Facilitate Student Success</dc:title>
  <dc:creator>Sarah Harris</dc:creator>
  <cp:lastModifiedBy>Sarah Harris</cp:lastModifiedBy>
  <cp:revision>1</cp:revision>
  <dcterms:created xsi:type="dcterms:W3CDTF">2020-07-03T18:49:19Z</dcterms:created>
  <dcterms:modified xsi:type="dcterms:W3CDTF">2020-07-03T21:50:29Z</dcterms:modified>
</cp:coreProperties>
</file>