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  <p:sldMasterId id="2147483973" r:id="rId2"/>
  </p:sldMasterIdLst>
  <p:notesMasterIdLst>
    <p:notesMasterId r:id="rId16"/>
  </p:notesMasterIdLst>
  <p:handoutMasterIdLst>
    <p:handoutMasterId r:id="rId17"/>
  </p:handoutMasterIdLst>
  <p:sldIdLst>
    <p:sldId id="256" r:id="rId3"/>
    <p:sldId id="259" r:id="rId4"/>
    <p:sldId id="260" r:id="rId5"/>
    <p:sldId id="274" r:id="rId6"/>
    <p:sldId id="261" r:id="rId7"/>
    <p:sldId id="263" r:id="rId8"/>
    <p:sldId id="264" r:id="rId9"/>
    <p:sldId id="262" r:id="rId10"/>
    <p:sldId id="276" r:id="rId11"/>
    <p:sldId id="277" r:id="rId12"/>
    <p:sldId id="278" r:id="rId13"/>
    <p:sldId id="279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/>
    <p:restoredTop sz="94661"/>
  </p:normalViewPr>
  <p:slideViewPr>
    <p:cSldViewPr snapToGrid="0" snapToObjects="1">
      <p:cViewPr varScale="1">
        <p:scale>
          <a:sx n="83" d="100"/>
          <a:sy n="83" d="100"/>
        </p:scale>
        <p:origin x="129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9C9EC-5296-D44A-A7E3-9D50F2CBDD28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E1346-2993-0F4D-AEB3-7C0F53CD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76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C79D6-1503-7C47-8D3D-9B8B046E9A19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8C551-7708-9B49-90E3-D153F408E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9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750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219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6202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49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990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91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27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52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575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781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606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20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Friday, April 05,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71921" y="411216"/>
            <a:ext cx="4186720" cy="9190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Friday, April 05,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Friday, April 05,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Friday, April 05,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F67A3-B877-418B-A5CF-622307C96784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11F6F-0B68-4A02-AADE-3DB276B1A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18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F67A3-B877-418B-A5CF-622307C96784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11F6F-0B68-4A02-AADE-3DB276B1A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549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F67A3-B877-418B-A5CF-622307C96784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11F6F-0B68-4A02-AADE-3DB276B1A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6648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F67A3-B877-418B-A5CF-622307C96784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11F6F-0B68-4A02-AADE-3DB276B1A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120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F67A3-B877-418B-A5CF-622307C96784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11F6F-0B68-4A02-AADE-3DB276B1A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293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F67A3-B877-418B-A5CF-622307C96784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11F6F-0B68-4A02-AADE-3DB276B1A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686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F67A3-B877-418B-A5CF-622307C96784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11F6F-0B68-4A02-AADE-3DB276B1A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02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818-7379-467D-8E76-EF9D9074A26C}" type="datetime2">
              <a:rPr lang="en-US" smtClean="0"/>
              <a:t>Friday, April 05, 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7962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F67A3-B877-418B-A5CF-622307C96784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11F6F-0B68-4A02-AADE-3DB276B1A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2534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F67A3-B877-418B-A5CF-622307C96784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11F6F-0B68-4A02-AADE-3DB276B1A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358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F67A3-B877-418B-A5CF-622307C96784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11F6F-0B68-4A02-AADE-3DB276B1A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486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F67A3-B877-418B-A5CF-622307C96784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11F6F-0B68-4A02-AADE-3DB276B1A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2984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F67A3-B877-418B-A5CF-622307C96784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11F6F-0B68-4A02-AADE-3DB276B1A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967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Friday, April 05,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Friday, April 05,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Friday, April 05,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Friday, April 05,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Friday, April 05,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Friday, April 05,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Friday, April 05,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Friday, April 05,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72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F67A3-B877-418B-A5CF-622307C96784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11F6F-0B68-4A02-AADE-3DB276B1AA3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296765" y="104621"/>
            <a:ext cx="3999323" cy="8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45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75" r:id="rId2"/>
    <p:sldLayoutId id="2147483976" r:id="rId3"/>
    <p:sldLayoutId id="2147483977" r:id="rId4"/>
    <p:sldLayoutId id="2147483978" r:id="rId5"/>
    <p:sldLayoutId id="2147483979" r:id="rId6"/>
    <p:sldLayoutId id="2147483980" r:id="rId7"/>
    <p:sldLayoutId id="2147483981" r:id="rId8"/>
    <p:sldLayoutId id="2147483982" r:id="rId9"/>
    <p:sldLayoutId id="2147483983" r:id="rId10"/>
    <p:sldLayoutId id="2147483984" r:id="rId11"/>
    <p:sldLayoutId id="214748398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SHenderson@losmedanos.edu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stewarrl@lasc.edu" TargetMode="External"/><Relationship Id="rId5" Type="http://schemas.openxmlformats.org/officeDocument/2006/relationships/hyperlink" Target="mailto:RobersonCa@butte.edu" TargetMode="External"/><Relationship Id="rId4" Type="http://schemas.openxmlformats.org/officeDocument/2006/relationships/hyperlink" Target="mailto:LaTonya.Parker@mvc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6539"/>
            <a:ext cx="7848600" cy="2554681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sz="4000" i="1" cap="none" dirty="0">
                <a:latin typeface="Arial Regular" charset="0"/>
                <a:cs typeface="Arial Regular" charset="0"/>
              </a:rPr>
              <a:t/>
            </a:r>
            <a:br>
              <a:rPr lang="en-US" sz="4000" i="1" cap="none" dirty="0">
                <a:latin typeface="Arial Regular" charset="0"/>
                <a:cs typeface="Arial Regular" charset="0"/>
              </a:rPr>
            </a:br>
            <a:r>
              <a:rPr lang="en-US" sz="4000" i="1" cap="none" dirty="0">
                <a:latin typeface="Arial Regular" charset="0"/>
                <a:cs typeface="Arial Regular" charset="0"/>
              </a:rPr>
              <a:t/>
            </a:r>
            <a:br>
              <a:rPr lang="en-US" sz="4000" i="1" cap="none" dirty="0">
                <a:latin typeface="Arial Regular" charset="0"/>
                <a:cs typeface="Arial Regular" charset="0"/>
              </a:rPr>
            </a:br>
            <a:r>
              <a:rPr lang="en-US" sz="4000" i="1" cap="none" dirty="0">
                <a:latin typeface="Arial Regular" charset="0"/>
                <a:cs typeface="Arial Regular" charset="0"/>
              </a:rPr>
              <a:t/>
            </a:r>
            <a:br>
              <a:rPr lang="en-US" sz="4000" i="1" cap="none" dirty="0">
                <a:latin typeface="Arial Regular" charset="0"/>
                <a:cs typeface="Arial Regular" charset="0"/>
              </a:rPr>
            </a:br>
            <a:r>
              <a:rPr lang="en-US" sz="4000" i="1" cap="none" dirty="0">
                <a:latin typeface="Arial Regular" charset="0"/>
                <a:cs typeface="Arial Regular" charset="0"/>
              </a:rPr>
              <a:t/>
            </a:r>
            <a:br>
              <a:rPr lang="en-US" sz="4000" i="1" cap="none" dirty="0">
                <a:latin typeface="Arial Regular" charset="0"/>
                <a:cs typeface="Arial Regular" charset="0"/>
              </a:rPr>
            </a:br>
            <a:r>
              <a:rPr lang="en-US" sz="4000" i="1" cap="none" dirty="0">
                <a:latin typeface="Arial Regular" charset="0"/>
                <a:cs typeface="Arial Regular" charset="0"/>
              </a:rPr>
              <a:t/>
            </a:r>
            <a:br>
              <a:rPr lang="en-US" sz="4000" i="1" cap="none" dirty="0">
                <a:latin typeface="Arial Regular" charset="0"/>
                <a:cs typeface="Arial Regular" charset="0"/>
              </a:rPr>
            </a:br>
            <a:r>
              <a:rPr lang="en-US" sz="4000" i="1" cap="none" dirty="0">
                <a:latin typeface="Arial Regular" charset="0"/>
                <a:cs typeface="Arial Regular" charset="0"/>
              </a:rPr>
              <a:t/>
            </a:r>
            <a:br>
              <a:rPr lang="en-US" sz="4000" i="1" cap="none" dirty="0">
                <a:latin typeface="Arial Regular" charset="0"/>
                <a:cs typeface="Arial Regular" charset="0"/>
              </a:rPr>
            </a:br>
            <a:r>
              <a:rPr lang="en-US" sz="4000" i="1" cap="none" dirty="0">
                <a:latin typeface="Arial Regular" charset="0"/>
                <a:cs typeface="Arial Regular" charset="0"/>
              </a:rPr>
              <a:t/>
            </a:r>
            <a:br>
              <a:rPr lang="en-US" sz="4000" i="1" cap="none" dirty="0">
                <a:latin typeface="Arial Regular" charset="0"/>
                <a:cs typeface="Arial Regular" charset="0"/>
              </a:rPr>
            </a:br>
            <a:r>
              <a:rPr lang="en-US" sz="4000" i="1" cap="none" dirty="0">
                <a:latin typeface="Arial Regular" charset="0"/>
                <a:cs typeface="Arial Regular" charset="0"/>
              </a:rPr>
              <a:t/>
            </a:r>
            <a:br>
              <a:rPr lang="en-US" sz="4000" i="1" cap="none" dirty="0">
                <a:latin typeface="Arial Regular" charset="0"/>
                <a:cs typeface="Arial Regular" charset="0"/>
              </a:rPr>
            </a:br>
            <a:r>
              <a:rPr lang="en-US" sz="4000" i="1" cap="none" dirty="0">
                <a:latin typeface="Arial Regular" charset="0"/>
                <a:cs typeface="Arial Regular" charset="0"/>
              </a:rPr>
              <a:t/>
            </a:r>
            <a:br>
              <a:rPr lang="en-US" sz="4000" i="1" cap="none" dirty="0">
                <a:latin typeface="Arial Regular" charset="0"/>
                <a:cs typeface="Arial Regular" charset="0"/>
              </a:rPr>
            </a:br>
            <a:r>
              <a:rPr lang="en-US" sz="3600" i="1" cap="none" dirty="0">
                <a:latin typeface="Arial Regular" charset="0"/>
                <a:cs typeface="Arial Regular" charset="0"/>
              </a:rPr>
              <a:t/>
            </a:r>
            <a:br>
              <a:rPr lang="en-US" sz="3600" i="1" cap="none" dirty="0">
                <a:latin typeface="Arial Regular" charset="0"/>
                <a:cs typeface="Arial Regular" charset="0"/>
              </a:rPr>
            </a:br>
            <a:r>
              <a:rPr lang="en-US" sz="3600" i="1" cap="none" dirty="0">
                <a:latin typeface="Arial Regular" charset="0"/>
                <a:cs typeface="Arial Regular" charset="0"/>
              </a:rPr>
              <a:t/>
            </a:r>
            <a:br>
              <a:rPr lang="en-US" sz="3600" i="1" cap="none" dirty="0">
                <a:latin typeface="Arial Regular" charset="0"/>
                <a:cs typeface="Arial Regular" charset="0"/>
              </a:rPr>
            </a:br>
            <a:r>
              <a:rPr lang="en-US" sz="3600" i="1" cap="none" dirty="0">
                <a:latin typeface="Arial Regular" charset="0"/>
                <a:cs typeface="Arial Regular" charset="0"/>
              </a:rPr>
              <a:t/>
            </a:r>
            <a:br>
              <a:rPr lang="en-US" sz="3600" i="1" cap="none" dirty="0">
                <a:latin typeface="Arial Regular" charset="0"/>
                <a:cs typeface="Arial Regular" charset="0"/>
              </a:rPr>
            </a:br>
            <a:r>
              <a:rPr lang="en-US" sz="3600" i="1" cap="none" dirty="0">
                <a:latin typeface="Arial Regular" charset="0"/>
                <a:cs typeface="Arial Regular" charset="0"/>
              </a:rPr>
              <a:t/>
            </a:r>
            <a:br>
              <a:rPr lang="en-US" sz="3600" i="1" cap="none" dirty="0">
                <a:latin typeface="Arial Regular" charset="0"/>
                <a:cs typeface="Arial Regular" charset="0"/>
              </a:rPr>
            </a:br>
            <a:r>
              <a:rPr lang="en-US" sz="3600" i="1" cap="none" dirty="0">
                <a:latin typeface="Arial Regular" charset="0"/>
                <a:cs typeface="Arial Regular" charset="0"/>
              </a:rPr>
              <a:t/>
            </a:r>
            <a:br>
              <a:rPr lang="en-US" sz="3600" i="1" cap="none" dirty="0">
                <a:latin typeface="Arial Regular" charset="0"/>
                <a:cs typeface="Arial Regular" charset="0"/>
              </a:rPr>
            </a:br>
            <a:r>
              <a:rPr lang="en-US" sz="3600" i="1" cap="none" dirty="0">
                <a:latin typeface="Arial Regular" charset="0"/>
                <a:cs typeface="Arial Regular" charset="0"/>
              </a:rPr>
              <a:t/>
            </a:r>
            <a:br>
              <a:rPr lang="en-US" sz="3600" i="1" cap="none" dirty="0">
                <a:latin typeface="Arial Regular" charset="0"/>
                <a:cs typeface="Arial Regular" charset="0"/>
              </a:rPr>
            </a:br>
            <a:r>
              <a:rPr lang="en-US" sz="3600" i="1" cap="none" dirty="0">
                <a:latin typeface="Arial Regular" charset="0"/>
                <a:cs typeface="Arial Regular" charset="0"/>
              </a:rPr>
              <a:t/>
            </a:r>
            <a:br>
              <a:rPr lang="en-US" sz="3600" i="1" cap="none" dirty="0">
                <a:latin typeface="Arial Regular" charset="0"/>
                <a:cs typeface="Arial Regular" charset="0"/>
              </a:rPr>
            </a:br>
            <a:r>
              <a:rPr lang="en-US" sz="3600" i="1" cap="none" dirty="0" smtClean="0">
                <a:latin typeface="Arial Regular" charset="0"/>
                <a:cs typeface="Arial Regular" charset="0"/>
              </a:rPr>
              <a:t/>
            </a:r>
            <a:br>
              <a:rPr lang="en-US" sz="3600" i="1" cap="none" dirty="0" smtClean="0">
                <a:latin typeface="Arial Regular" charset="0"/>
                <a:cs typeface="Arial Regular" charset="0"/>
              </a:rPr>
            </a:br>
            <a:r>
              <a:rPr lang="en-US" sz="3600" i="1" cap="none" dirty="0">
                <a:latin typeface="Arial Regular" charset="0"/>
                <a:cs typeface="Arial Regular" charset="0"/>
              </a:rPr>
              <a:t/>
            </a:r>
            <a:br>
              <a:rPr lang="en-US" sz="3600" i="1" cap="none" dirty="0">
                <a:latin typeface="Arial Regular" charset="0"/>
                <a:cs typeface="Arial Regular" charset="0"/>
              </a:rPr>
            </a:br>
            <a:r>
              <a:rPr lang="en-US" sz="3600" i="1" cap="none" dirty="0">
                <a:latin typeface="Arial Regular" charset="0"/>
                <a:cs typeface="Arial Regular" charset="0"/>
              </a:rPr>
              <a:t>Sharing the Journey: Leadership Development</a:t>
            </a:r>
            <a:r>
              <a:rPr lang="en-US" sz="3600" i="1" cap="none" dirty="0">
                <a:latin typeface="Arial Regular" charset="0"/>
                <a:cs typeface="Arial Regular" charset="0"/>
              </a:rPr>
              <a:t/>
            </a:r>
            <a:br>
              <a:rPr lang="en-US" sz="3600" i="1" cap="none" dirty="0">
                <a:latin typeface="Arial Regular" charset="0"/>
                <a:cs typeface="Arial Regular" charset="0"/>
              </a:rPr>
            </a:br>
            <a:r>
              <a:rPr lang="en-US" sz="3600" i="1" cap="none" dirty="0">
                <a:latin typeface="Arial Regular" charset="0"/>
                <a:cs typeface="Arial Regular" charset="0"/>
              </a:rPr>
              <a:t>                                                                   </a:t>
            </a:r>
            <a:r>
              <a:rPr lang="en-US" sz="4000" i="1" cap="none" dirty="0">
                <a:latin typeface="Arial Regular" charset="0"/>
                <a:cs typeface="Arial Regular" charset="0"/>
              </a:rPr>
              <a:t/>
            </a:r>
            <a:br>
              <a:rPr lang="en-US" sz="4000" i="1" cap="none" dirty="0">
                <a:latin typeface="Arial Regular" charset="0"/>
                <a:cs typeface="Arial Regular" charset="0"/>
              </a:rPr>
            </a:br>
            <a:endParaRPr lang="en-US" sz="4000" i="1" cap="none" dirty="0">
              <a:latin typeface="Arial Regular" charset="0"/>
              <a:cs typeface="Arial Regular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48134"/>
            <a:ext cx="8312426" cy="2545089"/>
          </a:xfrm>
        </p:spPr>
        <p:txBody>
          <a:bodyPr>
            <a:normAutofit lnSpcReduction="10000"/>
          </a:bodyPr>
          <a:lstStyle/>
          <a:p>
            <a:pPr algn="ctr"/>
            <a:endParaRPr lang="en-US" sz="2000" dirty="0">
              <a:latin typeface="Arial Regular" charset="0"/>
              <a:cs typeface="Arial Regular" charset="0"/>
            </a:endParaRPr>
          </a:p>
          <a:p>
            <a:pPr algn="ctr"/>
            <a:r>
              <a:rPr lang="en-US" sz="2000" dirty="0">
                <a:latin typeface="Arial Regular" charset="0"/>
                <a:cs typeface="Arial Regular" charset="0"/>
              </a:rPr>
              <a:t>Silvester Henderson, ASCCC At-Large Representative</a:t>
            </a:r>
          </a:p>
          <a:p>
            <a:pPr algn="ctr"/>
            <a:r>
              <a:rPr lang="en-US" sz="2000" dirty="0">
                <a:latin typeface="Arial Regular" charset="0"/>
                <a:cs typeface="Arial Regular" charset="0"/>
              </a:rPr>
              <a:t>LaTonya Parker, ASCCC South </a:t>
            </a:r>
            <a:r>
              <a:rPr lang="en-US" sz="2000" dirty="0" smtClean="0">
                <a:latin typeface="Arial Regular" charset="0"/>
                <a:cs typeface="Arial Regular" charset="0"/>
              </a:rPr>
              <a:t>Representative</a:t>
            </a:r>
            <a:r>
              <a:rPr lang="en-US" sz="2000" dirty="0">
                <a:latin typeface="Arial Regular" charset="0"/>
                <a:cs typeface="Arial Regular" charset="0"/>
              </a:rPr>
              <a:t/>
            </a:r>
            <a:br>
              <a:rPr lang="en-US" sz="2000" dirty="0">
                <a:latin typeface="Arial Regular" charset="0"/>
                <a:cs typeface="Arial Regular" charset="0"/>
              </a:rPr>
            </a:br>
            <a:r>
              <a:rPr lang="en-US" sz="2000" dirty="0">
                <a:latin typeface="Arial Regular" charset="0"/>
                <a:cs typeface="Arial Regular" charset="0"/>
              </a:rPr>
              <a:t>Carrie Roberson, ASCCC North Representative</a:t>
            </a:r>
            <a:br>
              <a:rPr lang="en-US" sz="2000" dirty="0">
                <a:latin typeface="Arial Regular" charset="0"/>
                <a:cs typeface="Arial Regular" charset="0"/>
              </a:rPr>
            </a:br>
            <a:r>
              <a:rPr lang="en-US" sz="2000" dirty="0">
                <a:latin typeface="Arial Regular" charset="0"/>
                <a:cs typeface="Arial Regular" charset="0"/>
              </a:rPr>
              <a:t>Robert L. Stewart Jr., Los Angeles Southwest College</a:t>
            </a:r>
            <a:br>
              <a:rPr lang="en-US" sz="2000" dirty="0">
                <a:latin typeface="Arial Regular" charset="0"/>
                <a:cs typeface="Arial Regular" charset="0"/>
              </a:rPr>
            </a:br>
            <a:endParaRPr lang="en-US" sz="2000" dirty="0">
              <a:latin typeface="Arial Regular" charset="0"/>
              <a:cs typeface="Arial Regular" charset="0"/>
            </a:endParaRPr>
          </a:p>
          <a:p>
            <a:pPr algn="ctr"/>
            <a:r>
              <a:rPr lang="en-US" sz="2000" dirty="0">
                <a:latin typeface="Arial Regular" charset="0"/>
                <a:cs typeface="Arial Regular" charset="0"/>
              </a:rPr>
              <a:t>ASCCC </a:t>
            </a:r>
            <a:r>
              <a:rPr lang="en-US" sz="2000" dirty="0" smtClean="0">
                <a:latin typeface="Arial Regular" charset="0"/>
                <a:cs typeface="Arial Regular" charset="0"/>
              </a:rPr>
              <a:t>Spring 2019</a:t>
            </a:r>
            <a:r>
              <a:rPr lang="en-US" sz="2000" dirty="0" smtClean="0">
                <a:latin typeface="Arial Regular" charset="0"/>
                <a:cs typeface="Arial Regular" charset="0"/>
              </a:rPr>
              <a:t> </a:t>
            </a:r>
            <a:r>
              <a:rPr lang="en-US" sz="2000" dirty="0">
                <a:latin typeface="Arial Regular" charset="0"/>
                <a:cs typeface="Arial Regular" charset="0"/>
              </a:rPr>
              <a:t>Plenary Session</a:t>
            </a:r>
          </a:p>
          <a:p>
            <a:pPr algn="ctr"/>
            <a:r>
              <a:rPr lang="en-US" sz="2000" dirty="0" smtClean="0">
                <a:latin typeface="Arial Regular" charset="0"/>
                <a:cs typeface="Arial Regular" charset="0"/>
              </a:rPr>
              <a:t>San Francisco</a:t>
            </a:r>
            <a:endParaRPr lang="en-US" sz="2000" dirty="0">
              <a:latin typeface="Arial Regular" charset="0"/>
              <a:cs typeface="Arial Regular" charset="0"/>
            </a:endParaRPr>
          </a:p>
          <a:p>
            <a:endParaRPr lang="en-US" dirty="0">
              <a:latin typeface="Arial Regular" charset="0"/>
              <a:cs typeface="Arial Regular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9740" y="408231"/>
            <a:ext cx="3999323" cy="8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385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712" y="1522343"/>
            <a:ext cx="8229600" cy="9906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600" dirty="0">
                <a:latin typeface="Arial Regular" charset="0"/>
                <a:cs typeface="Arial Regular" charset="0"/>
              </a:rPr>
              <a:t>Good Leader create more Leaders – </a:t>
            </a:r>
            <a:r>
              <a:rPr lang="en-US" sz="3600" b="1" dirty="0">
                <a:latin typeface="Arial Regular" charset="0"/>
                <a:cs typeface="Arial Regular" charset="0"/>
              </a:rPr>
              <a:t>“Succession Plan”!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82487" y="2512944"/>
            <a:ext cx="8312150" cy="31639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>
              <a:latin typeface="Arial Regular" charset="0"/>
              <a:cs typeface="Arial Regular" charset="0"/>
            </a:endParaRPr>
          </a:p>
          <a:p>
            <a:pPr marL="0" indent="0" algn="ctr">
              <a:buNone/>
            </a:pPr>
            <a:endParaRPr lang="en-US" sz="20000" dirty="0">
              <a:latin typeface="Arial Regular" charset="0"/>
              <a:cs typeface="Arial Regular" charset="0"/>
            </a:endParaRPr>
          </a:p>
        </p:txBody>
      </p:sp>
      <p:pic>
        <p:nvPicPr>
          <p:cNvPr id="5" name="Picture 4" descr="ASCCC_Logo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49507" y="400050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9507" y="3026539"/>
            <a:ext cx="4699321" cy="2650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364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712" y="1522343"/>
            <a:ext cx="8229600" cy="9906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Arial Regular" charset="0"/>
                <a:cs typeface="Arial Regular" charset="0"/>
              </a:rPr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82487" y="2512944"/>
            <a:ext cx="8312150" cy="31639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>
              <a:latin typeface="Arial Regular" charset="0"/>
              <a:cs typeface="Arial Regular" charset="0"/>
            </a:endParaRPr>
          </a:p>
          <a:p>
            <a:pPr marL="0" indent="0" algn="ctr">
              <a:buNone/>
            </a:pPr>
            <a:endParaRPr lang="en-US" sz="20000" dirty="0">
              <a:latin typeface="Arial Regular" charset="0"/>
              <a:cs typeface="Arial Regular" charset="0"/>
            </a:endParaRPr>
          </a:p>
        </p:txBody>
      </p:sp>
      <p:pic>
        <p:nvPicPr>
          <p:cNvPr id="5" name="Picture 4" descr="ASCCC_Logo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49507" y="400050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72F5507-0808-42CE-9B7C-8285E6AE5A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057" y="2848766"/>
            <a:ext cx="7434943" cy="4009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646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9903" y="1889975"/>
            <a:ext cx="5937813" cy="36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750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>
                <a:latin typeface="Arial Regular" charset="0"/>
                <a:cs typeface="Arial Regular" charset="0"/>
              </a:rPr>
              <a:t> </a:t>
            </a:r>
            <a:endParaRPr lang="en-US" sz="4000" cap="none" dirty="0">
              <a:latin typeface="Arial Regular" charset="0"/>
              <a:cs typeface="Arial Regular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319870"/>
            <a:ext cx="9144000" cy="54513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000" dirty="0" smtClean="0">
              <a:latin typeface="Arial Regular" charset="0"/>
              <a:cs typeface="Arial Regular" charset="0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Arial Regular" charset="0"/>
                <a:cs typeface="Arial Regular" charset="0"/>
              </a:rPr>
              <a:t>Silvester </a:t>
            </a:r>
            <a:r>
              <a:rPr lang="en-US" sz="2800" dirty="0">
                <a:latin typeface="Arial Regular" charset="0"/>
                <a:cs typeface="Arial Regular" charset="0"/>
              </a:rPr>
              <a:t>Henderson </a:t>
            </a:r>
          </a:p>
          <a:p>
            <a:pPr marL="0" indent="0" algn="ctr">
              <a:buNone/>
            </a:pPr>
            <a:r>
              <a:rPr lang="en-US" sz="2800" dirty="0" smtClean="0">
                <a:latin typeface="Arial Regular" charset="0"/>
                <a:cs typeface="Arial Regular" charset="0"/>
                <a:hlinkClick r:id="rId3"/>
              </a:rPr>
              <a:t>SHenderson@losmedanos.edu</a:t>
            </a:r>
            <a:endParaRPr lang="en-US" sz="2800" dirty="0">
              <a:latin typeface="Arial Regular" charset="0"/>
              <a:cs typeface="Arial Regular" charset="0"/>
            </a:endParaRPr>
          </a:p>
          <a:p>
            <a:pPr marL="0" indent="0" algn="ctr">
              <a:buNone/>
            </a:pPr>
            <a:r>
              <a:rPr lang="en-US" sz="2800" dirty="0">
                <a:latin typeface="Arial Regular" charset="0"/>
                <a:cs typeface="Arial Regular" charset="0"/>
              </a:rPr>
              <a:t>LaTonya Parker</a:t>
            </a:r>
          </a:p>
          <a:p>
            <a:pPr marL="0" indent="0" algn="ctr">
              <a:buNone/>
            </a:pPr>
            <a:r>
              <a:rPr lang="en-US" sz="2800" dirty="0" smtClean="0">
                <a:latin typeface="Arial Regular" charset="0"/>
                <a:cs typeface="Arial Regular" charset="0"/>
                <a:hlinkClick r:id="rId4"/>
              </a:rPr>
              <a:t>LaTonya.Parker@mvc.edu</a:t>
            </a:r>
            <a:endParaRPr lang="en-US" sz="2800" dirty="0" smtClean="0">
              <a:latin typeface="Arial Regular" charset="0"/>
              <a:cs typeface="Arial Regular" charset="0"/>
            </a:endParaRPr>
          </a:p>
          <a:p>
            <a:pPr marL="0" indent="0" algn="ctr">
              <a:buNone/>
            </a:pPr>
            <a:r>
              <a:rPr lang="en-US" sz="2800" dirty="0">
                <a:latin typeface="Arial Regular" charset="0"/>
                <a:cs typeface="Arial Regular" charset="0"/>
              </a:rPr>
              <a:t>Carrie Roberson, ASCCC North </a:t>
            </a:r>
            <a:r>
              <a:rPr lang="en-US" sz="2800" dirty="0" smtClean="0">
                <a:latin typeface="Arial Regular" charset="0"/>
                <a:cs typeface="Arial Regular" charset="0"/>
              </a:rPr>
              <a:t>Representative</a:t>
            </a:r>
          </a:p>
          <a:p>
            <a:pPr marL="0" indent="0" algn="ctr">
              <a:buNone/>
            </a:pPr>
            <a:r>
              <a:rPr lang="en-US" sz="2800" dirty="0" smtClean="0">
                <a:latin typeface="Arial Regular" charset="0"/>
                <a:cs typeface="Arial Regular" charset="0"/>
                <a:hlinkClick r:id="rId5"/>
              </a:rPr>
              <a:t>RobersonCa@butte.edu</a:t>
            </a:r>
            <a:r>
              <a:rPr lang="en-US" sz="2800" dirty="0">
                <a:latin typeface="Arial Regular" charset="0"/>
                <a:cs typeface="Arial Regular" charset="0"/>
              </a:rPr>
              <a:t/>
            </a:r>
            <a:br>
              <a:rPr lang="en-US" sz="2800" dirty="0">
                <a:latin typeface="Arial Regular" charset="0"/>
                <a:cs typeface="Arial Regular" charset="0"/>
              </a:rPr>
            </a:br>
            <a:r>
              <a:rPr lang="en-US" sz="2800" dirty="0">
                <a:latin typeface="Arial Regular" charset="0"/>
                <a:cs typeface="Arial Regular" charset="0"/>
              </a:rPr>
              <a:t>Robert L. Stewart Jr., Los Angeles Southwest College</a:t>
            </a:r>
          </a:p>
          <a:p>
            <a:pPr marL="0" indent="0" algn="ctr">
              <a:buNone/>
            </a:pPr>
            <a:r>
              <a:rPr lang="en-US" sz="2800" dirty="0" smtClean="0">
                <a:latin typeface="Arial Regular" charset="0"/>
                <a:cs typeface="Arial Regular" charset="0"/>
                <a:hlinkClick r:id="rId6"/>
              </a:rPr>
              <a:t>stewarrl@lasc.edu</a:t>
            </a:r>
            <a:endParaRPr lang="en-US" sz="2800" dirty="0" smtClean="0">
              <a:latin typeface="Arial Regular" charset="0"/>
              <a:cs typeface="Arial Regular" charset="0"/>
            </a:endParaRPr>
          </a:p>
          <a:p>
            <a:pPr marL="0" indent="0" algn="ctr">
              <a:buNone/>
            </a:pPr>
            <a:endParaRPr lang="en-US" sz="2800" dirty="0" smtClean="0">
              <a:latin typeface="Arial Regular" charset="0"/>
              <a:cs typeface="Arial Regular" charset="0"/>
            </a:endParaRPr>
          </a:p>
          <a:p>
            <a:pPr marL="0" indent="0" algn="ctr">
              <a:buNone/>
            </a:pPr>
            <a:endParaRPr lang="en-US" sz="2800" dirty="0">
              <a:latin typeface="Arial Regular" charset="0"/>
              <a:cs typeface="Arial Regular" charset="0"/>
            </a:endParaRPr>
          </a:p>
          <a:p>
            <a:pPr marL="0" indent="0" algn="ctr">
              <a:buNone/>
            </a:pPr>
            <a:endParaRPr lang="en-US" sz="3600" dirty="0">
              <a:latin typeface="Arial Regular" charset="0"/>
              <a:cs typeface="Arial Regular" charset="0"/>
            </a:endParaRPr>
          </a:p>
          <a:p>
            <a:pPr marL="0" indent="0" algn="ctr">
              <a:buNone/>
            </a:pPr>
            <a:endParaRPr lang="en-US" sz="3600" dirty="0">
              <a:latin typeface="Arial Regular" charset="0"/>
              <a:cs typeface="Arial Regular" charset="0"/>
            </a:endParaRPr>
          </a:p>
        </p:txBody>
      </p:sp>
      <p:pic>
        <p:nvPicPr>
          <p:cNvPr id="5" name="Picture 4" descr="ASCCC_Logo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49507" y="400050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11525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487" y="1712843"/>
            <a:ext cx="8229600" cy="9906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dirty="0">
                <a:latin typeface="Arial Regular" charset="0"/>
                <a:cs typeface="Arial Regular" charset="0"/>
              </a:rPr>
              <a:t>Agenda</a:t>
            </a:r>
            <a:endParaRPr lang="en-US" sz="4000" cap="none" dirty="0">
              <a:latin typeface="Arial Regular" charset="0"/>
              <a:cs typeface="Arial Regular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90500" y="2703443"/>
            <a:ext cx="8804137" cy="415455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dirty="0">
              <a:latin typeface="Arial Regular" charset="0"/>
              <a:cs typeface="Arial Regular" charset="0"/>
            </a:endParaRPr>
          </a:p>
          <a:p>
            <a:r>
              <a:rPr lang="en-US" sz="2700" dirty="0">
                <a:latin typeface="Arial Regular" charset="0"/>
                <a:cs typeface="Arial Regular" charset="0"/>
              </a:rPr>
              <a:t>Onboarding Faculty and Creating a First Year Engagement Experience</a:t>
            </a:r>
          </a:p>
          <a:p>
            <a:r>
              <a:rPr lang="en-US" sz="2700" dirty="0">
                <a:latin typeface="Arial Regular" charset="0"/>
                <a:cs typeface="Arial Regular" charset="0"/>
              </a:rPr>
              <a:t>Building a Strong Senate Membership</a:t>
            </a:r>
          </a:p>
          <a:p>
            <a:r>
              <a:rPr lang="en-US" sz="2700" dirty="0">
                <a:latin typeface="Arial Regular" charset="0"/>
                <a:cs typeface="Arial Regular" charset="0"/>
              </a:rPr>
              <a:t>10 + 1 Rules: </a:t>
            </a:r>
            <a:r>
              <a:rPr lang="en-US" sz="2700" b="1" i="1" dirty="0">
                <a:latin typeface="Arial Regular" charset="0"/>
                <a:cs typeface="Arial Regular" charset="0"/>
              </a:rPr>
              <a:t>District/Senate Agreement</a:t>
            </a:r>
          </a:p>
          <a:p>
            <a:r>
              <a:rPr lang="en-US" sz="2700" dirty="0">
                <a:latin typeface="Arial Regular" charset="0"/>
                <a:cs typeface="Arial Regular" charset="0"/>
              </a:rPr>
              <a:t>Faculty Networking/Strategies for Campus/District Engagement</a:t>
            </a:r>
          </a:p>
          <a:p>
            <a:r>
              <a:rPr lang="en-US" sz="2700" dirty="0">
                <a:latin typeface="Arial Regular" charset="0"/>
                <a:cs typeface="Arial Regular" charset="0"/>
              </a:rPr>
              <a:t>Training New Leaders/Succession Making/Opportunities</a:t>
            </a:r>
          </a:p>
          <a:p>
            <a:r>
              <a:rPr lang="en-US" sz="2700" dirty="0">
                <a:latin typeface="Arial Regular" charset="0"/>
                <a:cs typeface="Arial Regular" charset="0"/>
              </a:rPr>
              <a:t>Senate Operational Methodology</a:t>
            </a:r>
          </a:p>
          <a:p>
            <a:r>
              <a:rPr lang="en-US" sz="2700" dirty="0">
                <a:latin typeface="Arial Regular" charset="0"/>
                <a:cs typeface="Arial Regular" charset="0"/>
              </a:rPr>
              <a:t>Administration -  Senate Leadership and Campus Advocacy</a:t>
            </a:r>
          </a:p>
          <a:p>
            <a:r>
              <a:rPr lang="en-US" sz="2700" dirty="0">
                <a:latin typeface="Arial Regular" charset="0"/>
                <a:cs typeface="Arial Regular" charset="0"/>
              </a:rPr>
              <a:t>Good Leader create more Leaders – </a:t>
            </a:r>
            <a:r>
              <a:rPr lang="en-US" sz="2700" b="1" dirty="0">
                <a:latin typeface="Arial Regular" charset="0"/>
                <a:cs typeface="Arial Regular" charset="0"/>
              </a:rPr>
              <a:t>“Succession Plan”!</a:t>
            </a:r>
          </a:p>
          <a:p>
            <a:r>
              <a:rPr lang="en-US" sz="2700" dirty="0">
                <a:latin typeface="Arial Regular" charset="0"/>
                <a:cs typeface="Arial Regular" charset="0"/>
              </a:rPr>
              <a:t>Questions?</a:t>
            </a:r>
            <a:endParaRPr lang="en-US" sz="2700" b="1" dirty="0">
              <a:latin typeface="Arial Regular" charset="0"/>
              <a:cs typeface="Arial Regular" charset="0"/>
            </a:endParaRPr>
          </a:p>
          <a:p>
            <a:pPr marL="0" indent="0">
              <a:buNone/>
            </a:pPr>
            <a:endParaRPr lang="en-US" dirty="0">
              <a:latin typeface="Arial Regular" charset="0"/>
              <a:cs typeface="Arial Regular" charset="0"/>
            </a:endParaRPr>
          </a:p>
        </p:txBody>
      </p:sp>
      <p:pic>
        <p:nvPicPr>
          <p:cNvPr id="5" name="Picture 4" descr="ASCCC_Logo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49507" y="400050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79579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487" y="1712843"/>
            <a:ext cx="8229600" cy="9906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Arial Regular" charset="0"/>
                <a:cs typeface="Arial Regular" charset="0"/>
              </a:rPr>
              <a:t>Onboarding Faculty and Creating a First Year Engagement Experience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82487" y="3229766"/>
            <a:ext cx="8312150" cy="3628234"/>
          </a:xfrm>
        </p:spPr>
        <p:txBody>
          <a:bodyPr>
            <a:normAutofit/>
          </a:bodyPr>
          <a:lstStyle/>
          <a:p>
            <a:r>
              <a:rPr lang="en-US" dirty="0">
                <a:latin typeface="Arial Regular" charset="0"/>
                <a:cs typeface="Arial Regular" charset="0"/>
              </a:rPr>
              <a:t>ASCCC Website: www.asccc.org</a:t>
            </a:r>
          </a:p>
          <a:p>
            <a:r>
              <a:rPr lang="en-US" dirty="0">
                <a:latin typeface="Arial Regular" charset="0"/>
                <a:cs typeface="Arial Regular" charset="0"/>
              </a:rPr>
              <a:t>Academic Exploration</a:t>
            </a:r>
          </a:p>
          <a:p>
            <a:r>
              <a:rPr lang="en-US" dirty="0">
                <a:latin typeface="Arial Regular" charset="0"/>
                <a:cs typeface="Arial Regular" charset="0"/>
              </a:rPr>
              <a:t>History of the Academic Senate</a:t>
            </a:r>
          </a:p>
          <a:p>
            <a:r>
              <a:rPr lang="en-US" dirty="0">
                <a:latin typeface="Arial Regular" charset="0"/>
                <a:cs typeface="Arial Regular" charset="0"/>
              </a:rPr>
              <a:t>Community College &amp; the Academic Senate</a:t>
            </a:r>
          </a:p>
          <a:p>
            <a:r>
              <a:rPr lang="en-US" dirty="0">
                <a:latin typeface="Arial Regular" charset="0"/>
                <a:cs typeface="Arial Regular" charset="0"/>
              </a:rPr>
              <a:t>Visit other Senate Meetings &amp; Observe</a:t>
            </a:r>
          </a:p>
          <a:p>
            <a:r>
              <a:rPr lang="en-US" dirty="0">
                <a:latin typeface="Arial Regular" charset="0"/>
                <a:cs typeface="Arial Regular" charset="0"/>
              </a:rPr>
              <a:t>Research &amp; Knowledge</a:t>
            </a:r>
          </a:p>
          <a:p>
            <a:endParaRPr lang="en-US" dirty="0">
              <a:latin typeface="Arial Regular" charset="0"/>
              <a:cs typeface="Arial Regular" charset="0"/>
            </a:endParaRPr>
          </a:p>
          <a:p>
            <a:endParaRPr lang="en-US" dirty="0">
              <a:latin typeface="Arial Regular" charset="0"/>
              <a:cs typeface="Arial Regular" charset="0"/>
            </a:endParaRPr>
          </a:p>
        </p:txBody>
      </p:sp>
      <p:pic>
        <p:nvPicPr>
          <p:cNvPr id="5" name="Picture 4" descr="ASCCC_Logo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49507" y="400050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3687" y="5043883"/>
            <a:ext cx="243840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385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937" y="1582008"/>
            <a:ext cx="8229600" cy="9906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Arial Regular" charset="0"/>
                <a:cs typeface="Arial Regular" charset="0"/>
              </a:rPr>
              <a:t>Building a Strong Senate Membership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99937" y="2572608"/>
            <a:ext cx="8312150" cy="42091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Arial Regular" charset="0"/>
                <a:cs typeface="Arial Regular" charset="0"/>
              </a:rPr>
              <a:t> </a:t>
            </a:r>
          </a:p>
          <a:p>
            <a:r>
              <a:rPr lang="en-US" dirty="0">
                <a:latin typeface="Arial Regular" charset="0"/>
                <a:cs typeface="Arial Regular" charset="0"/>
              </a:rPr>
              <a:t>Why is it important to engage all faculty regarding understanding the meaning of “Academic and Professional Matters?</a:t>
            </a:r>
          </a:p>
          <a:p>
            <a:r>
              <a:rPr lang="en-US" dirty="0">
                <a:latin typeface="Arial Regular" charset="0"/>
                <a:cs typeface="Arial Regular" charset="0"/>
              </a:rPr>
              <a:t>Why is it important?</a:t>
            </a:r>
          </a:p>
          <a:p>
            <a:r>
              <a:rPr lang="en-US" dirty="0">
                <a:latin typeface="Arial Regular" charset="0"/>
                <a:cs typeface="Arial Regular" charset="0"/>
              </a:rPr>
              <a:t>Discuss what could be accomplish from a </a:t>
            </a:r>
            <a:r>
              <a:rPr lang="en-US" b="1" i="1" dirty="0">
                <a:latin typeface="Arial Regular" charset="0"/>
                <a:cs typeface="Arial Regular" charset="0"/>
              </a:rPr>
              <a:t>“Strong Team”</a:t>
            </a:r>
          </a:p>
          <a:p>
            <a:pPr marL="0" indent="0" algn="ctr">
              <a:buNone/>
            </a:pPr>
            <a:endParaRPr lang="en-US" dirty="0">
              <a:latin typeface="Arial Regular" charset="0"/>
              <a:cs typeface="Arial Regular" charset="0"/>
            </a:endParaRPr>
          </a:p>
        </p:txBody>
      </p:sp>
      <p:pic>
        <p:nvPicPr>
          <p:cNvPr id="5" name="Picture 4" descr="ASCCC_Logo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49507" y="400050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6592" y="5165082"/>
            <a:ext cx="2857500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608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527" y="1295401"/>
            <a:ext cx="8229600" cy="957941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000" dirty="0"/>
              <a:t/>
            </a:r>
            <a:br>
              <a:rPr lang="en-US" sz="2000" dirty="0"/>
            </a:br>
            <a:r>
              <a:rPr lang="en-US" sz="1300" dirty="0"/>
              <a:t/>
            </a:r>
            <a:br>
              <a:rPr lang="en-US" sz="1300" dirty="0"/>
            </a:br>
            <a:r>
              <a:rPr lang="en-US" sz="2200" b="1" dirty="0"/>
              <a:t>10 + 1 Rules – Title V </a:t>
            </a:r>
            <a:r>
              <a:rPr lang="en-US" sz="2000" b="1" dirty="0"/>
              <a:t>§ 53200 </a:t>
            </a:r>
            <a:r>
              <a:rPr lang="en-US" sz="1800" b="1" dirty="0"/>
              <a:t/>
            </a:r>
            <a:br>
              <a:rPr lang="en-US" sz="1800" b="1" dirty="0"/>
            </a:br>
            <a:r>
              <a:rPr lang="en-US" sz="2000" b="1" dirty="0"/>
              <a:t>“Academic and professional matters” means the following policy development and implementation matters </a:t>
            </a:r>
            <a:r>
              <a:rPr lang="en-US" sz="1800" b="1" dirty="0"/>
              <a:t/>
            </a:r>
            <a:br>
              <a:rPr lang="en-US" sz="1800" b="1" dirty="0"/>
            </a:br>
            <a:endParaRPr lang="en-US" sz="1800" b="1" dirty="0">
              <a:latin typeface="Arial Regular" charset="0"/>
              <a:cs typeface="Arial Regular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04775" y="2348568"/>
            <a:ext cx="8889862" cy="4509432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ct val="0"/>
              </a:spcBef>
              <a:buNone/>
            </a:pPr>
            <a:endParaRPr lang="en-US" dirty="0"/>
          </a:p>
          <a:p>
            <a:pPr marL="457200" indent="-457200">
              <a:spcBef>
                <a:spcPct val="0"/>
              </a:spcBef>
              <a:buAutoNum type="arabicParenBoth"/>
            </a:pPr>
            <a:r>
              <a:rPr lang="en-US" sz="2200" dirty="0"/>
              <a:t>curriculum, including establishing prerequisites and placing courses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 dirty="0"/>
              <a:t>       within disciplines;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 dirty="0"/>
              <a:t>(2) degree and certificate requirements;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 dirty="0"/>
              <a:t>(3) grading policies;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 dirty="0"/>
              <a:t>(4) educational program development;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 dirty="0"/>
              <a:t>(5) standards or policies regarding student preparation and success;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 dirty="0"/>
              <a:t>(6) district and college governance structures, as related to faculty roles;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 dirty="0"/>
              <a:t>(7) faculty roles and involvement in accreditation processes, including self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 dirty="0"/>
              <a:t>     -study and annual reports;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 dirty="0"/>
              <a:t>(8) policies for faculty professional development activities;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 dirty="0"/>
              <a:t>(9) processes for program review;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 dirty="0"/>
              <a:t>(10) processes for institutional planning and budget development; and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 dirty="0"/>
              <a:t>(11) other academic and professional matters as are mutually agreed upon between the governing board and the academic </a:t>
            </a:r>
            <a:r>
              <a:rPr lang="en-US" sz="2100" dirty="0"/>
              <a:t>senate</a:t>
            </a:r>
            <a:r>
              <a:rPr lang="en-US" sz="2500" dirty="0"/>
              <a:t>. </a:t>
            </a:r>
            <a:endParaRPr lang="en-US" sz="2500" dirty="0">
              <a:latin typeface="Arial Regular" charset="0"/>
              <a:cs typeface="Arial Regular" charset="0"/>
            </a:endParaRPr>
          </a:p>
        </p:txBody>
      </p:sp>
      <p:pic>
        <p:nvPicPr>
          <p:cNvPr id="5" name="Picture 4" descr="ASCCC_Logo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49507" y="400050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44314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617" y="1661456"/>
            <a:ext cx="8229600" cy="78647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000" dirty="0">
                <a:latin typeface="Arial Regular" charset="0"/>
                <a:cs typeface="Arial Regular" charset="0"/>
              </a:rPr>
              <a:t>Faculty Networking/Strategies for Campus/District Engagement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65616" y="2536371"/>
            <a:ext cx="8578383" cy="73036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Arial Regular" charset="0"/>
              <a:cs typeface="Arial Regular" charset="0"/>
            </a:endParaRPr>
          </a:p>
          <a:p>
            <a:r>
              <a:rPr lang="en-US" dirty="0">
                <a:latin typeface="Arial Regular" charset="0"/>
                <a:cs typeface="Arial Regular" charset="0"/>
              </a:rPr>
              <a:t>Visit Faculty Department Meetings</a:t>
            </a:r>
          </a:p>
          <a:p>
            <a:r>
              <a:rPr lang="en-US" dirty="0">
                <a:latin typeface="Arial Regular" charset="0"/>
                <a:cs typeface="Arial Regular" charset="0"/>
              </a:rPr>
              <a:t>Educational Presentations</a:t>
            </a:r>
          </a:p>
          <a:p>
            <a:r>
              <a:rPr lang="en-US" dirty="0">
                <a:latin typeface="Arial Regular" charset="0"/>
                <a:cs typeface="Arial Regular" charset="0"/>
              </a:rPr>
              <a:t>Create District Senate Projects</a:t>
            </a:r>
          </a:p>
          <a:p>
            <a:r>
              <a:rPr lang="en-US" dirty="0">
                <a:latin typeface="Arial Regular" charset="0"/>
                <a:cs typeface="Arial Regular" charset="0"/>
              </a:rPr>
              <a:t>Create District </a:t>
            </a:r>
            <a:r>
              <a:rPr lang="en-US" i="1" dirty="0">
                <a:latin typeface="Arial Black" panose="020B0A04020102020204" pitchFamily="34" charset="0"/>
                <a:cs typeface="Arial Regular" charset="0"/>
              </a:rPr>
              <a:t>“Plenary”</a:t>
            </a:r>
          </a:p>
          <a:p>
            <a:r>
              <a:rPr lang="en-US" i="1" dirty="0">
                <a:latin typeface="Arial Black" panose="020B0A04020102020204" pitchFamily="34" charset="0"/>
                <a:cs typeface="Arial Regular" charset="0"/>
              </a:rPr>
              <a:t>Be Innovative! Encourage “New Ideas”</a:t>
            </a:r>
            <a:br>
              <a:rPr lang="en-US" i="1" dirty="0">
                <a:latin typeface="Arial Black" panose="020B0A04020102020204" pitchFamily="34" charset="0"/>
                <a:cs typeface="Arial Regular" charset="0"/>
              </a:rPr>
            </a:br>
            <a:endParaRPr lang="en-US" i="1" dirty="0">
              <a:latin typeface="Arial Black" panose="020B0A04020102020204" pitchFamily="34" charset="0"/>
              <a:cs typeface="Arial Regular" charset="0"/>
            </a:endParaRPr>
          </a:p>
        </p:txBody>
      </p:sp>
      <p:pic>
        <p:nvPicPr>
          <p:cNvPr id="5" name="Picture 4" descr="ASCCC_Logo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49507" y="400050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4942" y="5048732"/>
            <a:ext cx="2200275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896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Training New Leaders Pictures">
            <a:extLst>
              <a:ext uri="{FF2B5EF4-FFF2-40B4-BE49-F238E27FC236}">
                <a16:creationId xmlns:a16="http://schemas.microsoft.com/office/drawing/2014/main" xmlns="" id="{334C6E3A-1EFF-4ACE-AB50-6FEA075FA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9507" y="2705100"/>
            <a:ext cx="5065693" cy="1279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5200" y="5649907"/>
            <a:ext cx="1458410" cy="9355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487" y="1632834"/>
            <a:ext cx="8229600" cy="9906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Arial Regular" charset="0"/>
                <a:cs typeface="Arial Regular" charset="0"/>
              </a:rPr>
              <a:t>Training New Leaders/Succession Leadership Opportunities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82487" y="2703443"/>
            <a:ext cx="8312150" cy="4154557"/>
          </a:xfrm>
        </p:spPr>
        <p:txBody>
          <a:bodyPr>
            <a:normAutofit/>
          </a:bodyPr>
          <a:lstStyle/>
          <a:p>
            <a:endParaRPr lang="en-US" dirty="0">
              <a:latin typeface="Arial Regular" charset="0"/>
              <a:cs typeface="Arial Regular" charset="0"/>
            </a:endParaRPr>
          </a:p>
          <a:p>
            <a:pPr marL="0" indent="0">
              <a:buNone/>
            </a:pPr>
            <a:endParaRPr lang="en-US" dirty="0">
              <a:latin typeface="Arial Regular" charset="0"/>
              <a:cs typeface="Arial Regular" charset="0"/>
            </a:endParaRPr>
          </a:p>
          <a:p>
            <a:endParaRPr lang="en-US" dirty="0">
              <a:latin typeface="Arial Regular" charset="0"/>
              <a:cs typeface="Arial Regular" charset="0"/>
            </a:endParaRPr>
          </a:p>
          <a:p>
            <a:r>
              <a:rPr lang="en-US" dirty="0">
                <a:latin typeface="Arial Regular" charset="0"/>
                <a:cs typeface="Arial Regular" charset="0"/>
              </a:rPr>
              <a:t>Define </a:t>
            </a:r>
            <a:r>
              <a:rPr lang="en-US" b="1" i="1" dirty="0">
                <a:latin typeface="Arial Regular" charset="0"/>
                <a:cs typeface="Arial Regular" charset="0"/>
              </a:rPr>
              <a:t>“Leadership” </a:t>
            </a:r>
            <a:r>
              <a:rPr lang="en-US" dirty="0">
                <a:latin typeface="Arial Regular" charset="0"/>
                <a:cs typeface="Arial Regular" charset="0"/>
              </a:rPr>
              <a:t>respectfully via collegial interactions.</a:t>
            </a:r>
          </a:p>
          <a:p>
            <a:r>
              <a:rPr lang="en-US" dirty="0">
                <a:latin typeface="Arial Regular" charset="0"/>
                <a:cs typeface="Arial Regular" charset="0"/>
              </a:rPr>
              <a:t>Speak about the </a:t>
            </a:r>
            <a:r>
              <a:rPr lang="en-US" b="1" i="1" dirty="0">
                <a:latin typeface="Arial Regular" charset="0"/>
                <a:cs typeface="Arial Regular" charset="0"/>
              </a:rPr>
              <a:t>“Value” </a:t>
            </a:r>
            <a:r>
              <a:rPr lang="en-US" dirty="0">
                <a:latin typeface="Arial Regular" charset="0"/>
                <a:cs typeface="Arial Regular" charset="0"/>
              </a:rPr>
              <a:t>of and role of the Senate in regards to its impact on Student Success</a:t>
            </a:r>
          </a:p>
          <a:p>
            <a:r>
              <a:rPr lang="en-US" dirty="0">
                <a:latin typeface="Arial Regular" charset="0"/>
                <a:cs typeface="Arial Regular" charset="0"/>
              </a:rPr>
              <a:t>Uphold the values of the collective voice!</a:t>
            </a:r>
          </a:p>
          <a:p>
            <a:r>
              <a:rPr lang="en-US" dirty="0">
                <a:latin typeface="Arial Regular" charset="0"/>
                <a:cs typeface="Arial Regular" charset="0"/>
              </a:rPr>
              <a:t>Openly recognize successes and challenges!</a:t>
            </a:r>
          </a:p>
          <a:p>
            <a:r>
              <a:rPr lang="en-US" dirty="0">
                <a:latin typeface="Arial Regular" charset="0"/>
                <a:cs typeface="Arial Regular" charset="0"/>
              </a:rPr>
              <a:t>Honor the “Voice” of Faculty!</a:t>
            </a:r>
          </a:p>
          <a:p>
            <a:pPr lvl="1"/>
            <a:endParaRPr lang="en-US" dirty="0">
              <a:latin typeface="Arial Regular" charset="0"/>
              <a:cs typeface="Arial Regular" charset="0"/>
            </a:endParaRPr>
          </a:p>
        </p:txBody>
      </p:sp>
      <p:pic>
        <p:nvPicPr>
          <p:cNvPr id="5" name="Picture 4" descr="ASCCC_Logo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49507" y="400050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17361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487" y="1712843"/>
            <a:ext cx="8229600" cy="44252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Arial Regular" charset="0"/>
                <a:cs typeface="Arial Regular" charset="0"/>
              </a:rPr>
              <a:t> Senate Operational Methodology</a:t>
            </a:r>
            <a:br>
              <a:rPr lang="en-US" dirty="0">
                <a:latin typeface="Arial Regular" charset="0"/>
                <a:cs typeface="Arial Regular" charset="0"/>
              </a:rPr>
            </a:br>
            <a:endParaRPr lang="en-US" sz="4000" cap="none" dirty="0">
              <a:latin typeface="Arial Regular" charset="0"/>
              <a:cs typeface="Arial Regular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82487" y="2231571"/>
            <a:ext cx="8312150" cy="4208985"/>
          </a:xfrm>
        </p:spPr>
        <p:txBody>
          <a:bodyPr>
            <a:noAutofit/>
          </a:bodyPr>
          <a:lstStyle/>
          <a:p>
            <a:r>
              <a:rPr lang="en-US" dirty="0">
                <a:latin typeface="Arial Regular" charset="0"/>
                <a:cs typeface="Arial Regular" charset="0"/>
              </a:rPr>
              <a:t>Encouraged consistent Senate Policies operational practices and procedures</a:t>
            </a:r>
          </a:p>
          <a:p>
            <a:r>
              <a:rPr lang="en-US" dirty="0">
                <a:latin typeface="Arial Regular" charset="0"/>
                <a:cs typeface="Arial Regular" charset="0"/>
              </a:rPr>
              <a:t>Solve problems via agreed upon processes!</a:t>
            </a:r>
          </a:p>
          <a:p>
            <a:r>
              <a:rPr lang="en-US" dirty="0">
                <a:latin typeface="Arial Regular" charset="0"/>
                <a:cs typeface="Arial Regular" charset="0"/>
              </a:rPr>
              <a:t>Voice budgetary concerns with the administration</a:t>
            </a:r>
          </a:p>
          <a:p>
            <a:r>
              <a:rPr lang="en-US" dirty="0">
                <a:latin typeface="Arial Regular" charset="0"/>
                <a:cs typeface="Arial Regular" charset="0"/>
              </a:rPr>
              <a:t>Take input!</a:t>
            </a:r>
          </a:p>
        </p:txBody>
      </p:sp>
      <p:pic>
        <p:nvPicPr>
          <p:cNvPr id="5" name="Picture 4" descr="ASCCC_Logo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49507" y="400050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714791C-B190-4B50-A589-DAC79E85ED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6987" y="4375819"/>
            <a:ext cx="4800600" cy="2140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805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712" y="1522343"/>
            <a:ext cx="8229600" cy="9906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Arial Regular" charset="0"/>
                <a:cs typeface="Arial Regular" charset="0"/>
              </a:rPr>
              <a:t>Administration - Senate Leadership and Campus Advocacy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82487" y="2512943"/>
            <a:ext cx="8312150" cy="4345057"/>
          </a:xfrm>
        </p:spPr>
        <p:txBody>
          <a:bodyPr>
            <a:normAutofit lnSpcReduction="10000"/>
          </a:bodyPr>
          <a:lstStyle/>
          <a:p>
            <a:endParaRPr lang="en-US" dirty="0">
              <a:latin typeface="Arial Regular" charset="0"/>
              <a:cs typeface="Arial Regular" charset="0"/>
            </a:endParaRPr>
          </a:p>
          <a:p>
            <a:r>
              <a:rPr lang="en-US" sz="2600" dirty="0">
                <a:latin typeface="Arial Regular" charset="0"/>
                <a:cs typeface="Arial Regular" charset="0"/>
              </a:rPr>
              <a:t>Respect the </a:t>
            </a:r>
            <a:r>
              <a:rPr lang="en-US" sz="2600" b="1" i="1" dirty="0">
                <a:latin typeface="Arial Regular" charset="0"/>
                <a:cs typeface="Arial Regular" charset="0"/>
              </a:rPr>
              <a:t>“Collegial Process”</a:t>
            </a:r>
          </a:p>
          <a:p>
            <a:r>
              <a:rPr lang="en-US" sz="2600" dirty="0">
                <a:latin typeface="Arial Regular" charset="0"/>
                <a:cs typeface="Arial Regular" charset="0"/>
              </a:rPr>
              <a:t>Empower your faculty</a:t>
            </a:r>
          </a:p>
          <a:p>
            <a:r>
              <a:rPr lang="en-US" sz="2600" dirty="0">
                <a:latin typeface="Arial Regular" charset="0"/>
                <a:cs typeface="Arial Regular" charset="0"/>
              </a:rPr>
              <a:t>Develop and study effective 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“Language Acumen”</a:t>
            </a:r>
          </a:p>
          <a:p>
            <a:r>
              <a:rPr lang="en-US" sz="2600" dirty="0">
                <a:latin typeface="Arial Regular" charset="0"/>
                <a:cs typeface="Arial Regular" charset="0"/>
              </a:rPr>
              <a:t>Remember you job is to honor the 10 + 1 Rules!</a:t>
            </a:r>
          </a:p>
          <a:p>
            <a:r>
              <a:rPr lang="en-US" sz="2600" dirty="0">
                <a:latin typeface="Arial Regular" charset="0"/>
                <a:cs typeface="Arial Regular" charset="0"/>
              </a:rPr>
              <a:t>Use “Hope” to respond to ineffective surroundings</a:t>
            </a:r>
          </a:p>
          <a:p>
            <a:r>
              <a:rPr lang="en-US" sz="2600" dirty="0">
                <a:latin typeface="Arial Regular" charset="0"/>
                <a:cs typeface="Arial Regular" charset="0"/>
              </a:rPr>
              <a:t>Seek continual knowledge and leadership development.</a:t>
            </a:r>
          </a:p>
          <a:p>
            <a:r>
              <a:rPr lang="en-US" sz="2600" dirty="0">
                <a:latin typeface="Arial Regular" charset="0"/>
                <a:cs typeface="Arial Regular" charset="0"/>
              </a:rPr>
              <a:t>Good Leaders attract New Leaders!</a:t>
            </a:r>
          </a:p>
          <a:p>
            <a:r>
              <a:rPr lang="en-US" sz="2600" dirty="0">
                <a:latin typeface="Arial Regular" charset="0"/>
                <a:cs typeface="Arial Regular" charset="0"/>
              </a:rPr>
              <a:t>Become an agent for Academic Social Justice!</a:t>
            </a:r>
          </a:p>
        </p:txBody>
      </p:sp>
      <p:pic>
        <p:nvPicPr>
          <p:cNvPr id="5" name="Picture 4" descr="ASCCC_Logo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49507" y="400050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825856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572</TotalTime>
  <Words>492</Words>
  <Application>Microsoft Office PowerPoint</Application>
  <PresentationFormat>On-screen Show (4:3)</PresentationFormat>
  <Paragraphs>101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Arial Black</vt:lpstr>
      <vt:lpstr>Arial Regular</vt:lpstr>
      <vt:lpstr>Calibri</vt:lpstr>
      <vt:lpstr>Calibri Light</vt:lpstr>
      <vt:lpstr>Times New Roman</vt:lpstr>
      <vt:lpstr>Clarity</vt:lpstr>
      <vt:lpstr>Custom Design</vt:lpstr>
      <vt:lpstr>                  Sharing the Journey: Leadership Development                                                                     </vt:lpstr>
      <vt:lpstr>Agenda</vt:lpstr>
      <vt:lpstr>Onboarding Faculty and Creating a First Year Engagement Experience</vt:lpstr>
      <vt:lpstr>Building a Strong Senate Membership</vt:lpstr>
      <vt:lpstr>  10 + 1 Rules – Title V § 53200  “Academic and professional matters” means the following policy development and implementation matters  </vt:lpstr>
      <vt:lpstr>Faculty Networking/Strategies for Campus/District Engagement</vt:lpstr>
      <vt:lpstr>Training New Leaders/Succession Leadership Opportunities</vt:lpstr>
      <vt:lpstr> Senate Operational Methodology </vt:lpstr>
      <vt:lpstr>Administration - Senate Leadership and Campus Advocacy</vt:lpstr>
      <vt:lpstr>Good Leader create more Leaders – “Succession Plan”!</vt:lpstr>
      <vt:lpstr>QUESTIONS?</vt:lpstr>
      <vt:lpstr>Thank You!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Virginia May</dc:creator>
  <cp:lastModifiedBy>Parker, LaTonya</cp:lastModifiedBy>
  <cp:revision>70</cp:revision>
  <dcterms:created xsi:type="dcterms:W3CDTF">2015-10-21T19:14:41Z</dcterms:created>
  <dcterms:modified xsi:type="dcterms:W3CDTF">2019-04-05T18:59:35Z</dcterms:modified>
</cp:coreProperties>
</file>