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9"/>
  </p:notesMasterIdLst>
  <p:sldIdLst>
    <p:sldId id="308" r:id="rId2"/>
    <p:sldId id="319" r:id="rId3"/>
    <p:sldId id="316" r:id="rId4"/>
    <p:sldId id="330" r:id="rId5"/>
    <p:sldId id="320" r:id="rId6"/>
    <p:sldId id="299" r:id="rId7"/>
    <p:sldId id="321" r:id="rId8"/>
    <p:sldId id="323" r:id="rId9"/>
    <p:sldId id="322" r:id="rId10"/>
    <p:sldId id="326" r:id="rId11"/>
    <p:sldId id="327" r:id="rId12"/>
    <p:sldId id="329" r:id="rId13"/>
    <p:sldId id="328" r:id="rId14"/>
    <p:sldId id="324" r:id="rId15"/>
    <p:sldId id="317" r:id="rId16"/>
    <p:sldId id="325" r:id="rId17"/>
    <p:sldId id="31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78C68B-E744-944B-9B5C-456ACB04BC02}">
          <p14:sldIdLst>
            <p14:sldId id="308"/>
            <p14:sldId id="319"/>
            <p14:sldId id="316"/>
            <p14:sldId id="330"/>
            <p14:sldId id="320"/>
            <p14:sldId id="299"/>
            <p14:sldId id="321"/>
            <p14:sldId id="323"/>
            <p14:sldId id="322"/>
            <p14:sldId id="326"/>
            <p14:sldId id="327"/>
            <p14:sldId id="329"/>
            <p14:sldId id="328"/>
            <p14:sldId id="324"/>
            <p14:sldId id="317"/>
            <p14:sldId id="325"/>
            <p14:sldId id="31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E31"/>
    <a:srgbClr val="FCED82"/>
    <a:srgbClr val="FCE069"/>
    <a:srgbClr val="F99E34"/>
    <a:srgbClr val="C57D2A"/>
    <a:srgbClr val="F2AC14"/>
    <a:srgbClr val="0073AE"/>
    <a:srgbClr val="1D276E"/>
    <a:srgbClr val="E1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0929"/>
  </p:normalViewPr>
  <p:slideViewPr>
    <p:cSldViewPr>
      <p:cViewPr varScale="1">
        <p:scale>
          <a:sx n="46" d="100"/>
          <a:sy n="46" d="100"/>
        </p:scale>
        <p:origin x="-10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07397-B0B9-4DA5-9FF3-251C6778D597}" type="datetimeFigureOut">
              <a:rPr lang="en-US" smtClean="0"/>
              <a:t>4/3/15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D52A-6295-44E7-990B-393EF5C72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D52A-6295-44E7-990B-393EF5C728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9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905000"/>
            <a:ext cx="3200400" cy="2362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191000" y="1828800"/>
            <a:ext cx="3581400" cy="2438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718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057400"/>
            <a:ext cx="3505200" cy="2514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743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69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5814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25E9-147E-4809-A0FC-3AA8F0FA0875}" type="datetimeFigureOut">
              <a:rPr lang="en-US"/>
              <a:pPr>
                <a:defRPr/>
              </a:pPr>
              <a:t>4/3/15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8C53-8B9F-4CAD-B661-20AA3D468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18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2" r:id="rId6"/>
    <p:sldLayoutId id="2147483693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2460625"/>
          </a:xfrm>
        </p:spPr>
        <p:txBody>
          <a:bodyPr/>
          <a:lstStyle/>
          <a:p>
            <a:r>
              <a:rPr lang="en-US" dirty="0" smtClean="0"/>
              <a:t>Student Education Planning Tools: Education Planning Initiative (EPI)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400800" cy="1905000"/>
          </a:xfrm>
        </p:spPr>
        <p:txBody>
          <a:bodyPr/>
          <a:lstStyle/>
          <a:p>
            <a:r>
              <a:rPr lang="en-US" dirty="0" smtClean="0"/>
              <a:t>Cynthia Rico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Shippen</a:t>
            </a:r>
            <a:endParaRPr lang="en-US" dirty="0" smtClean="0"/>
          </a:p>
          <a:p>
            <a:r>
              <a:rPr lang="en-US" dirty="0" smtClean="0"/>
              <a:t>Robyn Tornay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0490" y="632891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6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27 at 12.3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791200" cy="59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1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229600" cy="56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3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7315200" cy="4254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25" y="2895600"/>
            <a:ext cx="4846275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388298" cy="507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733800"/>
            <a:ext cx="4650243" cy="23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48736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99E34"/>
                </a:solidFill>
              </a:rPr>
              <a:t>Education Planning Tool/Degree Audit System</a:t>
            </a:r>
            <a:endParaRPr lang="en-US" sz="2800" dirty="0">
              <a:solidFill>
                <a:srgbClr val="F99E3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2AC14"/>
                </a:solidFill>
              </a:rPr>
              <a:t>			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2AC14"/>
                </a:solidFill>
              </a:rPr>
              <a:t>	</a:t>
            </a:r>
            <a:r>
              <a:rPr lang="en-US" sz="2800" dirty="0" smtClean="0">
                <a:solidFill>
                  <a:srgbClr val="F2AC14"/>
                </a:solidFill>
              </a:rPr>
              <a:t>		10 pilot colleges 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-City College San Francisco	-Crafton Hills College</a:t>
            </a:r>
          </a:p>
          <a:p>
            <a:pPr marL="457200" lvl="1" indent="0">
              <a:buNone/>
            </a:pPr>
            <a:r>
              <a:rPr lang="en-US" sz="2600" dirty="0" smtClean="0"/>
              <a:t>-El Camino College		-Fresno City College</a:t>
            </a:r>
          </a:p>
          <a:p>
            <a:pPr marL="457200" lvl="1" indent="0">
              <a:buNone/>
            </a:pPr>
            <a:r>
              <a:rPr lang="en-US" sz="2600" dirty="0" smtClean="0"/>
              <a:t>-Fullerton College		-Los </a:t>
            </a:r>
            <a:r>
              <a:rPr lang="en-US" sz="2600" dirty="0" err="1" smtClean="0"/>
              <a:t>Medanos</a:t>
            </a:r>
            <a:r>
              <a:rPr lang="en-US" sz="2600" dirty="0" smtClean="0"/>
              <a:t> College</a:t>
            </a:r>
          </a:p>
          <a:p>
            <a:pPr marL="457200" lvl="1" indent="0">
              <a:buNone/>
            </a:pPr>
            <a:r>
              <a:rPr lang="en-US" sz="2600" dirty="0" smtClean="0"/>
              <a:t>-Mt. San Jacinto College	-Santa Barbara City College</a:t>
            </a:r>
          </a:p>
          <a:p>
            <a:pPr marL="457200" lvl="1" indent="0">
              <a:buNone/>
            </a:pPr>
            <a:r>
              <a:rPr lang="en-US" sz="2600" dirty="0" smtClean="0"/>
              <a:t>-Santa Rosa Junior College	-Victor Valley College</a:t>
            </a:r>
          </a:p>
          <a:p>
            <a:pPr marL="0" indent="0">
              <a:buNone/>
            </a:pPr>
            <a:endParaRPr lang="en-US" sz="1200" dirty="0" smtClean="0">
              <a:solidFill>
                <a:srgbClr val="F2AC14"/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5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39762"/>
          </a:xfrm>
        </p:spPr>
        <p:txBody>
          <a:bodyPr/>
          <a:lstStyle/>
          <a:p>
            <a:pPr algn="l"/>
            <a:r>
              <a:rPr lang="en-US" sz="3200" dirty="0" smtClean="0"/>
              <a:t>Release Timeline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89475"/>
              </p:ext>
            </p:extLst>
          </p:nvPr>
        </p:nvGraphicFramePr>
        <p:xfrm>
          <a:off x="457200" y="990600"/>
          <a:ext cx="8458199" cy="4194293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1264778"/>
                <a:gridCol w="1151851"/>
                <a:gridCol w="1208314"/>
                <a:gridCol w="1208314"/>
                <a:gridCol w="1208314"/>
                <a:gridCol w="1208314"/>
                <a:gridCol w="1208314"/>
              </a:tblGrid>
              <a:tr h="6958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Function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14-15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Jan - Mar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Q4 14-15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Jun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Q1 15-16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- Sep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Q2 15-16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Oct - Dec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Q3 15-16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Jan - Mar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Q4 15-16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- Jun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  <a:tr h="44714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EdPlan</a:t>
                      </a:r>
                      <a:r>
                        <a:rPr lang="en-US" sz="1400" b="1" dirty="0" smtClean="0"/>
                        <a:t>/DAS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45385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RFP</a:t>
                      </a:r>
                      <a:endParaRPr lang="en-US" sz="1400" b="1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Intent to Award Issued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99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37765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Implement</a:t>
                      </a:r>
                      <a:endParaRPr lang="en-US" sz="1400" b="1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Pilot</a:t>
                      </a:r>
                      <a:endParaRPr lang="en-US" sz="1400" b="1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June start</a:t>
                      </a:r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18E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Release</a:t>
                      </a:r>
                      <a:endParaRPr lang="en-US" sz="1400" b="1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</a:tr>
              <a:tr h="4654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Portal</a:t>
                      </a:r>
                      <a:endParaRPr lang="en-US" sz="1400" b="1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UX/UI</a:t>
                      </a:r>
                      <a:r>
                        <a:rPr lang="en-US" sz="1200" baseline="0" dirty="0" smtClean="0"/>
                        <a:t> Features underway</a:t>
                      </a:r>
                      <a:endParaRPr lang="en-US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99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99E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4489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Implement</a:t>
                      </a:r>
                      <a:endParaRPr lang="en-US" sz="1400" b="1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46383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Release</a:t>
                      </a:r>
                      <a:endParaRPr lang="en-US" sz="1400" b="1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29B3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57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Developments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Online Orientation RFP</a:t>
            </a:r>
            <a:r>
              <a:rPr lang="en-US" i="1" dirty="0" smtClean="0"/>
              <a:t>- being drafted</a:t>
            </a:r>
          </a:p>
          <a:p>
            <a:r>
              <a:rPr lang="en-US" dirty="0" smtClean="0"/>
              <a:t>Self Assessment and Career Exploration RFP- </a:t>
            </a:r>
            <a:r>
              <a:rPr lang="en-US" i="1" dirty="0" smtClean="0"/>
              <a:t>being drafted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405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Answers, Dialogue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781800" cy="41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44562"/>
          </a:xfrm>
        </p:spPr>
        <p:txBody>
          <a:bodyPr/>
          <a:lstStyle/>
          <a:p>
            <a:r>
              <a:rPr lang="en-US" dirty="0" smtClean="0"/>
              <a:t>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077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smtClean="0">
                <a:solidFill>
                  <a:schemeClr val="bg1"/>
                </a:solidFill>
              </a:rPr>
              <a:t>-</a:t>
            </a:r>
            <a:r>
              <a:rPr lang="en-US" sz="3800" dirty="0" smtClean="0">
                <a:solidFill>
                  <a:schemeClr val="bg1"/>
                </a:solidFill>
              </a:rPr>
              <a:t>Systemwide </a:t>
            </a:r>
            <a:r>
              <a:rPr lang="en-US" sz="3800" dirty="0">
                <a:solidFill>
                  <a:schemeClr val="bg1"/>
                </a:solidFill>
              </a:rPr>
              <a:t>Portal Progress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-Education </a:t>
            </a:r>
            <a:r>
              <a:rPr lang="en-US" sz="3800" dirty="0">
                <a:solidFill>
                  <a:schemeClr val="bg1"/>
                </a:solidFill>
              </a:rPr>
              <a:t>Planning/Degree Audit 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-Timeline</a:t>
            </a:r>
            <a:r>
              <a:rPr lang="en-US" sz="3800" dirty="0">
                <a:solidFill>
                  <a:schemeClr val="bg1"/>
                </a:solidFill>
              </a:rPr>
              <a:t/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-Pilot </a:t>
            </a:r>
            <a:r>
              <a:rPr lang="en-US" sz="3800" dirty="0">
                <a:solidFill>
                  <a:schemeClr val="bg1"/>
                </a:solidFill>
              </a:rPr>
              <a:t>Colleges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-Questions, Answers, Dialogue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Systemwide Student Portal</a:t>
            </a:r>
            <a:endParaRPr lang="en-US" dirty="0"/>
          </a:p>
        </p:txBody>
      </p:sp>
      <p:pic>
        <p:nvPicPr>
          <p:cNvPr id="7" name="Picture 6" descr="Smatphones por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7951852" cy="43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4-03 at 12.5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5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8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Systemwide Student Portal</a:t>
            </a:r>
            <a:endParaRPr lang="en-US" dirty="0"/>
          </a:p>
        </p:txBody>
      </p:sp>
      <p:pic>
        <p:nvPicPr>
          <p:cNvPr id="4" name="Picture 3" descr="ss-fa-which-application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0104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9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904220"/>
            <a:ext cx="7620000" cy="507831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Admission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CE06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2AC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1800" b="1" dirty="0" smtClean="0">
                <a:solidFill>
                  <a:srgbClr val="F2AC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Aid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Transcripts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advising 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Care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Anxiety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Substance Abuse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Assistance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 (reading, writing, math)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CalWorks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99E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Career planning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Counseling - personal  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Dream Act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DSPS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Disabled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Programs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Services)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EOPS  (Extended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 Programs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Services)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 (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 Second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Language) 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services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information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Employment assistance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classes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Re-entry program (after 5 years out)  </a:t>
            </a:r>
            <a:endParaRPr lang="en-US" sz="18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Scholarship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government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Testing/assessment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 information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Tutoring services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99E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Veteran’s services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Athletics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Foster Youth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TANF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SSI/General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LGBT</a:t>
            </a:r>
            <a:endParaRPr lang="en-US" sz="1800" dirty="0">
              <a:solidFill>
                <a:schemeClr val="bg1"/>
              </a:solidFill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2AC14"/>
                </a:solidFill>
                <a:latin typeface="+mj-lt"/>
              </a:rPr>
              <a:t>Portal – Messaging Students</a:t>
            </a:r>
            <a:endParaRPr lang="en-US" sz="2800" dirty="0">
              <a:solidFill>
                <a:srgbClr val="F2AC1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08616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sz="3600" dirty="0" smtClean="0"/>
              <a:t>Education Planning/Degree Audit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7772400" cy="3962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Builds from historical course offerings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Term-by-term degree layouts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Requirement checklists for student to complete degree objective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Ability to email, print, share education plans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Early Alert system to increase retention and reduce withdrawals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Identify at-risk students, concerns and connect students with resources.</a:t>
            </a:r>
          </a:p>
          <a:p>
            <a:endParaRPr lang="en-US" dirty="0"/>
          </a:p>
        </p:txBody>
      </p:sp>
      <p:pic>
        <p:nvPicPr>
          <p:cNvPr id="4" name="Picture 3" descr="Screen Shot 2015-02-27 at 11.2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2546921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914400"/>
            <a:ext cx="2789836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4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7 at 12.4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102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7 at 12.3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887"/>
            <a:ext cx="6324600" cy="61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0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18492</TotalTime>
  <Words>292</Words>
  <Application>Microsoft Macintosh PowerPoint</Application>
  <PresentationFormat>On-screen Show (4:3)</PresentationFormat>
  <Paragraphs>94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Student Education Planning Tools: Education Planning Initiative (EPI)</vt:lpstr>
      <vt:lpstr> Agenda </vt:lpstr>
      <vt:lpstr>Systemwide Student Portal</vt:lpstr>
      <vt:lpstr>PowerPoint Presentation</vt:lpstr>
      <vt:lpstr>Systemwide Student Portal</vt:lpstr>
      <vt:lpstr>PowerPoint Presentation</vt:lpstr>
      <vt:lpstr>Education Planning/Degree Audit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Planning Tool/Degree Audit System</vt:lpstr>
      <vt:lpstr>Release Timeline</vt:lpstr>
      <vt:lpstr>Additional Developments</vt:lpstr>
      <vt:lpstr>Questions, Answers, Dialogue</vt:lpstr>
    </vt:vector>
  </TitlesOfParts>
  <Company>1105 Staff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1105 Staff</dc:creator>
  <cp:lastModifiedBy>Robyn Tornay</cp:lastModifiedBy>
  <cp:revision>98</cp:revision>
  <dcterms:created xsi:type="dcterms:W3CDTF">2012-09-27T21:44:24Z</dcterms:created>
  <dcterms:modified xsi:type="dcterms:W3CDTF">2015-04-03T20:32:08Z</dcterms:modified>
</cp:coreProperties>
</file>