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00" r:id="rId3"/>
    <p:sldId id="310" r:id="rId4"/>
    <p:sldId id="313" r:id="rId5"/>
    <p:sldId id="320" r:id="rId6"/>
    <p:sldId id="311" r:id="rId7"/>
    <p:sldId id="321" r:id="rId8"/>
    <p:sldId id="315" r:id="rId9"/>
    <p:sldId id="314" r:id="rId10"/>
    <p:sldId id="316" r:id="rId11"/>
    <p:sldId id="317" r:id="rId12"/>
    <p:sldId id="319" r:id="rId13"/>
    <p:sldId id="31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75BB"/>
    <a:srgbClr val="F39F41"/>
    <a:srgbClr val="99C25D"/>
    <a:srgbClr val="00A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4" autoAdjust="0"/>
    <p:restoredTop sz="70681" autoAdjust="0"/>
  </p:normalViewPr>
  <p:slideViewPr>
    <p:cSldViewPr snapToGrid="0" showGuides="1">
      <p:cViewPr varScale="1">
        <p:scale>
          <a:sx n="77" d="100"/>
          <a:sy n="77" d="100"/>
        </p:scale>
        <p:origin x="-1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nz\Google%20Drive\CA%20Community%20Colleges\Educational%20attainment%20and%20employment%20projections_8_15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1575BB"/>
                </a:solidFill>
              </a:rPr>
              <a:t>California’s Job </a:t>
            </a:r>
            <a:r>
              <a:rPr lang="en-US" dirty="0">
                <a:solidFill>
                  <a:srgbClr val="1575BB"/>
                </a:solidFill>
              </a:rPr>
              <a:t>Openings by Education</a:t>
            </a:r>
            <a:r>
              <a:rPr lang="en-US" baseline="0" dirty="0">
                <a:solidFill>
                  <a:srgbClr val="1575BB"/>
                </a:solidFill>
              </a:rPr>
              <a:t> Level </a:t>
            </a:r>
          </a:p>
          <a:p>
            <a:pPr>
              <a:defRPr/>
            </a:pPr>
            <a:r>
              <a:rPr lang="en-US" b="0" baseline="0" dirty="0" smtClean="0">
                <a:solidFill>
                  <a:srgbClr val="1575BB"/>
                </a:solidFill>
              </a:rPr>
              <a:t>2015-2025</a:t>
            </a:r>
            <a:endParaRPr lang="en-US" b="0" dirty="0">
              <a:solidFill>
                <a:srgbClr val="1575BB"/>
              </a:solidFill>
            </a:endParaRPr>
          </a:p>
        </c:rich>
      </c:tx>
      <c:layout>
        <c:manualLayout>
          <c:xMode val="edge"/>
          <c:yMode val="edge"/>
          <c:x val="0.177477331609089"/>
          <c:y val="0.019867549668874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985837958377"/>
          <c:y val="0.199246840833638"/>
          <c:w val="0.543789711684804"/>
          <c:h val="0.5503309966553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Analysis!$A$17</c:f>
              <c:strCache>
                <c:ptCount val="1"/>
                <c:pt idx="0">
                  <c:v>HS Diploma or less</c:v>
                </c:pt>
              </c:strCache>
            </c:strRef>
          </c:tx>
          <c:spPr>
            <a:solidFill>
              <a:srgbClr val="1575B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Analysis!$C$17</c:f>
              <c:numCache>
                <c:formatCode>0%</c:formatCode>
                <c:ptCount val="1"/>
                <c:pt idx="0">
                  <c:v>0.342970611596506</c:v>
                </c:pt>
              </c:numCache>
            </c:numRef>
          </c:val>
        </c:ser>
        <c:ser>
          <c:idx val="1"/>
          <c:order val="1"/>
          <c:tx>
            <c:strRef>
              <c:f>Analysis!$A$18</c:f>
              <c:strCache>
                <c:ptCount val="1"/>
                <c:pt idx="0">
                  <c:v>Some college or Associate's degree</c:v>
                </c:pt>
              </c:strCache>
            </c:strRef>
          </c:tx>
          <c:spPr>
            <a:solidFill>
              <a:srgbClr val="F39F41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Analysis!$C$18</c:f>
              <c:numCache>
                <c:formatCode>0%</c:formatCode>
                <c:ptCount val="1"/>
                <c:pt idx="0">
                  <c:v>0.304209690230342</c:v>
                </c:pt>
              </c:numCache>
            </c:numRef>
          </c:val>
        </c:ser>
        <c:ser>
          <c:idx val="2"/>
          <c:order val="2"/>
          <c:tx>
            <c:strRef>
              <c:f>Analysis!$A$19</c:f>
              <c:strCache>
                <c:ptCount val="1"/>
                <c:pt idx="0">
                  <c:v>Bachelor's degee or higher</c:v>
                </c:pt>
              </c:strCache>
            </c:strRef>
          </c:tx>
          <c:spPr>
            <a:solidFill>
              <a:srgbClr val="99C25D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Analysis!$C$19</c:f>
              <c:numCache>
                <c:formatCode>0%</c:formatCode>
                <c:ptCount val="1"/>
                <c:pt idx="0">
                  <c:v>0.352819698173154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2141693080"/>
        <c:axId val="2140154776"/>
      </c:barChart>
      <c:catAx>
        <c:axId val="2141693080"/>
        <c:scaling>
          <c:orientation val="minMax"/>
        </c:scaling>
        <c:delete val="1"/>
        <c:axPos val="b"/>
        <c:majorTickMark val="out"/>
        <c:minorTickMark val="none"/>
        <c:tickLblPos val="none"/>
        <c:crossAx val="2140154776"/>
        <c:crosses val="autoZero"/>
        <c:auto val="1"/>
        <c:lblAlgn val="ctr"/>
        <c:lblOffset val="100"/>
        <c:noMultiLvlLbl val="0"/>
      </c:catAx>
      <c:valAx>
        <c:axId val="2140154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41693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00450450530334561"/>
          <c:y val="0.12668283186456"/>
          <c:w val="0.899999837649194"/>
          <c:h val="0.0399181310945403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effectLst>
      <a:outerShdw blurRad="50800" dist="38100" dir="5400000" algn="t" rotWithShape="0">
        <a:prstClr val="black">
          <a:alpha val="40000"/>
        </a:prstClr>
      </a:outerShdw>
      <a:softEdge rad="31750"/>
    </a:effectLst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0.58419</cdr:x>
      <cdr:y>0.39598</cdr:y>
    </cdr:from>
    <cdr:to>
      <cdr:x>0.62715</cdr:x>
      <cdr:y>0.55665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3238501" y="2278141"/>
          <a:ext cx="238125" cy="924320"/>
        </a:xfrm>
        <a:prstGeom xmlns:a="http://schemas.openxmlformats.org/drawingml/2006/main" prst="rightBrac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0.65979</cdr:x>
      <cdr:y>0.41201</cdr:y>
    </cdr:from>
    <cdr:to>
      <cdr:x>0.92096</cdr:x>
      <cdr:y>0.58278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57580" y="2370334"/>
          <a:ext cx="1447820" cy="982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1.9 million job</a:t>
          </a:r>
          <a:r>
            <a:rPr lang="en-US" sz="1100" baseline="0" dirty="0"/>
            <a:t> openings will require some college or an Associate's degree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0.09794</cdr:x>
      <cdr:y>0.77159</cdr:y>
    </cdr:from>
    <cdr:to>
      <cdr:x>0.79725</cdr:x>
      <cdr:y>0.90728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2935" y="4439034"/>
          <a:ext cx="3876665" cy="780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Data source: Georgetown University Center on Education and the Workforce, "Recover: Job Growth</a:t>
          </a:r>
          <a:r>
            <a:rPr lang="en-US" sz="900" baseline="0" dirty="0"/>
            <a:t> and Education Requirements Through 2020," State Report, June 2013.</a:t>
          </a:r>
        </a:p>
        <a:p xmlns:a="http://schemas.openxmlformats.org/drawingml/2006/main">
          <a:r>
            <a:rPr lang="en-US" sz="900" baseline="0" dirty="0"/>
            <a:t>Analysis: Collaborative Economics</a:t>
          </a:r>
          <a:endParaRPr lang="en-US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Ctr="0" compatLnSpc="0"/>
          <a:lstStyle/>
          <a:p>
            <a:pPr hangingPunct="0">
              <a:defRPr sz="1400"/>
            </a:pPr>
            <a:endParaRPr lang="en-US" sz="13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67905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Ctr="0" compatLnSpc="0"/>
          <a:lstStyle/>
          <a:p>
            <a:pPr algn="r" hangingPunct="0">
              <a:defRPr sz="1400"/>
            </a:pPr>
            <a:endParaRPr lang="en-US" sz="13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31579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="b" anchorCtr="0" compatLnSpc="0"/>
          <a:lstStyle/>
          <a:p>
            <a:pPr hangingPunct="0">
              <a:defRPr sz="1400"/>
            </a:pPr>
            <a:endParaRPr lang="en-US" sz="13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67905" y="8831579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="b" anchorCtr="0" compatLnSpc="0"/>
          <a:lstStyle/>
          <a:p>
            <a:pPr algn="r" hangingPunct="0">
              <a:defRPr sz="1400"/>
            </a:pPr>
            <a:fld id="{5BFFFE75-89FB-45E0-9CA7-B60253FC0742}" type="slidenum">
              <a:rPr/>
              <a:pPr algn="r" hangingPunct="0">
                <a:defRPr sz="1400"/>
              </a:pPr>
              <a:t>‹#›</a:t>
            </a:fld>
            <a:endParaRPr lang="en-US" sz="13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433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79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59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9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79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9" y="9555479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26562CA-00F0-46B8-BAEE-E4B1E2954F1F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8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5/11/16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6562CA-00F0-46B8-BAEE-E4B1E2954F1F}" type="slidenum">
              <a:rPr lang="en-US" smtClean="0"/>
              <a:pPr lvl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8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5/11/16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6562CA-00F0-46B8-BAEE-E4B1E2954F1F}" type="slidenum">
              <a:rPr lang="en-US" smtClean="0"/>
              <a:pPr lv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9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D20B-6982-433D-9D5D-4756DB3D21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8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0439" y="8829720"/>
            <a:ext cx="3038040" cy="46475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4E1250A-AAED-4FD8-B4A5-6DA3D9F77D88}" type="slidenum">
              <a:rPr/>
              <a:pPr lvl="0" algn="l" hangingPunct="1"/>
              <a:t>4</a:t>
            </a:fld>
            <a:endParaRPr lang="en-US" sz="1800" dirty="0">
              <a:solidFill>
                <a:srgbClr val="000000"/>
              </a:solidFill>
              <a:latin typeface="Calibri" pitchFamily="34"/>
              <a:ea typeface="MS PGothic" pitchFamily="1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640" y="4416479"/>
            <a:ext cx="5606639" cy="4182839"/>
          </a:xfrm>
        </p:spPr>
        <p:txBody>
          <a:bodyPr wrap="square" lIns="90000" tIns="45000" rIns="90000" bIns="45000" anchor="t"/>
          <a:lstStyle/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0440" y="8829721"/>
            <a:ext cx="3038040" cy="464759"/>
          </a:xfrm>
        </p:spPr>
        <p:txBody>
          <a:bodyPr wrap="square" lIns="89987" tIns="44994" rIns="89987" bIns="44994" anchor="t"/>
          <a:lstStyle/>
          <a:p>
            <a:pPr lvl="0" algn="l" hangingPunct="1"/>
            <a:fld id="{61C27717-5837-42D0-81C7-69E20627D6B2}" type="slidenum">
              <a:rPr/>
              <a:pPr lvl="0" algn="l" hangingPunct="1"/>
              <a:t>5</a:t>
            </a:fld>
            <a:endParaRPr lang="en-US" sz="18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641" y="4416480"/>
            <a:ext cx="5606639" cy="4182839"/>
          </a:xfrm>
        </p:spPr>
        <p:txBody>
          <a:bodyPr wrap="square" lIns="89987" tIns="44994" rIns="89987" bIns="44994" anchor="t"/>
          <a:lstStyle/>
          <a:p>
            <a:pPr marL="0" lvl="0" indent="0">
              <a:buFontTx/>
              <a:buNone/>
            </a:pPr>
            <a:endParaRPr lang="en-US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7380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5/11/16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7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5/11/16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5/11/16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5/11/16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754169-D108-4600-A611-BF0C071E3475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40675C-6FE3-4AE3-94DB-4D5EE4764D25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019CB8-B1E5-492C-810E-C771A4688A9C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9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9FE209-DB25-4E23-8539-10E8C0E4F2C1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9D323-490E-45CB-A540-205D18B67555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17F455-AA49-4A3E-BF3B-94B5AE40A21E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5C476D-99A4-4C69-875F-83EDA107DB83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FFD589-4D2D-4A2A-89C5-EA2711BFDE51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AC5471-1C4E-45F5-B4E2-DDD8706F2139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F2E89B-683F-4053-BE64-D35E554E87EF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898BFE-F813-4420-A9C2-138CC19BD3A5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99E0F8-047A-4B94-93F5-4656B788060B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4D6694-4842-45C0-9477-5BA07C914EB2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FA4607-391A-4A17-8F4A-5385DD40FE8C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727805-5A57-49BA-A195-F7ACC584CF1A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5062FE-0A0A-41E8-8274-96FF1C8DDCC6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CDBF52-A739-4E66-98D8-532CA9E0484B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1B40C4-D624-499D-A23A-F1980ED7A0A3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53658F-3E62-4AD0-A7D7-5AC035A55174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19402C-3B8C-40CB-8DDA-57DF4A66B4ED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F1327F-35A4-4678-B022-EC748A541AEA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1391DB-56E2-4A80-937E-BE607681059E}" type="datetime1">
              <a:rPr lang="en-US" smtClean="0"/>
              <a:pPr lvl="0"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2DC934-6B40-4564-A781-A502C32AE802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-76320" y="-57960"/>
            <a:ext cx="9295919" cy="69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39" cy="1469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F1391DB-56E2-4A80-937E-BE607681059E}" type="datetime1">
              <a:rPr lang="en-US"/>
              <a:pPr lvl="0"/>
              <a:t>5/11/16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ADBED7D-97D1-416C-A0FA-51754C28C144}" type="slidenum">
              <a:rPr/>
              <a:pPr lvl="0"/>
              <a:t>‹#›</a:t>
            </a:fld>
            <a:endParaRPr lang="en-US" dirty="0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-76320" y="-57960"/>
            <a:ext cx="9295919" cy="69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65E7712-B23E-4B07-9359-D06D6FF9D77A}" type="datetime1">
              <a:rPr lang="en-US"/>
              <a:pPr lvl="0"/>
              <a:t>5/11/16</a:t>
            </a:fld>
            <a:endParaRPr 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23A6260-F39F-4A85-BC8F-0F1290823C36}" type="slidenum">
              <a:rPr/>
              <a:pPr lvl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</p:titleStyle>
    <p:bodyStyle>
      <a:lvl1pPr lv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34"/>
        </a:defRPr>
      </a:lvl1pPr>
      <a:lvl2pPr lvl="1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Calibri" pitchFamily="34"/>
        </a:defRPr>
      </a:lvl2pPr>
      <a:lvl3pPr lvl="2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34"/>
        </a:defRPr>
      </a:lvl3pPr>
      <a:lvl4pPr lvl="3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Calibri" pitchFamily="34"/>
        </a:defRPr>
      </a:lvl4pPr>
      <a:lvl5pPr lvl="4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34"/>
        </a:defRPr>
      </a:lvl5pPr>
      <a:lvl6pPr lvl="5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34"/>
        </a:defRPr>
      </a:lvl6pPr>
      <a:lvl7pPr lvl="6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34"/>
        </a:defRPr>
      </a:lvl7pPr>
      <a:lvl8pPr lvl="7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34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en-US" sz="3200" b="0" i="0" u="none" strike="noStrike" spc="0">
          <a:solidFill>
            <a:srgbClr val="000000"/>
          </a:solidFill>
          <a:latin typeface="Calibri" pitchFamily="34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530227" y="3610819"/>
            <a:ext cx="6400439" cy="2019868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endParaRPr lang="en-US" sz="2400" b="1" dirty="0" smtClean="0">
              <a:latin typeface="Calibri" pitchFamily="34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en-US" sz="2400" b="1" dirty="0">
              <a:latin typeface="Calibri" pitchFamily="34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en-US" sz="2400" b="1" dirty="0">
              <a:latin typeface="Calibri" pitchFamily="34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en-US" sz="1500" dirty="0">
              <a:latin typeface="Calibri" pitchFamily="34"/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en-US" sz="1500" dirty="0">
                <a:latin typeface="Calibri" pitchFamily="34"/>
              </a:rPr>
              <a:t>#</a:t>
            </a:r>
            <a:r>
              <a:rPr lang="en-US" sz="1500" dirty="0" smtClean="0">
                <a:latin typeface="Calibri" pitchFamily="34"/>
              </a:rPr>
              <a:t>StrongWorkforce 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en-US" sz="1500" dirty="0" smtClean="0">
                <a:latin typeface="Calibri" pitchFamily="34"/>
              </a:rPr>
              <a:t>@CalCommColleges @WorkforceVan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6049" y="934372"/>
            <a:ext cx="5714640" cy="1940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5"/>
          <p:cNvSpPr/>
          <p:nvPr/>
        </p:nvSpPr>
        <p:spPr>
          <a:xfrm>
            <a:off x="1234779" y="3300871"/>
            <a:ext cx="6991337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defRPr sz="1800"/>
            </a:pPr>
            <a:r>
              <a:rPr lang="en-US" sz="2500" b="1" dirty="0" smtClean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25 Recommendations for a Strong Workforce</a:t>
            </a:r>
          </a:p>
          <a:p>
            <a:pPr lvl="0" algn="ctr">
              <a:defRPr sz="1800"/>
            </a:pPr>
            <a:r>
              <a:rPr lang="en-US" sz="2500" b="1" dirty="0" smtClean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Adopted by the Board of Governors</a:t>
            </a:r>
          </a:p>
          <a:p>
            <a:pPr lvl="0" algn="ctr">
              <a:defRPr sz="1800"/>
            </a:pPr>
            <a:endParaRPr lang="en-US" sz="2000" b="1" dirty="0" smtClean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endParaRPr lang="en-US" sz="2000" b="1" dirty="0" smtClean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1500" b="1" dirty="0" smtClean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sz="1500" b="1" dirty="0" smtClean="0">
                <a:solidFill>
                  <a:srgbClr val="FBAB18"/>
                </a:solidFill>
                <a:latin typeface="Arial"/>
                <a:ea typeface="Arial"/>
                <a:cs typeface="Arial"/>
                <a:sym typeface="Arial"/>
              </a:rPr>
              <a:t>DoingWhatM</a:t>
            </a:r>
            <a:r>
              <a:rPr lang="en-US" sz="1500" b="1" dirty="0" smtClean="0">
                <a:solidFill>
                  <a:srgbClr val="FBAB18"/>
                </a:solidFill>
                <a:latin typeface="Arial"/>
                <a:ea typeface="Arial"/>
                <a:cs typeface="Arial"/>
                <a:sym typeface="Arial"/>
              </a:rPr>
              <a:t>ATTERS</a:t>
            </a:r>
            <a:r>
              <a:rPr sz="1500" b="1" dirty="0" smtClean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.cccco.edu</a:t>
            </a:r>
            <a:endParaRPr sz="1500" b="1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0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37" y="929899"/>
            <a:ext cx="8244320" cy="57808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Streamline Program Approval Process</a:t>
            </a:r>
          </a:p>
          <a:p>
            <a:pPr marL="8892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</a:rPr>
              <a:t>N</a:t>
            </a:r>
            <a:r>
              <a:rPr lang="en-US" sz="2500" dirty="0" err="1" smtClean="0">
                <a:solidFill>
                  <a:schemeClr val="tx1"/>
                </a:solidFill>
              </a:rPr>
              <a:t>onsubstantial</a:t>
            </a:r>
            <a:r>
              <a:rPr lang="en-US" sz="2500" dirty="0" smtClean="0">
                <a:solidFill>
                  <a:schemeClr val="tx1"/>
                </a:solidFill>
              </a:rPr>
              <a:t> courses</a:t>
            </a:r>
          </a:p>
          <a:p>
            <a:pPr marL="432000" lvl="1" indent="0">
              <a:spcAft>
                <a:spcPts val="0"/>
              </a:spcAft>
              <a:buNone/>
            </a:pPr>
            <a:endParaRPr lang="en-US" sz="25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Stand-Alone Course Approval</a:t>
            </a:r>
          </a:p>
          <a:p>
            <a:pPr marL="8892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SACC </a:t>
            </a:r>
            <a:r>
              <a:rPr lang="en-US" sz="2500" dirty="0">
                <a:solidFill>
                  <a:schemeClr val="tx1"/>
                </a:solidFill>
              </a:rPr>
              <a:t>r</a:t>
            </a:r>
            <a:r>
              <a:rPr lang="en-US" sz="2500" dirty="0" smtClean="0">
                <a:solidFill>
                  <a:schemeClr val="tx1"/>
                </a:solidFill>
              </a:rPr>
              <a:t>ecommendations to Consultation Council and Board of Governors</a:t>
            </a:r>
          </a:p>
          <a:p>
            <a:pPr marL="432000" lvl="1" indent="0">
              <a:spcAft>
                <a:spcPts val="0"/>
              </a:spcAft>
              <a:buNone/>
            </a:pPr>
            <a:endParaRPr lang="en-US" sz="2500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CTE Course Identifier (C-ID) Curriculum Models</a:t>
            </a:r>
          </a:p>
          <a:p>
            <a:pPr marL="717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Standardized numbering system</a:t>
            </a:r>
          </a:p>
          <a:p>
            <a:pPr marL="432000" lvl="1" indent="0">
              <a:spcAft>
                <a:spcPts val="0"/>
              </a:spcAft>
              <a:buNone/>
            </a:pPr>
            <a:endParaRPr lang="en-US" sz="25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Program and Course Approval Handbook (PCAH)</a:t>
            </a:r>
          </a:p>
          <a:p>
            <a:pPr marL="0" indent="0">
              <a:spcAft>
                <a:spcPts val="0"/>
              </a:spcAft>
              <a:buNone/>
            </a:pPr>
            <a:endParaRPr lang="en-US" sz="2500" b="1" dirty="0" smtClean="0">
              <a:solidFill>
                <a:srgbClr val="1575BB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Statewide Curriculum Approval</a:t>
            </a:r>
          </a:p>
          <a:p>
            <a:pPr marL="717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Control numbers, MIS, Apportionment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936" y="303674"/>
            <a:ext cx="8001000" cy="8223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Curriculum &amp; Pathways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93" y="3587016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40" y="4671759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21" y="5592163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87" y="1799914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02" y="830572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63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148" y="1387468"/>
            <a:ext cx="8001000" cy="8223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QUESTIONS?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93552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Student Success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85800" y="6063119"/>
            <a:ext cx="1961640" cy="794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8100" y="1913473"/>
            <a:ext cx="9067800" cy="2972964"/>
            <a:chOff x="0" y="2659976"/>
            <a:chExt cx="9067800" cy="2972964"/>
          </a:xfrm>
        </p:grpSpPr>
        <p:sp>
          <p:nvSpPr>
            <p:cNvPr id="7" name="Chevron 6"/>
            <p:cNvSpPr/>
            <p:nvPr/>
          </p:nvSpPr>
          <p:spPr>
            <a:xfrm>
              <a:off x="7429500" y="4077292"/>
              <a:ext cx="1638300" cy="68580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8" name="Chevron 7"/>
            <p:cNvSpPr/>
            <p:nvPr/>
          </p:nvSpPr>
          <p:spPr>
            <a:xfrm>
              <a:off x="4191000" y="2965276"/>
              <a:ext cx="4876800" cy="656665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7700" y="4077292"/>
              <a:ext cx="4457700" cy="685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/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5175740"/>
              <a:ext cx="1066800" cy="457200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2011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914400" y="5175740"/>
              <a:ext cx="1143000" cy="457200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2012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1905000" y="5175740"/>
              <a:ext cx="1143000" cy="457200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2013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2895600" y="5175740"/>
              <a:ext cx="1143000" cy="457200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2014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3886200" y="5175740"/>
              <a:ext cx="1143000" cy="457200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575BB"/>
                  </a:solidFill>
                </a:rPr>
                <a:t>2015</a:t>
              </a:r>
              <a:endParaRPr lang="en-US" dirty="0">
                <a:solidFill>
                  <a:srgbClr val="1575BB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4876800" y="5175740"/>
              <a:ext cx="1143000" cy="457200"/>
            </a:xfrm>
            <a:prstGeom prst="chevron">
              <a:avLst/>
            </a:prstGeom>
            <a:solidFill>
              <a:srgbClr val="F39F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2016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5867400" y="5175740"/>
              <a:ext cx="1143000" cy="457200"/>
            </a:xfrm>
            <a:prstGeom prst="chevron">
              <a:avLst/>
            </a:prstGeom>
            <a:solidFill>
              <a:srgbClr val="F39F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2017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6858000" y="5175740"/>
              <a:ext cx="1143000" cy="457200"/>
            </a:xfrm>
            <a:prstGeom prst="chevron">
              <a:avLst/>
            </a:prstGeom>
            <a:solidFill>
              <a:srgbClr val="F39F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2018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7848600" y="5175740"/>
              <a:ext cx="1143000" cy="457200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2019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990600" y="2659976"/>
              <a:ext cx="37338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/>
            </a:p>
            <a:p>
              <a:pPr algn="ctr"/>
              <a:r>
                <a:rPr lang="en-US" sz="1400" b="1" dirty="0" smtClean="0"/>
                <a:t>         CCCCO Implementation </a:t>
              </a:r>
            </a:p>
            <a:p>
              <a:pPr algn="ctr"/>
              <a:endParaRPr lang="en-US" sz="1400" b="1" dirty="0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929" y="3035873"/>
              <a:ext cx="74675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0" y="2965276"/>
              <a:ext cx="914400" cy="656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Student Success </a:t>
              </a:r>
            </a:p>
            <a:p>
              <a:pPr algn="ctr"/>
              <a:r>
                <a:rPr lang="en-US" sz="1200" b="1" dirty="0" smtClean="0"/>
                <a:t>Task Force</a:t>
              </a:r>
              <a:endParaRPr lang="en-US" sz="1200" b="1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105400" y="3772492"/>
              <a:ext cx="28194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/>
            </a:p>
            <a:p>
              <a:pPr algn="ctr"/>
              <a:r>
                <a:rPr lang="en-US" sz="1400" b="1" dirty="0" smtClean="0"/>
                <a:t>CCCCO Implementation</a:t>
              </a:r>
            </a:p>
            <a:p>
              <a:pPr algn="ctr"/>
              <a:endParaRPr lang="en-US" sz="14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74140" y="4077292"/>
              <a:ext cx="1255059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216686"/>
              <a:ext cx="1178860" cy="400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322" y="4188593"/>
              <a:ext cx="1947365" cy="48577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9534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5999"/>
            <a:ext cx="3089564" cy="210589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California </a:t>
            </a:r>
            <a:r>
              <a:rPr lang="en-US" sz="2400" b="1" dirty="0"/>
              <a:t>n</a:t>
            </a:r>
            <a:r>
              <a:rPr lang="en-US" sz="2400" b="1" dirty="0" smtClean="0"/>
              <a:t>eeds </a:t>
            </a:r>
            <a:br>
              <a:rPr lang="en-US" sz="2400" b="1" dirty="0" smtClean="0"/>
            </a:br>
            <a:r>
              <a:rPr lang="en-US" sz="2400" b="1" dirty="0" smtClean="0"/>
              <a:t>1 million more </a:t>
            </a:r>
            <a:br>
              <a:rPr lang="en-US" sz="2400" b="1" dirty="0" smtClean="0"/>
            </a:br>
            <a:r>
              <a:rPr lang="en-US" sz="2400" b="1" dirty="0" smtClean="0"/>
              <a:t>AA, certificates, or industry-valued credentials. </a:t>
            </a:r>
            <a:br>
              <a:rPr lang="en-US" sz="2400" b="1" dirty="0" smtClean="0"/>
            </a:br>
            <a:endParaRPr lang="en-US" sz="29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74867325"/>
              </p:ext>
            </p:extLst>
          </p:nvPr>
        </p:nvGraphicFramePr>
        <p:xfrm>
          <a:off x="3509357" y="302567"/>
          <a:ext cx="5562599" cy="575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76200" y="0"/>
            <a:ext cx="1549796" cy="533400"/>
            <a:chOff x="2362200" y="4648200"/>
            <a:chExt cx="1549796" cy="5334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6482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590800" y="4719935"/>
              <a:ext cx="1321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#StrongWorkforce</a:t>
              </a:r>
            </a:p>
            <a:p>
              <a:endParaRPr lang="en-US" sz="12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685800" y="6063119"/>
            <a:ext cx="1961640" cy="7945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353566" y="1478464"/>
            <a:ext cx="4312691" cy="7642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2"/>
                <a:cs typeface="Arial Unicode M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b="1" dirty="0" smtClean="0">
                <a:solidFill>
                  <a:srgbClr val="1575BB"/>
                </a:solidFill>
              </a:rPr>
              <a:t>The Goal</a:t>
            </a:r>
            <a:endParaRPr lang="en-US" sz="3200" b="1" dirty="0">
              <a:solidFill>
                <a:srgbClr val="1575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396" y="1434271"/>
            <a:ext cx="4266720" cy="3958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6D9F1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1062797" y="282389"/>
            <a:ext cx="7010400" cy="101916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000" b="1" dirty="0" smtClean="0"/>
              <a:t>Career Technical Education (CTE): </a:t>
            </a:r>
            <a:br>
              <a:rPr lang="en-US" sz="3000" b="1" dirty="0" smtClean="0"/>
            </a:br>
            <a:r>
              <a:rPr lang="en-US" sz="3000" b="1" dirty="0" smtClean="0"/>
              <a:t>The Path Out of Poverty</a:t>
            </a:r>
            <a:endParaRPr lang="en-US" sz="3000" b="1" dirty="0"/>
          </a:p>
        </p:txBody>
      </p:sp>
      <p:sp>
        <p:nvSpPr>
          <p:cNvPr id="4" name="TextBox 5"/>
          <p:cNvSpPr/>
          <p:nvPr/>
        </p:nvSpPr>
        <p:spPr>
          <a:xfrm>
            <a:off x="740826" y="1447919"/>
            <a:ext cx="2773080" cy="159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500" b="1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S PGothic" pitchFamily="1"/>
                <a:cs typeface="Arial Unicode MS" pitchFamily="2"/>
              </a:rPr>
              <a:t>$60,771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PGothic" pitchFamily="1"/>
                <a:cs typeface="Arial Unicode MS" pitchFamily="2"/>
              </a:rPr>
              <a:t>($29.22/hour)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PGothic" pitchFamily="1"/>
                <a:cs typeface="Arial Unicode MS" pitchFamily="2"/>
              </a:rPr>
              <a:t>2-parent with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PGothic" pitchFamily="1"/>
                <a:cs typeface="Arial Unicode MS" pitchFamily="2"/>
              </a:rPr>
              <a:t>one working adult, 2-child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PGothic" pitchFamily="1"/>
                <a:cs typeface="Arial Unicode MS" pitchFamily="2"/>
              </a:rPr>
              <a:t>Source: CA Budget Project</a:t>
            </a:r>
          </a:p>
        </p:txBody>
      </p:sp>
      <p:sp>
        <p:nvSpPr>
          <p:cNvPr id="5" name="TextBox 6"/>
          <p:cNvSpPr/>
          <p:nvPr/>
        </p:nvSpPr>
        <p:spPr>
          <a:xfrm>
            <a:off x="4567997" y="1847912"/>
            <a:ext cx="3679559" cy="132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5F4ED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500" b="1" i="0" u="none" strike="noStrike" kern="1200" spc="0" dirty="0">
                <a:ln>
                  <a:noFill/>
                </a:ln>
                <a:solidFill>
                  <a:srgbClr val="579D1C"/>
                </a:solidFill>
                <a:latin typeface="Arial" pitchFamily="34"/>
                <a:ea typeface="Arial Unicode MS" pitchFamily="2"/>
                <a:cs typeface="Arial Unicode MS" pitchFamily="2"/>
              </a:rPr>
              <a:t>$66,000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AA – Career Technical Education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5-years later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Source: Salary Surfer, </a:t>
            </a:r>
            <a:r>
              <a:rPr lang="en-US" sz="1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CA </a:t>
            </a:r>
            <a:r>
              <a:rPr lang="en-US" sz="1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Community Colleges</a:t>
            </a:r>
          </a:p>
        </p:txBody>
      </p:sp>
      <p:sp>
        <p:nvSpPr>
          <p:cNvPr id="6" name="TextBox 7"/>
          <p:cNvSpPr/>
          <p:nvPr/>
        </p:nvSpPr>
        <p:spPr>
          <a:xfrm>
            <a:off x="4567997" y="3600391"/>
            <a:ext cx="3679559" cy="132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5F4ED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500" b="1" i="0" u="none" strike="noStrike" kern="1200" spc="0" dirty="0">
                <a:ln>
                  <a:noFill/>
                </a:ln>
                <a:solidFill>
                  <a:srgbClr val="FF6600"/>
                </a:solidFill>
                <a:latin typeface="Arial" pitchFamily="34"/>
                <a:ea typeface="Arial Unicode MS" pitchFamily="2"/>
                <a:cs typeface="Arial Unicode MS" pitchFamily="2"/>
              </a:rPr>
              <a:t>$38,500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AA - General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Education</a:t>
            </a:r>
            <a:endParaRPr lang="en-US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5-years later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Source: Salary Surfer, </a:t>
            </a:r>
            <a:r>
              <a:rPr lang="en-US" sz="1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CA </a:t>
            </a:r>
            <a:r>
              <a:rPr lang="en-US" sz="1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 Unicode MS" pitchFamily="2"/>
              </a:rPr>
              <a:t>Community Colleges</a:t>
            </a:r>
          </a:p>
        </p:txBody>
      </p:sp>
      <p:pic>
        <p:nvPicPr>
          <p:cNvPr id="14" name="Picture 13" descr="fami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29" y="3134207"/>
            <a:ext cx="2602352" cy="21611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5800" y="6063119"/>
            <a:ext cx="1961640" cy="79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0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71751" y="548808"/>
            <a:ext cx="8352430" cy="85298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25 Strong Workforce Recommendations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1676400" y="1676400"/>
            <a:ext cx="6284976" cy="4892107"/>
          </a:xfrm>
          <a:noFill/>
        </p:spPr>
        <p:txBody>
          <a:bodyPr>
            <a:norm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9pPr>
          </a:lstStyle>
          <a:p>
            <a:pPr marL="0" indent="0">
              <a:spcAft>
                <a:spcPts val="600"/>
              </a:spcAft>
              <a:buSzPct val="110000"/>
              <a:buNone/>
            </a:pPr>
            <a:r>
              <a:rPr sz="25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#1-2 		Student Success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#3 		Career </a:t>
            </a:r>
            <a:r>
              <a:rPr lang="en-US" sz="2500" b="1" dirty="0">
                <a:solidFill>
                  <a:schemeClr val="tx1"/>
                </a:solidFill>
                <a:latin typeface="Calibri" pitchFamily="34"/>
                <a:cs typeface="Times New Roman"/>
              </a:rPr>
              <a:t>Pathways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500" b="1" dirty="0">
                <a:solidFill>
                  <a:schemeClr val="tx1"/>
                </a:solidFill>
                <a:latin typeface="Calibri" pitchFamily="34"/>
                <a:cs typeface="Times New Roman"/>
              </a:rPr>
              <a:t>#</a:t>
            </a:r>
            <a:r>
              <a:rPr lang="en-US" sz="25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4-6		Workforce Data &amp; Outcomes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#7-12		Curriculum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#13-16 	CTE Faculty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#17-20 	Regional Coordination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Calibri" pitchFamily="34"/>
                <a:cs typeface="Times New Roman"/>
              </a:rPr>
              <a:t>#21-25		Funding</a:t>
            </a:r>
            <a:endParaRPr lang="en-US" sz="2500" b="1" dirty="0">
              <a:solidFill>
                <a:schemeClr val="tx1"/>
              </a:solidFill>
              <a:latin typeface="Calibri" pitchFamily="34"/>
              <a:cs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1" y="6144164"/>
            <a:ext cx="17980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3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16" y="1421371"/>
            <a:ext cx="8022866" cy="45206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None/>
            </a:pPr>
            <a:r>
              <a:rPr lang="en-US" sz="2500" b="1" dirty="0"/>
              <a:t>#</a:t>
            </a:r>
            <a:r>
              <a:rPr lang="en-US" sz="2500" b="1" dirty="0" smtClean="0"/>
              <a:t>1F	</a:t>
            </a:r>
            <a:r>
              <a:rPr lang="en-US" sz="2500" b="1" dirty="0" smtClean="0">
                <a:solidFill>
                  <a:srgbClr val="0000FF"/>
                </a:solidFill>
              </a:rPr>
              <a:t>Assembly Bill 1892 (Medina) 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500" b="1" dirty="0">
                <a:solidFill>
                  <a:srgbClr val="003399"/>
                </a:solidFill>
              </a:rPr>
              <a:t>	</a:t>
            </a:r>
            <a:r>
              <a:rPr lang="en-US" sz="2500" dirty="0" smtClean="0"/>
              <a:t>Cal Grant C – </a:t>
            </a:r>
            <a:r>
              <a:rPr lang="en-US" sz="2500" dirty="0"/>
              <a:t>c</a:t>
            </a:r>
            <a:r>
              <a:rPr lang="en-US" sz="2500" dirty="0" smtClean="0"/>
              <a:t>ompetitive Cal Grant C supplemental </a:t>
            </a:r>
            <a:r>
              <a:rPr lang="en-US" sz="2500" dirty="0"/>
              <a:t>a</a:t>
            </a:r>
            <a:r>
              <a:rPr lang="en-US" sz="2500" dirty="0" smtClean="0"/>
              <a:t>ward &amp; new </a:t>
            </a:r>
            <a:r>
              <a:rPr lang="en-US" sz="2500" dirty="0"/>
              <a:t>e</a:t>
            </a:r>
            <a:r>
              <a:rPr lang="en-US" sz="2500" dirty="0" smtClean="0"/>
              <a:t>ntitlement </a:t>
            </a:r>
            <a:r>
              <a:rPr lang="en-US" sz="2500" dirty="0"/>
              <a:t>a</a:t>
            </a:r>
            <a:r>
              <a:rPr lang="en-US" sz="2500" dirty="0" smtClean="0"/>
              <a:t>ward  for short-term CTE programs 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500" b="1" dirty="0" smtClean="0"/>
              <a:t>#</a:t>
            </a:r>
            <a:r>
              <a:rPr lang="en-US" sz="2500" b="1" dirty="0"/>
              <a:t>4a, 5a, </a:t>
            </a:r>
            <a:r>
              <a:rPr lang="en-US" sz="2500" b="1" dirty="0" smtClean="0"/>
              <a:t>5b</a:t>
            </a:r>
            <a:r>
              <a:rPr lang="en-US" sz="2500" dirty="0" smtClean="0"/>
              <a:t>	</a:t>
            </a:r>
            <a:r>
              <a:rPr lang="en-US" sz="2500" b="1" dirty="0" smtClean="0">
                <a:solidFill>
                  <a:srgbClr val="0000FF"/>
                </a:solidFill>
              </a:rPr>
              <a:t>Senate Bill 66 (Leyva) 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500" b="1" dirty="0">
                <a:solidFill>
                  <a:srgbClr val="003399"/>
                </a:solidFill>
              </a:rPr>
              <a:t>	</a:t>
            </a:r>
            <a:r>
              <a:rPr lang="en-US" sz="2500" dirty="0"/>
              <a:t>D</a:t>
            </a:r>
            <a:r>
              <a:rPr lang="en-US" sz="2500" dirty="0" smtClean="0"/>
              <a:t>ata sharing – align state and federal reporting requirements and access employment and licensure data from Department of Consumer Affairs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936" y="446174"/>
            <a:ext cx="8001000" cy="8223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Legislation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01" y="1268505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01" y="3480980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129" y="1268506"/>
            <a:ext cx="7950616" cy="452065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200"/>
              </a:spcBef>
              <a:buNone/>
            </a:pPr>
            <a:r>
              <a:rPr lang="en-US" sz="2500" b="1" dirty="0">
                <a:solidFill>
                  <a:srgbClr val="002060"/>
                </a:solidFill>
              </a:rPr>
              <a:t>#</a:t>
            </a:r>
            <a:r>
              <a:rPr lang="en-US" sz="2500" b="1" dirty="0" smtClean="0">
                <a:solidFill>
                  <a:srgbClr val="002060"/>
                </a:solidFill>
              </a:rPr>
              <a:t>21, 22, 23:  </a:t>
            </a:r>
            <a:r>
              <a:rPr lang="en-US" sz="2500" b="1" dirty="0" smtClean="0">
                <a:solidFill>
                  <a:srgbClr val="0000FF"/>
                </a:solidFill>
              </a:rPr>
              <a:t>$200M Trailer Bill Language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500" u="sng" dirty="0" smtClean="0">
                <a:solidFill>
                  <a:schemeClr val="tx1"/>
                </a:solidFill>
              </a:rPr>
              <a:t>Expand</a:t>
            </a:r>
            <a:r>
              <a:rPr lang="en-US" sz="2500" dirty="0" smtClean="0">
                <a:solidFill>
                  <a:schemeClr val="tx1"/>
                </a:solidFill>
              </a:rPr>
              <a:t> the availability of </a:t>
            </a:r>
            <a:r>
              <a:rPr lang="en-US" sz="2500" u="sng" dirty="0" smtClean="0">
                <a:solidFill>
                  <a:schemeClr val="tx1"/>
                </a:solidFill>
              </a:rPr>
              <a:t>quality</a:t>
            </a:r>
            <a:r>
              <a:rPr lang="en-US" sz="2500" dirty="0" smtClean="0">
                <a:solidFill>
                  <a:schemeClr val="tx1"/>
                </a:solidFill>
              </a:rPr>
              <a:t> CTE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Key components:</a:t>
            </a:r>
          </a:p>
          <a:p>
            <a:pPr marL="889200" lvl="1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chemeClr val="tx1"/>
                </a:solidFill>
              </a:rPr>
              <a:t>Regional planning</a:t>
            </a:r>
          </a:p>
          <a:p>
            <a:pPr marL="889200" lvl="1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chemeClr val="tx1"/>
                </a:solidFill>
              </a:rPr>
              <a:t>Allocation model</a:t>
            </a:r>
          </a:p>
          <a:p>
            <a:pPr marL="889200" lvl="1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chemeClr val="tx1"/>
                </a:solidFill>
              </a:rPr>
              <a:t>Allowable expenditures</a:t>
            </a:r>
          </a:p>
          <a:p>
            <a:pPr marL="889200" lvl="1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chemeClr val="tx1"/>
                </a:solidFill>
              </a:rPr>
              <a:t>Maintenance of effort</a:t>
            </a:r>
          </a:p>
          <a:p>
            <a:pPr marL="8892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936" y="446174"/>
            <a:ext cx="8001000" cy="8223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Budget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63" y="1064337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8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27" y="1304737"/>
            <a:ext cx="8152109" cy="517064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None/>
            </a:pPr>
            <a:r>
              <a:rPr lang="en-US" sz="2500" dirty="0" smtClean="0"/>
              <a:t>#4a. 	</a:t>
            </a:r>
            <a:r>
              <a:rPr lang="en-US" sz="2500" b="1" dirty="0" smtClean="0">
                <a:solidFill>
                  <a:srgbClr val="0000FF"/>
                </a:solidFill>
              </a:rPr>
              <a:t>Common </a:t>
            </a:r>
            <a:r>
              <a:rPr lang="en-US" sz="2500" b="1" dirty="0">
                <a:solidFill>
                  <a:srgbClr val="0000FF"/>
                </a:solidFill>
              </a:rPr>
              <a:t>workforce </a:t>
            </a:r>
            <a:r>
              <a:rPr lang="en-US" sz="2500" b="1" dirty="0" smtClean="0">
                <a:solidFill>
                  <a:srgbClr val="0000FF"/>
                </a:solidFill>
              </a:rPr>
              <a:t>metrics</a:t>
            </a:r>
            <a:endParaRPr lang="en-US" sz="2500" dirty="0" smtClean="0">
              <a:solidFill>
                <a:srgbClr val="0000FF"/>
              </a:solidFill>
            </a:endParaRPr>
          </a:p>
          <a:p>
            <a:pPr marL="914400" indent="-914400">
              <a:spcBef>
                <a:spcPts val="1200"/>
              </a:spcBef>
              <a:buNone/>
            </a:pPr>
            <a:r>
              <a:rPr lang="en-US" sz="2500" dirty="0" smtClean="0"/>
              <a:t>#4b. 	</a:t>
            </a:r>
            <a:r>
              <a:rPr lang="en-US" sz="2500" b="1" dirty="0" smtClean="0">
                <a:solidFill>
                  <a:srgbClr val="0000FF"/>
                </a:solidFill>
              </a:rPr>
              <a:t>Recognition of ‘skills builder’ </a:t>
            </a:r>
            <a:r>
              <a:rPr lang="en-US" sz="2500" dirty="0" smtClean="0"/>
              <a:t>in student success</a:t>
            </a:r>
          </a:p>
          <a:p>
            <a:pPr marL="852488" indent="-852488">
              <a:spcBef>
                <a:spcPts val="1200"/>
              </a:spcBef>
              <a:buNone/>
            </a:pPr>
            <a:r>
              <a:rPr lang="en-US" sz="2500" dirty="0" smtClean="0"/>
              <a:t>#4c. 	Report outcomes by student </a:t>
            </a:r>
            <a:r>
              <a:rPr lang="en-US" sz="2500" b="1" dirty="0" smtClean="0">
                <a:solidFill>
                  <a:srgbClr val="0000FF"/>
                </a:solidFill>
              </a:rPr>
              <a:t>demographics</a:t>
            </a:r>
            <a:r>
              <a:rPr lang="en-US" sz="2500" b="1" dirty="0" smtClean="0">
                <a:solidFill>
                  <a:srgbClr val="003399"/>
                </a:solidFill>
              </a:rPr>
              <a:t> </a:t>
            </a:r>
            <a:r>
              <a:rPr lang="en-US" sz="2500" dirty="0" smtClean="0"/>
              <a:t>characteristics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500" dirty="0" smtClean="0"/>
              <a:t>#5.   	</a:t>
            </a:r>
            <a:r>
              <a:rPr lang="en-US" sz="2500" b="1" dirty="0" smtClean="0">
                <a:solidFill>
                  <a:srgbClr val="0000FF"/>
                </a:solidFill>
              </a:rPr>
              <a:t>Student identifier</a:t>
            </a:r>
            <a:endParaRPr lang="en-US" sz="2500" dirty="0">
              <a:solidFill>
                <a:srgbClr val="0000FF"/>
              </a:solidFill>
            </a:endParaRPr>
          </a:p>
          <a:p>
            <a:pPr marL="914400" indent="-914400">
              <a:spcBef>
                <a:spcPts val="1200"/>
              </a:spcBef>
              <a:buNone/>
            </a:pPr>
            <a:r>
              <a:rPr lang="en-US" sz="2500" dirty="0" smtClean="0"/>
              <a:t>#5a.  	</a:t>
            </a:r>
            <a:r>
              <a:rPr lang="en-US" sz="2500" b="1" dirty="0" smtClean="0">
                <a:solidFill>
                  <a:srgbClr val="0000FF"/>
                </a:solidFill>
              </a:rPr>
              <a:t>Share</a:t>
            </a:r>
            <a:r>
              <a:rPr lang="en-US" sz="2500" dirty="0" smtClean="0">
                <a:solidFill>
                  <a:srgbClr val="0000FF"/>
                </a:solidFill>
              </a:rPr>
              <a:t> </a:t>
            </a:r>
            <a:r>
              <a:rPr lang="en-US" sz="2500" dirty="0"/>
              <a:t>employment, licensing, certification, and wage outcome </a:t>
            </a:r>
            <a:r>
              <a:rPr lang="en-US" sz="2500" b="1" dirty="0" smtClean="0">
                <a:solidFill>
                  <a:srgbClr val="0000FF"/>
                </a:solidFill>
              </a:rPr>
              <a:t>information</a:t>
            </a:r>
            <a:endParaRPr lang="en-US" sz="2500" dirty="0">
              <a:solidFill>
                <a:srgbClr val="0000FF"/>
              </a:solidFill>
            </a:endParaRPr>
          </a:p>
          <a:p>
            <a:pPr marL="914400" indent="-914400">
              <a:spcBef>
                <a:spcPts val="1200"/>
              </a:spcBef>
              <a:buNone/>
            </a:pPr>
            <a:r>
              <a:rPr lang="en-US" sz="2500" dirty="0" smtClean="0"/>
              <a:t>#6. 	</a:t>
            </a:r>
            <a:r>
              <a:rPr lang="en-US" sz="2500" b="1" dirty="0" smtClean="0">
                <a:solidFill>
                  <a:srgbClr val="0000FF"/>
                </a:solidFill>
              </a:rPr>
              <a:t>Improve </a:t>
            </a:r>
            <a:r>
              <a:rPr lang="en-US" sz="2500" b="1" dirty="0">
                <a:solidFill>
                  <a:srgbClr val="0000FF"/>
                </a:solidFill>
              </a:rPr>
              <a:t>the quality, accessibility, and utility</a:t>
            </a:r>
            <a:r>
              <a:rPr lang="en-US" sz="2500" b="1" dirty="0">
                <a:solidFill>
                  <a:srgbClr val="003399"/>
                </a:solidFill>
              </a:rPr>
              <a:t> </a:t>
            </a:r>
            <a:r>
              <a:rPr lang="en-US" sz="2500" dirty="0"/>
              <a:t>of student outcome and labor market </a:t>
            </a:r>
            <a:r>
              <a:rPr lang="en-US" sz="2500" b="1" dirty="0" smtClean="0">
                <a:solidFill>
                  <a:srgbClr val="0000FF"/>
                </a:solidFill>
              </a:rPr>
              <a:t>data</a:t>
            </a:r>
          </a:p>
          <a:p>
            <a:pPr marL="914400" indent="-914400">
              <a:spcBef>
                <a:spcPts val="1200"/>
              </a:spcBef>
              <a:buNone/>
            </a:pPr>
            <a:endParaRPr lang="en-US" sz="25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7165" y="495479"/>
            <a:ext cx="8001000" cy="1142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Workforce Data &amp; Outcomes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77" y="209463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68" y="293341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07" y="1373265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39" y="3764041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1" y="4485410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17" y="5754016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034" y="-542441"/>
            <a:ext cx="11047220" cy="883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070158" y="137287"/>
            <a:ext cx="5282028" cy="35358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 fontAlgn="auto">
              <a:defRPr/>
            </a:pPr>
            <a:r>
              <a:rPr lang="en-US" sz="2500" u="sng" dirty="0" smtClean="0">
                <a:solidFill>
                  <a:srgbClr val="0000FF"/>
                </a:solidFill>
              </a:rPr>
              <a:t>#17a&amp;b  Regional </a:t>
            </a:r>
            <a:r>
              <a:rPr lang="en-US" sz="2500" u="sng" dirty="0">
                <a:solidFill>
                  <a:srgbClr val="0000FF"/>
                </a:solidFill>
              </a:rPr>
              <a:t>Coordination</a:t>
            </a:r>
            <a:endParaRPr lang="en-US" sz="2500" u="sng" dirty="0" smtClean="0">
              <a:solidFill>
                <a:srgbClr val="0000FF"/>
              </a:solidFill>
              <a:ea typeface="Wingdings"/>
              <a:cs typeface="Wingdings"/>
              <a:sym typeface="Wingdings"/>
            </a:endParaRPr>
          </a:p>
          <a:p>
            <a:pPr marL="349250" indent="-349250" fontAlgn="auto">
              <a:defRPr/>
            </a:pPr>
            <a:r>
              <a:rPr lang="en-US" sz="2500" b="0" dirty="0" smtClean="0">
                <a:ea typeface="Wingdings"/>
                <a:cs typeface="Wingdings"/>
                <a:sym typeface="Wingdings"/>
              </a:rPr>
              <a:t></a:t>
            </a:r>
            <a:r>
              <a:rPr lang="en-US" sz="2500" b="0" dirty="0" smtClean="0"/>
              <a:t> regional economic clusters</a:t>
            </a:r>
          </a:p>
          <a:p>
            <a:pPr marL="349250" indent="-349250" fontAlgn="auto">
              <a:defRPr/>
            </a:pPr>
            <a:r>
              <a:rPr lang="en-US" sz="2500" b="0" dirty="0" smtClean="0">
                <a:ea typeface="Wingdings"/>
                <a:cs typeface="Wingdings"/>
                <a:sym typeface="Wingdings"/>
              </a:rPr>
              <a:t></a:t>
            </a:r>
            <a:r>
              <a:rPr lang="en-US" sz="2500" b="0" dirty="0"/>
              <a:t> regional </a:t>
            </a:r>
            <a:r>
              <a:rPr lang="en-US" sz="2500" b="0" dirty="0" smtClean="0"/>
              <a:t>employers</a:t>
            </a:r>
            <a:endParaRPr lang="en-US" sz="2500" b="0" dirty="0"/>
          </a:p>
          <a:p>
            <a:pPr marL="349250" indent="-349250" fontAlgn="auto">
              <a:defRPr/>
            </a:pPr>
            <a:r>
              <a:rPr lang="en-US" sz="2500" b="0" dirty="0" smtClean="0">
                <a:ea typeface="Wingdings"/>
                <a:cs typeface="Wingdings"/>
                <a:sym typeface="Wingdings"/>
              </a:rPr>
              <a:t></a:t>
            </a:r>
            <a:r>
              <a:rPr lang="en-US" sz="2500" b="0" dirty="0"/>
              <a:t> regional </a:t>
            </a:r>
            <a:r>
              <a:rPr lang="en-US" sz="2500" b="0" dirty="0" smtClean="0"/>
              <a:t>business associations</a:t>
            </a:r>
          </a:p>
          <a:p>
            <a:pPr marL="349250" indent="-349250" fontAlgn="auto">
              <a:defRPr/>
            </a:pPr>
            <a:r>
              <a:rPr lang="en-US" sz="2500" b="0" dirty="0" smtClean="0">
                <a:ea typeface="Wingdings"/>
                <a:cs typeface="Wingdings"/>
                <a:sym typeface="Wingdings"/>
              </a:rPr>
              <a:t></a:t>
            </a:r>
            <a:r>
              <a:rPr lang="en-US" sz="2500" b="0" dirty="0" smtClean="0"/>
              <a:t> </a:t>
            </a:r>
            <a:r>
              <a:rPr lang="en-US" sz="2500" b="0" dirty="0"/>
              <a:t>r</a:t>
            </a:r>
            <a:r>
              <a:rPr lang="en-US" sz="2500" b="0" dirty="0" smtClean="0"/>
              <a:t>egionally mobile workforce </a:t>
            </a:r>
          </a:p>
          <a:p>
            <a:pPr marL="349250" indent="-349250" fontAlgn="auto">
              <a:defRPr/>
            </a:pPr>
            <a:r>
              <a:rPr lang="en-US" sz="2500" b="0" dirty="0" smtClean="0">
                <a:ea typeface="ＭＳ ゴシック"/>
                <a:cs typeface="ＭＳ ゴシック"/>
              </a:rPr>
              <a:t>☐</a:t>
            </a:r>
            <a:r>
              <a:rPr lang="en-US" sz="2500" b="0" dirty="0" smtClean="0"/>
              <a:t> regional coordinated workforce development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82" y="137287"/>
            <a:ext cx="902719" cy="7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1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316</Words>
  <Application>Microsoft Macintosh PowerPoint</Application>
  <PresentationFormat>On-screen Show (4:3)</PresentationFormat>
  <Paragraphs>116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</vt:lpstr>
      <vt:lpstr>Default 1</vt:lpstr>
      <vt:lpstr>PowerPoint Presentation</vt:lpstr>
      <vt:lpstr>Student Success</vt:lpstr>
      <vt:lpstr>California needs  1 million more  AA, certificates, or industry-valued credentials.  </vt:lpstr>
      <vt:lpstr>Career Technical Education (CTE):  The Path Out of Poverty</vt:lpstr>
      <vt:lpstr>25 Strong Workforce Recommendations </vt:lpstr>
      <vt:lpstr>Legislation</vt:lpstr>
      <vt:lpstr>Budget</vt:lpstr>
      <vt:lpstr>Workforce Data &amp; Outcomes</vt:lpstr>
      <vt:lpstr>PowerPoint Presentation</vt:lpstr>
      <vt:lpstr>Curriculum &amp; Pathways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Ton-Quinlivan, Van</dc:creator>
  <cp:lastModifiedBy>Julie Bruno</cp:lastModifiedBy>
  <cp:revision>323</cp:revision>
  <cp:lastPrinted>2016-04-14T21:03:21Z</cp:lastPrinted>
  <dcterms:modified xsi:type="dcterms:W3CDTF">2016-05-11T16:18:02Z</dcterms:modified>
</cp:coreProperties>
</file>