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handoutMasterIdLst>
    <p:handoutMasterId r:id="rId23"/>
  </p:handoutMasterIdLst>
  <p:sldIdLst>
    <p:sldId id="257" r:id="rId3"/>
    <p:sldId id="282" r:id="rId4"/>
    <p:sldId id="283" r:id="rId5"/>
    <p:sldId id="281" r:id="rId6"/>
    <p:sldId id="291" r:id="rId7"/>
    <p:sldId id="292" r:id="rId8"/>
    <p:sldId id="275" r:id="rId9"/>
    <p:sldId id="284" r:id="rId10"/>
    <p:sldId id="285" r:id="rId11"/>
    <p:sldId id="288" r:id="rId12"/>
    <p:sldId id="296" r:id="rId13"/>
    <p:sldId id="289" r:id="rId14"/>
    <p:sldId id="286" r:id="rId15"/>
    <p:sldId id="287" r:id="rId16"/>
    <p:sldId id="295" r:id="rId17"/>
    <p:sldId id="294" r:id="rId18"/>
    <p:sldId id="293" r:id="rId19"/>
    <p:sldId id="290"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508" autoAdjust="0"/>
  </p:normalViewPr>
  <p:slideViewPr>
    <p:cSldViewPr>
      <p:cViewPr>
        <p:scale>
          <a:sx n="100" d="100"/>
          <a:sy n="100" d="100"/>
        </p:scale>
        <p:origin x="-72"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8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21B00-6FC2-41C5-8CC8-B9EEA04C504C}" type="datetimeFigureOut">
              <a:rPr lang="en-US" smtClean="0"/>
              <a:pPr/>
              <a:t>5/14/2015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498FED-E309-4234-8533-7FE78C077757}" type="slidenum">
              <a:rPr lang="en-US" smtClean="0"/>
              <a:pPr/>
              <a:t>‹#›</a:t>
            </a:fld>
            <a:endParaRPr lang="en-US"/>
          </a:p>
        </p:txBody>
      </p:sp>
    </p:spTree>
    <p:extLst>
      <p:ext uri="{BB962C8B-B14F-4D97-AF65-F5344CB8AC3E}">
        <p14:creationId xmlns:p14="http://schemas.microsoft.com/office/powerpoint/2010/main" xmlns="" val="2361121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4F934-0B1F-4A2D-B327-660F7F58F120}" type="datetimeFigureOut">
              <a:rPr lang="en-US" smtClean="0"/>
              <a:pPr/>
              <a:t>5/14/2015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592BD-A84E-44A3-8DF7-E6ED0C1DA784}" type="slidenum">
              <a:rPr lang="en-US" smtClean="0"/>
              <a:pPr/>
              <a:t>‹#›</a:t>
            </a:fld>
            <a:endParaRPr lang="en-US"/>
          </a:p>
        </p:txBody>
      </p:sp>
    </p:spTree>
    <p:extLst>
      <p:ext uri="{BB962C8B-B14F-4D97-AF65-F5344CB8AC3E}">
        <p14:creationId xmlns:p14="http://schemas.microsoft.com/office/powerpoint/2010/main" xmlns="" val="265213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a:t>
            </a:r>
            <a:endParaRPr lang="en-US" dirty="0"/>
          </a:p>
        </p:txBody>
      </p:sp>
      <p:sp>
        <p:nvSpPr>
          <p:cNvPr id="4" name="Slide Number Placeholder 3"/>
          <p:cNvSpPr>
            <a:spLocks noGrp="1"/>
          </p:cNvSpPr>
          <p:nvPr>
            <p:ph type="sldNum" sz="quarter" idx="10"/>
          </p:nvPr>
        </p:nvSpPr>
        <p:spPr/>
        <p:txBody>
          <a:bodyPr/>
          <a:lstStyle/>
          <a:p>
            <a:fld id="{754FF714-AC9D-A744-8241-F24686716BCF}" type="slidenum">
              <a:rPr lang="en-US" smtClean="0"/>
              <a:pPr/>
              <a:t>6</a:t>
            </a:fld>
            <a:endParaRPr lang="en-US"/>
          </a:p>
        </p:txBody>
      </p:sp>
    </p:spTree>
    <p:extLst>
      <p:ext uri="{BB962C8B-B14F-4D97-AF65-F5344CB8AC3E}">
        <p14:creationId xmlns:p14="http://schemas.microsoft.com/office/powerpoint/2010/main" xmlns="" val="52422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a:t>
            </a:r>
            <a:endParaRPr lang="en-US" dirty="0"/>
          </a:p>
        </p:txBody>
      </p:sp>
      <p:sp>
        <p:nvSpPr>
          <p:cNvPr id="4" name="Slide Number Placeholder 3"/>
          <p:cNvSpPr>
            <a:spLocks noGrp="1"/>
          </p:cNvSpPr>
          <p:nvPr>
            <p:ph type="sldNum" sz="quarter" idx="10"/>
          </p:nvPr>
        </p:nvSpPr>
        <p:spPr/>
        <p:txBody>
          <a:bodyPr/>
          <a:lstStyle/>
          <a:p>
            <a:fld id="{754FF714-AC9D-A744-8241-F24686716BCF}" type="slidenum">
              <a:rPr lang="en-US" smtClean="0"/>
              <a:pPr/>
              <a:t>12</a:t>
            </a:fld>
            <a:endParaRPr lang="en-US"/>
          </a:p>
        </p:txBody>
      </p:sp>
    </p:spTree>
    <p:extLst>
      <p:ext uri="{BB962C8B-B14F-4D97-AF65-F5344CB8AC3E}">
        <p14:creationId xmlns:p14="http://schemas.microsoft.com/office/powerpoint/2010/main" xmlns="" val="350301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p:txBody>
          <a:bodyPr/>
          <a:lstStyle/>
          <a:p>
            <a:fld id="{FF6F1548-A370-498C-A14B-E715C2319CD9}" type="datetimeFigureOut">
              <a:rPr lang="en-US" smtClean="0"/>
              <a:pPr/>
              <a:t>5/14/2015</a:t>
            </a:fld>
            <a:endParaRPr lang="en-US"/>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228600" y="6400800"/>
            <a:ext cx="2133600" cy="320675"/>
          </a:xfrm>
        </p:spPr>
        <p:txBody>
          <a:bodyPr/>
          <a:lstStyle>
            <a:lvl1pPr algn="r">
              <a:defRPr/>
            </a:lvl1pPr>
          </a:lstStyle>
          <a:p>
            <a:fld id="{3406721B-1D88-49AC-A859-446E9321E4AF}" type="datetime1">
              <a:rPr lang="en-US" altLang="en-US"/>
              <a:pPr/>
              <a:t>5/14/2015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0A4733-F675-431A-A94C-8FC7A3238EC2}" type="slidenum">
              <a:rPr lang="en-US" altLang="en-US"/>
              <a:pPr/>
              <a:t>‹#›</a:t>
            </a:fld>
            <a:endParaRPr lang="en-US" altLang="en-US"/>
          </a:p>
        </p:txBody>
      </p:sp>
    </p:spTree>
    <p:extLst>
      <p:ext uri="{BB962C8B-B14F-4D97-AF65-F5344CB8AC3E}">
        <p14:creationId xmlns:p14="http://schemas.microsoft.com/office/powerpoint/2010/main" xmlns="" val="147412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F1548-A370-498C-A14B-E715C2319CD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F1548-A370-498C-A14B-E715C2319CD9}" type="datetimeFigureOut">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F1548-A370-498C-A14B-E715C2319CD9}"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F1548-A370-498C-A14B-E715C2319CD9}" type="datetimeFigureOut">
              <a:rPr lang="en-US" smtClean="0"/>
              <a:pPr/>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F1548-A370-498C-A14B-E715C2319CD9}" type="datetimeFigureOut">
              <a:rPr lang="en-US" smtClean="0"/>
              <a:pPr/>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F1548-A370-498C-A14B-E715C2319CD9}" type="datetimeFigureOut">
              <a:rPr lang="en-US" smtClean="0"/>
              <a:pPr/>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F1548-A370-498C-A14B-E715C2319CD9}"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F1548-A370-498C-A14B-E715C2319CD9}" type="datetimeFigureOut">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1548-A370-498C-A14B-E715C2319CD9}" type="datetimeFigureOut">
              <a:rPr lang="en-US" smtClean="0"/>
              <a:pPr/>
              <a:t>5/14/2015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33"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8F03A-58E1-4ECA-9024-348A9A81A53D}" type="slidenum">
              <a:rPr lang="en-US" smtClean="0"/>
              <a:pPr/>
              <a:t>‹#›</a:t>
            </a:fld>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rogramsofstud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kris@ascc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id.net/course_compare.html" TargetMode="External"/><Relationship Id="rId2" Type="http://schemas.openxmlformats.org/officeDocument/2006/relationships/hyperlink" Target="http://www.c-id.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3568" y="1145773"/>
            <a:ext cx="7772400" cy="707886"/>
          </a:xfrm>
        </p:spPr>
        <p:txBody>
          <a:bodyPr/>
          <a:lstStyle/>
          <a:p>
            <a:pPr algn="ctr"/>
            <a:r>
              <a:rPr lang="en-US" b="1" dirty="0" smtClean="0"/>
              <a:t>Structured Career Pathways</a:t>
            </a:r>
            <a:endParaRPr lang="en-US" dirty="0"/>
          </a:p>
        </p:txBody>
      </p:sp>
      <p:sp>
        <p:nvSpPr>
          <p:cNvPr id="7" name="Subtitle 2"/>
          <p:cNvSpPr txBox="1">
            <a:spLocks/>
          </p:cNvSpPr>
          <p:nvPr/>
        </p:nvSpPr>
        <p:spPr bwMode="auto">
          <a:xfrm>
            <a:off x="0" y="2780928"/>
            <a:ext cx="9144000" cy="3086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spcBef>
                <a:spcPts val="0"/>
              </a:spcBef>
            </a:pPr>
            <a:endParaRPr lang="en-US" sz="2600" b="1" dirty="0" smtClean="0">
              <a:solidFill>
                <a:srgbClr val="31859C"/>
              </a:solidFill>
            </a:endParaRPr>
          </a:p>
          <a:p>
            <a:pPr>
              <a:lnSpc>
                <a:spcPct val="120000"/>
              </a:lnSpc>
              <a:spcBef>
                <a:spcPts val="0"/>
              </a:spcBef>
            </a:pPr>
            <a:r>
              <a:rPr lang="en-US" sz="2800" b="1" dirty="0" smtClean="0">
                <a:solidFill>
                  <a:srgbClr val="31859C"/>
                </a:solidFill>
              </a:rPr>
              <a:t>Kris Costa</a:t>
            </a:r>
          </a:p>
          <a:p>
            <a:pPr>
              <a:lnSpc>
                <a:spcPct val="120000"/>
              </a:lnSpc>
              <a:spcBef>
                <a:spcPts val="0"/>
              </a:spcBef>
            </a:pPr>
            <a:r>
              <a:rPr lang="en-US" sz="2800" dirty="0" smtClean="0">
                <a:solidFill>
                  <a:schemeClr val="accent5">
                    <a:lumMod val="75000"/>
                  </a:schemeClr>
                </a:solidFill>
              </a:rPr>
              <a:t>Articulation Liaison</a:t>
            </a:r>
          </a:p>
          <a:p>
            <a:pPr>
              <a:lnSpc>
                <a:spcPct val="120000"/>
              </a:lnSpc>
              <a:spcBef>
                <a:spcPts val="0"/>
              </a:spcBef>
            </a:pPr>
            <a:r>
              <a:rPr lang="en-US" sz="2800" dirty="0">
                <a:solidFill>
                  <a:schemeClr val="accent5">
                    <a:lumMod val="75000"/>
                  </a:schemeClr>
                </a:solidFill>
              </a:rPr>
              <a:t>Academic Senate for California Community </a:t>
            </a:r>
            <a:r>
              <a:rPr lang="en-US" sz="2800" dirty="0" smtClean="0">
                <a:solidFill>
                  <a:schemeClr val="accent5">
                    <a:lumMod val="75000"/>
                  </a:schemeClr>
                </a:solidFill>
              </a:rPr>
              <a:t>Colleges</a:t>
            </a:r>
          </a:p>
          <a:p>
            <a:pPr>
              <a:lnSpc>
                <a:spcPct val="120000"/>
              </a:lnSpc>
              <a:spcBef>
                <a:spcPts val="0"/>
              </a:spcBef>
            </a:pPr>
            <a:endParaRPr lang="en-US" sz="2800" b="1" dirty="0" smtClean="0">
              <a:solidFill>
                <a:srgbClr val="31859C"/>
              </a:solidFill>
            </a:endParaRPr>
          </a:p>
          <a:p>
            <a:pPr>
              <a:lnSpc>
                <a:spcPct val="120000"/>
              </a:lnSpc>
              <a:spcBef>
                <a:spcPts val="0"/>
              </a:spcBef>
            </a:pPr>
            <a:r>
              <a:rPr lang="en-US" sz="2800" b="1" dirty="0" smtClean="0">
                <a:solidFill>
                  <a:srgbClr val="31859C"/>
                </a:solidFill>
              </a:rPr>
              <a:t>Dr. Grant </a:t>
            </a:r>
            <a:r>
              <a:rPr lang="en-US" sz="2800" b="1" dirty="0" err="1" smtClean="0">
                <a:solidFill>
                  <a:srgbClr val="31859C"/>
                </a:solidFill>
              </a:rPr>
              <a:t>Goold</a:t>
            </a:r>
            <a:endParaRPr lang="en-US" sz="2800" b="1" dirty="0" smtClean="0">
              <a:solidFill>
                <a:srgbClr val="31859C"/>
              </a:solidFill>
            </a:endParaRPr>
          </a:p>
          <a:p>
            <a:pPr>
              <a:lnSpc>
                <a:spcPct val="120000"/>
              </a:lnSpc>
              <a:spcBef>
                <a:spcPts val="0"/>
              </a:spcBef>
            </a:pPr>
            <a:r>
              <a:rPr lang="en-US" sz="2800" smtClean="0">
                <a:solidFill>
                  <a:schemeClr val="accent5">
                    <a:lumMod val="75000"/>
                  </a:schemeClr>
                </a:solidFill>
              </a:rPr>
              <a:t>American </a:t>
            </a:r>
            <a:r>
              <a:rPr lang="en-US" sz="2800" dirty="0" smtClean="0">
                <a:solidFill>
                  <a:schemeClr val="accent5">
                    <a:lumMod val="75000"/>
                  </a:schemeClr>
                </a:solidFill>
              </a:rPr>
              <a:t>River College</a:t>
            </a:r>
            <a:endParaRPr lang="en-US" sz="2800" dirty="0">
              <a:solidFill>
                <a:schemeClr val="accent5">
                  <a:lumMod val="75000"/>
                </a:schemeClr>
              </a:solidFill>
            </a:endParaRPr>
          </a:p>
          <a:p>
            <a:pPr>
              <a:lnSpc>
                <a:spcPct val="120000"/>
              </a:lnSpc>
              <a:spcBef>
                <a:spcPts val="0"/>
              </a:spcBef>
            </a:pPr>
            <a:endParaRPr lang="en-US" sz="2800" b="1" dirty="0" smtClean="0">
              <a:solidFill>
                <a:srgbClr val="31859C"/>
              </a:solidFill>
            </a:endParaRPr>
          </a:p>
          <a:p>
            <a:pPr>
              <a:lnSpc>
                <a:spcPct val="120000"/>
              </a:lnSpc>
              <a:spcBef>
                <a:spcPts val="0"/>
              </a:spcBef>
            </a:pPr>
            <a:endParaRPr lang="en-US" sz="2800" b="1" dirty="0" smtClean="0">
              <a:solidFill>
                <a:srgbClr val="31859C"/>
              </a:solidFill>
            </a:endParaRPr>
          </a:p>
          <a:p>
            <a:pPr>
              <a:lnSpc>
                <a:spcPct val="120000"/>
              </a:lnSpc>
              <a:spcBef>
                <a:spcPts val="0"/>
              </a:spcBef>
            </a:pPr>
            <a:endParaRPr lang="en-US" sz="2800" dirty="0">
              <a:solidFill>
                <a:schemeClr val="accent5">
                  <a:lumMod val="75000"/>
                </a:schemeClr>
              </a:solidFill>
            </a:endParaRPr>
          </a:p>
          <a:p>
            <a:endParaRPr lang="en-US" sz="2800" dirty="0" smtClean="0"/>
          </a:p>
          <a:p>
            <a:pPr>
              <a:lnSpc>
                <a:spcPct val="120000"/>
              </a:lnSpc>
              <a:spcBef>
                <a:spcPts val="300"/>
              </a:spcBef>
              <a:spcAft>
                <a:spcPts val="300"/>
              </a:spcAft>
            </a:pPr>
            <a:endParaRPr lang="en-US" dirty="0"/>
          </a:p>
        </p:txBody>
      </p:sp>
      <p:pic>
        <p:nvPicPr>
          <p:cNvPr id="8" name="Picture 7" descr="Imag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03105" y="5458003"/>
            <a:ext cx="2333391" cy="12833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Counselor Toolkit Online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0000"/>
                </a:solidFill>
              </a:rPr>
              <a:t>Created to assist counselors in college and career conversations with students</a:t>
            </a:r>
          </a:p>
          <a:p>
            <a:r>
              <a:rPr lang="en-US" dirty="0" smtClean="0">
                <a:solidFill>
                  <a:srgbClr val="000000"/>
                </a:solidFill>
              </a:rPr>
              <a:t>Programs of Study are aligned to C-ID descriptors and AD-T majors</a:t>
            </a:r>
          </a:p>
          <a:p>
            <a:r>
              <a:rPr lang="en-US" dirty="0" smtClean="0">
                <a:solidFill>
                  <a:srgbClr val="000000"/>
                </a:solidFill>
              </a:rPr>
              <a:t>Represent all 15 sectors and 54 Career Pathways</a:t>
            </a:r>
          </a:p>
          <a:p>
            <a:r>
              <a:rPr lang="en-US" dirty="0" smtClean="0">
                <a:solidFill>
                  <a:srgbClr val="000000"/>
                </a:solidFill>
              </a:rPr>
              <a:t>CTE Majors and Non-CTE Majors</a:t>
            </a:r>
          </a:p>
          <a:p>
            <a:r>
              <a:rPr lang="en-US" dirty="0" smtClean="0">
                <a:solidFill>
                  <a:srgbClr val="000000"/>
                </a:solidFill>
              </a:rPr>
              <a:t>Can be customized to reflect local pathway sequences and opportunities</a:t>
            </a:r>
          </a:p>
          <a:p>
            <a:endParaRPr lang="en-US" dirty="0" smtClean="0">
              <a:solidFill>
                <a:srgbClr val="000000"/>
              </a:solidFill>
            </a:endParaRPr>
          </a:p>
          <a:p>
            <a:pPr marL="0" indent="0">
              <a:buNone/>
            </a:pPr>
            <a:endParaRPr lang="en-US" dirty="0" smtClean="0">
              <a:solidFill>
                <a:srgbClr val="000000"/>
              </a:solidFill>
              <a:hlinkClick r:id=""/>
            </a:endParaRPr>
          </a:p>
          <a:p>
            <a:r>
              <a:rPr lang="en-US" dirty="0" smtClean="0">
                <a:solidFill>
                  <a:srgbClr val="000000"/>
                </a:solidFill>
                <a:hlinkClick r:id=""/>
              </a:rPr>
              <a:t>http</a:t>
            </a:r>
            <a:r>
              <a:rPr lang="en-US" dirty="0">
                <a:solidFill>
                  <a:srgbClr val="000000"/>
                </a:solidFill>
                <a:hlinkClick r:id="rId2"/>
              </a:rPr>
              <a:t>://www.programsofstudy.com</a:t>
            </a:r>
            <a:endParaRPr lang="en-US" dirty="0">
              <a:solidFill>
                <a:srgbClr val="000000"/>
              </a:solidFill>
            </a:endParaRPr>
          </a:p>
          <a:p>
            <a:endParaRPr lang="en-US" dirty="0"/>
          </a:p>
        </p:txBody>
      </p:sp>
    </p:spTree>
    <p:extLst>
      <p:ext uri="{BB962C8B-B14F-4D97-AF65-F5344CB8AC3E}">
        <p14:creationId xmlns:p14="http://schemas.microsoft.com/office/powerpoint/2010/main" xmlns="" val="3663496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TE POS - Create a Student Program of Study (dragged).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228601"/>
            <a:ext cx="7772400" cy="10058399"/>
          </a:xfrm>
          <a:prstGeom prst="rect">
            <a:avLst/>
          </a:prstGeom>
        </p:spPr>
      </p:pic>
      <p:pic>
        <p:nvPicPr>
          <p:cNvPr id="6" name="Picture 5" descr="CTE POS - Create a Student Program of Study (dragged).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228600"/>
            <a:ext cx="8077200" cy="10452847"/>
          </a:xfrm>
          <a:prstGeom prst="rect">
            <a:avLst/>
          </a:prstGeom>
        </p:spPr>
      </p:pic>
      <p:pic>
        <p:nvPicPr>
          <p:cNvPr id="5" name="Picture 4" descr="CTE POS - Create a Student Program of Study (dragged).pd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228600"/>
            <a:ext cx="9774382" cy="12649200"/>
          </a:xfrm>
          <a:prstGeom prst="rect">
            <a:avLst/>
          </a:prstGeom>
        </p:spPr>
      </p:pic>
    </p:spTree>
    <p:extLst>
      <p:ext uri="{BB962C8B-B14F-4D97-AF65-F5344CB8AC3E}">
        <p14:creationId xmlns:p14="http://schemas.microsoft.com/office/powerpoint/2010/main" xmlns="" val="391581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34888"/>
            <a:ext cx="7024744" cy="1143000"/>
          </a:xfrm>
        </p:spPr>
        <p:txBody>
          <a:bodyPr/>
          <a:lstStyle/>
          <a:p>
            <a:r>
              <a:rPr lang="en-US" dirty="0" smtClean="0">
                <a:solidFill>
                  <a:srgbClr val="D77C01"/>
                </a:solidFill>
              </a:rPr>
              <a:t>The Online Toolkit Applications…</a:t>
            </a:r>
            <a:endParaRPr lang="en-US" dirty="0">
              <a:solidFill>
                <a:srgbClr val="D77C01"/>
              </a:solidFill>
            </a:endParaRPr>
          </a:p>
        </p:txBody>
      </p:sp>
      <p:sp>
        <p:nvSpPr>
          <p:cNvPr id="4" name="Content Placeholder 3"/>
          <p:cNvSpPr>
            <a:spLocks noGrp="1"/>
          </p:cNvSpPr>
          <p:nvPr>
            <p:ph idx="1"/>
          </p:nvPr>
        </p:nvSpPr>
        <p:spPr>
          <a:xfrm>
            <a:off x="1219200" y="1600200"/>
            <a:ext cx="6858000" cy="4772000"/>
          </a:xfrm>
        </p:spPr>
        <p:txBody>
          <a:bodyPr>
            <a:normAutofit/>
          </a:bodyPr>
          <a:lstStyle/>
          <a:p>
            <a:r>
              <a:rPr lang="en-US" dirty="0" smtClean="0">
                <a:solidFill>
                  <a:srgbClr val="000000"/>
                </a:solidFill>
              </a:rPr>
              <a:t>One-on-one counseling with students</a:t>
            </a:r>
          </a:p>
          <a:p>
            <a:r>
              <a:rPr lang="en-US" dirty="0" smtClean="0">
                <a:solidFill>
                  <a:srgbClr val="000000"/>
                </a:solidFill>
              </a:rPr>
              <a:t>Pathway conversations in introductory course</a:t>
            </a:r>
          </a:p>
          <a:p>
            <a:r>
              <a:rPr lang="en-US" dirty="0" smtClean="0">
                <a:solidFill>
                  <a:srgbClr val="000000"/>
                </a:solidFill>
              </a:rPr>
              <a:t>As a group in AVID course</a:t>
            </a:r>
          </a:p>
          <a:p>
            <a:pPr marL="0" indent="0">
              <a:buNone/>
            </a:pPr>
            <a:endParaRPr lang="en-US" dirty="0" smtClean="0">
              <a:solidFill>
                <a:srgbClr val="000000"/>
              </a:solidFill>
            </a:endParaRPr>
          </a:p>
        </p:txBody>
      </p:sp>
    </p:spTree>
    <p:extLst>
      <p:ext uri="{BB962C8B-B14F-4D97-AF65-F5344CB8AC3E}">
        <p14:creationId xmlns:p14="http://schemas.microsoft.com/office/powerpoint/2010/main" xmlns="" val="3362619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Integrating the “Real World”</a:t>
            </a:r>
            <a:endParaRPr lang="en-US" dirty="0"/>
          </a:p>
        </p:txBody>
      </p:sp>
      <p:sp>
        <p:nvSpPr>
          <p:cNvPr id="3" name="Content Placeholder 2"/>
          <p:cNvSpPr>
            <a:spLocks noGrp="1"/>
          </p:cNvSpPr>
          <p:nvPr>
            <p:ph idx="1"/>
          </p:nvPr>
        </p:nvSpPr>
        <p:spPr/>
        <p:txBody>
          <a:bodyPr/>
          <a:lstStyle/>
          <a:p>
            <a:r>
              <a:rPr lang="en-US" dirty="0" smtClean="0">
                <a:solidFill>
                  <a:srgbClr val="000000"/>
                </a:solidFill>
              </a:rPr>
              <a:t>Employer Engagement</a:t>
            </a:r>
          </a:p>
          <a:p>
            <a:pPr lvl="1"/>
            <a:r>
              <a:rPr lang="en-US" dirty="0" smtClean="0">
                <a:solidFill>
                  <a:srgbClr val="000000"/>
                </a:solidFill>
              </a:rPr>
              <a:t>Advisory Boards</a:t>
            </a:r>
          </a:p>
          <a:p>
            <a:pPr lvl="1"/>
            <a:r>
              <a:rPr lang="en-US" dirty="0" smtClean="0">
                <a:solidFill>
                  <a:srgbClr val="000000"/>
                </a:solidFill>
              </a:rPr>
              <a:t>Teacher Externships</a:t>
            </a:r>
          </a:p>
          <a:p>
            <a:r>
              <a:rPr lang="en-US" dirty="0" smtClean="0">
                <a:solidFill>
                  <a:srgbClr val="000000"/>
                </a:solidFill>
              </a:rPr>
              <a:t>Work Based Learning</a:t>
            </a:r>
          </a:p>
          <a:p>
            <a:pPr lvl="1"/>
            <a:r>
              <a:rPr lang="en-US" dirty="0" smtClean="0">
                <a:solidFill>
                  <a:srgbClr val="000000"/>
                </a:solidFill>
              </a:rPr>
              <a:t>Contextualized Instruction</a:t>
            </a:r>
          </a:p>
          <a:p>
            <a:pPr lvl="1"/>
            <a:r>
              <a:rPr lang="en-US" dirty="0" smtClean="0">
                <a:solidFill>
                  <a:srgbClr val="000000"/>
                </a:solidFill>
              </a:rPr>
              <a:t>Internships</a:t>
            </a:r>
          </a:p>
          <a:p>
            <a:pPr lvl="1"/>
            <a:r>
              <a:rPr lang="en-US" dirty="0" smtClean="0">
                <a:solidFill>
                  <a:srgbClr val="000000"/>
                </a:solidFill>
              </a:rPr>
              <a:t>Job Shadow and Mentorships</a:t>
            </a:r>
            <a:endParaRPr lang="en-US" dirty="0">
              <a:solidFill>
                <a:srgbClr val="000000"/>
              </a:solidFill>
            </a:endParaRPr>
          </a:p>
        </p:txBody>
      </p:sp>
    </p:spTree>
    <p:extLst>
      <p:ext uri="{BB962C8B-B14F-4D97-AF65-F5344CB8AC3E}">
        <p14:creationId xmlns:p14="http://schemas.microsoft.com/office/powerpoint/2010/main" xmlns="" val="246111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00"/>
                </a:solidFill>
              </a:rPr>
              <a:t>Dual Enrollment</a:t>
            </a:r>
          </a:p>
          <a:p>
            <a:pPr lvl="1"/>
            <a:r>
              <a:rPr lang="en-US" dirty="0" smtClean="0">
                <a:solidFill>
                  <a:srgbClr val="000000"/>
                </a:solidFill>
              </a:rPr>
              <a:t>High school and college course taught on </a:t>
            </a:r>
            <a:r>
              <a:rPr lang="en-US" dirty="0">
                <a:solidFill>
                  <a:srgbClr val="000000"/>
                </a:solidFill>
              </a:rPr>
              <a:t>the high school campus </a:t>
            </a:r>
            <a:r>
              <a:rPr lang="en-US" dirty="0" smtClean="0">
                <a:solidFill>
                  <a:srgbClr val="000000"/>
                </a:solidFill>
              </a:rPr>
              <a:t> (usually) by the high school teacher as adjunct for the college.</a:t>
            </a:r>
          </a:p>
          <a:p>
            <a:pPr lvl="2"/>
            <a:r>
              <a:rPr lang="en-US" dirty="0" smtClean="0">
                <a:solidFill>
                  <a:srgbClr val="000000"/>
                </a:solidFill>
              </a:rPr>
              <a:t>Dual Credit - Automatic</a:t>
            </a:r>
          </a:p>
          <a:p>
            <a:r>
              <a:rPr lang="en-US" dirty="0" smtClean="0">
                <a:solidFill>
                  <a:srgbClr val="000000"/>
                </a:solidFill>
              </a:rPr>
              <a:t>Concurrent Enrollment</a:t>
            </a:r>
          </a:p>
          <a:p>
            <a:pPr lvl="1"/>
            <a:r>
              <a:rPr lang="en-US" dirty="0" smtClean="0">
                <a:solidFill>
                  <a:srgbClr val="000000"/>
                </a:solidFill>
              </a:rPr>
              <a:t>Student enrolls in a college </a:t>
            </a:r>
            <a:r>
              <a:rPr lang="en-US" dirty="0">
                <a:solidFill>
                  <a:srgbClr val="000000"/>
                </a:solidFill>
              </a:rPr>
              <a:t>course taught </a:t>
            </a:r>
            <a:r>
              <a:rPr lang="en-US" dirty="0" smtClean="0">
                <a:solidFill>
                  <a:srgbClr val="000000"/>
                </a:solidFill>
              </a:rPr>
              <a:t>by college faculty (full-time or adjunct).  No enrollment in high school course during the same time.</a:t>
            </a:r>
          </a:p>
          <a:p>
            <a:pPr lvl="2"/>
            <a:r>
              <a:rPr lang="en-US" dirty="0" smtClean="0">
                <a:solidFill>
                  <a:srgbClr val="000000"/>
                </a:solidFill>
              </a:rPr>
              <a:t>Dual Credit – Student takes college transcript to high school registrar</a:t>
            </a:r>
          </a:p>
          <a:p>
            <a:r>
              <a:rPr lang="en-US" dirty="0" smtClean="0">
                <a:solidFill>
                  <a:srgbClr val="000000"/>
                </a:solidFill>
              </a:rPr>
              <a:t>High School Articulation</a:t>
            </a:r>
          </a:p>
          <a:p>
            <a:pPr lvl="1"/>
            <a:r>
              <a:rPr lang="en-US" dirty="0">
                <a:solidFill>
                  <a:srgbClr val="000000"/>
                </a:solidFill>
              </a:rPr>
              <a:t>high school course or courses that </a:t>
            </a:r>
            <a:r>
              <a:rPr lang="en-US" dirty="0" smtClean="0">
                <a:solidFill>
                  <a:srgbClr val="000000"/>
                </a:solidFill>
              </a:rPr>
              <a:t>college </a:t>
            </a:r>
            <a:r>
              <a:rPr lang="en-US" dirty="0">
                <a:solidFill>
                  <a:srgbClr val="000000"/>
                </a:solidFill>
              </a:rPr>
              <a:t>faculty in the appropriate </a:t>
            </a:r>
            <a:r>
              <a:rPr lang="en-US" dirty="0" smtClean="0">
                <a:solidFill>
                  <a:srgbClr val="000000"/>
                </a:solidFill>
              </a:rPr>
              <a:t>discipline…have </a:t>
            </a:r>
            <a:r>
              <a:rPr lang="en-US" dirty="0">
                <a:solidFill>
                  <a:srgbClr val="000000"/>
                </a:solidFill>
              </a:rPr>
              <a:t>determined to be </a:t>
            </a:r>
            <a:r>
              <a:rPr lang="en-US" dirty="0" smtClean="0">
                <a:solidFill>
                  <a:srgbClr val="000000"/>
                </a:solidFill>
              </a:rPr>
              <a:t>comparable to a college course</a:t>
            </a:r>
          </a:p>
          <a:p>
            <a:r>
              <a:rPr lang="en-US" dirty="0" smtClean="0">
                <a:solidFill>
                  <a:srgbClr val="000000"/>
                </a:solidFill>
              </a:rPr>
              <a:t>Credit By Examination</a:t>
            </a:r>
          </a:p>
          <a:p>
            <a:pPr lvl="1"/>
            <a:r>
              <a:rPr lang="en-US" dirty="0" smtClean="0">
                <a:solidFill>
                  <a:srgbClr val="000000"/>
                </a:solidFill>
              </a:rPr>
              <a:t>End of Course Assessment deemed appropriate by college faculty</a:t>
            </a:r>
          </a:p>
          <a:p>
            <a:pPr lvl="1"/>
            <a:r>
              <a:rPr lang="en-US" dirty="0" smtClean="0">
                <a:solidFill>
                  <a:srgbClr val="000000"/>
                </a:solidFill>
              </a:rPr>
              <a:t>Mechanism to transcript</a:t>
            </a:r>
          </a:p>
          <a:p>
            <a:pPr lvl="2"/>
            <a:r>
              <a:rPr lang="en-US" dirty="0" smtClean="0">
                <a:solidFill>
                  <a:srgbClr val="000000"/>
                </a:solidFill>
              </a:rPr>
              <a:t>Residency?</a:t>
            </a:r>
            <a:endParaRPr lang="en-US" dirty="0">
              <a:solidFill>
                <a:srgbClr val="000000"/>
              </a:solidFill>
            </a:endParaRPr>
          </a:p>
        </p:txBody>
      </p:sp>
    </p:spTree>
    <p:extLst>
      <p:ext uri="{BB962C8B-B14F-4D97-AF65-F5344CB8AC3E}">
        <p14:creationId xmlns:p14="http://schemas.microsoft.com/office/powerpoint/2010/main" xmlns="" val="3392175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Enrollment</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solidFill>
                  <a:schemeClr val="tx1"/>
                </a:solidFill>
              </a:rPr>
              <a:t>AB 288 </a:t>
            </a:r>
          </a:p>
          <a:p>
            <a:pPr lvl="1"/>
            <a:r>
              <a:rPr lang="en-US" dirty="0" smtClean="0">
                <a:solidFill>
                  <a:schemeClr val="tx1"/>
                </a:solidFill>
              </a:rPr>
              <a:t>Authorizes </a:t>
            </a:r>
            <a:r>
              <a:rPr lang="en-US" dirty="0">
                <a:solidFill>
                  <a:schemeClr val="tx1"/>
                </a:solidFill>
              </a:rPr>
              <a:t>the governing board of a community college district to </a:t>
            </a:r>
            <a:r>
              <a:rPr lang="en-US" dirty="0" smtClean="0">
                <a:solidFill>
                  <a:schemeClr val="tx1"/>
                </a:solidFill>
              </a:rPr>
              <a:t>create partnership agreements to establish protocols for information sharing, joint facilities use, and parental consent for high school pupils to enroll in community college courses. </a:t>
            </a:r>
          </a:p>
          <a:p>
            <a:pPr lvl="1"/>
            <a:r>
              <a:rPr lang="en-US" dirty="0" smtClean="0">
                <a:solidFill>
                  <a:schemeClr val="tx1"/>
                </a:solidFill>
              </a:rPr>
              <a:t>Authorizes </a:t>
            </a:r>
            <a:r>
              <a:rPr lang="en-US" dirty="0">
                <a:solidFill>
                  <a:schemeClr val="tx1"/>
                </a:solidFill>
              </a:rPr>
              <a:t>specified high school pupils to enroll in up to 15 units if those units are required for these pupils’ partnership programs </a:t>
            </a:r>
            <a:endParaRPr lang="en-US" dirty="0" smtClean="0">
              <a:solidFill>
                <a:schemeClr val="tx1"/>
              </a:solidFill>
            </a:endParaRPr>
          </a:p>
          <a:p>
            <a:pPr lvl="1"/>
            <a:r>
              <a:rPr lang="en-US" dirty="0" smtClean="0">
                <a:solidFill>
                  <a:schemeClr val="tx1"/>
                </a:solidFill>
              </a:rPr>
              <a:t>Authorizes </a:t>
            </a:r>
            <a:r>
              <a:rPr lang="en-US" dirty="0">
                <a:solidFill>
                  <a:schemeClr val="tx1"/>
                </a:solidFill>
              </a:rPr>
              <a:t>a community college district to exempt special part-time and full-time students taking up to a maximum of 15 units per term from specified fee requirements. </a:t>
            </a:r>
          </a:p>
          <a:p>
            <a:pPr lvl="1"/>
            <a:r>
              <a:rPr lang="en-US" dirty="0" smtClean="0">
                <a:solidFill>
                  <a:schemeClr val="tx1"/>
                </a:solidFill>
              </a:rPr>
              <a:t>Prohibits </a:t>
            </a:r>
            <a:r>
              <a:rPr lang="en-US" dirty="0">
                <a:solidFill>
                  <a:schemeClr val="tx1"/>
                </a:solidFill>
              </a:rPr>
              <a:t>a community college district from receiving a state allowance or apportionment for an instructional activity for which a school district has been, or will be, paid an allowance or apportionment under a concurrent enrollment partnership agreement. </a:t>
            </a:r>
          </a:p>
        </p:txBody>
      </p:sp>
    </p:spTree>
    <p:extLst>
      <p:ext uri="{BB962C8B-B14F-4D97-AF65-F5344CB8AC3E}">
        <p14:creationId xmlns:p14="http://schemas.microsoft.com/office/powerpoint/2010/main" xmlns="" val="1575142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5 Language: Articulation</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marL="0" indent="0">
              <a:buNone/>
            </a:pPr>
            <a:r>
              <a:rPr lang="en-US" dirty="0">
                <a:solidFill>
                  <a:srgbClr val="000000"/>
                </a:solidFill>
              </a:rPr>
              <a:t>§ 55051. Articulation of High School Courses.</a:t>
            </a:r>
          </a:p>
          <a:p>
            <a:pPr marL="0" indent="0">
              <a:buNone/>
            </a:pPr>
            <a:r>
              <a:rPr lang="en-US" dirty="0" smtClean="0">
                <a:solidFill>
                  <a:srgbClr val="000000"/>
                </a:solidFill>
              </a:rPr>
              <a:t>(</a:t>
            </a:r>
            <a:r>
              <a:rPr lang="en-US" dirty="0">
                <a:solidFill>
                  <a:srgbClr val="000000"/>
                </a:solidFill>
              </a:rPr>
              <a:t>b) The governing board of a community college district may adopt policies to permit articulated high school courses to be applied to community college requirements in accordance with this section. Articulated high school courses may be accepted in lieu of comparable community college courses to partially satisfy</a:t>
            </a:r>
            <a:r>
              <a:rPr lang="en-US" dirty="0" smtClean="0">
                <a:solidFill>
                  <a:srgbClr val="000000"/>
                </a:solidFill>
              </a:rPr>
              <a:t>:</a:t>
            </a:r>
          </a:p>
          <a:p>
            <a:pPr marL="857250" lvl="1" indent="-457200">
              <a:buFont typeface="+mj-lt"/>
              <a:buAutoNum type="arabicParenR"/>
            </a:pPr>
            <a:r>
              <a:rPr lang="en-US" dirty="0" smtClean="0">
                <a:solidFill>
                  <a:srgbClr val="000000"/>
                </a:solidFill>
              </a:rPr>
              <a:t>Requirements </a:t>
            </a:r>
            <a:r>
              <a:rPr lang="en-US" dirty="0">
                <a:solidFill>
                  <a:srgbClr val="000000"/>
                </a:solidFill>
              </a:rPr>
              <a:t>for a certificate program, including the total number of units required for the certificate; </a:t>
            </a:r>
            <a:r>
              <a:rPr lang="en-US" dirty="0" smtClean="0">
                <a:solidFill>
                  <a:srgbClr val="000000"/>
                </a:solidFill>
              </a:rPr>
              <a:t>or</a:t>
            </a:r>
          </a:p>
          <a:p>
            <a:pPr marL="857250" lvl="1" indent="-457200">
              <a:buFont typeface="+mj-lt"/>
              <a:buAutoNum type="arabicParenR"/>
            </a:pPr>
            <a:r>
              <a:rPr lang="en-US" dirty="0" smtClean="0">
                <a:solidFill>
                  <a:srgbClr val="000000"/>
                </a:solidFill>
              </a:rPr>
              <a:t>The </a:t>
            </a:r>
            <a:r>
              <a:rPr lang="en-US" dirty="0">
                <a:solidFill>
                  <a:srgbClr val="000000"/>
                </a:solidFill>
              </a:rPr>
              <a:t>major or area of emphasis requirements in a degree program.</a:t>
            </a:r>
          </a:p>
          <a:p>
            <a:pPr marL="0" indent="0">
              <a:buNone/>
            </a:pPr>
            <a:r>
              <a:rPr lang="en-US" dirty="0" smtClean="0">
                <a:solidFill>
                  <a:srgbClr val="000000"/>
                </a:solidFill>
              </a:rPr>
              <a:t>(</a:t>
            </a:r>
            <a:r>
              <a:rPr lang="en-US" dirty="0">
                <a:solidFill>
                  <a:srgbClr val="000000"/>
                </a:solidFill>
              </a:rPr>
              <a:t>c) Articulated high school courses used to partially satisfy certificate or major/area of emphasis requirements shall be clearly noted as such on the student's academic record. Notations of community college course credit shall be made only if community college courses are successfully completed or if credit is earned via credit by examination.</a:t>
            </a:r>
          </a:p>
          <a:p>
            <a:pPr marL="0" indent="0">
              <a:buNone/>
            </a:pPr>
            <a:r>
              <a:rPr lang="en-US" dirty="0" smtClean="0">
                <a:solidFill>
                  <a:srgbClr val="000000"/>
                </a:solidFill>
              </a:rPr>
              <a:t>(</a:t>
            </a:r>
            <a:r>
              <a:rPr lang="en-US" dirty="0">
                <a:solidFill>
                  <a:srgbClr val="000000"/>
                </a:solidFill>
              </a:rPr>
              <a:t>d) Except through credit by examination, as defined in section 55753, high school courses may not be used to satisfy</a:t>
            </a:r>
            <a:r>
              <a:rPr lang="en-US" dirty="0" smtClean="0">
                <a:solidFill>
                  <a:srgbClr val="000000"/>
                </a:solidFill>
              </a:rPr>
              <a:t>:</a:t>
            </a:r>
          </a:p>
          <a:p>
            <a:pPr marL="857250" lvl="1" indent="-457200">
              <a:buAutoNum type="arabicParenBoth"/>
            </a:pPr>
            <a:r>
              <a:rPr lang="en-US" dirty="0" smtClean="0">
                <a:solidFill>
                  <a:srgbClr val="000000"/>
                </a:solidFill>
              </a:rPr>
              <a:t>The </a:t>
            </a:r>
            <a:r>
              <a:rPr lang="en-US" dirty="0">
                <a:solidFill>
                  <a:srgbClr val="000000"/>
                </a:solidFill>
              </a:rPr>
              <a:t>requirement of section 55063 that students complete at least 60 semester or 90 quarter units in order to receive an associate degree; or</a:t>
            </a:r>
            <a:r>
              <a:rPr lang="en-US" dirty="0" smtClean="0">
                <a:solidFill>
                  <a:srgbClr val="000000"/>
                </a:solidFill>
              </a:rPr>
              <a:t>,</a:t>
            </a:r>
          </a:p>
          <a:p>
            <a:pPr marL="857250" lvl="1" indent="-457200">
              <a:buAutoNum type="arabicParenBoth"/>
            </a:pPr>
            <a:r>
              <a:rPr lang="en-US" dirty="0" smtClean="0">
                <a:solidFill>
                  <a:srgbClr val="000000"/>
                </a:solidFill>
              </a:rPr>
              <a:t>Any </a:t>
            </a:r>
            <a:r>
              <a:rPr lang="en-US" dirty="0">
                <a:solidFill>
                  <a:srgbClr val="000000"/>
                </a:solidFill>
              </a:rPr>
              <a:t>general education requirement for the associate degree established by the district.</a:t>
            </a:r>
          </a:p>
          <a:p>
            <a:endParaRPr lang="en-US" dirty="0">
              <a:solidFill>
                <a:srgbClr val="000000"/>
              </a:solidFill>
            </a:endParaRPr>
          </a:p>
        </p:txBody>
      </p:sp>
      <p:sp>
        <p:nvSpPr>
          <p:cNvPr id="6" name="Oval 5"/>
          <p:cNvSpPr/>
          <p:nvPr/>
        </p:nvSpPr>
        <p:spPr>
          <a:xfrm>
            <a:off x="381000" y="2438400"/>
            <a:ext cx="8382000" cy="1219200"/>
          </a:xfrm>
          <a:prstGeom prst="ellipse">
            <a:avLst/>
          </a:prstGeom>
          <a:noFill/>
          <a:ln w="1905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7" name="Oval 6"/>
          <p:cNvSpPr/>
          <p:nvPr/>
        </p:nvSpPr>
        <p:spPr>
          <a:xfrm>
            <a:off x="152400" y="5029200"/>
            <a:ext cx="8382000" cy="1219200"/>
          </a:xfrm>
          <a:prstGeom prst="ellipse">
            <a:avLst/>
          </a:prstGeom>
          <a:noFill/>
          <a:ln w="1905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xmlns="" val="29547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Articulation &amp; Dual Enrollment</a:t>
            </a:r>
            <a:endParaRPr lang="en-US" dirty="0"/>
          </a:p>
        </p:txBody>
      </p:sp>
      <p:sp>
        <p:nvSpPr>
          <p:cNvPr id="4" name="Content Placeholder 3"/>
          <p:cNvSpPr>
            <a:spLocks noGrp="1"/>
          </p:cNvSpPr>
          <p:nvPr>
            <p:ph idx="1"/>
          </p:nvPr>
        </p:nvSpPr>
        <p:spPr>
          <a:xfrm>
            <a:off x="1371600" y="1412776"/>
            <a:ext cx="7772400" cy="4713387"/>
          </a:xfrm>
        </p:spPr>
        <p:txBody>
          <a:bodyPr/>
          <a:lstStyle/>
          <a:p>
            <a:r>
              <a:rPr lang="en-US" dirty="0" smtClean="0">
                <a:solidFill>
                  <a:srgbClr val="000000"/>
                </a:solidFill>
              </a:rPr>
              <a:t>Students see themselves in college</a:t>
            </a:r>
          </a:p>
          <a:p>
            <a:r>
              <a:rPr lang="en-US" dirty="0" smtClean="0">
                <a:solidFill>
                  <a:srgbClr val="000000"/>
                </a:solidFill>
              </a:rPr>
              <a:t>Students start a transcript</a:t>
            </a:r>
          </a:p>
          <a:p>
            <a:r>
              <a:rPr lang="en-US" dirty="0" smtClean="0">
                <a:solidFill>
                  <a:srgbClr val="000000"/>
                </a:solidFill>
              </a:rPr>
              <a:t>Students save $ ($46/unit)</a:t>
            </a:r>
          </a:p>
          <a:p>
            <a:pPr lvl="1"/>
            <a:r>
              <a:rPr lang="en-US" dirty="0" smtClean="0">
                <a:solidFill>
                  <a:srgbClr val="000000"/>
                </a:solidFill>
              </a:rPr>
              <a:t>3 unit course = $138, 12 units = $552</a:t>
            </a:r>
          </a:p>
          <a:p>
            <a:r>
              <a:rPr lang="en-US" dirty="0" smtClean="0">
                <a:solidFill>
                  <a:srgbClr val="000000"/>
                </a:solidFill>
              </a:rPr>
              <a:t>State saves $</a:t>
            </a:r>
          </a:p>
          <a:p>
            <a:pPr lvl="1"/>
            <a:r>
              <a:rPr lang="en-US" sz="2400" dirty="0" smtClean="0">
                <a:solidFill>
                  <a:srgbClr val="000000"/>
                </a:solidFill>
              </a:rPr>
              <a:t>CC Savings: 3units@$5,997/FTE</a:t>
            </a:r>
            <a:r>
              <a:rPr lang="en-US" sz="2400" dirty="0">
                <a:solidFill>
                  <a:srgbClr val="000000"/>
                </a:solidFill>
              </a:rPr>
              <a:t>÷</a:t>
            </a:r>
            <a:r>
              <a:rPr lang="en-US" sz="2400" dirty="0" smtClean="0">
                <a:solidFill>
                  <a:srgbClr val="000000"/>
                </a:solidFill>
              </a:rPr>
              <a:t>12= $1,449</a:t>
            </a:r>
            <a:endParaRPr lang="en-US" sz="2400" dirty="0">
              <a:solidFill>
                <a:srgbClr val="000000"/>
              </a:solidFill>
            </a:endParaRPr>
          </a:p>
          <a:p>
            <a:pPr lvl="1"/>
            <a:r>
              <a:rPr lang="en-US" sz="2400" dirty="0" smtClean="0">
                <a:solidFill>
                  <a:srgbClr val="000000"/>
                </a:solidFill>
              </a:rPr>
              <a:t>CSU </a:t>
            </a:r>
            <a:r>
              <a:rPr lang="en-US" sz="2400" dirty="0">
                <a:solidFill>
                  <a:srgbClr val="000000"/>
                </a:solidFill>
              </a:rPr>
              <a:t>Savings: </a:t>
            </a:r>
            <a:r>
              <a:rPr lang="en-US" sz="2400" dirty="0" smtClean="0">
                <a:solidFill>
                  <a:srgbClr val="000000"/>
                </a:solidFill>
              </a:rPr>
              <a:t>3units@$12,506/FTE</a:t>
            </a:r>
            <a:r>
              <a:rPr lang="en-US" sz="2400" dirty="0">
                <a:solidFill>
                  <a:srgbClr val="000000"/>
                </a:solidFill>
              </a:rPr>
              <a:t>÷</a:t>
            </a:r>
            <a:r>
              <a:rPr lang="en-US" sz="2400" dirty="0" smtClean="0">
                <a:solidFill>
                  <a:srgbClr val="000000"/>
                </a:solidFill>
              </a:rPr>
              <a:t>12 = $3,126</a:t>
            </a:r>
          </a:p>
          <a:p>
            <a:pPr lvl="1"/>
            <a:r>
              <a:rPr lang="en-US" sz="2400" dirty="0" smtClean="0">
                <a:solidFill>
                  <a:srgbClr val="000000"/>
                </a:solidFill>
              </a:rPr>
              <a:t>UC </a:t>
            </a:r>
            <a:r>
              <a:rPr lang="en-US" sz="2400" dirty="0">
                <a:solidFill>
                  <a:srgbClr val="000000"/>
                </a:solidFill>
              </a:rPr>
              <a:t>Savings: </a:t>
            </a:r>
            <a:r>
              <a:rPr lang="en-US" sz="2400" dirty="0" smtClean="0">
                <a:solidFill>
                  <a:srgbClr val="000000"/>
                </a:solidFill>
              </a:rPr>
              <a:t>3units@$22,428/FTE÷12 = $5,607</a:t>
            </a:r>
            <a:endParaRPr lang="en-US" sz="2400" dirty="0">
              <a:solidFill>
                <a:srgbClr val="000000"/>
              </a:solidFill>
            </a:endParaRPr>
          </a:p>
          <a:p>
            <a:pPr lvl="1"/>
            <a:endParaRPr lang="en-US" sz="24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xmlns="" val="1326772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39552" y="404664"/>
            <a:ext cx="8065688" cy="786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dirty="0" smtClean="0">
                <a:solidFill>
                  <a:srgbClr val="D77C01"/>
                </a:solidFill>
              </a:rPr>
              <a:t>Benefits of C-ID course system</a:t>
            </a:r>
            <a:endParaRPr lang="en-US" dirty="0">
              <a:solidFill>
                <a:srgbClr val="D77C01"/>
              </a:solidFill>
            </a:endParaRPr>
          </a:p>
        </p:txBody>
      </p:sp>
      <p:sp>
        <p:nvSpPr>
          <p:cNvPr id="7" name="Content Placeholder 2"/>
          <p:cNvSpPr txBox="1">
            <a:spLocks/>
          </p:cNvSpPr>
          <p:nvPr/>
        </p:nvSpPr>
        <p:spPr bwMode="auto">
          <a:xfrm>
            <a:off x="762000" y="1371600"/>
            <a:ext cx="7391400" cy="466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One Descriptor</a:t>
            </a:r>
          </a:p>
          <a:p>
            <a:pPr lvl="1"/>
            <a:r>
              <a:rPr lang="en-US" sz="2000" dirty="0" smtClean="0"/>
              <a:t>For CSU Articulation</a:t>
            </a:r>
          </a:p>
          <a:p>
            <a:pPr lvl="1"/>
            <a:r>
              <a:rPr lang="en-US" sz="2000" dirty="0" smtClean="0"/>
              <a:t>For High School Articulation</a:t>
            </a:r>
          </a:p>
          <a:p>
            <a:r>
              <a:rPr lang="en-US" sz="2000" dirty="0" smtClean="0"/>
              <a:t>Common metric to determine college major requirements</a:t>
            </a:r>
          </a:p>
          <a:p>
            <a:r>
              <a:rPr lang="en-US" sz="2000" dirty="0" smtClean="0"/>
              <a:t>High Schools can begin with the end in mind.</a:t>
            </a:r>
          </a:p>
          <a:p>
            <a:r>
              <a:rPr lang="en-US" sz="2000" dirty="0" smtClean="0"/>
              <a:t>A course taken as dual enrollment will go to any college in the state that offers an aligned course.</a:t>
            </a:r>
          </a:p>
        </p:txBody>
      </p:sp>
    </p:spTree>
    <p:extLst>
      <p:ext uri="{BB962C8B-B14F-4D97-AF65-F5344CB8AC3E}">
        <p14:creationId xmlns:p14="http://schemas.microsoft.com/office/powerpoint/2010/main" xmlns="" val="1475173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68580" indent="0" algn="ctr">
              <a:buNone/>
            </a:pPr>
            <a:endParaRPr lang="en-US" sz="36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pPr marL="68580" indent="0" algn="ctr">
              <a:buNone/>
            </a:pPr>
            <a:endParaRPr lang="en-US"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endParaRPr>
          </a:p>
          <a:p>
            <a:pPr marL="68580" indent="0" algn="ctr">
              <a:buNone/>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Kris Costa</a:t>
            </a:r>
          </a:p>
          <a:p>
            <a:pPr marL="68580" indent="0" algn="ctr">
              <a:buNone/>
            </a:pPr>
            <a:r>
              <a:rPr lang="en-US" dirty="0" smtClean="0">
                <a:solidFill>
                  <a:schemeClr val="accent3">
                    <a:lumMod val="60000"/>
                    <a:lumOff val="40000"/>
                  </a:schemeClr>
                </a:solidFill>
              </a:rPr>
              <a:t>Articulation Liaison</a:t>
            </a:r>
          </a:p>
          <a:p>
            <a:pPr marL="68580" indent="0" algn="ctr">
              <a:buNone/>
            </a:pPr>
            <a:r>
              <a:rPr lang="en-US" dirty="0" smtClean="0">
                <a:solidFill>
                  <a:schemeClr val="accent3">
                    <a:lumMod val="60000"/>
                    <a:lumOff val="40000"/>
                  </a:schemeClr>
                </a:solidFill>
              </a:rPr>
              <a:t>Statewide Career Pathways Project</a:t>
            </a:r>
          </a:p>
          <a:p>
            <a:pPr marL="68580" indent="0" algn="ctr">
              <a:buNone/>
            </a:pPr>
            <a:r>
              <a:rPr lang="en-US" dirty="0" smtClean="0">
                <a:solidFill>
                  <a:schemeClr val="accent3">
                    <a:lumMod val="60000"/>
                    <a:lumOff val="40000"/>
                  </a:schemeClr>
                </a:solidFill>
              </a:rPr>
              <a:t>Academic Senate for California Community Colleges</a:t>
            </a:r>
          </a:p>
          <a:p>
            <a:pPr marL="68580" indent="0" algn="ctr">
              <a:buNone/>
            </a:pPr>
            <a:r>
              <a:rPr lang="en-US" i="1" dirty="0" smtClean="0">
                <a:solidFill>
                  <a:schemeClr val="accent3">
                    <a:lumMod val="60000"/>
                    <a:lumOff val="40000"/>
                  </a:schemeClr>
                </a:solidFill>
                <a:hlinkClick r:id="rId2"/>
              </a:rPr>
              <a:t>kris@asccc.org</a:t>
            </a:r>
            <a:endParaRPr lang="en-US" i="1" dirty="0" smtClean="0">
              <a:solidFill>
                <a:schemeClr val="accent3">
                  <a:lumMod val="60000"/>
                  <a:lumOff val="40000"/>
                </a:schemeClr>
              </a:solidFill>
            </a:endParaRPr>
          </a:p>
          <a:p>
            <a:pPr marL="68580" indent="0" algn="ctr">
              <a:buNone/>
            </a:pPr>
            <a:endParaRPr lang="en-US" i="1" dirty="0">
              <a:solidFill>
                <a:schemeClr val="accent3">
                  <a:lumMod val="60000"/>
                  <a:lumOff val="40000"/>
                </a:schemeClr>
              </a:solidFill>
            </a:endParaRPr>
          </a:p>
          <a:p>
            <a:pPr marL="68580" indent="0" algn="ctr">
              <a:buNone/>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 Grant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Goold</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68580" indent="0" algn="ctr">
              <a:buNone/>
            </a:pPr>
            <a:r>
              <a:rPr lang="en-US" dirty="0" smtClean="0">
                <a:solidFill>
                  <a:schemeClr val="accent3">
                    <a:lumMod val="60000"/>
                    <a:lumOff val="40000"/>
                  </a:schemeClr>
                </a:solidFill>
              </a:rPr>
              <a:t>Paramedic </a:t>
            </a:r>
            <a:r>
              <a:rPr lang="en-US" dirty="0">
                <a:solidFill>
                  <a:schemeClr val="accent3">
                    <a:lumMod val="60000"/>
                    <a:lumOff val="40000"/>
                  </a:schemeClr>
                </a:solidFill>
              </a:rPr>
              <a:t>Department</a:t>
            </a:r>
          </a:p>
          <a:p>
            <a:pPr marL="68580" indent="0" algn="ctr">
              <a:buNone/>
            </a:pPr>
            <a:r>
              <a:rPr lang="en-US" dirty="0">
                <a:solidFill>
                  <a:schemeClr val="accent3">
                    <a:lumMod val="60000"/>
                    <a:lumOff val="40000"/>
                  </a:schemeClr>
                </a:solidFill>
              </a:rPr>
              <a:t>American River </a:t>
            </a:r>
            <a:r>
              <a:rPr lang="en-US" dirty="0" smtClean="0">
                <a:solidFill>
                  <a:schemeClr val="accent3">
                    <a:lumMod val="60000"/>
                    <a:lumOff val="40000"/>
                  </a:schemeClr>
                </a:solidFill>
              </a:rPr>
              <a:t>College</a:t>
            </a:r>
          </a:p>
          <a:p>
            <a:pPr marL="68580" indent="0" algn="ctr">
              <a:buNone/>
            </a:pPr>
            <a:r>
              <a:rPr lang="en-US" i="1" dirty="0">
                <a:solidFill>
                  <a:schemeClr val="accent3">
                    <a:lumMod val="60000"/>
                    <a:lumOff val="40000"/>
                  </a:schemeClr>
                </a:solidFill>
                <a:hlinkClick r:id="rId2"/>
              </a:rPr>
              <a:t>Gooldg@</a:t>
            </a:r>
            <a:r>
              <a:rPr lang="en-US" i="1" dirty="0" smtClean="0">
                <a:solidFill>
                  <a:schemeClr val="accent3">
                    <a:lumMod val="60000"/>
                    <a:lumOff val="40000"/>
                  </a:schemeClr>
                </a:solidFill>
                <a:hlinkClick r:id="rId2"/>
              </a:rPr>
              <a:t>arc.losrios.edu</a:t>
            </a:r>
          </a:p>
          <a:p>
            <a:pPr marL="68580" indent="0" algn="ctr">
              <a:buNone/>
            </a:pPr>
            <a:endParaRPr lang="en-US" i="1" dirty="0" smtClean="0">
              <a:solidFill>
                <a:schemeClr val="accent3">
                  <a:lumMod val="60000"/>
                  <a:lumOff val="40000"/>
                </a:schemeClr>
              </a:solidFill>
            </a:endParaRPr>
          </a:p>
          <a:p>
            <a:pPr marL="68580" indent="0" algn="ctr">
              <a:buNone/>
            </a:pPr>
            <a:endParaRPr lang="en-US" i="1" dirty="0" smtClean="0"/>
          </a:p>
          <a:p>
            <a:pPr marL="68580" indent="0" algn="ctr">
              <a:buNone/>
            </a:pPr>
            <a:endParaRPr lang="en-US" i="1" dirty="0"/>
          </a:p>
          <a:p>
            <a:pPr marL="68580" indent="0" algn="ctr">
              <a:buNone/>
            </a:pPr>
            <a:endParaRPr lang="en-US" i="1" dirty="0"/>
          </a:p>
          <a:p>
            <a:pPr marL="68580" indent="0" algn="ctr">
              <a:buNone/>
            </a:pPr>
            <a:endParaRPr lang="en-US" i="1" dirty="0" smtClean="0"/>
          </a:p>
          <a:p>
            <a:pPr marL="68580" indent="0" algn="ctr">
              <a:buNone/>
            </a:pPr>
            <a:endParaRPr lang="en-US" dirty="0"/>
          </a:p>
        </p:txBody>
      </p:sp>
    </p:spTree>
    <p:extLst>
      <p:ext uri="{BB962C8B-B14F-4D97-AF65-F5344CB8AC3E}">
        <p14:creationId xmlns:p14="http://schemas.microsoft.com/office/powerpoint/2010/main" xmlns="" val="1324542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06963"/>
          </a:xfrm>
        </p:spPr>
        <p:txBody>
          <a:bodyPr>
            <a:normAutofit lnSpcReduction="10000"/>
          </a:bodyPr>
          <a:lstStyle/>
          <a:p>
            <a:r>
              <a:rPr lang="en-US" altLang="en-US" dirty="0" smtClean="0">
                <a:solidFill>
                  <a:srgbClr val="000000"/>
                </a:solidFill>
                <a:latin typeface="Segoe Condensed" pitchFamily="11" charset="0"/>
              </a:rPr>
              <a:t>Course </a:t>
            </a:r>
            <a:r>
              <a:rPr lang="en-US" altLang="en-US" dirty="0">
                <a:solidFill>
                  <a:srgbClr val="000000"/>
                </a:solidFill>
                <a:latin typeface="Segoe Condensed" pitchFamily="11" charset="0"/>
              </a:rPr>
              <a:t>Identification Numbering (C-ID) System</a:t>
            </a:r>
          </a:p>
          <a:p>
            <a:pPr lvl="2"/>
            <a:r>
              <a:rPr lang="en-US" altLang="en-US" dirty="0">
                <a:solidFill>
                  <a:srgbClr val="000000"/>
                </a:solidFill>
                <a:latin typeface="Segoe Condensed" pitchFamily="11" charset="0"/>
              </a:rPr>
              <a:t>C-ID fulfilled the mandate of SB 1415 (2004), which called for common course numbering system for CSUs and CCCs </a:t>
            </a:r>
          </a:p>
          <a:p>
            <a:pPr marL="0" indent="0"/>
            <a:r>
              <a:rPr lang="en-US" altLang="en-US" dirty="0" smtClean="0">
                <a:solidFill>
                  <a:srgbClr val="000000"/>
                </a:solidFill>
                <a:latin typeface="Segoe Condensed" pitchFamily="11" charset="0"/>
              </a:rPr>
              <a:t>  Framework </a:t>
            </a:r>
            <a:r>
              <a:rPr lang="en-US" altLang="en-US" dirty="0">
                <a:solidFill>
                  <a:srgbClr val="000000"/>
                </a:solidFill>
                <a:latin typeface="Segoe Condensed" pitchFamily="11" charset="0"/>
              </a:rPr>
              <a:t>for the Associate Degree for Transfer</a:t>
            </a:r>
          </a:p>
          <a:p>
            <a:pPr lvl="2"/>
            <a:r>
              <a:rPr lang="en-US" altLang="en-US" dirty="0">
                <a:solidFill>
                  <a:srgbClr val="000000"/>
                </a:solidFill>
                <a:latin typeface="Segoe Condensed" pitchFamily="11" charset="0"/>
              </a:rPr>
              <a:t>Guaranteed admission to CSU in majors with Transfer Model Curriculum</a:t>
            </a:r>
          </a:p>
          <a:p>
            <a:r>
              <a:rPr lang="en-US" altLang="en-US" dirty="0">
                <a:solidFill>
                  <a:srgbClr val="000000"/>
                </a:solidFill>
                <a:latin typeface="Segoe Condensed" pitchFamily="11" charset="0"/>
              </a:rPr>
              <a:t>Statewide Career Pathways (SCP) Project</a:t>
            </a:r>
          </a:p>
          <a:p>
            <a:pPr lvl="1"/>
            <a:r>
              <a:rPr lang="en-US" altLang="en-US" dirty="0">
                <a:solidFill>
                  <a:srgbClr val="000000"/>
                </a:solidFill>
                <a:latin typeface="Segoe Condensed" pitchFamily="11" charset="0"/>
              </a:rPr>
              <a:t>SB1070 (Steinberg, 2012), Education Code §88532.</a:t>
            </a:r>
          </a:p>
          <a:p>
            <a:pPr lvl="1"/>
            <a:r>
              <a:rPr lang="en-US" altLang="en-US" dirty="0" smtClean="0">
                <a:solidFill>
                  <a:srgbClr val="000000"/>
                </a:solidFill>
                <a:latin typeface="Segoe Condensed" pitchFamily="11" charset="0"/>
              </a:rPr>
              <a:t>Develop </a:t>
            </a:r>
            <a:r>
              <a:rPr lang="en-US" altLang="en-US" dirty="0">
                <a:solidFill>
                  <a:srgbClr val="000000"/>
                </a:solidFill>
                <a:latin typeface="Segoe Condensed" pitchFamily="11" charset="0"/>
              </a:rPr>
              <a:t>and strengthen linkages and CTE pathways between HS and CCC to accomplish specified </a:t>
            </a:r>
            <a:r>
              <a:rPr lang="en-US" altLang="en-US" dirty="0" smtClean="0">
                <a:solidFill>
                  <a:srgbClr val="000000"/>
                </a:solidFill>
                <a:latin typeface="Segoe Condensed" pitchFamily="11" charset="0"/>
              </a:rPr>
              <a:t>objectives</a:t>
            </a:r>
          </a:p>
          <a:p>
            <a:pPr lvl="1"/>
            <a:r>
              <a:rPr lang="en-US" altLang="en-US" dirty="0" smtClean="0">
                <a:solidFill>
                  <a:srgbClr val="000000"/>
                </a:solidFill>
                <a:latin typeface="Segoe Condensed" pitchFamily="11" charset="0"/>
              </a:rPr>
              <a:t>Products:</a:t>
            </a:r>
          </a:p>
          <a:p>
            <a:pPr lvl="2"/>
            <a:r>
              <a:rPr lang="en-US" altLang="en-US" dirty="0" smtClean="0">
                <a:solidFill>
                  <a:srgbClr val="000000"/>
                </a:solidFill>
                <a:latin typeface="Segoe Condensed" pitchFamily="11" charset="0"/>
              </a:rPr>
              <a:t>Articulation Templates</a:t>
            </a:r>
          </a:p>
          <a:p>
            <a:pPr lvl="2"/>
            <a:r>
              <a:rPr lang="en-US" altLang="en-US" dirty="0" smtClean="0">
                <a:solidFill>
                  <a:srgbClr val="000000"/>
                </a:solidFill>
                <a:latin typeface="Segoe Condensed" pitchFamily="11" charset="0"/>
              </a:rPr>
              <a:t>Program of Study Templates</a:t>
            </a:r>
          </a:p>
          <a:p>
            <a:pPr lvl="2"/>
            <a:r>
              <a:rPr lang="en-US" altLang="en-US" dirty="0" smtClean="0">
                <a:solidFill>
                  <a:srgbClr val="000000"/>
                </a:solidFill>
                <a:latin typeface="Segoe Condensed" pitchFamily="11" charset="0"/>
              </a:rPr>
              <a:t>“Alternative Methods For The Awarding Of College Credit: Credit By Examination For Articulated High School Courses”</a:t>
            </a:r>
            <a:endParaRPr lang="en-US" dirty="0"/>
          </a:p>
        </p:txBody>
      </p:sp>
      <p:sp>
        <p:nvSpPr>
          <p:cNvPr id="3" name="Title 2"/>
          <p:cNvSpPr>
            <a:spLocks noGrp="1"/>
          </p:cNvSpPr>
          <p:nvPr>
            <p:ph type="title"/>
          </p:nvPr>
        </p:nvSpPr>
        <p:spPr>
          <a:xfrm>
            <a:off x="457200" y="274638"/>
            <a:ext cx="8686800" cy="1143000"/>
          </a:xfrm>
        </p:spPr>
        <p:txBody>
          <a:bodyPr/>
          <a:lstStyle/>
          <a:p>
            <a:r>
              <a:rPr lang="en-US" sz="3600" dirty="0" smtClean="0"/>
              <a:t>ASCCC Initiatives </a:t>
            </a:r>
            <a:r>
              <a:rPr lang="en-US" sz="3600" dirty="0"/>
              <a:t>related to Career P</a:t>
            </a:r>
            <a:r>
              <a:rPr lang="en-US" sz="3600" dirty="0" smtClean="0"/>
              <a:t>athways</a:t>
            </a:r>
            <a:endParaRPr lang="en-US" sz="3600" dirty="0"/>
          </a:p>
        </p:txBody>
      </p:sp>
    </p:spTree>
    <p:extLst>
      <p:ext uri="{BB962C8B-B14F-4D97-AF65-F5344CB8AC3E}">
        <p14:creationId xmlns:p14="http://schemas.microsoft.com/office/powerpoint/2010/main" xmlns="" val="326831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Career Pathway?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0000"/>
                </a:solidFill>
              </a:rPr>
              <a:t>Rigorous, sequential, and clearly articulated coursework </a:t>
            </a:r>
          </a:p>
          <a:p>
            <a:r>
              <a:rPr lang="en-US" dirty="0" smtClean="0">
                <a:solidFill>
                  <a:srgbClr val="000000"/>
                </a:solidFill>
              </a:rPr>
              <a:t>Multiple entry and exit points </a:t>
            </a:r>
          </a:p>
          <a:p>
            <a:r>
              <a:rPr lang="en-US" dirty="0" smtClean="0">
                <a:solidFill>
                  <a:srgbClr val="000000"/>
                </a:solidFill>
              </a:rPr>
              <a:t>Transition support between levels of the pathway </a:t>
            </a:r>
          </a:p>
          <a:p>
            <a:r>
              <a:rPr lang="en-US" dirty="0" smtClean="0">
                <a:solidFill>
                  <a:srgbClr val="000000"/>
                </a:solidFill>
              </a:rPr>
              <a:t>Career counseling/navigation services that are proactive and integrated within pathways </a:t>
            </a:r>
          </a:p>
          <a:p>
            <a:r>
              <a:rPr lang="en-US" dirty="0" smtClean="0">
                <a:solidFill>
                  <a:srgbClr val="000000"/>
                </a:solidFill>
              </a:rPr>
              <a:t>Organized and comprehensive support services </a:t>
            </a:r>
          </a:p>
          <a:p>
            <a:r>
              <a:rPr lang="en-US" dirty="0" smtClean="0">
                <a:solidFill>
                  <a:srgbClr val="000000"/>
                </a:solidFill>
              </a:rPr>
              <a:t>Employer engagement </a:t>
            </a:r>
          </a:p>
          <a:p>
            <a:r>
              <a:rPr lang="en-US" dirty="0" smtClean="0">
                <a:solidFill>
                  <a:srgbClr val="000000"/>
                </a:solidFill>
              </a:rPr>
              <a:t>Work-based learning and contextualized instructional strategies </a:t>
            </a:r>
          </a:p>
          <a:p>
            <a:r>
              <a:rPr lang="en-US" dirty="0" smtClean="0">
                <a:solidFill>
                  <a:srgbClr val="000000"/>
                </a:solidFill>
              </a:rPr>
              <a:t>Strategies that accelerate educational and career advancement </a:t>
            </a:r>
            <a:endParaRPr lang="en-US" dirty="0">
              <a:solidFill>
                <a:srgbClr val="000000"/>
              </a:solidFill>
            </a:endParaRPr>
          </a:p>
        </p:txBody>
      </p:sp>
    </p:spTree>
    <p:extLst>
      <p:ext uri="{BB962C8B-B14F-4D97-AF65-F5344CB8AC3E}">
        <p14:creationId xmlns:p14="http://schemas.microsoft.com/office/powerpoint/2010/main" xmlns="" val="34182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39552" y="404664"/>
            <a:ext cx="8065688" cy="786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chemeClr val="accent2">
                    <a:lumMod val="75000"/>
                  </a:schemeClr>
                </a:solidFill>
              </a:rPr>
              <a:t>How is Coursework Organized?</a:t>
            </a:r>
            <a:endParaRPr lang="en-US" dirty="0">
              <a:solidFill>
                <a:schemeClr val="accent2">
                  <a:lumMod val="75000"/>
                </a:schemeClr>
              </a:solidFill>
            </a:endParaRPr>
          </a:p>
        </p:txBody>
      </p:sp>
      <p:sp>
        <p:nvSpPr>
          <p:cNvPr id="7" name="Content Placeholder 2"/>
          <p:cNvSpPr txBox="1">
            <a:spLocks/>
          </p:cNvSpPr>
          <p:nvPr/>
        </p:nvSpPr>
        <p:spPr bwMode="auto">
          <a:xfrm>
            <a:off x="1981200" y="1196753"/>
            <a:ext cx="6983288" cy="4840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Industry Sectors</a:t>
            </a:r>
          </a:p>
          <a:p>
            <a:pPr lvl="1"/>
            <a:r>
              <a:rPr lang="en-US" dirty="0" smtClean="0"/>
              <a:t>15 as outlined by CA and grouped by commonalities</a:t>
            </a:r>
          </a:p>
          <a:p>
            <a:pPr lvl="1"/>
            <a:r>
              <a:rPr lang="en-US" dirty="0" smtClean="0"/>
              <a:t>Knowledge and skills as stated by industry</a:t>
            </a:r>
          </a:p>
          <a:p>
            <a:r>
              <a:rPr lang="en-US" dirty="0" smtClean="0"/>
              <a:t>Career Pathways</a:t>
            </a:r>
          </a:p>
          <a:p>
            <a:pPr lvl="1"/>
            <a:r>
              <a:rPr lang="en-US" dirty="0" smtClean="0"/>
              <a:t>Knowledge and skills as stated by education</a:t>
            </a:r>
          </a:p>
          <a:p>
            <a:pPr lvl="1"/>
            <a:r>
              <a:rPr lang="en-US" dirty="0" smtClean="0"/>
              <a:t>Sequential courses in a program of study</a:t>
            </a:r>
          </a:p>
          <a:p>
            <a:r>
              <a:rPr lang="en-US" dirty="0" smtClean="0"/>
              <a:t>Programs of Study…a comprehensive picture</a:t>
            </a:r>
          </a:p>
          <a:p>
            <a:pPr lvl="1"/>
            <a:r>
              <a:rPr lang="en-US" dirty="0" smtClean="0"/>
              <a:t>Courses in years 9-14 (</a:t>
            </a:r>
            <a:r>
              <a:rPr lang="en-US" dirty="0" err="1" smtClean="0"/>
              <a:t>cohorted</a:t>
            </a:r>
            <a:r>
              <a:rPr lang="en-US" dirty="0" smtClean="0"/>
              <a:t>, in an HS academy)</a:t>
            </a:r>
          </a:p>
          <a:p>
            <a:pPr lvl="1"/>
            <a:r>
              <a:rPr lang="en-US" dirty="0" smtClean="0"/>
              <a:t>Transitional opportunities – Credit by Exam, Articulation, </a:t>
            </a:r>
            <a:r>
              <a:rPr lang="en-US" dirty="0" err="1" smtClean="0"/>
              <a:t>etc</a:t>
            </a:r>
            <a:endParaRPr lang="en-US" dirty="0" smtClean="0"/>
          </a:p>
          <a:p>
            <a:pPr lvl="1"/>
            <a:r>
              <a:rPr lang="en-US" dirty="0" smtClean="0"/>
              <a:t>Work Based learning, mentor, job shadows</a:t>
            </a:r>
          </a:p>
          <a:p>
            <a:pPr lvl="1"/>
            <a:r>
              <a:rPr lang="en-US" dirty="0" smtClean="0"/>
              <a:t>Concurrent Enrollment and/or Dual Enrollment</a:t>
            </a:r>
          </a:p>
          <a:p>
            <a:pPr lvl="1"/>
            <a:r>
              <a:rPr lang="en-US" dirty="0" smtClean="0"/>
              <a:t>Options at the Community College</a:t>
            </a:r>
          </a:p>
          <a:p>
            <a:endParaRPr lang="en-US" dirty="0"/>
          </a:p>
        </p:txBody>
      </p:sp>
      <p:pic>
        <p:nvPicPr>
          <p:cNvPr id="2" name="Picture 1" descr="Business and Finance.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1295400"/>
            <a:ext cx="879543" cy="889000"/>
          </a:xfrm>
          <a:prstGeom prst="rect">
            <a:avLst/>
          </a:prstGeom>
        </p:spPr>
      </p:pic>
      <p:grpSp>
        <p:nvGrpSpPr>
          <p:cNvPr id="5" name="Group 4"/>
          <p:cNvGrpSpPr/>
          <p:nvPr/>
        </p:nvGrpSpPr>
        <p:grpSpPr>
          <a:xfrm>
            <a:off x="228600" y="2133600"/>
            <a:ext cx="2133600" cy="1713131"/>
            <a:chOff x="228600" y="2133600"/>
            <a:chExt cx="2133600" cy="1713131"/>
          </a:xfrm>
        </p:grpSpPr>
        <p:sp>
          <p:nvSpPr>
            <p:cNvPr id="3" name="TextBox 2"/>
            <p:cNvSpPr txBox="1"/>
            <p:nvPr/>
          </p:nvSpPr>
          <p:spPr>
            <a:xfrm>
              <a:off x="228600" y="2743200"/>
              <a:ext cx="1143000" cy="461665"/>
            </a:xfrm>
            <a:prstGeom prst="rect">
              <a:avLst/>
            </a:prstGeom>
            <a:noFill/>
          </p:spPr>
          <p:txBody>
            <a:bodyPr wrap="square" rtlCol="0">
              <a:spAutoFit/>
            </a:bodyPr>
            <a:lstStyle/>
            <a:p>
              <a:pPr lvl="0" algn="ctr"/>
              <a:r>
                <a:rPr lang="en-US" sz="1200" dirty="0"/>
                <a:t>Business </a:t>
              </a:r>
              <a:r>
                <a:rPr lang="en-US" sz="1200" dirty="0" smtClean="0"/>
                <a:t>Management</a:t>
              </a:r>
              <a:endParaRPr lang="en-US" sz="1200" dirty="0"/>
            </a:p>
          </p:txBody>
        </p:sp>
        <p:sp>
          <p:nvSpPr>
            <p:cNvPr id="4" name="TextBox 3"/>
            <p:cNvSpPr txBox="1"/>
            <p:nvPr/>
          </p:nvSpPr>
          <p:spPr>
            <a:xfrm>
              <a:off x="1447800" y="2743200"/>
              <a:ext cx="914400" cy="461665"/>
            </a:xfrm>
            <a:prstGeom prst="rect">
              <a:avLst/>
            </a:prstGeom>
            <a:noFill/>
          </p:spPr>
          <p:txBody>
            <a:bodyPr wrap="square" rtlCol="0">
              <a:spAutoFit/>
            </a:bodyPr>
            <a:lstStyle/>
            <a:p>
              <a:pPr lvl="0" algn="ctr"/>
              <a:r>
                <a:rPr lang="en-US" sz="1200" dirty="0"/>
                <a:t>Financial</a:t>
              </a:r>
              <a:r>
                <a:rPr lang="en-US" sz="1000" dirty="0"/>
                <a:t> </a:t>
              </a:r>
              <a:r>
                <a:rPr lang="en-US" sz="1200" dirty="0" smtClean="0"/>
                <a:t>Services</a:t>
              </a:r>
              <a:endParaRPr lang="en-US" sz="1200" dirty="0"/>
            </a:p>
          </p:txBody>
        </p:sp>
        <p:sp>
          <p:nvSpPr>
            <p:cNvPr id="8" name="TextBox 7"/>
            <p:cNvSpPr txBox="1"/>
            <p:nvPr/>
          </p:nvSpPr>
          <p:spPr>
            <a:xfrm>
              <a:off x="685800" y="3200400"/>
              <a:ext cx="1295400" cy="646331"/>
            </a:xfrm>
            <a:prstGeom prst="rect">
              <a:avLst/>
            </a:prstGeom>
            <a:noFill/>
          </p:spPr>
          <p:txBody>
            <a:bodyPr wrap="square" rtlCol="0">
              <a:spAutoFit/>
            </a:bodyPr>
            <a:lstStyle/>
            <a:p>
              <a:pPr lvl="0" algn="ctr"/>
              <a:r>
                <a:rPr lang="en-US" sz="1200" dirty="0" smtClean="0"/>
                <a:t>International Business</a:t>
              </a:r>
            </a:p>
            <a:p>
              <a:pPr lvl="0" algn="ctr"/>
              <a:endParaRPr lang="en-US" sz="1200" dirty="0"/>
            </a:p>
          </p:txBody>
        </p:sp>
        <p:cxnSp>
          <p:nvCxnSpPr>
            <p:cNvPr id="9" name="Straight Arrow Connector 8"/>
            <p:cNvCxnSpPr/>
            <p:nvPr/>
          </p:nvCxnSpPr>
          <p:spPr>
            <a:xfrm flipH="1">
              <a:off x="838200" y="2133600"/>
              <a:ext cx="228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2" idx="2"/>
              <a:endCxn id="8" idx="0"/>
            </p:cNvCxnSpPr>
            <p:nvPr/>
          </p:nvCxnSpPr>
          <p:spPr>
            <a:xfrm flipH="1">
              <a:off x="1333500" y="2184400"/>
              <a:ext cx="20672" cy="1016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4" idx="0"/>
            </p:cNvCxnSpPr>
            <p:nvPr/>
          </p:nvCxnSpPr>
          <p:spPr>
            <a:xfrm>
              <a:off x="1600200" y="2209800"/>
              <a:ext cx="3048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381000" y="3657600"/>
            <a:ext cx="2057400" cy="886599"/>
            <a:chOff x="381000" y="3657600"/>
            <a:chExt cx="2057400" cy="886599"/>
          </a:xfrm>
        </p:grpSpPr>
        <p:cxnSp>
          <p:nvCxnSpPr>
            <p:cNvPr id="19" name="Straight Arrow Connector 18"/>
            <p:cNvCxnSpPr/>
            <p:nvPr/>
          </p:nvCxnSpPr>
          <p:spPr>
            <a:xfrm>
              <a:off x="1295400" y="37338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914400" y="3657600"/>
              <a:ext cx="2286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600200" y="3657600"/>
              <a:ext cx="1905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81000" y="3886200"/>
              <a:ext cx="609600" cy="461665"/>
            </a:xfrm>
            <a:prstGeom prst="rect">
              <a:avLst/>
            </a:prstGeom>
            <a:noFill/>
          </p:spPr>
          <p:txBody>
            <a:bodyPr wrap="square" rtlCol="0">
              <a:spAutoFit/>
            </a:bodyPr>
            <a:lstStyle/>
            <a:p>
              <a:pPr lvl="0" algn="ctr"/>
              <a:r>
                <a:rPr lang="en-US" sz="1200" dirty="0" smtClean="0"/>
                <a:t>CSU/UC</a:t>
              </a:r>
              <a:endParaRPr lang="en-US" sz="1200" dirty="0"/>
            </a:p>
          </p:txBody>
        </p:sp>
        <p:sp>
          <p:nvSpPr>
            <p:cNvPr id="34" name="TextBox 33"/>
            <p:cNvSpPr txBox="1"/>
            <p:nvPr/>
          </p:nvSpPr>
          <p:spPr>
            <a:xfrm>
              <a:off x="838200" y="4267200"/>
              <a:ext cx="914400" cy="276999"/>
            </a:xfrm>
            <a:prstGeom prst="rect">
              <a:avLst/>
            </a:prstGeom>
            <a:noFill/>
          </p:spPr>
          <p:txBody>
            <a:bodyPr wrap="square" rtlCol="0">
              <a:spAutoFit/>
            </a:bodyPr>
            <a:lstStyle/>
            <a:p>
              <a:pPr lvl="0" algn="ctr"/>
              <a:r>
                <a:rPr lang="en-US" sz="1200" dirty="0" smtClean="0"/>
                <a:t>Transfer</a:t>
              </a:r>
              <a:endParaRPr lang="en-US" sz="1200" dirty="0"/>
            </a:p>
          </p:txBody>
        </p:sp>
        <p:sp>
          <p:nvSpPr>
            <p:cNvPr id="35" name="TextBox 34"/>
            <p:cNvSpPr txBox="1"/>
            <p:nvPr/>
          </p:nvSpPr>
          <p:spPr>
            <a:xfrm>
              <a:off x="1524000" y="3962400"/>
              <a:ext cx="914400" cy="461665"/>
            </a:xfrm>
            <a:prstGeom prst="rect">
              <a:avLst/>
            </a:prstGeom>
            <a:noFill/>
          </p:spPr>
          <p:txBody>
            <a:bodyPr wrap="square" rtlCol="0">
              <a:spAutoFit/>
            </a:bodyPr>
            <a:lstStyle/>
            <a:p>
              <a:pPr lvl="0" algn="ctr"/>
              <a:r>
                <a:rPr lang="en-US" sz="1200" dirty="0" smtClean="0"/>
                <a:t>Certificate/Degree</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39552" y="404664"/>
            <a:ext cx="8065688" cy="786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4000" dirty="0" smtClean="0">
                <a:solidFill>
                  <a:srgbClr val="FEA022">
                    <a:lumMod val="75000"/>
                  </a:srgbClr>
                </a:solidFill>
              </a:rPr>
              <a:t>Statewide Programs of Study</a:t>
            </a:r>
            <a:endParaRPr lang="en-US" dirty="0"/>
          </a:p>
        </p:txBody>
      </p:sp>
      <p:sp>
        <p:nvSpPr>
          <p:cNvPr id="7" name="Content Placeholder 2"/>
          <p:cNvSpPr txBox="1">
            <a:spLocks/>
          </p:cNvSpPr>
          <p:nvPr/>
        </p:nvSpPr>
        <p:spPr bwMode="auto">
          <a:xfrm>
            <a:off x="609600" y="1371600"/>
            <a:ext cx="7620000" cy="4721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Source documents to inform local pathway design</a:t>
            </a:r>
          </a:p>
          <a:p>
            <a:r>
              <a:rPr lang="en-US" sz="2000" dirty="0" smtClean="0"/>
              <a:t>Discipline Faculty from K-12/CC convened</a:t>
            </a:r>
          </a:p>
          <a:p>
            <a:r>
              <a:rPr lang="en-US" sz="2000" dirty="0" smtClean="0"/>
              <a:t>Include:</a:t>
            </a:r>
          </a:p>
          <a:p>
            <a:pPr lvl="1"/>
            <a:r>
              <a:rPr lang="en-US" sz="1600" dirty="0" smtClean="0"/>
              <a:t>HS Course Sequences…CTE and GE</a:t>
            </a:r>
          </a:p>
          <a:p>
            <a:pPr lvl="1"/>
            <a:r>
              <a:rPr lang="en-US" sz="1600" dirty="0" smtClean="0"/>
              <a:t>College Course Sequence …CTE and GE</a:t>
            </a:r>
          </a:p>
          <a:p>
            <a:pPr lvl="1"/>
            <a:r>
              <a:rPr lang="en-US" sz="1600" dirty="0" smtClean="0"/>
              <a:t>Articulation and Dual Enrollment</a:t>
            </a:r>
          </a:p>
          <a:p>
            <a:pPr lvl="1"/>
            <a:r>
              <a:rPr lang="en-US" sz="1600" dirty="0" smtClean="0"/>
              <a:t>Occupations by Education Level</a:t>
            </a:r>
          </a:p>
          <a:p>
            <a:pPr lvl="1"/>
            <a:r>
              <a:rPr lang="en-US" sz="1600" dirty="0" smtClean="0"/>
              <a:t>Certifications and Credentials</a:t>
            </a:r>
          </a:p>
          <a:p>
            <a:r>
              <a:rPr lang="en-US" sz="2000" dirty="0" smtClean="0"/>
              <a:t>Agriculture, Business, Early Childhood Education, Elementary Education,  Film/TV/Media, Theatre Arts</a:t>
            </a:r>
          </a:p>
          <a:p>
            <a:r>
              <a:rPr lang="en-US" sz="2000" dirty="0" smtClean="0"/>
              <a:t>The basis for Online Counselor Toolkit</a:t>
            </a:r>
            <a:endParaRPr lang="en-US" sz="2000" dirty="0"/>
          </a:p>
        </p:txBody>
      </p:sp>
    </p:spTree>
    <p:extLst>
      <p:ext uri="{BB962C8B-B14F-4D97-AF65-F5344CB8AC3E}">
        <p14:creationId xmlns:p14="http://schemas.microsoft.com/office/powerpoint/2010/main" xmlns="" val="176190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17438"/>
            <a:ext cx="3581399" cy="914400"/>
          </a:xfrm>
        </p:spPr>
        <p:txBody>
          <a:bodyPr>
            <a:normAutofit/>
          </a:bodyPr>
          <a:lstStyle/>
          <a:p>
            <a:pPr algn="ctr"/>
            <a:r>
              <a:rPr lang="en-US" sz="2800" dirty="0" smtClean="0"/>
              <a:t>Statewide Template</a:t>
            </a:r>
            <a:endParaRPr lang="en-US" sz="2800" dirty="0"/>
          </a:p>
        </p:txBody>
      </p:sp>
      <p:pic>
        <p:nvPicPr>
          <p:cNvPr id="4" name="Picture 3" descr="BusinessPoS_Final.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xmlns="" val="3825850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024744" cy="982134"/>
          </a:xfrm>
        </p:spPr>
        <p:txBody>
          <a:bodyPr/>
          <a:lstStyle/>
          <a:p>
            <a:r>
              <a:rPr lang="en-US" dirty="0" smtClean="0">
                <a:solidFill>
                  <a:srgbClr val="D77C01"/>
                </a:solidFill>
              </a:rPr>
              <a:t>What is C-ID?</a:t>
            </a:r>
            <a:endParaRPr lang="en-US" dirty="0">
              <a:solidFill>
                <a:srgbClr val="D77C01"/>
              </a:solidFill>
            </a:endParaRPr>
          </a:p>
        </p:txBody>
      </p:sp>
      <p:sp>
        <p:nvSpPr>
          <p:cNvPr id="3" name="Content Placeholder 2"/>
          <p:cNvSpPr>
            <a:spLocks noGrp="1"/>
          </p:cNvSpPr>
          <p:nvPr>
            <p:ph idx="1"/>
          </p:nvPr>
        </p:nvSpPr>
        <p:spPr>
          <a:xfrm>
            <a:off x="838200" y="990600"/>
            <a:ext cx="7391400" cy="5534744"/>
          </a:xfrm>
        </p:spPr>
        <p:txBody>
          <a:bodyPr>
            <a:noAutofit/>
          </a:bodyPr>
          <a:lstStyle/>
          <a:p>
            <a:r>
              <a:rPr lang="en-US" sz="2000" dirty="0">
                <a:solidFill>
                  <a:srgbClr val="000000"/>
                </a:solidFill>
              </a:rPr>
              <a:t>F</a:t>
            </a:r>
            <a:r>
              <a:rPr lang="en-US" sz="2000" dirty="0" smtClean="0">
                <a:solidFill>
                  <a:srgbClr val="000000"/>
                </a:solidFill>
              </a:rPr>
              <a:t>aculty</a:t>
            </a:r>
            <a:r>
              <a:rPr lang="en-US" sz="2000" dirty="0">
                <a:solidFill>
                  <a:srgbClr val="000000"/>
                </a:solidFill>
              </a:rPr>
              <a:t>-driven </a:t>
            </a:r>
            <a:r>
              <a:rPr lang="en-US" sz="2000" dirty="0" smtClean="0">
                <a:solidFill>
                  <a:srgbClr val="000000"/>
                </a:solidFill>
              </a:rPr>
              <a:t>system</a:t>
            </a:r>
          </a:p>
          <a:p>
            <a:r>
              <a:rPr lang="en-US" sz="2000" dirty="0" smtClean="0">
                <a:solidFill>
                  <a:srgbClr val="000000"/>
                </a:solidFill>
              </a:rPr>
              <a:t>Assigns numbers to courses</a:t>
            </a:r>
          </a:p>
          <a:p>
            <a:pPr lvl="1">
              <a:buFont typeface="Wingdings" charset="2"/>
              <a:buChar char="ü"/>
            </a:pPr>
            <a:r>
              <a:rPr lang="en-US" sz="1800" dirty="0" smtClean="0">
                <a:solidFill>
                  <a:srgbClr val="000000"/>
                </a:solidFill>
              </a:rPr>
              <a:t>C</a:t>
            </a:r>
            <a:r>
              <a:rPr lang="en-US" sz="1800" dirty="0">
                <a:solidFill>
                  <a:srgbClr val="000000"/>
                </a:solidFill>
              </a:rPr>
              <a:t>-ID number </a:t>
            </a:r>
            <a:r>
              <a:rPr lang="en-US" sz="1800" dirty="0" smtClean="0">
                <a:solidFill>
                  <a:srgbClr val="000000"/>
                </a:solidFill>
              </a:rPr>
              <a:t>ties a course </a:t>
            </a:r>
            <a:r>
              <a:rPr lang="en-US" sz="1800" dirty="0">
                <a:solidFill>
                  <a:srgbClr val="000000"/>
                </a:solidFill>
              </a:rPr>
              <a:t>to a </a:t>
            </a:r>
            <a:r>
              <a:rPr lang="en-US" sz="1800" dirty="0" smtClean="0">
                <a:solidFill>
                  <a:srgbClr val="000000"/>
                </a:solidFill>
              </a:rPr>
              <a:t>“descriptor”</a:t>
            </a:r>
          </a:p>
          <a:p>
            <a:pPr lvl="1">
              <a:buFont typeface="Wingdings" charset="2"/>
              <a:buChar char="ü"/>
            </a:pPr>
            <a:r>
              <a:rPr lang="en-US" sz="1800" dirty="0">
                <a:solidFill>
                  <a:srgbClr val="000000"/>
                </a:solidFill>
              </a:rPr>
              <a:t>D</a:t>
            </a:r>
            <a:r>
              <a:rPr lang="en-US" sz="1800" dirty="0" smtClean="0">
                <a:solidFill>
                  <a:srgbClr val="000000"/>
                </a:solidFill>
              </a:rPr>
              <a:t>eveloped discipline faculty, reviewed statewide</a:t>
            </a:r>
          </a:p>
          <a:p>
            <a:pPr lvl="1">
              <a:buFont typeface="Wingdings" charset="2"/>
              <a:buChar char="ü"/>
            </a:pPr>
            <a:r>
              <a:rPr lang="en-US" sz="1800" dirty="0" smtClean="0">
                <a:solidFill>
                  <a:srgbClr val="000000"/>
                </a:solidFill>
              </a:rPr>
              <a:t>Transferable and Non-Transferable courses.</a:t>
            </a:r>
          </a:p>
          <a:p>
            <a:r>
              <a:rPr lang="en-US" sz="2000" dirty="0" smtClean="0">
                <a:solidFill>
                  <a:srgbClr val="000000"/>
                </a:solidFill>
              </a:rPr>
              <a:t>Individual </a:t>
            </a:r>
            <a:r>
              <a:rPr lang="en-US" sz="2000" dirty="0">
                <a:solidFill>
                  <a:srgbClr val="000000"/>
                </a:solidFill>
              </a:rPr>
              <a:t>college courses are compared to the minimum requirements set by these descriptors. </a:t>
            </a:r>
            <a:endParaRPr lang="en-US" sz="2000" dirty="0" smtClean="0">
              <a:solidFill>
                <a:srgbClr val="000000"/>
              </a:solidFill>
            </a:endParaRPr>
          </a:p>
          <a:p>
            <a:r>
              <a:rPr lang="en-US" sz="2000" dirty="0" smtClean="0">
                <a:solidFill>
                  <a:srgbClr val="000000"/>
                </a:solidFill>
              </a:rPr>
              <a:t>Any </a:t>
            </a:r>
            <a:r>
              <a:rPr lang="en-US" sz="2000" dirty="0">
                <a:solidFill>
                  <a:srgbClr val="000000"/>
                </a:solidFill>
              </a:rPr>
              <a:t>community college course that bears the C-ID </a:t>
            </a:r>
            <a:r>
              <a:rPr lang="en-US" sz="2000" dirty="0" err="1">
                <a:solidFill>
                  <a:srgbClr val="000000"/>
                </a:solidFill>
              </a:rPr>
              <a:t>supranumber</a:t>
            </a:r>
            <a:r>
              <a:rPr lang="en-US" sz="2000" dirty="0">
                <a:solidFill>
                  <a:srgbClr val="000000"/>
                </a:solidFill>
              </a:rPr>
              <a:t> conveys that faculty have determined it meets the published course content, rigor, and student learning outcomes. </a:t>
            </a:r>
            <a:endParaRPr lang="en-US" sz="2000" dirty="0" smtClean="0">
              <a:solidFill>
                <a:srgbClr val="000000"/>
              </a:solidFill>
            </a:endParaRPr>
          </a:p>
          <a:p>
            <a:r>
              <a:rPr lang="en-US" sz="2000" dirty="0" smtClean="0">
                <a:solidFill>
                  <a:srgbClr val="000000"/>
                </a:solidFill>
              </a:rPr>
              <a:t>To Review Descriptors: </a:t>
            </a:r>
            <a:r>
              <a:rPr lang="en-US" sz="2000" dirty="0" smtClean="0">
                <a:solidFill>
                  <a:srgbClr val="000000"/>
                </a:solidFill>
                <a:hlinkClick r:id="rId2"/>
              </a:rPr>
              <a:t>www.c-id.net</a:t>
            </a:r>
            <a:endParaRPr lang="en-US" sz="2000" dirty="0" smtClean="0">
              <a:solidFill>
                <a:srgbClr val="000000"/>
              </a:solidFill>
            </a:endParaRPr>
          </a:p>
          <a:p>
            <a:r>
              <a:rPr lang="en-US" sz="2000" dirty="0" smtClean="0">
                <a:solidFill>
                  <a:srgbClr val="000000"/>
                </a:solidFill>
              </a:rPr>
              <a:t>To identify courses aligned </a:t>
            </a:r>
            <a:r>
              <a:rPr lang="en-US" sz="2000" dirty="0">
                <a:solidFill>
                  <a:srgbClr val="000000"/>
                </a:solidFill>
              </a:rPr>
              <a:t>to descriptors: </a:t>
            </a:r>
            <a:r>
              <a:rPr lang="en-US" sz="2000" dirty="0" smtClean="0">
                <a:solidFill>
                  <a:srgbClr val="000000"/>
                </a:solidFill>
                <a:hlinkClick r:id="rId3"/>
              </a:rPr>
              <a:t>c</a:t>
            </a:r>
            <a:r>
              <a:rPr lang="en-US" sz="2000" dirty="0">
                <a:solidFill>
                  <a:srgbClr val="000000"/>
                </a:solidFill>
                <a:hlinkClick r:id="rId3"/>
              </a:rPr>
              <a:t>-</a:t>
            </a:r>
            <a:r>
              <a:rPr lang="en-US" sz="2000" dirty="0" err="1">
                <a:solidFill>
                  <a:srgbClr val="000000"/>
                </a:solidFill>
                <a:hlinkClick r:id="rId3"/>
              </a:rPr>
              <a:t>id.net</a:t>
            </a:r>
            <a:r>
              <a:rPr lang="en-US" sz="2000" dirty="0">
                <a:solidFill>
                  <a:srgbClr val="000000"/>
                </a:solidFill>
                <a:hlinkClick r:id="rId3"/>
              </a:rPr>
              <a:t>/</a:t>
            </a:r>
            <a:r>
              <a:rPr lang="en-US" sz="2000" dirty="0" err="1" smtClean="0">
                <a:solidFill>
                  <a:srgbClr val="000000"/>
                </a:solidFill>
                <a:hlinkClick r:id="rId3"/>
              </a:rPr>
              <a:t>course_compare</a:t>
            </a:r>
            <a:endParaRPr lang="en-US" sz="2000" dirty="0">
              <a:solidFill>
                <a:srgbClr val="000000"/>
              </a:solidFill>
            </a:endParaRPr>
          </a:p>
        </p:txBody>
      </p:sp>
    </p:spTree>
    <p:extLst>
      <p:ext uri="{BB962C8B-B14F-4D97-AF65-F5344CB8AC3E}">
        <p14:creationId xmlns:p14="http://schemas.microsoft.com/office/powerpoint/2010/main" xmlns="" val="1605857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Entry and Exit Points</a:t>
            </a:r>
            <a:endParaRPr lang="en-US" dirty="0"/>
          </a:p>
        </p:txBody>
      </p:sp>
      <p:pic>
        <p:nvPicPr>
          <p:cNvPr id="5" name="Content Placeholder 3"/>
          <p:cNvPicPr>
            <a:picLocks noGrp="1"/>
          </p:cNvPicPr>
          <p:nvPr>
            <p:ph idx="1"/>
          </p:nvPr>
        </p:nvPicPr>
        <p:blipFill>
          <a:blip r:embed="rId2" cstate="print"/>
          <a:srcRect l="474" r="474"/>
          <a:stretch>
            <a:fillRect/>
          </a:stretch>
        </p:blipFill>
        <p:spPr>
          <a:xfrm>
            <a:off x="457200" y="1600200"/>
            <a:ext cx="8382000" cy="4724400"/>
          </a:xfrm>
          <a:prstGeom prst="rect">
            <a:avLst/>
          </a:prstGeom>
          <a:ln>
            <a:solidFill>
              <a:schemeClr val="tx1"/>
            </a:solidFill>
          </a:ln>
        </p:spPr>
      </p:pic>
      <p:pic>
        <p:nvPicPr>
          <p:cNvPr id="6" name="Picture 5" descr="JFF_NewLogo_Stacked.ep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39000" y="6096000"/>
            <a:ext cx="1613205" cy="452594"/>
          </a:xfrm>
          <a:prstGeom prst="rect">
            <a:avLst/>
          </a:prstGeom>
        </p:spPr>
      </p:pic>
    </p:spTree>
    <p:extLst>
      <p:ext uri="{BB962C8B-B14F-4D97-AF65-F5344CB8AC3E}">
        <p14:creationId xmlns:p14="http://schemas.microsoft.com/office/powerpoint/2010/main" xmlns="" val="163104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Support</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a:solidFill>
                  <a:srgbClr val="000000"/>
                </a:solidFill>
              </a:rPr>
              <a:t>Transition support between levels of the pathway </a:t>
            </a:r>
            <a:endParaRPr lang="en-US" dirty="0" smtClean="0">
              <a:solidFill>
                <a:srgbClr val="000000"/>
              </a:solidFill>
            </a:endParaRPr>
          </a:p>
          <a:p>
            <a:pPr lvl="1"/>
            <a:r>
              <a:rPr lang="en-US" dirty="0" smtClean="0">
                <a:solidFill>
                  <a:srgbClr val="000000"/>
                </a:solidFill>
              </a:rPr>
              <a:t>Dual Enrollment Coordinator</a:t>
            </a:r>
          </a:p>
          <a:p>
            <a:pPr lvl="1"/>
            <a:r>
              <a:rPr lang="en-US" dirty="0" smtClean="0">
                <a:solidFill>
                  <a:srgbClr val="000000"/>
                </a:solidFill>
              </a:rPr>
              <a:t>High School Counselor</a:t>
            </a:r>
          </a:p>
          <a:p>
            <a:pPr lvl="1"/>
            <a:r>
              <a:rPr lang="en-US" dirty="0" smtClean="0">
                <a:solidFill>
                  <a:srgbClr val="000000"/>
                </a:solidFill>
              </a:rPr>
              <a:t>Campus Hubs</a:t>
            </a:r>
          </a:p>
          <a:p>
            <a:pPr lvl="1"/>
            <a:r>
              <a:rPr lang="en-US" dirty="0" smtClean="0">
                <a:solidFill>
                  <a:srgbClr val="000000"/>
                </a:solidFill>
              </a:rPr>
              <a:t>Designated CTE Counselor</a:t>
            </a:r>
            <a:endParaRPr lang="en-US" dirty="0">
              <a:solidFill>
                <a:srgbClr val="000000"/>
              </a:solidFill>
            </a:endParaRPr>
          </a:p>
          <a:p>
            <a:r>
              <a:rPr lang="en-US" dirty="0">
                <a:solidFill>
                  <a:srgbClr val="000000"/>
                </a:solidFill>
              </a:rPr>
              <a:t>Career counseling/navigation services that are proactive and integrated within pathways </a:t>
            </a:r>
            <a:endParaRPr lang="en-US" dirty="0" smtClean="0">
              <a:solidFill>
                <a:srgbClr val="000000"/>
              </a:solidFill>
            </a:endParaRPr>
          </a:p>
          <a:p>
            <a:pPr lvl="1"/>
            <a:r>
              <a:rPr lang="en-US" dirty="0" smtClean="0">
                <a:solidFill>
                  <a:srgbClr val="000000"/>
                </a:solidFill>
              </a:rPr>
              <a:t>College and Career Choices Curriculum (10 Year Plan)</a:t>
            </a:r>
          </a:p>
          <a:p>
            <a:pPr lvl="1"/>
            <a:r>
              <a:rPr lang="en-US" dirty="0" smtClean="0">
                <a:solidFill>
                  <a:srgbClr val="000000"/>
                </a:solidFill>
              </a:rPr>
              <a:t>Counselor Toolkit</a:t>
            </a:r>
            <a:endParaRPr lang="en-US" dirty="0">
              <a:solidFill>
                <a:srgbClr val="000000"/>
              </a:solidFill>
            </a:endParaRPr>
          </a:p>
          <a:p>
            <a:r>
              <a:rPr lang="en-US" dirty="0">
                <a:solidFill>
                  <a:srgbClr val="000000"/>
                </a:solidFill>
              </a:rPr>
              <a:t>Organized and comprehensive support </a:t>
            </a:r>
            <a:r>
              <a:rPr lang="en-US" dirty="0" smtClean="0">
                <a:solidFill>
                  <a:srgbClr val="000000"/>
                </a:solidFill>
              </a:rPr>
              <a:t>services</a:t>
            </a:r>
          </a:p>
          <a:p>
            <a:pPr lvl="1"/>
            <a:r>
              <a:rPr lang="en-US" dirty="0" smtClean="0">
                <a:solidFill>
                  <a:srgbClr val="000000"/>
                </a:solidFill>
              </a:rPr>
              <a:t>Student Remediation</a:t>
            </a:r>
          </a:p>
          <a:p>
            <a:pPr lvl="1"/>
            <a:r>
              <a:rPr lang="en-US" dirty="0" smtClean="0">
                <a:solidFill>
                  <a:srgbClr val="000000"/>
                </a:solidFill>
              </a:rPr>
              <a:t>Contextualized Learning</a:t>
            </a:r>
          </a:p>
          <a:p>
            <a:pPr lvl="1"/>
            <a:r>
              <a:rPr lang="en-US" dirty="0" smtClean="0">
                <a:solidFill>
                  <a:srgbClr val="000000"/>
                </a:solidFill>
              </a:rPr>
              <a:t>Small Learning Communities</a:t>
            </a:r>
            <a:endParaRPr lang="en-US" dirty="0"/>
          </a:p>
        </p:txBody>
      </p:sp>
    </p:spTree>
    <p:extLst>
      <p:ext uri="{BB962C8B-B14F-4D97-AF65-F5344CB8AC3E}">
        <p14:creationId xmlns:p14="http://schemas.microsoft.com/office/powerpoint/2010/main" xmlns="" val="1160891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10385378">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6B6EB-8CCB-429C-9D3B-EA09378A3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TS010385378.potx</Template>
  <TotalTime>176</TotalTime>
  <Words>1184</Words>
  <Application>Microsoft Office PowerPoint</Application>
  <PresentationFormat>On-screen Show (4:3)</PresentationFormat>
  <Paragraphs>172</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TS010385378</vt:lpstr>
      <vt:lpstr>Structured Career Pathways</vt:lpstr>
      <vt:lpstr>ASCCC Initiatives related to Career Pathways</vt:lpstr>
      <vt:lpstr>What is a Career Pathway?</vt:lpstr>
      <vt:lpstr>Slide 4</vt:lpstr>
      <vt:lpstr>Slide 5</vt:lpstr>
      <vt:lpstr>Statewide Template</vt:lpstr>
      <vt:lpstr>What is C-ID?</vt:lpstr>
      <vt:lpstr>Multiple Entry and Exit Points</vt:lpstr>
      <vt:lpstr>Student Support</vt:lpstr>
      <vt:lpstr>Counselor Toolkit Online</vt:lpstr>
      <vt:lpstr>Slide 11</vt:lpstr>
      <vt:lpstr>The Online Toolkit Applications…</vt:lpstr>
      <vt:lpstr>Integrating the “Real World”</vt:lpstr>
      <vt:lpstr>Acceleration</vt:lpstr>
      <vt:lpstr>Dual Enrollment</vt:lpstr>
      <vt:lpstr>Title 5 Language: Articulation</vt:lpstr>
      <vt:lpstr>Benefits of Articulation &amp; Dual Enrollment</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Controller</dc:creator>
  <cp:lastModifiedBy>Academic Senate</cp:lastModifiedBy>
  <cp:revision>23</cp:revision>
  <dcterms:modified xsi:type="dcterms:W3CDTF">2015-05-14T16:59:03Z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TC103853789990</vt:lpwstr>
  </property>
</Properties>
</file>