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93" name="Google Shape;93;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591d650c4_0_1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591d650c4_0_1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g5591d650c4_0_11: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49e07e85c_0_5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549e07e85c_0_5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182" name="Google Shape;182;g549e07e85c_0_5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7be98897d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57be98897d_0_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193" name="Google Shape;193;g57be98897d_0_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Jessica</a:t>
            </a:r>
            <a:endParaRPr/>
          </a:p>
        </p:txBody>
      </p:sp>
      <p:sp>
        <p:nvSpPr>
          <p:cNvPr id="203" name="Google Shape;203;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5a840a2be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5a840a2be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6" name="Google Shape;226;g55a840a2be_0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236" name="Google Shape;236;p2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 name="Google Shape;246;p2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7" name="Google Shape;257;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Jessica </a:t>
            </a:r>
            <a:endParaRPr/>
          </a:p>
        </p:txBody>
      </p:sp>
      <p:sp>
        <p:nvSpPr>
          <p:cNvPr id="268" name="Google Shape;268;p2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102" name="Google Shape;102;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7be98897d_0_3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7be98897d_0_3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9" name="Google Shape;279;g57be98897d_0_32: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7be98897d_0_4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7be98897d_0_4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1" name="Google Shape;291;g57be98897d_0_41: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41:notes"/>
          <p:cNvSpPr txBox="1"/>
          <p:nvPr>
            <p:ph idx="1" type="body"/>
          </p:nvPr>
        </p:nvSpPr>
        <p:spPr>
          <a:xfrm>
            <a:off x="701040" y="4415790"/>
            <a:ext cx="5608320" cy="418338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301" name="Google Shape;301;p4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4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1" name="Google Shape;311;p4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49e07e85c_0_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Jessic, Ty and Randy</a:t>
            </a:r>
            <a:endParaRPr/>
          </a:p>
        </p:txBody>
      </p:sp>
      <p:sp>
        <p:nvSpPr>
          <p:cNvPr id="111" name="Google Shape;111;g549e07e85c_0_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49e07e85c_0_2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Jessica</a:t>
            </a:r>
            <a:endParaRPr/>
          </a:p>
        </p:txBody>
      </p:sp>
      <p:sp>
        <p:nvSpPr>
          <p:cNvPr id="120" name="Google Shape;120;g549e07e85c_0_2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49e07e85c_0_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Ty</a:t>
            </a:r>
            <a:endParaRPr/>
          </a:p>
        </p:txBody>
      </p:sp>
      <p:sp>
        <p:nvSpPr>
          <p:cNvPr id="131" name="Google Shape;131;g549e07e85c_0_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142" name="Google Shape;142;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148" name="Google Shape;148;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591d650c4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591d650c4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Jessica and Ty</a:t>
            </a:r>
            <a:endParaRPr/>
          </a:p>
        </p:txBody>
      </p:sp>
      <p:sp>
        <p:nvSpPr>
          <p:cNvPr id="155" name="Google Shape;155;g5591d650c4_0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49e07e85c_0_2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Randy</a:t>
            </a:r>
            <a:endParaRPr/>
          </a:p>
        </p:txBody>
      </p:sp>
      <p:sp>
        <p:nvSpPr>
          <p:cNvPr id="163" name="Google Shape;163;g549e07e85c_0_2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2"/>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 name="Google Shape;20;p2"/>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txBox="1"/>
          <p:nvPr>
            <p:ph idx="1" type="body"/>
          </p:nvPr>
        </p:nvSpPr>
        <p:spPr>
          <a:xfrm rot="5400000">
            <a:off x="2133600" y="-76200"/>
            <a:ext cx="4876800" cy="82296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11"/>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2"/>
          <p:cNvSpPr txBox="1"/>
          <p:nvPr>
            <p:ph type="title"/>
          </p:nvPr>
        </p:nvSpPr>
        <p:spPr>
          <a:xfrm rot="5400000">
            <a:off x="4724400" y="2514600"/>
            <a:ext cx="5867400" cy="205740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2"/>
          <p:cNvSpPr txBox="1"/>
          <p:nvPr>
            <p:ph idx="1" type="body"/>
          </p:nvPr>
        </p:nvSpPr>
        <p:spPr>
          <a:xfrm rot="5400000">
            <a:off x="533400" y="533400"/>
            <a:ext cx="5867400" cy="60198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12"/>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 name="Shape 23"/>
        <p:cNvGrpSpPr/>
        <p:nvPr/>
      </p:nvGrpSpPr>
      <p:grpSpPr>
        <a:xfrm>
          <a:off x="0" y="0"/>
          <a:ext cx="0" cy="0"/>
          <a:chOff x="0" y="0"/>
          <a:chExt cx="0" cy="0"/>
        </a:xfrm>
      </p:grpSpPr>
      <p:sp>
        <p:nvSpPr>
          <p:cNvPr id="24" name="Google Shape;24;p3"/>
          <p:cNvSpPr txBox="1"/>
          <p:nvPr>
            <p:ph type="ctrTitle"/>
          </p:nvPr>
        </p:nvSpPr>
        <p:spPr>
          <a:xfrm>
            <a:off x="685800" y="1371601"/>
            <a:ext cx="7848600" cy="192722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5400"/>
              <a:buFont typeface="Calibri"/>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subTitle"/>
          </p:nvPr>
        </p:nvSpPr>
        <p:spPr>
          <a:xfrm>
            <a:off x="685800" y="3505200"/>
            <a:ext cx="6400800" cy="1752600"/>
          </a:xfrm>
          <a:prstGeom prst="rect">
            <a:avLst/>
          </a:prstGeom>
          <a:noFill/>
          <a:ln>
            <a:noFill/>
          </a:ln>
        </p:spPr>
        <p:txBody>
          <a:bodyPr anchorCtr="0" anchor="t" bIns="45700" lIns="91425" spcFirstLastPara="1" rIns="91425" wrap="square" tIns="4570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p:txBody>
      </p:sp>
      <p:sp>
        <p:nvSpPr>
          <p:cNvPr id="26" name="Google Shape;26;p3"/>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9" name="Google Shape;29;p3"/>
          <p:cNvCxnSpPr/>
          <p:nvPr/>
        </p:nvCxnSpPr>
        <p:spPr>
          <a:xfrm>
            <a:off x="685800" y="3398521"/>
            <a:ext cx="784860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457200" y="1673352"/>
            <a:ext cx="4038600" cy="4718304"/>
          </a:xfrm>
          <a:prstGeom prst="rect">
            <a:avLst/>
          </a:prstGeom>
          <a:noFill/>
          <a:ln>
            <a:noFill/>
          </a:ln>
        </p:spPr>
        <p:txBody>
          <a:bodyPr anchorCtr="0" anchor="t" bIns="45700" lIns="91425" spcFirstLastPara="1" rIns="91425" wrap="square" tIns="45700"/>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3" name="Google Shape;33;p4"/>
          <p:cNvSpPr txBox="1"/>
          <p:nvPr>
            <p:ph idx="2" type="body"/>
          </p:nvPr>
        </p:nvSpPr>
        <p:spPr>
          <a:xfrm>
            <a:off x="4648200" y="1673352"/>
            <a:ext cx="4038600" cy="4718304"/>
          </a:xfrm>
          <a:prstGeom prst="rect">
            <a:avLst/>
          </a:prstGeom>
          <a:noFill/>
          <a:ln>
            <a:noFill/>
          </a:ln>
        </p:spPr>
        <p:txBody>
          <a:bodyPr anchorCtr="0" anchor="t" bIns="45700" lIns="91425" spcFirstLastPara="1" rIns="91425" wrap="square" tIns="45700"/>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4" name="Google Shape;34;p4"/>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7" name="Shape 37"/>
        <p:cNvGrpSpPr/>
        <p:nvPr/>
      </p:nvGrpSpPr>
      <p:grpSpPr>
        <a:xfrm>
          <a:off x="0" y="0"/>
          <a:ext cx="0" cy="0"/>
          <a:chOff x="0" y="0"/>
          <a:chExt cx="0" cy="0"/>
        </a:xfrm>
      </p:grpSpPr>
      <p:sp>
        <p:nvSpPr>
          <p:cNvPr id="38" name="Google Shape;38;p5"/>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2"/>
        </a:solidFill>
      </p:bgPr>
    </p:bg>
    <p:spTree>
      <p:nvGrpSpPr>
        <p:cNvPr id="41" name="Shape 41"/>
        <p:cNvGrpSpPr/>
        <p:nvPr/>
      </p:nvGrpSpPr>
      <p:grpSpPr>
        <a:xfrm>
          <a:off x="0" y="0"/>
          <a:ext cx="0" cy="0"/>
          <a:chOff x="0" y="0"/>
          <a:chExt cx="0" cy="0"/>
        </a:xfrm>
      </p:grpSpPr>
      <p:sp>
        <p:nvSpPr>
          <p:cNvPr id="42" name="Google Shape;42;p6"/>
          <p:cNvSpPr txBox="1"/>
          <p:nvPr>
            <p:ph type="title"/>
          </p:nvPr>
        </p:nvSpPr>
        <p:spPr>
          <a:xfrm>
            <a:off x="722313" y="2362201"/>
            <a:ext cx="7772400" cy="220027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4800"/>
              <a:buFont typeface="Calibri"/>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722313" y="4626865"/>
            <a:ext cx="7772400" cy="1500187"/>
          </a:xfrm>
          <a:prstGeom prst="rect">
            <a:avLst/>
          </a:prstGeom>
          <a:noFill/>
          <a:ln>
            <a:noFill/>
          </a:ln>
        </p:spPr>
        <p:txBody>
          <a:bodyPr anchorCtr="0" anchor="t" bIns="45700" lIns="91425" spcFirstLastPara="1" rIns="91425" wrap="square" tIns="45700"/>
          <a:lstStyle>
            <a:lvl1pPr indent="-228600" lvl="0" marL="457200" algn="l">
              <a:spcBef>
                <a:spcPts val="480"/>
              </a:spcBef>
              <a:spcAft>
                <a:spcPts val="0"/>
              </a:spcAft>
              <a:buSzPts val="2040"/>
              <a:buNone/>
              <a:defRPr sz="2400">
                <a:solidFill>
                  <a:schemeClr val="lt2"/>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44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SzPts val="1400"/>
              <a:buNone/>
              <a:defRPr sz="1400">
                <a:solidFill>
                  <a:schemeClr val="lt1"/>
                </a:solidFill>
              </a:defRPr>
            </a:lvl9pPr>
          </a:lstStyle>
          <a:p/>
        </p:txBody>
      </p:sp>
      <p:sp>
        <p:nvSpPr>
          <p:cNvPr id="44" name="Google Shape;44;p6"/>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7" name="Google Shape;47;p6"/>
          <p:cNvCxnSpPr/>
          <p:nvPr/>
        </p:nvCxnSpPr>
        <p:spPr>
          <a:xfrm>
            <a:off x="731520" y="4599433"/>
            <a:ext cx="7848600" cy="1588"/>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457200" y="1676400"/>
            <a:ext cx="3931920" cy="639763"/>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1700"/>
              <a:buNone/>
              <a:defRPr b="0"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1" name="Google Shape;51;p7"/>
          <p:cNvSpPr txBox="1"/>
          <p:nvPr>
            <p:ph idx="2" type="body"/>
          </p:nvPr>
        </p:nvSpPr>
        <p:spPr>
          <a:xfrm>
            <a:off x="457200" y="2438400"/>
            <a:ext cx="3931920" cy="3951288"/>
          </a:xfrm>
          <a:prstGeom prst="rect">
            <a:avLst/>
          </a:prstGeom>
          <a:noFill/>
          <a:ln>
            <a:noFill/>
          </a:ln>
        </p:spPr>
        <p:txBody>
          <a:bodyPr anchorCtr="0" anchor="t" bIns="45700" lIns="91425" spcFirstLastPara="1" rIns="91425" wrap="square" tIns="45700"/>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2" name="Google Shape;52;p7"/>
          <p:cNvSpPr txBox="1"/>
          <p:nvPr>
            <p:ph idx="3" type="body"/>
          </p:nvPr>
        </p:nvSpPr>
        <p:spPr>
          <a:xfrm>
            <a:off x="4754880" y="1676400"/>
            <a:ext cx="3931920" cy="639763"/>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1700"/>
              <a:buNone/>
              <a:defRPr b="0" sz="2000">
                <a:solidFill>
                  <a:schemeClr val="dk2"/>
                </a:solidFill>
                <a:latin typeface="Calibri"/>
                <a:ea typeface="Calibri"/>
                <a:cs typeface="Calibri"/>
                <a:sym typeface="Calibri"/>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3" name="Google Shape;53;p7"/>
          <p:cNvSpPr txBox="1"/>
          <p:nvPr>
            <p:ph idx="4" type="body"/>
          </p:nvPr>
        </p:nvSpPr>
        <p:spPr>
          <a:xfrm>
            <a:off x="4754880" y="2438400"/>
            <a:ext cx="3931920" cy="3951288"/>
          </a:xfrm>
          <a:prstGeom prst="rect">
            <a:avLst/>
          </a:prstGeom>
          <a:noFill/>
          <a:ln>
            <a:noFill/>
          </a:ln>
        </p:spPr>
        <p:txBody>
          <a:bodyPr anchorCtr="0" anchor="t" bIns="45700" lIns="91425" spcFirstLastPara="1" rIns="91425" wrap="square" tIns="45700"/>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4" name="Google Shape;54;p7"/>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7" name="Google Shape;57;p7"/>
          <p:cNvCxnSpPr/>
          <p:nvPr/>
        </p:nvCxnSpPr>
        <p:spPr>
          <a:xfrm rot="5400000">
            <a:off x="2217817" y="4045823"/>
            <a:ext cx="4709160" cy="794"/>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8" name="Shape 58"/>
        <p:cNvGrpSpPr/>
        <p:nvPr/>
      </p:nvGrpSpPr>
      <p:grpSpPr>
        <a:xfrm>
          <a:off x="0" y="0"/>
          <a:ext cx="0" cy="0"/>
          <a:chOff x="0" y="0"/>
          <a:chExt cx="0" cy="0"/>
        </a:xfrm>
      </p:grpSpPr>
      <p:sp>
        <p:nvSpPr>
          <p:cNvPr id="59" name="Google Shape;59;p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457200" y="792080"/>
            <a:ext cx="2139696" cy="1261872"/>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2400"/>
              <a:buFont typeface="Calibri"/>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2971800" y="792080"/>
            <a:ext cx="5715000" cy="5577840"/>
          </a:xfrm>
          <a:prstGeom prst="rect">
            <a:avLst/>
          </a:prstGeom>
          <a:noFill/>
          <a:ln>
            <a:noFill/>
          </a:ln>
        </p:spPr>
        <p:txBody>
          <a:bodyPr anchorCtr="0" anchor="t" bIns="45700" lIns="91425" spcFirstLastPara="1" rIns="91425" wrap="square" tIns="45700"/>
          <a:lstStyle>
            <a:lvl1pPr indent="-401320" lvl="0" marL="457200" algn="l">
              <a:spcBef>
                <a:spcPts val="640"/>
              </a:spcBef>
              <a:spcAft>
                <a:spcPts val="0"/>
              </a:spcAft>
              <a:buSzPts val="2720"/>
              <a:buChar char="•"/>
              <a:defRPr sz="3200"/>
            </a:lvl1pPr>
            <a:lvl2pPr indent="-379730" lvl="1" marL="914400" algn="l">
              <a:spcBef>
                <a:spcPts val="560"/>
              </a:spcBef>
              <a:spcAft>
                <a:spcPts val="0"/>
              </a:spcAft>
              <a:buSzPts val="2380"/>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6" name="Google Shape;66;p9"/>
          <p:cNvSpPr txBox="1"/>
          <p:nvPr>
            <p:ph idx="2" type="body"/>
          </p:nvPr>
        </p:nvSpPr>
        <p:spPr>
          <a:xfrm>
            <a:off x="457201" y="2130554"/>
            <a:ext cx="2139696" cy="4243615"/>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7" name="Google Shape;67;p9"/>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0" name="Google Shape;70;p9"/>
          <p:cNvCxnSpPr/>
          <p:nvPr/>
        </p:nvCxnSpPr>
        <p:spPr>
          <a:xfrm rot="5400000">
            <a:off x="-13116" y="3580206"/>
            <a:ext cx="557784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457200" y="792480"/>
            <a:ext cx="2142680" cy="126492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2400"/>
              <a:buFont typeface="Calibri"/>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p:nvPr>
            <p:ph idx="2" type="pic"/>
          </p:nvPr>
        </p:nvSpPr>
        <p:spPr>
          <a:xfrm>
            <a:off x="2858610" y="838201"/>
            <a:ext cx="590439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txBody>
          <a:bodyPr anchorCtr="0" anchor="t" bIns="45700" lIns="91425" spcFirstLastPara="1" rIns="91425" wrap="square" tIns="45700"/>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4" name="Google Shape;74;p10"/>
          <p:cNvSpPr txBox="1"/>
          <p:nvPr>
            <p:ph idx="1" type="body"/>
          </p:nvPr>
        </p:nvSpPr>
        <p:spPr>
          <a:xfrm>
            <a:off x="457200" y="2133600"/>
            <a:ext cx="2139696" cy="424281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5" name="Google Shape;75;p10"/>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220787"/>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4000"/>
              <a:buFont typeface="Calibri"/>
              <a:buNone/>
              <a:defRPr b="0" i="0" sz="4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Calibri"/>
                <a:ea typeface="Calibri"/>
                <a:cs typeface="Calibri"/>
                <a:sym typeface="Calibri"/>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Calibri"/>
                <a:ea typeface="Calibri"/>
                <a:cs typeface="Calibri"/>
                <a:sym typeface="Calibri"/>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3" name="Google Shape;13;p1"/>
          <p:cNvSpPr/>
          <p:nvPr/>
        </p:nvSpPr>
        <p:spPr>
          <a:xfrm>
            <a:off x="0" y="0"/>
            <a:ext cx="914400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Calibri"/>
                <a:ea typeface="Calibri"/>
                <a:cs typeface="Calibri"/>
                <a:sym typeface="Calibri"/>
              </a:defRPr>
            </a:lvl1pPr>
            <a:lvl2pPr indent="0" lvl="1" marL="0" marR="0" rtl="0" algn="l">
              <a:spcBef>
                <a:spcPts val="0"/>
              </a:spcBef>
              <a:buNone/>
              <a:defRPr b="1" i="0" sz="1400" u="none" cap="none" strike="noStrike">
                <a:solidFill>
                  <a:srgbClr val="FFFFFF"/>
                </a:solidFill>
                <a:latin typeface="Calibri"/>
                <a:ea typeface="Calibri"/>
                <a:cs typeface="Calibri"/>
                <a:sym typeface="Calibri"/>
              </a:defRPr>
            </a:lvl2pPr>
            <a:lvl3pPr indent="0" lvl="2" marL="0" marR="0" rtl="0" algn="l">
              <a:spcBef>
                <a:spcPts val="0"/>
              </a:spcBef>
              <a:buNone/>
              <a:defRPr b="1" i="0" sz="1400" u="none" cap="none" strike="noStrike">
                <a:solidFill>
                  <a:srgbClr val="FFFFFF"/>
                </a:solidFill>
                <a:latin typeface="Calibri"/>
                <a:ea typeface="Calibri"/>
                <a:cs typeface="Calibri"/>
                <a:sym typeface="Calibri"/>
              </a:defRPr>
            </a:lvl3pPr>
            <a:lvl4pPr indent="0" lvl="3" marL="0" marR="0" rtl="0" algn="l">
              <a:spcBef>
                <a:spcPts val="0"/>
              </a:spcBef>
              <a:buNone/>
              <a:defRPr b="1" i="0" sz="1400" u="none" cap="none" strike="noStrike">
                <a:solidFill>
                  <a:srgbClr val="FFFFFF"/>
                </a:solidFill>
                <a:latin typeface="Calibri"/>
                <a:ea typeface="Calibri"/>
                <a:cs typeface="Calibri"/>
                <a:sym typeface="Calibri"/>
              </a:defRPr>
            </a:lvl4pPr>
            <a:lvl5pPr indent="0" lvl="4" marL="0" marR="0" rtl="0" algn="l">
              <a:spcBef>
                <a:spcPts val="0"/>
              </a:spcBef>
              <a:buNone/>
              <a:defRPr b="1" i="0" sz="1400" u="none" cap="none" strike="noStrike">
                <a:solidFill>
                  <a:srgbClr val="FFFFFF"/>
                </a:solidFill>
                <a:latin typeface="Calibri"/>
                <a:ea typeface="Calibri"/>
                <a:cs typeface="Calibri"/>
                <a:sym typeface="Calibri"/>
              </a:defRPr>
            </a:lvl5pPr>
            <a:lvl6pPr indent="0" lvl="5" marL="0" marR="0" rtl="0" algn="l">
              <a:spcBef>
                <a:spcPts val="0"/>
              </a:spcBef>
              <a:buNone/>
              <a:defRPr b="1" i="0" sz="1400" u="none" cap="none" strike="noStrike">
                <a:solidFill>
                  <a:srgbClr val="FFFFFF"/>
                </a:solidFill>
                <a:latin typeface="Calibri"/>
                <a:ea typeface="Calibri"/>
                <a:cs typeface="Calibri"/>
                <a:sym typeface="Calibri"/>
              </a:defRPr>
            </a:lvl6pPr>
            <a:lvl7pPr indent="0" lvl="6" marL="0" marR="0" rtl="0" algn="l">
              <a:spcBef>
                <a:spcPts val="0"/>
              </a:spcBef>
              <a:buNone/>
              <a:defRPr b="1" i="0" sz="1400" u="none" cap="none" strike="noStrike">
                <a:solidFill>
                  <a:srgbClr val="FFFFFF"/>
                </a:solidFill>
                <a:latin typeface="Calibri"/>
                <a:ea typeface="Calibri"/>
                <a:cs typeface="Calibri"/>
                <a:sym typeface="Calibri"/>
              </a:defRPr>
            </a:lvl7pPr>
            <a:lvl8pPr indent="0" lvl="7" marL="0" marR="0" rtl="0" algn="l">
              <a:spcBef>
                <a:spcPts val="0"/>
              </a:spcBef>
              <a:buNone/>
              <a:defRPr b="1" i="0" sz="1400" u="none" cap="none" strike="noStrike">
                <a:solidFill>
                  <a:srgbClr val="FFFFFF"/>
                </a:solidFill>
                <a:latin typeface="Calibri"/>
                <a:ea typeface="Calibri"/>
                <a:cs typeface="Calibri"/>
                <a:sym typeface="Calibri"/>
              </a:defRPr>
            </a:lvl8pPr>
            <a:lvl9pPr indent="0" lvl="8" marL="0" marR="0" rtl="0" algn="l">
              <a:spcBef>
                <a:spcPts val="0"/>
              </a:spcBef>
              <a:buNone/>
              <a:defRPr b="1" i="0" sz="14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cccedplan.org/" TargetMode="External"/><Relationship Id="rId4" Type="http://schemas.openxmlformats.org/officeDocument/2006/relationships/hyperlink" Target="https://www.economicmodeling.com/student-success/" TargetMode="External"/><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hyperlink" Target="https://cccedplan.org/ccc-mypath/ccc-mypath-overview" TargetMode="External"/><Relationship Id="rId5" Type="http://schemas.openxmlformats.org/officeDocument/2006/relationships/hyperlink" Target="https://tinyurl.com/CCC-GP2018" TargetMode="External"/><Relationship Id="rId6" Type="http://schemas.openxmlformats.org/officeDocument/2006/relationships/hyperlink" Target="https://www.asccc.org/guided-pathway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3"/>
          <p:cNvSpPr txBox="1"/>
          <p:nvPr>
            <p:ph type="ctrTitle"/>
          </p:nvPr>
        </p:nvSpPr>
        <p:spPr>
          <a:xfrm>
            <a:off x="0" y="1693621"/>
            <a:ext cx="9143999" cy="13001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C00000"/>
              </a:buClr>
              <a:buSzPts val="6600"/>
              <a:buFont typeface="Times New Roman"/>
              <a:buNone/>
            </a:pPr>
            <a:r>
              <a:rPr b="1" lang="en-US" sz="3600">
                <a:solidFill>
                  <a:srgbClr val="C00000"/>
                </a:solidFill>
                <a:latin typeface="Times New Roman"/>
                <a:ea typeface="Times New Roman"/>
                <a:cs typeface="Times New Roman"/>
                <a:sym typeface="Times New Roman"/>
              </a:rPr>
              <a:t>Student Journeys and the Guided Pathways Onboarding Process</a:t>
            </a:r>
            <a:endParaRPr sz="3600">
              <a:latin typeface="Times New Roman"/>
              <a:ea typeface="Times New Roman"/>
              <a:cs typeface="Times New Roman"/>
              <a:sym typeface="Times New Roman"/>
            </a:endParaRPr>
          </a:p>
        </p:txBody>
      </p:sp>
      <p:sp>
        <p:nvSpPr>
          <p:cNvPr id="96" name="Google Shape;96;p13"/>
          <p:cNvSpPr txBox="1"/>
          <p:nvPr>
            <p:ph idx="1" type="subTitle"/>
          </p:nvPr>
        </p:nvSpPr>
        <p:spPr>
          <a:xfrm>
            <a:off x="466475" y="3607500"/>
            <a:ext cx="8226600" cy="20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40"/>
              <a:buNone/>
            </a:pPr>
            <a:r>
              <a:rPr b="1" lang="en-US">
                <a:latin typeface="Times New Roman"/>
                <a:ea typeface="Times New Roman"/>
                <a:cs typeface="Times New Roman"/>
                <a:sym typeface="Times New Roman"/>
              </a:rPr>
              <a:t>Presenters: </a:t>
            </a:r>
            <a:endParaRPr/>
          </a:p>
          <a:p>
            <a:pPr indent="0" lvl="0" marL="0" rtl="0" algn="l">
              <a:spcBef>
                <a:spcPts val="360"/>
              </a:spcBef>
              <a:spcAft>
                <a:spcPts val="0"/>
              </a:spcAft>
              <a:buSzPts val="1530"/>
              <a:buNone/>
            </a:pPr>
            <a:r>
              <a:rPr lang="en-US" sz="1800"/>
              <a:t>Jessica Alabi, Orange Coast College, Guided Pathways Task Force</a:t>
            </a:r>
            <a:endParaRPr sz="1800"/>
          </a:p>
          <a:p>
            <a:pPr indent="0" lvl="0" marL="0" rtl="0" algn="l">
              <a:spcBef>
                <a:spcPts val="360"/>
              </a:spcBef>
              <a:spcAft>
                <a:spcPts val="0"/>
              </a:spcAft>
              <a:buSzPts val="1530"/>
              <a:buNone/>
            </a:pPr>
            <a:r>
              <a:rPr lang="en-US" sz="1800"/>
              <a:t>Randy Beach, Southwestern College, Guided Pathways Task Force</a:t>
            </a:r>
            <a:endParaRPr sz="1800"/>
          </a:p>
          <a:p>
            <a:pPr indent="0" lvl="0" marL="0" rtl="0" algn="l">
              <a:spcBef>
                <a:spcPts val="360"/>
              </a:spcBef>
              <a:spcAft>
                <a:spcPts val="0"/>
              </a:spcAft>
              <a:buSzPts val="1530"/>
              <a:buNone/>
            </a:pPr>
            <a:r>
              <a:rPr lang="en-US" sz="1800"/>
              <a:t>Ty Simpson, San Bernardino Valley College, Guided Pathways Task Force</a:t>
            </a:r>
            <a:endParaRPr sz="1800"/>
          </a:p>
          <a:p>
            <a:pPr indent="0" lvl="0" marL="0" rtl="0" algn="l">
              <a:spcBef>
                <a:spcPts val="360"/>
              </a:spcBef>
              <a:spcAft>
                <a:spcPts val="0"/>
              </a:spcAft>
              <a:buSzPts val="1530"/>
              <a:buNone/>
            </a:pPr>
            <a:r>
              <a:rPr lang="en-US" sz="1800"/>
              <a:t>Carrie Roberson, ASCCC North Representative, Guided Pathways Task Force- Chair</a:t>
            </a:r>
            <a:endParaRPr sz="1800"/>
          </a:p>
          <a:p>
            <a:pPr indent="0" lvl="0" marL="0" rtl="0" algn="l">
              <a:spcBef>
                <a:spcPts val="360"/>
              </a:spcBef>
              <a:spcAft>
                <a:spcPts val="0"/>
              </a:spcAft>
              <a:buSzPts val="1530"/>
              <a:buNone/>
            </a:pPr>
            <a:r>
              <a:t/>
            </a:r>
            <a:endParaRPr sz="1800"/>
          </a:p>
        </p:txBody>
      </p:sp>
      <p:pic>
        <p:nvPicPr>
          <p:cNvPr id="97" name="Google Shape;97;p13"/>
          <p:cNvPicPr preferRelativeResize="0"/>
          <p:nvPr/>
        </p:nvPicPr>
        <p:blipFill rotWithShape="1">
          <a:blip r:embed="rId3">
            <a:alphaModFix/>
          </a:blip>
          <a:srcRect b="9807" l="0" r="0" t="9807"/>
          <a:stretch/>
        </p:blipFill>
        <p:spPr>
          <a:xfrm>
            <a:off x="2249507" y="400050"/>
            <a:ext cx="4231670" cy="786471"/>
          </a:xfrm>
          <a:prstGeom prst="rect">
            <a:avLst/>
          </a:prstGeom>
          <a:noFill/>
          <a:ln>
            <a:noFill/>
          </a:ln>
        </p:spPr>
      </p:pic>
      <p:sp>
        <p:nvSpPr>
          <p:cNvPr id="98" name="Google Shape;98;p13"/>
          <p:cNvSpPr txBox="1"/>
          <p:nvPr/>
        </p:nvSpPr>
        <p:spPr>
          <a:xfrm>
            <a:off x="616875" y="6013775"/>
            <a:ext cx="312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April 11-13, 2019</a:t>
            </a:r>
            <a:endParaRPr>
              <a:latin typeface="Calibri"/>
              <a:ea typeface="Calibri"/>
              <a:cs typeface="Calibri"/>
              <a:sym typeface="Calibri"/>
            </a:endParaRPr>
          </a:p>
        </p:txBody>
      </p:sp>
      <p:pic>
        <p:nvPicPr>
          <p:cNvPr id="99" name="Google Shape;99;p13"/>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457200" y="533400"/>
            <a:ext cx="82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Getting Faculty Involved in Onboarding</a:t>
            </a:r>
            <a:endParaRPr/>
          </a:p>
        </p:txBody>
      </p:sp>
      <p:sp>
        <p:nvSpPr>
          <p:cNvPr id="176" name="Google Shape;176;p22"/>
          <p:cNvSpPr txBox="1"/>
          <p:nvPr>
            <p:ph idx="1" type="body"/>
          </p:nvPr>
        </p:nvSpPr>
        <p:spPr>
          <a:xfrm>
            <a:off x="457200" y="1600200"/>
            <a:ext cx="8229600" cy="48768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325755" lvl="0" marL="457200" rtl="0" algn="l">
              <a:spcBef>
                <a:spcPts val="360"/>
              </a:spcBef>
              <a:spcAft>
                <a:spcPts val="0"/>
              </a:spcAft>
              <a:buSzPts val="1530"/>
              <a:buAutoNum type="arabicPeriod"/>
            </a:pPr>
            <a:r>
              <a:rPr lang="en-US"/>
              <a:t>Outreach, Registration, and Counseling</a:t>
            </a:r>
            <a:endParaRPr/>
          </a:p>
          <a:p>
            <a:pPr indent="0" lvl="0" marL="457200" rtl="0" algn="l">
              <a:spcBef>
                <a:spcPts val="360"/>
              </a:spcBef>
              <a:spcAft>
                <a:spcPts val="0"/>
              </a:spcAft>
              <a:buNone/>
            </a:pPr>
            <a:r>
              <a:t/>
            </a:r>
            <a:endParaRPr/>
          </a:p>
          <a:p>
            <a:pPr indent="-325755" lvl="0" marL="457200" rtl="0" algn="l">
              <a:spcBef>
                <a:spcPts val="360"/>
              </a:spcBef>
              <a:spcAft>
                <a:spcPts val="0"/>
              </a:spcAft>
              <a:buSzPts val="1530"/>
              <a:buAutoNum type="arabicPeriod"/>
            </a:pPr>
            <a:r>
              <a:rPr lang="en-US"/>
              <a:t>Student Support and Intervention</a:t>
            </a:r>
            <a:endParaRPr/>
          </a:p>
          <a:p>
            <a:pPr indent="0" lvl="0" marL="457200" rtl="0" algn="l">
              <a:spcBef>
                <a:spcPts val="360"/>
              </a:spcBef>
              <a:spcAft>
                <a:spcPts val="0"/>
              </a:spcAft>
              <a:buNone/>
            </a:pPr>
            <a:r>
              <a:t/>
            </a:r>
            <a:endParaRPr/>
          </a:p>
          <a:p>
            <a:pPr indent="-325755" lvl="0" marL="457200" rtl="0" algn="l">
              <a:spcBef>
                <a:spcPts val="360"/>
              </a:spcBef>
              <a:spcAft>
                <a:spcPts val="0"/>
              </a:spcAft>
              <a:buSzPts val="1530"/>
              <a:buAutoNum type="arabicPeriod"/>
            </a:pPr>
            <a:r>
              <a:rPr lang="en-US"/>
              <a:t>Career Exploration and Guided Pathways Onboarding</a:t>
            </a:r>
            <a:endParaRPr/>
          </a:p>
        </p:txBody>
      </p:sp>
      <p:sp>
        <p:nvSpPr>
          <p:cNvPr id="177" name="Google Shape;177;p22"/>
          <p:cNvSpPr txBox="1"/>
          <p:nvPr>
            <p:ph idx="12" type="sldNum"/>
          </p:nvPr>
        </p:nvSpPr>
        <p:spPr>
          <a:xfrm>
            <a:off x="7620000" y="18288"/>
            <a:ext cx="1066800" cy="32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78" name="Google Shape;178;p22"/>
          <p:cNvPicPr preferRelativeResize="0"/>
          <p:nvPr/>
        </p:nvPicPr>
        <p:blipFill>
          <a:blip r:embed="rId3">
            <a:alphaModFix/>
          </a:blip>
          <a:stretch>
            <a:fillRect/>
          </a:stretch>
        </p:blipFill>
        <p:spPr>
          <a:xfrm>
            <a:off x="1555225" y="1525875"/>
            <a:ext cx="6064775" cy="291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Faculty Role in Guided Onboarding</a:t>
            </a:r>
            <a:endParaRPr/>
          </a:p>
        </p:txBody>
      </p:sp>
      <p:sp>
        <p:nvSpPr>
          <p:cNvPr id="185" name="Google Shape;185;p23"/>
          <p:cNvSpPr txBox="1"/>
          <p:nvPr>
            <p:ph idx="1" type="body"/>
          </p:nvPr>
        </p:nvSpPr>
        <p:spPr>
          <a:xfrm>
            <a:off x="457200" y="1524000"/>
            <a:ext cx="4114800" cy="3193800"/>
          </a:xfrm>
          <a:prstGeom prst="rect">
            <a:avLst/>
          </a:prstGeom>
          <a:noFill/>
          <a:ln>
            <a:noFill/>
          </a:ln>
        </p:spPr>
        <p:txBody>
          <a:bodyPr anchorCtr="0" anchor="t" bIns="45700" lIns="91425" spcFirstLastPara="1" rIns="91425" wrap="square" tIns="45700">
            <a:noAutofit/>
          </a:bodyPr>
          <a:lstStyle/>
          <a:p>
            <a:pPr indent="-325755" lvl="0" marL="457200" rtl="0" algn="l">
              <a:spcBef>
                <a:spcPts val="480"/>
              </a:spcBef>
              <a:spcAft>
                <a:spcPts val="0"/>
              </a:spcAft>
              <a:buSzPts val="1530"/>
              <a:buChar char="•"/>
            </a:pPr>
            <a:r>
              <a:rPr lang="en-US"/>
              <a:t>Conversations and relationships between counseling and discipline faculty promotes more effective engagement for students  </a:t>
            </a:r>
            <a:endParaRPr/>
          </a:p>
          <a:p>
            <a:pPr indent="-325755" lvl="0" marL="457200" rtl="0" algn="l">
              <a:spcBef>
                <a:spcPts val="0"/>
              </a:spcBef>
              <a:spcAft>
                <a:spcPts val="0"/>
              </a:spcAft>
              <a:buSzPts val="1530"/>
              <a:buChar char="•"/>
            </a:pPr>
            <a:r>
              <a:rPr lang="en-US"/>
              <a:t>Awareness of completion numbers and </a:t>
            </a:r>
            <a:r>
              <a:rPr lang="en-US"/>
              <a:t>program</a:t>
            </a:r>
            <a:r>
              <a:rPr lang="en-US"/>
              <a:t> viability</a:t>
            </a:r>
            <a:endParaRPr/>
          </a:p>
          <a:p>
            <a:pPr indent="-325755" lvl="0" marL="457200" rtl="0" algn="l">
              <a:spcBef>
                <a:spcPts val="0"/>
              </a:spcBef>
              <a:spcAft>
                <a:spcPts val="0"/>
              </a:spcAft>
              <a:buSzPts val="1530"/>
              <a:buChar char="•"/>
            </a:pPr>
            <a:r>
              <a:rPr lang="en-US"/>
              <a:t>Awareness of the needs and demographics of students pursuing your program</a:t>
            </a:r>
            <a:endParaRPr/>
          </a:p>
        </p:txBody>
      </p:sp>
      <p:sp>
        <p:nvSpPr>
          <p:cNvPr id="186" name="Google Shape;186;p23"/>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87" name="Google Shape;187;p23"/>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188" name="Google Shape;188;p23"/>
          <p:cNvSpPr txBox="1"/>
          <p:nvPr/>
        </p:nvSpPr>
        <p:spPr>
          <a:xfrm>
            <a:off x="457200" y="6394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pic>
        <p:nvPicPr>
          <p:cNvPr id="189" name="Google Shape;189;p23"/>
          <p:cNvPicPr preferRelativeResize="0"/>
          <p:nvPr/>
        </p:nvPicPr>
        <p:blipFill>
          <a:blip r:embed="rId4">
            <a:alphaModFix/>
          </a:blip>
          <a:stretch>
            <a:fillRect/>
          </a:stretch>
        </p:blipFill>
        <p:spPr>
          <a:xfrm>
            <a:off x="5494350" y="1443725"/>
            <a:ext cx="3192450" cy="4247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Faculty Role in Guided Onboarding</a:t>
            </a:r>
            <a:endParaRPr/>
          </a:p>
        </p:txBody>
      </p:sp>
      <p:sp>
        <p:nvSpPr>
          <p:cNvPr id="196" name="Google Shape;196;p24"/>
          <p:cNvSpPr txBox="1"/>
          <p:nvPr>
            <p:ph idx="1" type="body"/>
          </p:nvPr>
        </p:nvSpPr>
        <p:spPr>
          <a:xfrm>
            <a:off x="457200" y="1524000"/>
            <a:ext cx="4891500" cy="4279200"/>
          </a:xfrm>
          <a:prstGeom prst="rect">
            <a:avLst/>
          </a:prstGeom>
          <a:noFill/>
          <a:ln>
            <a:noFill/>
          </a:ln>
        </p:spPr>
        <p:txBody>
          <a:bodyPr anchorCtr="0" anchor="t" bIns="45700" lIns="91425" spcFirstLastPara="1" rIns="91425" wrap="square" tIns="45700">
            <a:noAutofit/>
          </a:bodyPr>
          <a:lstStyle/>
          <a:p>
            <a:pPr indent="-325755" lvl="0" marL="457200" rtl="0" algn="l">
              <a:spcBef>
                <a:spcPts val="480"/>
              </a:spcBef>
              <a:spcAft>
                <a:spcPts val="0"/>
              </a:spcAft>
              <a:buSzPts val="1530"/>
              <a:buChar char="•"/>
            </a:pPr>
            <a:r>
              <a:rPr lang="en-US"/>
              <a:t>Rethinking your role as a coach, mentor, advocate for students in the program</a:t>
            </a:r>
            <a:endParaRPr/>
          </a:p>
          <a:p>
            <a:pPr indent="-325755" lvl="0" marL="457200" rtl="0" algn="l">
              <a:spcBef>
                <a:spcPts val="0"/>
              </a:spcBef>
              <a:spcAft>
                <a:spcPts val="0"/>
              </a:spcAft>
              <a:buSzPts val="1530"/>
              <a:buChar char="•"/>
            </a:pPr>
            <a:r>
              <a:rPr lang="en-US"/>
              <a:t>Goes beyond AB 705 and into all classrooms</a:t>
            </a:r>
            <a:endParaRPr/>
          </a:p>
          <a:p>
            <a:pPr indent="-325755" lvl="0" marL="457200" rtl="0" algn="l">
              <a:spcBef>
                <a:spcPts val="0"/>
              </a:spcBef>
              <a:spcAft>
                <a:spcPts val="0"/>
              </a:spcAft>
              <a:buSzPts val="1530"/>
              <a:buChar char="•"/>
            </a:pPr>
            <a:r>
              <a:rPr lang="en-US"/>
              <a:t>Outreach, Registration, and Counseling</a:t>
            </a:r>
            <a:endParaRPr/>
          </a:p>
          <a:p>
            <a:pPr indent="-325755" lvl="0" marL="457200" rtl="0" algn="l">
              <a:spcBef>
                <a:spcPts val="360"/>
              </a:spcBef>
              <a:spcAft>
                <a:spcPts val="0"/>
              </a:spcAft>
              <a:buSzPts val="1530"/>
              <a:buChar char="•"/>
            </a:pPr>
            <a:r>
              <a:rPr lang="en-US"/>
              <a:t>Student Support and Intervention</a:t>
            </a:r>
            <a:endParaRPr/>
          </a:p>
          <a:p>
            <a:pPr indent="-325755" lvl="0" marL="457200" rtl="0" algn="l">
              <a:spcBef>
                <a:spcPts val="360"/>
              </a:spcBef>
              <a:spcAft>
                <a:spcPts val="0"/>
              </a:spcAft>
              <a:buSzPts val="1530"/>
              <a:buChar char="•"/>
            </a:pPr>
            <a:r>
              <a:rPr lang="en-US"/>
              <a:t>Career Exploration and Guided Pathways Onboarding</a:t>
            </a:r>
            <a:endParaRPr/>
          </a:p>
          <a:p>
            <a:pPr indent="0" lvl="0" marL="0" rtl="0" algn="l">
              <a:spcBef>
                <a:spcPts val="360"/>
              </a:spcBef>
              <a:spcAft>
                <a:spcPts val="0"/>
              </a:spcAft>
              <a:buNone/>
            </a:pPr>
            <a:r>
              <a:t/>
            </a:r>
            <a:endParaRPr/>
          </a:p>
        </p:txBody>
      </p:sp>
      <p:sp>
        <p:nvSpPr>
          <p:cNvPr id="197" name="Google Shape;197;p24"/>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98" name="Google Shape;198;p24"/>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199" name="Google Shape;199;p24"/>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pic>
        <p:nvPicPr>
          <p:cNvPr id="200" name="Google Shape;200;p24"/>
          <p:cNvPicPr preferRelativeResize="0"/>
          <p:nvPr/>
        </p:nvPicPr>
        <p:blipFill>
          <a:blip r:embed="rId4">
            <a:alphaModFix/>
          </a:blip>
          <a:stretch>
            <a:fillRect/>
          </a:stretch>
        </p:blipFill>
        <p:spPr>
          <a:xfrm>
            <a:off x="5501100" y="1676400"/>
            <a:ext cx="2722137" cy="40832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5"/>
          <p:cNvSpPr txBox="1"/>
          <p:nvPr/>
        </p:nvSpPr>
        <p:spPr>
          <a:xfrm>
            <a:off x="3680550" y="3477000"/>
            <a:ext cx="4913700" cy="3000000"/>
          </a:xfrm>
          <a:prstGeom prst="rect">
            <a:avLst/>
          </a:prstGeom>
          <a:noFill/>
          <a:ln>
            <a:noFill/>
          </a:ln>
        </p:spPr>
        <p:txBody>
          <a:bodyPr anchorCtr="0" anchor="t" bIns="91425" lIns="91425" spcFirstLastPara="1" rIns="91425" wrap="square" tIns="91425">
            <a:noAutofit/>
          </a:bodyPr>
          <a:lstStyle/>
          <a:p>
            <a:pPr indent="-205740" lvl="0" marL="182880" rtl="0" algn="l">
              <a:spcBef>
                <a:spcPts val="0"/>
              </a:spcBef>
              <a:spcAft>
                <a:spcPts val="0"/>
              </a:spcAft>
              <a:buClr>
                <a:schemeClr val="accent1"/>
              </a:buClr>
              <a:buSzPts val="2400"/>
              <a:buChar char="•"/>
            </a:pPr>
            <a:r>
              <a:rPr lang="en-US" sz="2400">
                <a:solidFill>
                  <a:schemeClr val="dk1"/>
                </a:solidFill>
                <a:latin typeface="Calibri"/>
                <a:ea typeface="Calibri"/>
                <a:cs typeface="Calibri"/>
                <a:sym typeface="Calibri"/>
              </a:rPr>
              <a:t>Consistent and Dynamic Summer bridge programs</a:t>
            </a:r>
            <a:endParaRPr sz="2400">
              <a:solidFill>
                <a:schemeClr val="dk1"/>
              </a:solidFill>
              <a:latin typeface="Calibri"/>
              <a:ea typeface="Calibri"/>
              <a:cs typeface="Calibri"/>
              <a:sym typeface="Calibri"/>
            </a:endParaRPr>
          </a:p>
          <a:p>
            <a:pPr indent="-205740" lvl="0" marL="182880" rtl="0" algn="l">
              <a:spcBef>
                <a:spcPts val="0"/>
              </a:spcBef>
              <a:spcAft>
                <a:spcPts val="0"/>
              </a:spcAft>
              <a:buClr>
                <a:schemeClr val="accent1"/>
              </a:buClr>
              <a:buSzPts val="2400"/>
              <a:buChar char="•"/>
            </a:pPr>
            <a:r>
              <a:rPr lang="en-US" sz="2400">
                <a:solidFill>
                  <a:schemeClr val="dk1"/>
                </a:solidFill>
                <a:latin typeface="Calibri"/>
                <a:ea typeface="Calibri"/>
                <a:cs typeface="Calibri"/>
                <a:sym typeface="Calibri"/>
              </a:rPr>
              <a:t>Faculty guests visits with Outreach teams</a:t>
            </a:r>
            <a:endParaRPr sz="2400">
              <a:solidFill>
                <a:schemeClr val="dk1"/>
              </a:solidFill>
              <a:latin typeface="Calibri"/>
              <a:ea typeface="Calibri"/>
              <a:cs typeface="Calibri"/>
              <a:sym typeface="Calibri"/>
            </a:endParaRPr>
          </a:p>
          <a:p>
            <a:pPr indent="-205740" lvl="0" marL="182880" rtl="0" algn="l">
              <a:spcBef>
                <a:spcPts val="0"/>
              </a:spcBef>
              <a:spcAft>
                <a:spcPts val="0"/>
              </a:spcAft>
              <a:buClr>
                <a:schemeClr val="accent1"/>
              </a:buClr>
              <a:buSzPts val="2400"/>
              <a:buChar char="•"/>
            </a:pPr>
            <a:r>
              <a:rPr lang="en-US" sz="2400">
                <a:solidFill>
                  <a:schemeClr val="dk1"/>
                </a:solidFill>
                <a:latin typeface="Calibri"/>
                <a:ea typeface="Calibri"/>
                <a:cs typeface="Calibri"/>
                <a:sym typeface="Calibri"/>
              </a:rPr>
              <a:t>Scheduled classroom visits during campus tours for engagement</a:t>
            </a:r>
            <a:endParaRPr sz="2400">
              <a:solidFill>
                <a:schemeClr val="dk1"/>
              </a:solidFill>
              <a:latin typeface="Calibri"/>
              <a:ea typeface="Calibri"/>
              <a:cs typeface="Calibri"/>
              <a:sym typeface="Calibri"/>
            </a:endParaRPr>
          </a:p>
        </p:txBody>
      </p:sp>
      <p:sp>
        <p:nvSpPr>
          <p:cNvPr id="206" name="Google Shape;206;p2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Dual Enrollment &amp; K-12 Collaboration</a:t>
            </a:r>
            <a:endParaRPr/>
          </a:p>
        </p:txBody>
      </p:sp>
      <p:sp>
        <p:nvSpPr>
          <p:cNvPr id="207" name="Google Shape;207;p25"/>
          <p:cNvSpPr txBox="1"/>
          <p:nvPr>
            <p:ph idx="1" type="body"/>
          </p:nvPr>
        </p:nvSpPr>
        <p:spPr>
          <a:xfrm>
            <a:off x="457200" y="1600200"/>
            <a:ext cx="8229600" cy="3549900"/>
          </a:xfrm>
          <a:prstGeom prst="rect">
            <a:avLst/>
          </a:prstGeom>
          <a:noFill/>
          <a:ln>
            <a:noFill/>
          </a:ln>
        </p:spPr>
        <p:txBody>
          <a:bodyPr anchorCtr="0" anchor="t" bIns="45700" lIns="91425" spcFirstLastPara="1" rIns="91425" wrap="square" tIns="45700">
            <a:noAutofit/>
          </a:bodyPr>
          <a:lstStyle/>
          <a:p>
            <a:pPr indent="-205740" lvl="0" marL="182880" rtl="0" algn="l">
              <a:spcBef>
                <a:spcPts val="0"/>
              </a:spcBef>
              <a:spcAft>
                <a:spcPts val="0"/>
              </a:spcAft>
              <a:buSzPts val="2400"/>
              <a:buChar char="•"/>
            </a:pPr>
            <a:r>
              <a:rPr lang="en-US"/>
              <a:t>Effective onboarding begins with knowing your community partners and what you’re doing now</a:t>
            </a:r>
            <a:endParaRPr/>
          </a:p>
          <a:p>
            <a:pPr indent="-205740" lvl="0" marL="182880" rtl="0" algn="l">
              <a:spcBef>
                <a:spcPts val="0"/>
              </a:spcBef>
              <a:spcAft>
                <a:spcPts val="0"/>
              </a:spcAft>
              <a:buSzPts val="2400"/>
              <a:buChar char="•"/>
            </a:pPr>
            <a:r>
              <a:rPr lang="en-US" sz="2400"/>
              <a:t>Teaching</a:t>
            </a:r>
            <a:r>
              <a:rPr lang="en-US" sz="2400"/>
              <a:t> CC courses in the high schools</a:t>
            </a:r>
            <a:endParaRPr/>
          </a:p>
          <a:p>
            <a:pPr indent="-205740" lvl="0" marL="182880" rtl="0" algn="l">
              <a:spcBef>
                <a:spcPts val="0"/>
              </a:spcBef>
              <a:spcAft>
                <a:spcPts val="0"/>
              </a:spcAft>
              <a:buSzPts val="2400"/>
              <a:buChar char="•"/>
            </a:pPr>
            <a:r>
              <a:rPr lang="en-US" sz="2400"/>
              <a:t>Alignment between CC/HS Curriculum</a:t>
            </a:r>
            <a:endParaRPr/>
          </a:p>
          <a:p>
            <a:pPr indent="-205740" lvl="0" marL="182880" rtl="0" algn="l">
              <a:spcBef>
                <a:spcPts val="0"/>
              </a:spcBef>
              <a:spcAft>
                <a:spcPts val="0"/>
              </a:spcAft>
              <a:buSzPts val="2400"/>
              <a:buChar char="•"/>
            </a:pPr>
            <a:r>
              <a:rPr lang="en-US" sz="2400"/>
              <a:t>Training Outreach Teams with pathway/career knowledge to be more intentional</a:t>
            </a:r>
            <a:endParaRPr sz="2400"/>
          </a:p>
        </p:txBody>
      </p:sp>
      <p:sp>
        <p:nvSpPr>
          <p:cNvPr id="208" name="Google Shape;208;p25"/>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9" name="Google Shape;209;p25"/>
          <p:cNvSpPr txBox="1"/>
          <p:nvPr/>
        </p:nvSpPr>
        <p:spPr>
          <a:xfrm>
            <a:off x="4886325" y="3228975"/>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0" name="Google Shape;210;p25"/>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pic>
        <p:nvPicPr>
          <p:cNvPr id="211" name="Google Shape;211;p25"/>
          <p:cNvPicPr preferRelativeResize="0"/>
          <p:nvPr/>
        </p:nvPicPr>
        <p:blipFill>
          <a:blip r:embed="rId4">
            <a:alphaModFix/>
          </a:blip>
          <a:stretch>
            <a:fillRect/>
          </a:stretch>
        </p:blipFill>
        <p:spPr>
          <a:xfrm>
            <a:off x="520525" y="3926525"/>
            <a:ext cx="3160025" cy="2256275"/>
          </a:xfrm>
          <a:prstGeom prst="rect">
            <a:avLst/>
          </a:prstGeom>
          <a:noFill/>
          <a:ln>
            <a:noFill/>
          </a:ln>
        </p:spPr>
      </p:pic>
      <p:sp>
        <p:nvSpPr>
          <p:cNvPr id="212" name="Google Shape;212;p25"/>
          <p:cNvSpPr txBox="1"/>
          <p:nvPr/>
        </p:nvSpPr>
        <p:spPr>
          <a:xfrm>
            <a:off x="457200" y="6331500"/>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Effective Onboarding looks like… </a:t>
            </a:r>
            <a:endParaRPr/>
          </a:p>
        </p:txBody>
      </p:sp>
      <p:sp>
        <p:nvSpPr>
          <p:cNvPr id="218" name="Google Shape;218;p26"/>
          <p:cNvSpPr txBox="1"/>
          <p:nvPr>
            <p:ph idx="1" type="body"/>
          </p:nvPr>
        </p:nvSpPr>
        <p:spPr>
          <a:xfrm>
            <a:off x="457200" y="1404650"/>
            <a:ext cx="8229600" cy="3073800"/>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SzPts val="2040"/>
              <a:buChar char="•"/>
            </a:pPr>
            <a:r>
              <a:rPr lang="en-US"/>
              <a:t>Onboarding represents a timeline from first point of contact through application, orientation, matriculation, counseling, planning, registration, accessing support services to attending the first day of class. </a:t>
            </a:r>
            <a:endParaRPr/>
          </a:p>
          <a:p>
            <a:pPr indent="-182880" lvl="0" marL="182880" rtl="0" algn="l">
              <a:spcBef>
                <a:spcPts val="1200"/>
              </a:spcBef>
              <a:spcAft>
                <a:spcPts val="0"/>
              </a:spcAft>
              <a:buSzPts val="2040"/>
              <a:buChar char="•"/>
            </a:pPr>
            <a:r>
              <a:rPr lang="en-US"/>
              <a:t>It continues on after students are on-board as they enter a major, change majors or need new services.</a:t>
            </a:r>
            <a:endParaRPr/>
          </a:p>
          <a:p>
            <a:pPr indent="-182880" lvl="0" marL="182880" rtl="0" algn="l">
              <a:spcBef>
                <a:spcPts val="1200"/>
              </a:spcBef>
              <a:spcAft>
                <a:spcPts val="0"/>
              </a:spcAft>
              <a:buSzPts val="2040"/>
              <a:buChar char="•"/>
            </a:pPr>
            <a:r>
              <a:rPr lang="en-US"/>
              <a:t>Onboarding Data should include our understanding of the complete student path, analysis of strategies &amp; user feedback.</a:t>
            </a:r>
            <a:endParaRPr/>
          </a:p>
        </p:txBody>
      </p:sp>
      <p:sp>
        <p:nvSpPr>
          <p:cNvPr id="219" name="Google Shape;219;p26"/>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20" name="Google Shape;220;p26"/>
          <p:cNvPicPr preferRelativeResize="0"/>
          <p:nvPr/>
        </p:nvPicPr>
        <p:blipFill rotWithShape="1">
          <a:blip r:embed="rId3">
            <a:alphaModFix/>
          </a:blip>
          <a:srcRect b="0" l="0" r="0" t="0"/>
          <a:stretch/>
        </p:blipFill>
        <p:spPr>
          <a:xfrm>
            <a:off x="457200" y="4786250"/>
            <a:ext cx="3707175" cy="1469275"/>
          </a:xfrm>
          <a:prstGeom prst="rect">
            <a:avLst/>
          </a:prstGeom>
          <a:noFill/>
          <a:ln>
            <a:noFill/>
          </a:ln>
        </p:spPr>
      </p:pic>
      <p:pic>
        <p:nvPicPr>
          <p:cNvPr id="221" name="Google Shape;221;p26"/>
          <p:cNvPicPr preferRelativeResize="0"/>
          <p:nvPr/>
        </p:nvPicPr>
        <p:blipFill rotWithShape="1">
          <a:blip r:embed="rId4">
            <a:alphaModFix/>
          </a:blip>
          <a:srcRect b="9807" l="0" r="0" t="9807"/>
          <a:stretch/>
        </p:blipFill>
        <p:spPr>
          <a:xfrm>
            <a:off x="5226792" y="5912006"/>
            <a:ext cx="3460008" cy="643055"/>
          </a:xfrm>
          <a:prstGeom prst="rect">
            <a:avLst/>
          </a:prstGeom>
          <a:noFill/>
          <a:ln>
            <a:noFill/>
          </a:ln>
        </p:spPr>
      </p:pic>
      <p:sp>
        <p:nvSpPr>
          <p:cNvPr id="222" name="Google Shape;222;p26"/>
          <p:cNvSpPr txBox="1"/>
          <p:nvPr/>
        </p:nvSpPr>
        <p:spPr>
          <a:xfrm>
            <a:off x="457200" y="625552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7"/>
          <p:cNvSpPr txBox="1"/>
          <p:nvPr>
            <p:ph idx="12" type="sldNum"/>
          </p:nvPr>
        </p:nvSpPr>
        <p:spPr>
          <a:xfrm>
            <a:off x="7620000" y="18288"/>
            <a:ext cx="1066800" cy="32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29" name="Google Shape;229;p27"/>
          <p:cNvSpPr txBox="1"/>
          <p:nvPr>
            <p:ph type="title"/>
          </p:nvPr>
        </p:nvSpPr>
        <p:spPr>
          <a:xfrm>
            <a:off x="457200" y="533400"/>
            <a:ext cx="82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Exploring Career Paths in Onboarding</a:t>
            </a:r>
            <a:endParaRPr b="1"/>
          </a:p>
        </p:txBody>
      </p:sp>
      <p:sp>
        <p:nvSpPr>
          <p:cNvPr id="230" name="Google Shape;230;p27"/>
          <p:cNvSpPr txBox="1"/>
          <p:nvPr>
            <p:ph idx="1" type="body"/>
          </p:nvPr>
        </p:nvSpPr>
        <p:spPr>
          <a:xfrm>
            <a:off x="457200" y="1600200"/>
            <a:ext cx="8229600" cy="4876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A variety of comprehensive technology is being used and newly developed as companions with Guided Pathways. </a:t>
            </a:r>
            <a:r>
              <a:rPr lang="en-US"/>
              <a:t> </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US"/>
              <a:t>CCC My Path- California Community College’s alignment approach to Guided Pathways to address enrollment attrition.</a:t>
            </a:r>
            <a:endParaRPr/>
          </a:p>
          <a:p>
            <a:pPr indent="-342900" lvl="0" marL="457200" rtl="0" algn="l">
              <a:spcBef>
                <a:spcPts val="0"/>
              </a:spcBef>
              <a:spcAft>
                <a:spcPts val="0"/>
              </a:spcAft>
              <a:buSzPts val="1800"/>
              <a:buChar char="•"/>
            </a:pPr>
            <a:r>
              <a:rPr lang="en-US"/>
              <a:t>Career Coach- California Community Colleges Technology Center charge as part of Chancellor’s Education Planning Initiative</a:t>
            </a:r>
            <a:endParaRPr/>
          </a:p>
          <a:p>
            <a:pPr indent="-342900" lvl="0" marL="457200" rtl="0" algn="l">
              <a:spcBef>
                <a:spcPts val="0"/>
              </a:spcBef>
              <a:spcAft>
                <a:spcPts val="0"/>
              </a:spcAft>
              <a:buSzPts val="1800"/>
              <a:buChar char="•"/>
            </a:pPr>
            <a:r>
              <a:rPr lang="en-US"/>
              <a:t>Santa Rosa Example: Career Hub has all things work, community service, internship, campus employment, and career exploration all on in one department/website</a:t>
            </a:r>
            <a:endParaRPr/>
          </a:p>
        </p:txBody>
      </p:sp>
      <p:pic>
        <p:nvPicPr>
          <p:cNvPr id="231" name="Google Shape;231;p27"/>
          <p:cNvPicPr preferRelativeResize="0"/>
          <p:nvPr/>
        </p:nvPicPr>
        <p:blipFill rotWithShape="1">
          <a:blip r:embed="rId3">
            <a:alphaModFix/>
          </a:blip>
          <a:srcRect b="9807" l="0" r="0" t="9807"/>
          <a:stretch/>
        </p:blipFill>
        <p:spPr>
          <a:xfrm>
            <a:off x="5226792" y="6140606"/>
            <a:ext cx="3460008" cy="643055"/>
          </a:xfrm>
          <a:prstGeom prst="rect">
            <a:avLst/>
          </a:prstGeom>
          <a:noFill/>
          <a:ln>
            <a:noFill/>
          </a:ln>
        </p:spPr>
      </p:pic>
      <p:sp>
        <p:nvSpPr>
          <p:cNvPr id="232" name="Google Shape;232;p27"/>
          <p:cNvSpPr txBox="1"/>
          <p:nvPr/>
        </p:nvSpPr>
        <p:spPr>
          <a:xfrm>
            <a:off x="457200" y="625552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Calibri"/>
              <a:buNone/>
            </a:pPr>
            <a:r>
              <a:rPr lang="en-US" sz="3600"/>
              <a:t>Orientation &amp; Career Exploration Processes</a:t>
            </a:r>
            <a:endParaRPr sz="3600"/>
          </a:p>
        </p:txBody>
      </p:sp>
      <p:sp>
        <p:nvSpPr>
          <p:cNvPr id="239" name="Google Shape;239;p28"/>
          <p:cNvSpPr txBox="1"/>
          <p:nvPr>
            <p:ph idx="1" type="body"/>
          </p:nvPr>
        </p:nvSpPr>
        <p:spPr>
          <a:xfrm>
            <a:off x="457200" y="1709925"/>
            <a:ext cx="8229600" cy="4767000"/>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SzPts val="2040"/>
              <a:buChar char="•"/>
            </a:pPr>
            <a:r>
              <a:rPr lang="en-US"/>
              <a:t>Career counseling as a more intentional part of the comprehensive educational plan</a:t>
            </a:r>
            <a:endParaRPr/>
          </a:p>
          <a:p>
            <a:pPr indent="-182880" lvl="0" marL="182880" rtl="0" algn="l">
              <a:spcBef>
                <a:spcPts val="480"/>
              </a:spcBef>
              <a:spcAft>
                <a:spcPts val="0"/>
              </a:spcAft>
              <a:buSzPts val="2040"/>
              <a:buChar char="•"/>
            </a:pPr>
            <a:r>
              <a:rPr lang="en-US"/>
              <a:t>The Educational Planning Initiative as a tool to work with students </a:t>
            </a:r>
            <a:r>
              <a:rPr lang="en-US" u="sng">
                <a:solidFill>
                  <a:schemeClr val="hlink"/>
                </a:solidFill>
                <a:hlinkClick r:id="rId3"/>
              </a:rPr>
              <a:t>https://cccedplan.org/</a:t>
            </a:r>
            <a:r>
              <a:rPr lang="en-US"/>
              <a:t> </a:t>
            </a:r>
            <a:endParaRPr/>
          </a:p>
          <a:p>
            <a:pPr indent="-182880" lvl="0" marL="182880" rtl="0" algn="l">
              <a:spcBef>
                <a:spcPts val="480"/>
              </a:spcBef>
              <a:spcAft>
                <a:spcPts val="0"/>
              </a:spcAft>
              <a:buSzPts val="2040"/>
              <a:buChar char="•"/>
            </a:pPr>
            <a:r>
              <a:rPr lang="en-US"/>
              <a:t>Career Coach and other technologies </a:t>
            </a:r>
            <a:r>
              <a:rPr lang="en-US" u="sng">
                <a:solidFill>
                  <a:schemeClr val="hlink"/>
                </a:solidFill>
                <a:hlinkClick r:id="rId4"/>
              </a:rPr>
              <a:t>https://www.economicmodeling.com/student-success/</a:t>
            </a:r>
            <a:endParaRPr/>
          </a:p>
          <a:p>
            <a:pPr indent="-182880" lvl="0" marL="182880" rtl="0" algn="l">
              <a:spcBef>
                <a:spcPts val="480"/>
              </a:spcBef>
              <a:spcAft>
                <a:spcPts val="0"/>
              </a:spcAft>
              <a:buSzPts val="2040"/>
              <a:buChar char="•"/>
            </a:pPr>
            <a:r>
              <a:rPr lang="en-US"/>
              <a:t>Building strong industry partnerships and collaborations</a:t>
            </a:r>
            <a:endParaRPr/>
          </a:p>
          <a:p>
            <a:pPr indent="-182880" lvl="0" marL="182880" rtl="0" algn="l">
              <a:spcBef>
                <a:spcPts val="480"/>
              </a:spcBef>
              <a:spcAft>
                <a:spcPts val="0"/>
              </a:spcAft>
              <a:buSzPts val="2040"/>
              <a:buChar char="•"/>
            </a:pPr>
            <a:r>
              <a:rPr lang="en-US"/>
              <a:t>Differentiated orientation</a:t>
            </a:r>
            <a:endParaRPr/>
          </a:p>
          <a:p>
            <a:pPr indent="-182880" lvl="0" marL="182880" rtl="0" algn="l">
              <a:spcBef>
                <a:spcPts val="480"/>
              </a:spcBef>
              <a:spcAft>
                <a:spcPts val="0"/>
              </a:spcAft>
              <a:buSzPts val="2040"/>
              <a:buChar char="•"/>
            </a:pPr>
            <a:r>
              <a:rPr lang="en-US"/>
              <a:t>Onboarding and Offboarding Internships</a:t>
            </a:r>
            <a:endParaRPr/>
          </a:p>
          <a:p>
            <a:pPr indent="0" lvl="0" marL="0" rtl="0" algn="l">
              <a:spcBef>
                <a:spcPts val="480"/>
              </a:spcBef>
              <a:spcAft>
                <a:spcPts val="0"/>
              </a:spcAft>
              <a:buSzPts val="2040"/>
              <a:buNone/>
            </a:pPr>
            <a:r>
              <a:t/>
            </a:r>
            <a:endParaRPr/>
          </a:p>
          <a:p>
            <a:pPr indent="-53339" lvl="0" marL="182880" rtl="0" algn="l">
              <a:spcBef>
                <a:spcPts val="480"/>
              </a:spcBef>
              <a:spcAft>
                <a:spcPts val="0"/>
              </a:spcAft>
              <a:buSzPts val="2040"/>
              <a:buNone/>
            </a:pPr>
            <a:r>
              <a:t/>
            </a:r>
            <a:endParaRPr/>
          </a:p>
          <a:p>
            <a:pPr indent="-53339" lvl="0" marL="182880" rtl="0" algn="l">
              <a:spcBef>
                <a:spcPts val="480"/>
              </a:spcBef>
              <a:spcAft>
                <a:spcPts val="0"/>
              </a:spcAft>
              <a:buSzPts val="2040"/>
              <a:buNone/>
            </a:pPr>
            <a:r>
              <a:t/>
            </a:r>
            <a:endParaRPr/>
          </a:p>
        </p:txBody>
      </p:sp>
      <p:sp>
        <p:nvSpPr>
          <p:cNvPr id="240" name="Google Shape;240;p2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41" name="Google Shape;241;p28"/>
          <p:cNvPicPr preferRelativeResize="0"/>
          <p:nvPr/>
        </p:nvPicPr>
        <p:blipFill rotWithShape="1">
          <a:blip r:embed="rId5">
            <a:alphaModFix/>
          </a:blip>
          <a:srcRect b="9807" l="0" r="0" t="9807"/>
          <a:stretch/>
        </p:blipFill>
        <p:spPr>
          <a:xfrm>
            <a:off x="5226792" y="5912006"/>
            <a:ext cx="3460008" cy="643055"/>
          </a:xfrm>
          <a:prstGeom prst="rect">
            <a:avLst/>
          </a:prstGeom>
          <a:noFill/>
          <a:ln>
            <a:noFill/>
          </a:ln>
        </p:spPr>
      </p:pic>
      <p:sp>
        <p:nvSpPr>
          <p:cNvPr id="242" name="Google Shape;242;p28"/>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457200" y="533400"/>
            <a:ext cx="8229600" cy="64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Onboarding and Placement</a:t>
            </a:r>
            <a:endParaRPr/>
          </a:p>
        </p:txBody>
      </p:sp>
      <p:sp>
        <p:nvSpPr>
          <p:cNvPr id="249" name="Google Shape;249;p29"/>
          <p:cNvSpPr txBox="1"/>
          <p:nvPr>
            <p:ph idx="1" type="body"/>
          </p:nvPr>
        </p:nvSpPr>
        <p:spPr>
          <a:xfrm>
            <a:off x="3371150" y="1176600"/>
            <a:ext cx="5315700" cy="4837200"/>
          </a:xfrm>
          <a:prstGeom prst="rect">
            <a:avLst/>
          </a:prstGeom>
          <a:noFill/>
          <a:ln>
            <a:noFill/>
          </a:ln>
        </p:spPr>
        <p:txBody>
          <a:bodyPr anchorCtr="0" anchor="t" bIns="45700" lIns="91425" spcFirstLastPara="1" rIns="91425" wrap="square" tIns="45700">
            <a:noAutofit/>
          </a:bodyPr>
          <a:lstStyle/>
          <a:p>
            <a:pPr indent="-225425" lvl="0" marL="182880" rtl="0" algn="l">
              <a:lnSpc>
                <a:spcPct val="90000"/>
              </a:lnSpc>
              <a:spcBef>
                <a:spcPts val="518"/>
              </a:spcBef>
              <a:spcAft>
                <a:spcPts val="0"/>
              </a:spcAft>
              <a:buSzPts val="2200"/>
              <a:buChar char="•"/>
            </a:pPr>
            <a:r>
              <a:rPr b="1" lang="en-US" sz="2200"/>
              <a:t>AB 1805 requiring colleges to inform students of: </a:t>
            </a:r>
            <a:endParaRPr b="1" sz="2200"/>
          </a:p>
          <a:p>
            <a:pPr indent="-212725" lvl="1" marL="457200" rtl="0" algn="l">
              <a:lnSpc>
                <a:spcPct val="90000"/>
              </a:lnSpc>
              <a:spcBef>
                <a:spcPts val="444"/>
              </a:spcBef>
              <a:spcAft>
                <a:spcPts val="0"/>
              </a:spcAft>
              <a:buSzPts val="2000"/>
              <a:buChar char="•"/>
            </a:pPr>
            <a:r>
              <a:rPr lang="en-US"/>
              <a:t>their rights to access transfer-level coursework and academic credit ESL coursework</a:t>
            </a:r>
            <a:endParaRPr/>
          </a:p>
          <a:p>
            <a:pPr indent="-212725" lvl="1" marL="457200" rtl="0" algn="l">
              <a:lnSpc>
                <a:spcPct val="90000"/>
              </a:lnSpc>
              <a:spcBef>
                <a:spcPts val="444"/>
              </a:spcBef>
              <a:spcAft>
                <a:spcPts val="0"/>
              </a:spcAft>
              <a:buSzPts val="2000"/>
              <a:buChar char="•"/>
            </a:pPr>
            <a:r>
              <a:rPr lang="en-US"/>
              <a:t>multiple measures placement policies</a:t>
            </a:r>
            <a:endParaRPr/>
          </a:p>
          <a:p>
            <a:pPr indent="-212725" lvl="0" marL="182880" rtl="0" algn="l">
              <a:lnSpc>
                <a:spcPct val="90000"/>
              </a:lnSpc>
              <a:spcBef>
                <a:spcPts val="444"/>
              </a:spcBef>
              <a:spcAft>
                <a:spcPts val="0"/>
              </a:spcAft>
              <a:buSzPts val="2000"/>
              <a:buChar char="•"/>
            </a:pPr>
            <a:r>
              <a:rPr lang="en-US" sz="2000"/>
              <a:t>annually report college’s placement policies and results in addition to making them public</a:t>
            </a:r>
            <a:endParaRPr sz="2000"/>
          </a:p>
          <a:p>
            <a:pPr indent="-171450" lvl="0" marL="182880" rtl="0" algn="l">
              <a:spcBef>
                <a:spcPts val="0"/>
              </a:spcBef>
              <a:spcAft>
                <a:spcPts val="0"/>
              </a:spcAft>
              <a:buSzPts val="2200"/>
              <a:buChar char="•"/>
            </a:pPr>
            <a:r>
              <a:rPr b="1" lang="en-US" sz="2200"/>
              <a:t>Guided Self-Placement</a:t>
            </a:r>
            <a:endParaRPr b="1" sz="2200"/>
          </a:p>
          <a:p>
            <a:pPr indent="-180340" lvl="1" marL="457200" rtl="0" algn="l">
              <a:spcBef>
                <a:spcPts val="480"/>
              </a:spcBef>
              <a:spcAft>
                <a:spcPts val="0"/>
              </a:spcAft>
              <a:buSzPts val="2000"/>
              <a:buChar char="•"/>
            </a:pPr>
            <a:r>
              <a:rPr lang="en-US"/>
              <a:t>Student agency in preparation for selecting all courses in higher ed career</a:t>
            </a:r>
            <a:endParaRPr/>
          </a:p>
          <a:p>
            <a:pPr indent="-180340" lvl="1" marL="457200" rtl="0" algn="l">
              <a:spcBef>
                <a:spcPts val="480"/>
              </a:spcBef>
              <a:spcAft>
                <a:spcPts val="0"/>
              </a:spcAft>
              <a:buSzPts val="2000"/>
              <a:buChar char="•"/>
            </a:pPr>
            <a:r>
              <a:rPr lang="en-US"/>
              <a:t>72 CCCs reported intentions to use GSP (50% of CSUs already do)</a:t>
            </a:r>
            <a:endParaRPr/>
          </a:p>
        </p:txBody>
      </p:sp>
      <p:sp>
        <p:nvSpPr>
          <p:cNvPr id="250" name="Google Shape;250;p29"/>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51" name="Google Shape;251;p29"/>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252" name="Google Shape;252;p29"/>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pic>
        <p:nvPicPr>
          <p:cNvPr id="253" name="Google Shape;253;p29"/>
          <p:cNvPicPr preferRelativeResize="0"/>
          <p:nvPr/>
        </p:nvPicPr>
        <p:blipFill rotWithShape="1">
          <a:blip r:embed="rId4">
            <a:alphaModFix/>
          </a:blip>
          <a:srcRect b="0" l="0" r="29711" t="0"/>
          <a:stretch/>
        </p:blipFill>
        <p:spPr>
          <a:xfrm>
            <a:off x="457200" y="1600200"/>
            <a:ext cx="2563150" cy="2309550"/>
          </a:xfrm>
          <a:prstGeom prst="rect">
            <a:avLst/>
          </a:prstGeom>
          <a:noFill/>
          <a:ln>
            <a:noFill/>
          </a:ln>
        </p:spPr>
      </p:pic>
      <p:pic>
        <p:nvPicPr>
          <p:cNvPr id="254" name="Google Shape;254;p29"/>
          <p:cNvPicPr preferRelativeResize="0"/>
          <p:nvPr/>
        </p:nvPicPr>
        <p:blipFill>
          <a:blip r:embed="rId5">
            <a:alphaModFix/>
          </a:blip>
          <a:stretch>
            <a:fillRect/>
          </a:stretch>
        </p:blipFill>
        <p:spPr>
          <a:xfrm>
            <a:off x="233012" y="4076018"/>
            <a:ext cx="3011525" cy="17714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457200" y="956575"/>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b="1" lang="en-US" sz="3600"/>
              <a:t>Guided Pathways Seven Onboarding Components</a:t>
            </a:r>
            <a:endParaRPr b="1"/>
          </a:p>
        </p:txBody>
      </p:sp>
      <p:sp>
        <p:nvSpPr>
          <p:cNvPr id="260" name="Google Shape;260;p30"/>
          <p:cNvSpPr txBox="1"/>
          <p:nvPr>
            <p:ph idx="1" type="body"/>
          </p:nvPr>
        </p:nvSpPr>
        <p:spPr>
          <a:xfrm>
            <a:off x="457200" y="2277175"/>
            <a:ext cx="8229600" cy="4199700"/>
          </a:xfrm>
          <a:prstGeom prst="rect">
            <a:avLst/>
          </a:prstGeom>
          <a:noFill/>
          <a:ln>
            <a:noFill/>
          </a:ln>
        </p:spPr>
        <p:txBody>
          <a:bodyPr anchorCtr="0" anchor="t" bIns="45700" lIns="91425" spcFirstLastPara="1" rIns="91425" wrap="square" tIns="45700">
            <a:noAutofit/>
          </a:bodyPr>
          <a:lstStyle/>
          <a:p>
            <a:pPr indent="-238125" lvl="1" marL="457200" rtl="0" algn="l">
              <a:lnSpc>
                <a:spcPct val="90000"/>
              </a:lnSpc>
              <a:spcBef>
                <a:spcPts val="400"/>
              </a:spcBef>
              <a:spcAft>
                <a:spcPts val="0"/>
              </a:spcAft>
              <a:buSzPts val="2400"/>
              <a:buChar char="•"/>
            </a:pPr>
            <a:r>
              <a:rPr lang="en-US" sz="2400"/>
              <a:t>Community Partnerships and Collaborations</a:t>
            </a:r>
            <a:endParaRPr sz="2400"/>
          </a:p>
          <a:p>
            <a:pPr indent="-227330" lvl="1" marL="457200" rtl="0" algn="l">
              <a:lnSpc>
                <a:spcPct val="90000"/>
              </a:lnSpc>
              <a:spcBef>
                <a:spcPts val="400"/>
              </a:spcBef>
              <a:spcAft>
                <a:spcPts val="0"/>
              </a:spcAft>
              <a:buSzPts val="2400"/>
              <a:buChar char="•"/>
            </a:pPr>
            <a:r>
              <a:rPr lang="en-US" sz="2400"/>
              <a:t>Outreach</a:t>
            </a:r>
            <a:endParaRPr sz="2400"/>
          </a:p>
          <a:p>
            <a:pPr indent="-227330" lvl="1" marL="457200" rtl="0" algn="l">
              <a:lnSpc>
                <a:spcPct val="90000"/>
              </a:lnSpc>
              <a:spcBef>
                <a:spcPts val="400"/>
              </a:spcBef>
              <a:spcAft>
                <a:spcPts val="0"/>
              </a:spcAft>
              <a:buSzPts val="2400"/>
              <a:buChar char="•"/>
            </a:pPr>
            <a:r>
              <a:rPr lang="en-US" sz="2400"/>
              <a:t>Application, Financial Aid, Special Programs &amp; Housing:</a:t>
            </a:r>
            <a:endParaRPr sz="2400"/>
          </a:p>
          <a:p>
            <a:pPr indent="-227330" lvl="1" marL="457200" rtl="0" algn="l">
              <a:lnSpc>
                <a:spcPct val="90000"/>
              </a:lnSpc>
              <a:spcBef>
                <a:spcPts val="400"/>
              </a:spcBef>
              <a:spcAft>
                <a:spcPts val="0"/>
              </a:spcAft>
              <a:buSzPts val="2400"/>
              <a:buChar char="•"/>
            </a:pPr>
            <a:r>
              <a:rPr lang="en-US" sz="2400"/>
              <a:t>Career &amp; Pathway Planning:</a:t>
            </a:r>
            <a:endParaRPr sz="2400"/>
          </a:p>
          <a:p>
            <a:pPr indent="-227330" lvl="1" marL="457200" rtl="0" algn="l">
              <a:lnSpc>
                <a:spcPct val="90000"/>
              </a:lnSpc>
              <a:spcBef>
                <a:spcPts val="400"/>
              </a:spcBef>
              <a:spcAft>
                <a:spcPts val="0"/>
              </a:spcAft>
              <a:buSzPts val="2400"/>
              <a:buChar char="•"/>
            </a:pPr>
            <a:r>
              <a:rPr lang="en-US" sz="2400"/>
              <a:t>Orientation &amp; Registration:</a:t>
            </a:r>
            <a:endParaRPr sz="2400"/>
          </a:p>
          <a:p>
            <a:pPr indent="-227330" lvl="1" marL="457200" rtl="0" algn="l">
              <a:lnSpc>
                <a:spcPct val="90000"/>
              </a:lnSpc>
              <a:spcBef>
                <a:spcPts val="400"/>
              </a:spcBef>
              <a:spcAft>
                <a:spcPts val="0"/>
              </a:spcAft>
              <a:buSzPts val="2400"/>
              <a:buChar char="•"/>
            </a:pPr>
            <a:r>
              <a:rPr lang="en-US" sz="2400"/>
              <a:t>Preparation for 1</a:t>
            </a:r>
            <a:r>
              <a:rPr baseline="30000" lang="en-US" sz="2400"/>
              <a:t>st</a:t>
            </a:r>
            <a:r>
              <a:rPr lang="en-US" sz="2400"/>
              <a:t> Day of Class</a:t>
            </a:r>
            <a:endParaRPr sz="2400"/>
          </a:p>
          <a:p>
            <a:pPr indent="-227330" lvl="1" marL="457200" rtl="0" algn="l">
              <a:lnSpc>
                <a:spcPct val="90000"/>
              </a:lnSpc>
              <a:spcBef>
                <a:spcPts val="400"/>
              </a:spcBef>
              <a:spcAft>
                <a:spcPts val="0"/>
              </a:spcAft>
              <a:buSzPts val="2400"/>
              <a:buChar char="•"/>
            </a:pPr>
            <a:r>
              <a:rPr lang="en-US" sz="2400"/>
              <a:t>Continuous Technological Support for all Processes</a:t>
            </a:r>
            <a:endParaRPr/>
          </a:p>
        </p:txBody>
      </p:sp>
      <p:sp>
        <p:nvSpPr>
          <p:cNvPr id="261" name="Google Shape;261;p30"/>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62" name="Google Shape;262;p30"/>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263" name="Google Shape;263;p30"/>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pic>
        <p:nvPicPr>
          <p:cNvPr id="264" name="Google Shape;264;p30"/>
          <p:cNvPicPr preferRelativeResize="0"/>
          <p:nvPr/>
        </p:nvPicPr>
        <p:blipFill>
          <a:blip r:embed="rId4">
            <a:alphaModFix/>
          </a:blip>
          <a:stretch>
            <a:fillRect/>
          </a:stretch>
        </p:blipFill>
        <p:spPr>
          <a:xfrm>
            <a:off x="6288211" y="430071"/>
            <a:ext cx="2776661" cy="526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457200" y="703965"/>
            <a:ext cx="8229600" cy="1081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b="1" lang="en-US"/>
              <a:t>Seven Onboarding Components</a:t>
            </a:r>
            <a:endParaRPr b="1"/>
          </a:p>
        </p:txBody>
      </p:sp>
      <p:sp>
        <p:nvSpPr>
          <p:cNvPr id="271" name="Google Shape;271;p31"/>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040"/>
              <a:buChar char="•"/>
            </a:pPr>
            <a:r>
              <a:rPr b="1" lang="en-US"/>
              <a:t>Our Inquiry resulted in deconstructing onboarding into 7  components that are overlapping, interdependent, and vital</a:t>
            </a:r>
            <a:endParaRPr sz="2500"/>
          </a:p>
          <a:p>
            <a:pPr indent="-201930" lvl="1" marL="457200" rtl="0" algn="l">
              <a:lnSpc>
                <a:spcPct val="90000"/>
              </a:lnSpc>
              <a:spcBef>
                <a:spcPts val="0"/>
              </a:spcBef>
              <a:spcAft>
                <a:spcPts val="0"/>
              </a:spcAft>
              <a:buSzPts val="1830"/>
              <a:buChar char="•"/>
            </a:pPr>
            <a:r>
              <a:rPr lang="en-US" sz="2300"/>
              <a:t>Silos</a:t>
            </a:r>
            <a:endParaRPr sz="2300"/>
          </a:p>
          <a:p>
            <a:pPr indent="-201930" lvl="1" marL="457200" rtl="0" algn="l">
              <a:lnSpc>
                <a:spcPct val="90000"/>
              </a:lnSpc>
              <a:spcBef>
                <a:spcPts val="0"/>
              </a:spcBef>
              <a:spcAft>
                <a:spcPts val="0"/>
              </a:spcAft>
              <a:buSzPts val="1830"/>
              <a:buChar char="•"/>
            </a:pPr>
            <a:r>
              <a:rPr lang="en-US" sz="2300"/>
              <a:t>Duplicating Efforts</a:t>
            </a:r>
            <a:endParaRPr sz="2300"/>
          </a:p>
          <a:p>
            <a:pPr indent="-201930" lvl="1" marL="457200" rtl="0" algn="l">
              <a:lnSpc>
                <a:spcPct val="90000"/>
              </a:lnSpc>
              <a:spcBef>
                <a:spcPts val="0"/>
              </a:spcBef>
              <a:spcAft>
                <a:spcPts val="0"/>
              </a:spcAft>
              <a:buSzPts val="1830"/>
              <a:buChar char="•"/>
            </a:pPr>
            <a:r>
              <a:rPr lang="en-US" sz="2300"/>
              <a:t>Students slipping through overlapping areas where there is confusion about who is supporting the student at what point</a:t>
            </a:r>
            <a:endParaRPr sz="2300"/>
          </a:p>
          <a:p>
            <a:pPr indent="-201930" lvl="1" marL="457200" rtl="0" algn="l">
              <a:lnSpc>
                <a:spcPct val="90000"/>
              </a:lnSpc>
              <a:spcBef>
                <a:spcPts val="0"/>
              </a:spcBef>
              <a:spcAft>
                <a:spcPts val="0"/>
              </a:spcAft>
              <a:buSzPts val="1830"/>
              <a:buChar char="•"/>
            </a:pPr>
            <a:r>
              <a:rPr lang="en-US" sz="2300"/>
              <a:t>Varied expectations and understanding of functions of several components</a:t>
            </a:r>
            <a:endParaRPr sz="2300"/>
          </a:p>
          <a:p>
            <a:pPr indent="-201930" lvl="1" marL="457200" rtl="0" algn="l">
              <a:lnSpc>
                <a:spcPct val="90000"/>
              </a:lnSpc>
              <a:spcBef>
                <a:spcPts val="0"/>
              </a:spcBef>
              <a:spcAft>
                <a:spcPts val="0"/>
              </a:spcAft>
              <a:buSzPts val="1830"/>
              <a:buChar char="•"/>
            </a:pPr>
            <a:r>
              <a:rPr lang="en-US" sz="2300"/>
              <a:t>Many strategies, ideas, interests, but lack of resources</a:t>
            </a:r>
            <a:endParaRPr sz="2300"/>
          </a:p>
          <a:p>
            <a:pPr indent="-201930" lvl="1" marL="457200" rtl="0" algn="l">
              <a:lnSpc>
                <a:spcPct val="90000"/>
              </a:lnSpc>
              <a:spcBef>
                <a:spcPts val="0"/>
              </a:spcBef>
              <a:spcAft>
                <a:spcPts val="0"/>
              </a:spcAft>
              <a:buSzPts val="1830"/>
              <a:buChar char="•"/>
            </a:pPr>
            <a:r>
              <a:rPr lang="en-US" sz="2300"/>
              <a:t>Past successes never restarted after Prop 30</a:t>
            </a:r>
            <a:endParaRPr sz="2300"/>
          </a:p>
          <a:p>
            <a:pPr indent="-201930" lvl="1" marL="457200" rtl="0" algn="l">
              <a:lnSpc>
                <a:spcPct val="90000"/>
              </a:lnSpc>
              <a:spcBef>
                <a:spcPts val="0"/>
              </a:spcBef>
              <a:spcAft>
                <a:spcPts val="0"/>
              </a:spcAft>
              <a:buSzPts val="1830"/>
              <a:buChar char="•"/>
            </a:pPr>
            <a:r>
              <a:rPr lang="en-US" sz="2300"/>
              <a:t>Articulated concerns, goals and planning do not match funding, investment, and long-term support.</a:t>
            </a:r>
            <a:endParaRPr sz="2300"/>
          </a:p>
          <a:p>
            <a:pPr indent="-74929" lvl="1" marL="457200" rtl="0" algn="l">
              <a:lnSpc>
                <a:spcPct val="90000"/>
              </a:lnSpc>
              <a:spcBef>
                <a:spcPts val="400"/>
              </a:spcBef>
              <a:spcAft>
                <a:spcPts val="0"/>
              </a:spcAft>
              <a:buSzPts val="1700"/>
              <a:buNone/>
            </a:pPr>
            <a:r>
              <a:t/>
            </a:r>
            <a:endParaRPr sz="2100"/>
          </a:p>
        </p:txBody>
      </p:sp>
      <p:sp>
        <p:nvSpPr>
          <p:cNvPr id="272" name="Google Shape;272;p31"/>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73" name="Google Shape;273;p31"/>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274" name="Google Shape;274;p31"/>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pic>
        <p:nvPicPr>
          <p:cNvPr id="275" name="Google Shape;275;p31"/>
          <p:cNvPicPr preferRelativeResize="0"/>
          <p:nvPr/>
        </p:nvPicPr>
        <p:blipFill>
          <a:blip r:embed="rId4">
            <a:alphaModFix/>
          </a:blip>
          <a:stretch>
            <a:fillRect/>
          </a:stretch>
        </p:blipFill>
        <p:spPr>
          <a:xfrm>
            <a:off x="6288211" y="430071"/>
            <a:ext cx="2776661" cy="52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Description</a:t>
            </a:r>
            <a:endParaRPr/>
          </a:p>
        </p:txBody>
      </p:sp>
      <p:sp>
        <p:nvSpPr>
          <p:cNvPr id="105" name="Google Shape;105;p14"/>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SzPts val="2040"/>
              <a:buNone/>
            </a:pPr>
            <a:r>
              <a:rPr lang="en-US"/>
              <a:t>During this flurry of redesign and evaluation efforts associated with Guided Pathways, colleges are diligently working to  empower students on their journeys to understand, identify, and strive toward an educational goal early in their academic career. The term "Guided Pathways onboarding" is used to describe various strategies that support student career exploration, skills self-assessment, college readiness, and additional elements associated with the transition from high school through  college. This session explores several guided “onboarding” strategies and specific aspects of their practices that support student success and are common to each institution.</a:t>
            </a:r>
            <a:endParaRPr/>
          </a:p>
        </p:txBody>
      </p:sp>
      <p:sp>
        <p:nvSpPr>
          <p:cNvPr id="106" name="Google Shape;106;p1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07" name="Google Shape;107;p14"/>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108" name="Google Shape;108;p14"/>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2"/>
          <p:cNvSpPr txBox="1"/>
          <p:nvPr>
            <p:ph type="title"/>
          </p:nvPr>
        </p:nvSpPr>
        <p:spPr>
          <a:xfrm>
            <a:off x="457200" y="533400"/>
            <a:ext cx="82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Summer Bridge</a:t>
            </a:r>
            <a:endParaRPr/>
          </a:p>
        </p:txBody>
      </p:sp>
      <p:sp>
        <p:nvSpPr>
          <p:cNvPr id="282" name="Google Shape;282;p32"/>
          <p:cNvSpPr txBox="1"/>
          <p:nvPr>
            <p:ph idx="1" type="body"/>
          </p:nvPr>
        </p:nvSpPr>
        <p:spPr>
          <a:xfrm>
            <a:off x="457200" y="1600200"/>
            <a:ext cx="4114800" cy="4876800"/>
          </a:xfrm>
          <a:prstGeom prst="rect">
            <a:avLst/>
          </a:prstGeom>
        </p:spPr>
        <p:txBody>
          <a:bodyPr anchorCtr="0" anchor="t" bIns="45700" lIns="91425" spcFirstLastPara="1" rIns="91425" wrap="square" tIns="45700">
            <a:noAutofit/>
          </a:bodyPr>
          <a:lstStyle/>
          <a:p>
            <a:pPr indent="-325755" lvl="0" marL="457200" rtl="0" algn="l">
              <a:spcBef>
                <a:spcPts val="360"/>
              </a:spcBef>
              <a:spcAft>
                <a:spcPts val="0"/>
              </a:spcAft>
              <a:buSzPts val="1530"/>
              <a:buChar char="•"/>
            </a:pPr>
            <a:r>
              <a:rPr lang="en-US"/>
              <a:t>Summer Bridge housed with the First year experience program currently serving a little over 200 which, targeted to serve an additional 700 student with the district’s promise grant </a:t>
            </a:r>
            <a:endParaRPr/>
          </a:p>
          <a:p>
            <a:pPr indent="-325755" lvl="0" marL="457200" rtl="0" algn="l">
              <a:spcBef>
                <a:spcPts val="0"/>
              </a:spcBef>
              <a:spcAft>
                <a:spcPts val="0"/>
              </a:spcAft>
              <a:buSzPts val="1530"/>
              <a:buChar char="•"/>
            </a:pPr>
            <a:r>
              <a:rPr lang="en-US"/>
              <a:t>These are first time college students coming from our feeder high schools</a:t>
            </a:r>
            <a:endParaRPr/>
          </a:p>
          <a:p>
            <a:pPr indent="0" lvl="0" marL="0" rtl="0" algn="l">
              <a:spcBef>
                <a:spcPts val="360"/>
              </a:spcBef>
              <a:spcAft>
                <a:spcPts val="0"/>
              </a:spcAft>
              <a:buNone/>
            </a:pPr>
            <a:r>
              <a:t/>
            </a:r>
            <a:endParaRPr/>
          </a:p>
        </p:txBody>
      </p:sp>
      <p:sp>
        <p:nvSpPr>
          <p:cNvPr id="283" name="Google Shape;283;p32"/>
          <p:cNvSpPr txBox="1"/>
          <p:nvPr>
            <p:ph idx="12" type="sldNum"/>
          </p:nvPr>
        </p:nvSpPr>
        <p:spPr>
          <a:xfrm>
            <a:off x="7620000" y="18288"/>
            <a:ext cx="1066800" cy="32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84" name="Google Shape;284;p32"/>
          <p:cNvPicPr preferRelativeResize="0"/>
          <p:nvPr/>
        </p:nvPicPr>
        <p:blipFill>
          <a:blip r:embed="rId3">
            <a:alphaModFix/>
          </a:blip>
          <a:stretch>
            <a:fillRect/>
          </a:stretch>
        </p:blipFill>
        <p:spPr>
          <a:xfrm>
            <a:off x="6029875" y="533395"/>
            <a:ext cx="2656925" cy="709650"/>
          </a:xfrm>
          <a:prstGeom prst="rect">
            <a:avLst/>
          </a:prstGeom>
          <a:noFill/>
          <a:ln>
            <a:noFill/>
          </a:ln>
        </p:spPr>
      </p:pic>
      <p:pic>
        <p:nvPicPr>
          <p:cNvPr id="285" name="Google Shape;285;p32"/>
          <p:cNvPicPr preferRelativeResize="0"/>
          <p:nvPr/>
        </p:nvPicPr>
        <p:blipFill>
          <a:blip r:embed="rId4">
            <a:alphaModFix/>
          </a:blip>
          <a:stretch>
            <a:fillRect/>
          </a:stretch>
        </p:blipFill>
        <p:spPr>
          <a:xfrm>
            <a:off x="4711150" y="1927950"/>
            <a:ext cx="4267200" cy="2400300"/>
          </a:xfrm>
          <a:prstGeom prst="rect">
            <a:avLst/>
          </a:prstGeom>
          <a:noFill/>
          <a:ln>
            <a:noFill/>
          </a:ln>
        </p:spPr>
      </p:pic>
      <p:pic>
        <p:nvPicPr>
          <p:cNvPr id="286" name="Google Shape;286;p32"/>
          <p:cNvPicPr preferRelativeResize="0"/>
          <p:nvPr/>
        </p:nvPicPr>
        <p:blipFill rotWithShape="1">
          <a:blip r:embed="rId5">
            <a:alphaModFix/>
          </a:blip>
          <a:srcRect b="9807" l="0" r="0" t="9807"/>
          <a:stretch/>
        </p:blipFill>
        <p:spPr>
          <a:xfrm>
            <a:off x="5226792" y="5912006"/>
            <a:ext cx="3460008" cy="643055"/>
          </a:xfrm>
          <a:prstGeom prst="rect">
            <a:avLst/>
          </a:prstGeom>
          <a:noFill/>
          <a:ln>
            <a:noFill/>
          </a:ln>
        </p:spPr>
      </p:pic>
      <p:sp>
        <p:nvSpPr>
          <p:cNvPr id="287" name="Google Shape;287;p32"/>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457200" y="533400"/>
            <a:ext cx="82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Summer Bridge</a:t>
            </a:r>
            <a:endParaRPr/>
          </a:p>
        </p:txBody>
      </p:sp>
      <p:sp>
        <p:nvSpPr>
          <p:cNvPr id="294" name="Google Shape;294;p33"/>
          <p:cNvSpPr txBox="1"/>
          <p:nvPr>
            <p:ph idx="1" type="body"/>
          </p:nvPr>
        </p:nvSpPr>
        <p:spPr>
          <a:xfrm>
            <a:off x="457200" y="1600200"/>
            <a:ext cx="8229600" cy="4285800"/>
          </a:xfrm>
          <a:prstGeom prst="rect">
            <a:avLst/>
          </a:prstGeom>
        </p:spPr>
        <p:txBody>
          <a:bodyPr anchorCtr="0" anchor="t" bIns="45700" lIns="91425" spcFirstLastPara="1" rIns="91425" wrap="square" tIns="45700">
            <a:noAutofit/>
          </a:bodyPr>
          <a:lstStyle/>
          <a:p>
            <a:pPr indent="-182880" lvl="0" marL="182880" rtl="0" algn="l">
              <a:spcBef>
                <a:spcPts val="480"/>
              </a:spcBef>
              <a:spcAft>
                <a:spcPts val="0"/>
              </a:spcAft>
              <a:buSzPts val="2040"/>
              <a:buChar char="•"/>
            </a:pPr>
            <a:r>
              <a:rPr lang="en-US"/>
              <a:t>Students are given 2 weeks to go over all on campus resources  they receive intensive support to focus on the Math, English and Reading skills (When Needed) </a:t>
            </a:r>
            <a:endParaRPr/>
          </a:p>
          <a:p>
            <a:pPr indent="-182880" lvl="0" marL="182880" rtl="0" algn="l">
              <a:spcBef>
                <a:spcPts val="480"/>
              </a:spcBef>
              <a:spcAft>
                <a:spcPts val="0"/>
              </a:spcAft>
              <a:buSzPts val="2040"/>
              <a:buChar char="•"/>
            </a:pPr>
            <a:r>
              <a:rPr lang="en-US"/>
              <a:t>Students are required to apply for student service programs </a:t>
            </a:r>
            <a:endParaRPr/>
          </a:p>
          <a:p>
            <a:pPr indent="-182880" lvl="0" marL="182880" rtl="0" algn="l">
              <a:spcBef>
                <a:spcPts val="480"/>
              </a:spcBef>
              <a:spcAft>
                <a:spcPts val="0"/>
              </a:spcAft>
              <a:buSzPts val="2040"/>
              <a:buChar char="•"/>
            </a:pPr>
            <a:r>
              <a:rPr lang="en-US"/>
              <a:t>Student meets with a counselor, complete their comprehensive education plan outlining all classes needed to meet their academic goal.   </a:t>
            </a:r>
            <a:endParaRPr/>
          </a:p>
          <a:p>
            <a:pPr indent="0" lvl="0" marL="0" rtl="0" algn="l">
              <a:spcBef>
                <a:spcPts val="360"/>
              </a:spcBef>
              <a:spcAft>
                <a:spcPts val="0"/>
              </a:spcAft>
              <a:buNone/>
            </a:pPr>
            <a:r>
              <a:t/>
            </a:r>
            <a:endParaRPr/>
          </a:p>
        </p:txBody>
      </p:sp>
      <p:sp>
        <p:nvSpPr>
          <p:cNvPr id="295" name="Google Shape;295;p33"/>
          <p:cNvSpPr txBox="1"/>
          <p:nvPr>
            <p:ph idx="12" type="sldNum"/>
          </p:nvPr>
        </p:nvSpPr>
        <p:spPr>
          <a:xfrm>
            <a:off x="7620000" y="18288"/>
            <a:ext cx="1066800" cy="32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296" name="Google Shape;296;p33"/>
          <p:cNvPicPr preferRelativeResize="0"/>
          <p:nvPr/>
        </p:nvPicPr>
        <p:blipFill>
          <a:blip r:embed="rId3">
            <a:alphaModFix/>
          </a:blip>
          <a:stretch>
            <a:fillRect/>
          </a:stretch>
        </p:blipFill>
        <p:spPr>
          <a:xfrm>
            <a:off x="6029875" y="533395"/>
            <a:ext cx="2656925" cy="709650"/>
          </a:xfrm>
          <a:prstGeom prst="rect">
            <a:avLst/>
          </a:prstGeom>
          <a:noFill/>
          <a:ln>
            <a:noFill/>
          </a:ln>
        </p:spPr>
      </p:pic>
      <p:pic>
        <p:nvPicPr>
          <p:cNvPr id="297" name="Google Shape;297;p33"/>
          <p:cNvPicPr preferRelativeResize="0"/>
          <p:nvPr/>
        </p:nvPicPr>
        <p:blipFill>
          <a:blip r:embed="rId4">
            <a:alphaModFix/>
          </a:blip>
          <a:stretch>
            <a:fillRect/>
          </a:stretch>
        </p:blipFill>
        <p:spPr>
          <a:xfrm>
            <a:off x="5175300" y="4317952"/>
            <a:ext cx="3460000" cy="1947372"/>
          </a:xfrm>
          <a:prstGeom prst="rect">
            <a:avLst/>
          </a:prstGeom>
          <a:noFill/>
          <a:ln>
            <a:noFill/>
          </a:ln>
        </p:spPr>
      </p:pic>
      <p:sp>
        <p:nvSpPr>
          <p:cNvPr id="298" name="Google Shape;298;p33"/>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4800"/>
              <a:buFont typeface="Times New Roman"/>
              <a:buNone/>
            </a:pPr>
            <a:r>
              <a:t/>
            </a:r>
            <a:endParaRPr>
              <a:solidFill>
                <a:srgbClr val="000000"/>
              </a:solidFill>
            </a:endParaRPr>
          </a:p>
        </p:txBody>
      </p:sp>
      <p:sp>
        <p:nvSpPr>
          <p:cNvPr id="304" name="Google Shape;304;p3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5" name="Google Shape;305;p34"/>
          <p:cNvSpPr txBox="1"/>
          <p:nvPr/>
        </p:nvSpPr>
        <p:spPr>
          <a:xfrm>
            <a:off x="5816400" y="2291075"/>
            <a:ext cx="2870400" cy="3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Questions are welcome!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Please send requests and questions to info@asccc.org</a:t>
            </a:r>
            <a:endParaRPr sz="3000">
              <a:latin typeface="Calibri"/>
              <a:ea typeface="Calibri"/>
              <a:cs typeface="Calibri"/>
              <a:sym typeface="Calibri"/>
            </a:endParaRPr>
          </a:p>
        </p:txBody>
      </p:sp>
      <p:pic>
        <p:nvPicPr>
          <p:cNvPr id="306" name="Google Shape;306;p34"/>
          <p:cNvPicPr preferRelativeResize="0"/>
          <p:nvPr/>
        </p:nvPicPr>
        <p:blipFill>
          <a:blip r:embed="rId3">
            <a:alphaModFix/>
          </a:blip>
          <a:stretch>
            <a:fillRect/>
          </a:stretch>
        </p:blipFill>
        <p:spPr>
          <a:xfrm>
            <a:off x="381000" y="1901825"/>
            <a:ext cx="5238750" cy="4000500"/>
          </a:xfrm>
          <a:prstGeom prst="rect">
            <a:avLst/>
          </a:prstGeom>
          <a:noFill/>
          <a:ln>
            <a:noFill/>
          </a:ln>
        </p:spPr>
      </p:pic>
      <p:pic>
        <p:nvPicPr>
          <p:cNvPr id="307" name="Google Shape;307;p34"/>
          <p:cNvPicPr preferRelativeResize="0"/>
          <p:nvPr/>
        </p:nvPicPr>
        <p:blipFill rotWithShape="1">
          <a:blip r:embed="rId4">
            <a:alphaModFix/>
          </a:blip>
          <a:srcRect b="9807" l="0" r="0" t="9807"/>
          <a:stretch/>
        </p:blipFill>
        <p:spPr>
          <a:xfrm>
            <a:off x="5226792" y="5912006"/>
            <a:ext cx="3460008" cy="643055"/>
          </a:xfrm>
          <a:prstGeom prst="rect">
            <a:avLst/>
          </a:prstGeom>
          <a:noFill/>
          <a:ln>
            <a:noFill/>
          </a:ln>
        </p:spPr>
      </p:pic>
      <p:sp>
        <p:nvSpPr>
          <p:cNvPr id="308" name="Google Shape;308;p34"/>
          <p:cNvSpPr txBox="1"/>
          <p:nvPr/>
        </p:nvSpPr>
        <p:spPr>
          <a:xfrm>
            <a:off x="457200" y="625552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Arial"/>
              <a:buNone/>
            </a:pPr>
            <a:r>
              <a:rPr b="1" lang="en-US">
                <a:latin typeface="Arial"/>
                <a:ea typeface="Arial"/>
                <a:cs typeface="Arial"/>
                <a:sym typeface="Arial"/>
              </a:rPr>
              <a:t>Additional ASCCC Resources</a:t>
            </a:r>
            <a:endParaRPr/>
          </a:p>
        </p:txBody>
      </p:sp>
      <p:sp>
        <p:nvSpPr>
          <p:cNvPr id="314" name="Google Shape;314;p3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60"/>
              <a:buNone/>
            </a:pPr>
            <a:r>
              <a:t/>
            </a:r>
            <a:endParaRPr sz="1600">
              <a:latin typeface="Times New Roman"/>
              <a:ea typeface="Times New Roman"/>
              <a:cs typeface="Times New Roman"/>
              <a:sym typeface="Times New Roman"/>
            </a:endParaRPr>
          </a:p>
          <a:p>
            <a:pPr indent="0" lvl="0" marL="0" rtl="0" algn="l">
              <a:spcBef>
                <a:spcPts val="320"/>
              </a:spcBef>
              <a:spcAft>
                <a:spcPts val="0"/>
              </a:spcAft>
              <a:buSzPts val="1360"/>
              <a:buNone/>
            </a:pPr>
            <a:r>
              <a:t/>
            </a:r>
            <a:endParaRPr sz="1600">
              <a:latin typeface="Times New Roman"/>
              <a:ea typeface="Times New Roman"/>
              <a:cs typeface="Times New Roman"/>
              <a:sym typeface="Times New Roman"/>
            </a:endParaRPr>
          </a:p>
        </p:txBody>
      </p:sp>
      <p:pic>
        <p:nvPicPr>
          <p:cNvPr descr="ASCCC_Logo" id="315" name="Google Shape;315;p35"/>
          <p:cNvPicPr preferRelativeResize="0"/>
          <p:nvPr/>
        </p:nvPicPr>
        <p:blipFill rotWithShape="1">
          <a:blip r:embed="rId3">
            <a:alphaModFix/>
          </a:blip>
          <a:srcRect b="0" l="0" r="0" t="0"/>
          <a:stretch/>
        </p:blipFill>
        <p:spPr>
          <a:xfrm>
            <a:off x="5404983" y="5906023"/>
            <a:ext cx="3434033" cy="768404"/>
          </a:xfrm>
          <a:prstGeom prst="rect">
            <a:avLst/>
          </a:prstGeom>
          <a:noFill/>
          <a:ln>
            <a:noFill/>
          </a:ln>
        </p:spPr>
      </p:pic>
      <p:sp>
        <p:nvSpPr>
          <p:cNvPr id="316" name="Google Shape;316;p35"/>
          <p:cNvSpPr txBox="1"/>
          <p:nvPr/>
        </p:nvSpPr>
        <p:spPr>
          <a:xfrm>
            <a:off x="457202" y="1524001"/>
            <a:ext cx="8496795" cy="3970318"/>
          </a:xfrm>
          <a:prstGeom prst="rect">
            <a:avLst/>
          </a:prstGeom>
          <a:noFill/>
          <a:ln>
            <a:noFill/>
          </a:ln>
        </p:spPr>
        <p:txBody>
          <a:bodyPr anchorCtr="0" anchor="t" bIns="45700" lIns="91425" spcFirstLastPara="1" rIns="91425" wrap="square" tIns="45700">
            <a:noAutofit/>
          </a:bodyPr>
          <a:lstStyle/>
          <a:p>
            <a:pPr indent="-177800" lvl="0" marL="0" marR="0" rtl="0" algn="l">
              <a:spcBef>
                <a:spcPts val="0"/>
              </a:spcBef>
              <a:spcAft>
                <a:spcPts val="0"/>
              </a:spcAft>
              <a:buClr>
                <a:schemeClr val="accent1"/>
              </a:buClr>
              <a:buSzPts val="2800"/>
              <a:buFont typeface="Arial"/>
              <a:buChar char="•"/>
            </a:pPr>
            <a:r>
              <a:rPr b="1" lang="en-US" sz="2800">
                <a:solidFill>
                  <a:srgbClr val="C00000"/>
                </a:solidFill>
                <a:latin typeface="Calibri"/>
                <a:ea typeface="Calibri"/>
                <a:cs typeface="Calibri"/>
                <a:sym typeface="Calibri"/>
              </a:rPr>
              <a:t>CCC Mypath </a:t>
            </a:r>
            <a:r>
              <a:rPr lang="en-US" sz="2800" u="sng">
                <a:solidFill>
                  <a:schemeClr val="hlink"/>
                </a:solidFill>
                <a:latin typeface="Calibri"/>
                <a:ea typeface="Calibri"/>
                <a:cs typeface="Calibri"/>
                <a:sym typeface="Calibri"/>
                <a:hlinkClick r:id="rId4"/>
              </a:rPr>
              <a:t>https://cccedplan.org/ccc-mypath/ccc-mypath-overview</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accent1"/>
              </a:buClr>
              <a:buSzPts val="2800"/>
              <a:buFont typeface="Arial"/>
              <a:buChar char="•"/>
            </a:pPr>
            <a:r>
              <a:rPr b="1" lang="en-US" sz="2800">
                <a:solidFill>
                  <a:srgbClr val="C00000"/>
                </a:solidFill>
                <a:latin typeface="Calibri"/>
                <a:ea typeface="Calibri"/>
                <a:cs typeface="Calibri"/>
                <a:sym typeface="Calibri"/>
              </a:rPr>
              <a:t>ASCCC GP Canvas </a:t>
            </a:r>
            <a:r>
              <a:rPr lang="en-US" sz="2800">
                <a:solidFill>
                  <a:schemeClr val="dk1"/>
                </a:solidFill>
                <a:latin typeface="Calibri"/>
                <a:ea typeface="Calibri"/>
                <a:cs typeface="Calibri"/>
                <a:sym typeface="Calibri"/>
              </a:rPr>
              <a:t>- </a:t>
            </a:r>
            <a:r>
              <a:rPr lang="en-US" sz="2800" u="sng">
                <a:solidFill>
                  <a:schemeClr val="hlink"/>
                </a:solidFill>
                <a:latin typeface="Calibri"/>
                <a:ea typeface="Calibri"/>
                <a:cs typeface="Calibri"/>
                <a:sym typeface="Calibri"/>
                <a:hlinkClick r:id="rId5"/>
              </a:rPr>
              <a:t>https://tinyurl.com/CCC-GP2018</a:t>
            </a:r>
            <a:endParaRPr sz="2800">
              <a:solidFill>
                <a:srgbClr val="C00000"/>
              </a:solidFill>
              <a:latin typeface="Calibri"/>
              <a:ea typeface="Calibri"/>
              <a:cs typeface="Calibri"/>
              <a:sym typeface="Calibri"/>
            </a:endParaRPr>
          </a:p>
          <a:p>
            <a:pPr indent="-177800" lvl="0" marL="0" marR="0" rtl="0" algn="l">
              <a:spcBef>
                <a:spcPts val="0"/>
              </a:spcBef>
              <a:spcAft>
                <a:spcPts val="0"/>
              </a:spcAft>
              <a:buClr>
                <a:schemeClr val="accent1"/>
              </a:buClr>
              <a:buSzPts val="2800"/>
              <a:buFont typeface="Arial"/>
              <a:buChar char="•"/>
            </a:pPr>
            <a:r>
              <a:rPr b="1" lang="en-US" sz="2800">
                <a:solidFill>
                  <a:srgbClr val="C00000"/>
                </a:solidFill>
                <a:latin typeface="Calibri"/>
                <a:ea typeface="Calibri"/>
                <a:cs typeface="Calibri"/>
                <a:sym typeface="Calibri"/>
              </a:rPr>
              <a:t>ASCCC Guided Pathways RESOURCES </a:t>
            </a:r>
            <a:r>
              <a:rPr lang="en-US" sz="2800" u="sng">
                <a:solidFill>
                  <a:schemeClr val="hlink"/>
                </a:solidFill>
                <a:latin typeface="Calibri"/>
                <a:ea typeface="Calibri"/>
                <a:cs typeface="Calibri"/>
                <a:sym typeface="Calibri"/>
                <a:hlinkClick r:id="rId6"/>
              </a:rPr>
              <a:t>https://www.asccc.org/guided-pathways</a:t>
            </a:r>
            <a:endParaRPr sz="2800">
              <a:solidFill>
                <a:srgbClr val="C00000"/>
              </a:solidFill>
              <a:latin typeface="Calibri"/>
              <a:ea typeface="Calibri"/>
              <a:cs typeface="Calibri"/>
              <a:sym typeface="Calibri"/>
            </a:endParaRPr>
          </a:p>
          <a:p>
            <a:pPr indent="0" lvl="0" marL="457200" marR="0" rtl="0" algn="l">
              <a:spcBef>
                <a:spcPts val="0"/>
              </a:spcBef>
              <a:spcAft>
                <a:spcPts val="0"/>
              </a:spcAft>
              <a:buNone/>
            </a:pPr>
            <a:r>
              <a:t/>
            </a:r>
            <a:endParaRPr sz="2800">
              <a:solidFill>
                <a:srgbClr val="C00000"/>
              </a:solidFill>
              <a:latin typeface="Calibri"/>
              <a:ea typeface="Calibri"/>
              <a:cs typeface="Calibri"/>
              <a:sym typeface="Calibri"/>
            </a:endParaRPr>
          </a:p>
        </p:txBody>
      </p:sp>
      <p:sp>
        <p:nvSpPr>
          <p:cNvPr id="317" name="Google Shape;317;p35"/>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Calibri"/>
              <a:buNone/>
            </a:pPr>
            <a:r>
              <a:rPr b="1" lang="en-US"/>
              <a:t>Expecting Greatness!</a:t>
            </a:r>
            <a:endParaRPr b="1"/>
          </a:p>
        </p:txBody>
      </p:sp>
      <p:sp>
        <p:nvSpPr>
          <p:cNvPr id="114" name="Google Shape;114;p1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25755" lvl="0" marL="457200" rtl="0" algn="l">
              <a:spcBef>
                <a:spcPts val="480"/>
              </a:spcBef>
              <a:spcAft>
                <a:spcPts val="0"/>
              </a:spcAft>
              <a:buSzPts val="1530"/>
              <a:buChar char="•"/>
            </a:pPr>
            <a:r>
              <a:rPr lang="en-US"/>
              <a:t>You planned, registered, paid, and you’re here! </a:t>
            </a:r>
            <a:endParaRPr/>
          </a:p>
          <a:p>
            <a:pPr indent="-325755" lvl="0" marL="457200" rtl="0" algn="l">
              <a:spcBef>
                <a:spcPts val="0"/>
              </a:spcBef>
              <a:spcAft>
                <a:spcPts val="0"/>
              </a:spcAft>
              <a:buSzPts val="1530"/>
              <a:buChar char="•"/>
            </a:pPr>
            <a:r>
              <a:rPr lang="en-US"/>
              <a:t>Expecting what?</a:t>
            </a:r>
            <a:endParaRPr/>
          </a:p>
        </p:txBody>
      </p:sp>
      <p:sp>
        <p:nvSpPr>
          <p:cNvPr id="115" name="Google Shape;115;p15"/>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16" name="Google Shape;116;p15"/>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117" name="Google Shape;117;p15"/>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a:t>
            </a:r>
            <a:r>
              <a:rPr lang="en-US">
                <a:latin typeface="Calibri"/>
                <a:ea typeface="Calibri"/>
                <a:cs typeface="Calibri"/>
                <a:sym typeface="Calibri"/>
              </a:rPr>
              <a:t>San</a:t>
            </a:r>
            <a:r>
              <a:rPr lang="en-US">
                <a:latin typeface="Calibri"/>
                <a:ea typeface="Calibri"/>
                <a:cs typeface="Calibri"/>
                <a:sym typeface="Calibri"/>
              </a:rPr>
              <a:t> </a:t>
            </a:r>
            <a:r>
              <a:rPr lang="en-US">
                <a:latin typeface="Calibri"/>
                <a:ea typeface="Calibri"/>
                <a:cs typeface="Calibri"/>
                <a:sym typeface="Calibri"/>
              </a:rPr>
              <a:t>Francisco</a:t>
            </a:r>
            <a:r>
              <a:rPr lang="en-US">
                <a:latin typeface="Calibri"/>
                <a:ea typeface="Calibri"/>
                <a:cs typeface="Calibri"/>
                <a:sym typeface="Calibri"/>
              </a:rPr>
              <a:t> / April 11-13, 2019</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Calibri"/>
              <a:buNone/>
            </a:pPr>
            <a:r>
              <a:rPr b="1" lang="en-US"/>
              <a:t>Student Voice and Engagement</a:t>
            </a:r>
            <a:endParaRPr b="1"/>
          </a:p>
          <a:p>
            <a:pPr indent="0" lvl="0" marL="0" rtl="0" algn="l">
              <a:spcBef>
                <a:spcPts val="0"/>
              </a:spcBef>
              <a:spcAft>
                <a:spcPts val="0"/>
              </a:spcAft>
              <a:buClr>
                <a:schemeClr val="dk2"/>
              </a:buClr>
              <a:buSzPts val="4000"/>
              <a:buFont typeface="Calibri"/>
              <a:buNone/>
            </a:pPr>
            <a:r>
              <a:t/>
            </a:r>
            <a:endParaRPr/>
          </a:p>
        </p:txBody>
      </p:sp>
      <p:sp>
        <p:nvSpPr>
          <p:cNvPr id="123" name="Google Shape;123;p16"/>
          <p:cNvSpPr txBox="1"/>
          <p:nvPr>
            <p:ph idx="1" type="body"/>
          </p:nvPr>
        </p:nvSpPr>
        <p:spPr>
          <a:xfrm>
            <a:off x="457200" y="1292900"/>
            <a:ext cx="8405700" cy="24408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None/>
            </a:pPr>
            <a:r>
              <a:rPr lang="en-US"/>
              <a:t>Student Voice and Student Engagement are critical aspects to getting Guided Onboarding right.  Why?</a:t>
            </a:r>
            <a:endParaRPr/>
          </a:p>
          <a:p>
            <a:pPr indent="-325755" lvl="1" marL="914400" rtl="0" algn="l">
              <a:spcBef>
                <a:spcPts val="480"/>
              </a:spcBef>
              <a:spcAft>
                <a:spcPts val="0"/>
              </a:spcAft>
              <a:buSzPts val="1530"/>
              <a:buChar char="•"/>
            </a:pPr>
            <a:r>
              <a:rPr lang="en-US"/>
              <a:t>Students experience the onboarding processes and are best positioned to tell us</a:t>
            </a:r>
            <a:r>
              <a:rPr lang="en-US"/>
              <a:t> </a:t>
            </a:r>
            <a:r>
              <a:rPr lang="en-US"/>
              <a:t>how the</a:t>
            </a:r>
            <a:r>
              <a:rPr b="1" i="1" lang="en-US"/>
              <a:t> processes work</a:t>
            </a:r>
            <a:r>
              <a:rPr lang="en-US"/>
              <a:t>.</a:t>
            </a:r>
            <a:endParaRPr/>
          </a:p>
          <a:p>
            <a:pPr indent="-325755" lvl="1" marL="914400" rtl="0" algn="l">
              <a:spcBef>
                <a:spcPts val="0"/>
              </a:spcBef>
              <a:spcAft>
                <a:spcPts val="0"/>
              </a:spcAft>
              <a:buSzPts val="1530"/>
              <a:buChar char="•"/>
            </a:pPr>
            <a:r>
              <a:rPr lang="en-US"/>
              <a:t>We implement the onboarding processes and are best positioned to articulate how the </a:t>
            </a:r>
            <a:r>
              <a:rPr b="1" i="1" lang="en-US"/>
              <a:t>processes are intended to work</a:t>
            </a:r>
            <a:r>
              <a:rPr lang="en-US"/>
              <a:t>.</a:t>
            </a:r>
            <a:endParaRPr/>
          </a:p>
          <a:p>
            <a:pPr indent="0" lvl="0" marL="914400" rtl="0" algn="l">
              <a:spcBef>
                <a:spcPts val="480"/>
              </a:spcBef>
              <a:spcAft>
                <a:spcPts val="0"/>
              </a:spcAft>
              <a:buNone/>
            </a:pPr>
            <a:r>
              <a:t/>
            </a:r>
            <a:endParaRPr/>
          </a:p>
          <a:p>
            <a:pPr indent="0" lvl="0" marL="914400" rtl="0" algn="l">
              <a:spcBef>
                <a:spcPts val="480"/>
              </a:spcBef>
              <a:spcAft>
                <a:spcPts val="0"/>
              </a:spcAft>
              <a:buNone/>
            </a:pPr>
            <a:r>
              <a:t/>
            </a:r>
            <a:endParaRPr/>
          </a:p>
          <a:p>
            <a:pPr indent="0" lvl="0" marL="0" rtl="0" algn="l">
              <a:spcBef>
                <a:spcPts val="480"/>
              </a:spcBef>
              <a:spcAft>
                <a:spcPts val="0"/>
              </a:spcAft>
              <a:buNone/>
            </a:pPr>
            <a:r>
              <a:t/>
            </a:r>
            <a:endParaRPr/>
          </a:p>
        </p:txBody>
      </p:sp>
      <p:sp>
        <p:nvSpPr>
          <p:cNvPr id="124" name="Google Shape;124;p16"/>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25" name="Google Shape;125;p16"/>
          <p:cNvPicPr preferRelativeResize="0"/>
          <p:nvPr/>
        </p:nvPicPr>
        <p:blipFill>
          <a:blip r:embed="rId3">
            <a:alphaModFix/>
          </a:blip>
          <a:stretch>
            <a:fillRect/>
          </a:stretch>
        </p:blipFill>
        <p:spPr>
          <a:xfrm>
            <a:off x="4755475" y="3644575"/>
            <a:ext cx="4107425" cy="1948701"/>
          </a:xfrm>
          <a:prstGeom prst="rect">
            <a:avLst/>
          </a:prstGeom>
          <a:noFill/>
          <a:ln>
            <a:noFill/>
          </a:ln>
        </p:spPr>
      </p:pic>
      <p:pic>
        <p:nvPicPr>
          <p:cNvPr id="126" name="Google Shape;126;p16"/>
          <p:cNvPicPr preferRelativeResize="0"/>
          <p:nvPr/>
        </p:nvPicPr>
        <p:blipFill rotWithShape="1">
          <a:blip r:embed="rId4">
            <a:alphaModFix/>
          </a:blip>
          <a:srcRect b="9807" l="0" r="0" t="9807"/>
          <a:stretch/>
        </p:blipFill>
        <p:spPr>
          <a:xfrm>
            <a:off x="5226792" y="5912006"/>
            <a:ext cx="3460008" cy="643055"/>
          </a:xfrm>
          <a:prstGeom prst="rect">
            <a:avLst/>
          </a:prstGeom>
          <a:noFill/>
          <a:ln>
            <a:noFill/>
          </a:ln>
        </p:spPr>
      </p:pic>
      <p:sp>
        <p:nvSpPr>
          <p:cNvPr id="127" name="Google Shape;127;p16"/>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sp>
        <p:nvSpPr>
          <p:cNvPr id="128" name="Google Shape;128;p16"/>
          <p:cNvSpPr txBox="1"/>
          <p:nvPr/>
        </p:nvSpPr>
        <p:spPr>
          <a:xfrm>
            <a:off x="481225" y="3733700"/>
            <a:ext cx="4694100" cy="20496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000">
                <a:solidFill>
                  <a:schemeClr val="dk1"/>
                </a:solidFill>
                <a:latin typeface="Calibri"/>
                <a:ea typeface="Calibri"/>
                <a:cs typeface="Calibri"/>
                <a:sym typeface="Calibri"/>
              </a:rPr>
              <a:t>What do your students say about their onboarding experiences at your college?  </a:t>
            </a:r>
            <a:endParaRPr sz="2000">
              <a:solidFill>
                <a:schemeClr val="dk1"/>
              </a:solidFill>
              <a:latin typeface="Calibri"/>
              <a:ea typeface="Calibri"/>
              <a:cs typeface="Calibri"/>
              <a:sym typeface="Calibri"/>
            </a:endParaRPr>
          </a:p>
          <a:p>
            <a:pPr indent="0" lvl="0" marL="0" rtl="0" algn="l">
              <a:spcBef>
                <a:spcPts val="480"/>
              </a:spcBef>
              <a:spcAft>
                <a:spcPts val="0"/>
              </a:spcAft>
              <a:buNone/>
            </a:pPr>
            <a:r>
              <a:t/>
            </a:r>
            <a:endParaRPr sz="2000">
              <a:solidFill>
                <a:schemeClr val="dk1"/>
              </a:solidFill>
              <a:latin typeface="Calibri"/>
              <a:ea typeface="Calibri"/>
              <a:cs typeface="Calibri"/>
              <a:sym typeface="Calibri"/>
            </a:endParaRPr>
          </a:p>
          <a:p>
            <a:pPr indent="0" lvl="0" marL="0" rtl="0" algn="l">
              <a:spcBef>
                <a:spcPts val="480"/>
              </a:spcBef>
              <a:spcAft>
                <a:spcPts val="0"/>
              </a:spcAft>
              <a:buClr>
                <a:schemeClr val="dk1"/>
              </a:buClr>
              <a:buSzPts val="1100"/>
              <a:buFont typeface="Arial"/>
              <a:buNone/>
            </a:pPr>
            <a:r>
              <a:rPr lang="en-US" sz="2000">
                <a:solidFill>
                  <a:schemeClr val="dk1"/>
                </a:solidFill>
                <a:latin typeface="Calibri"/>
                <a:ea typeface="Calibri"/>
                <a:cs typeface="Calibri"/>
                <a:sym typeface="Calibri"/>
              </a:rPr>
              <a:t>Are they surviving your onboarding process?</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Student Voices and Onboarding</a:t>
            </a:r>
            <a:endParaRPr/>
          </a:p>
        </p:txBody>
      </p:sp>
      <p:sp>
        <p:nvSpPr>
          <p:cNvPr id="134" name="Google Shape;134;p17"/>
          <p:cNvSpPr txBox="1"/>
          <p:nvPr>
            <p:ph idx="1" type="body"/>
          </p:nvPr>
        </p:nvSpPr>
        <p:spPr>
          <a:xfrm>
            <a:off x="457200" y="1454250"/>
            <a:ext cx="4466400" cy="4559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sz="1800"/>
              <a:t>“Degree Works worked for me and making an ed plan was really easy with the help of a counselor.  </a:t>
            </a:r>
            <a:endParaRPr sz="1800"/>
          </a:p>
          <a:p>
            <a:pPr indent="0" lvl="0" marL="0" rtl="0" algn="l">
              <a:lnSpc>
                <a:spcPct val="115000"/>
              </a:lnSpc>
              <a:spcBef>
                <a:spcPts val="400"/>
              </a:spcBef>
              <a:spcAft>
                <a:spcPts val="0"/>
              </a:spcAft>
              <a:buClr>
                <a:schemeClr val="dk1"/>
              </a:buClr>
              <a:buSzPts val="1100"/>
              <a:buFont typeface="Arial"/>
              <a:buNone/>
            </a:pPr>
            <a:r>
              <a:rPr lang="en-US" sz="1800"/>
              <a:t>I did not really use the catalog at home but I did while making my ed plan.”</a:t>
            </a:r>
            <a:endParaRPr sz="1800"/>
          </a:p>
          <a:p>
            <a:pPr indent="0" lvl="0" marL="0" rtl="0" algn="l">
              <a:spcBef>
                <a:spcPts val="480"/>
              </a:spcBef>
              <a:spcAft>
                <a:spcPts val="0"/>
              </a:spcAft>
              <a:buNone/>
            </a:pPr>
            <a:r>
              <a:rPr lang="en-US"/>
              <a:t>“</a:t>
            </a:r>
            <a:r>
              <a:rPr lang="en-US" sz="1800"/>
              <a:t>I didn’t have any on-campus help/guidance.”</a:t>
            </a:r>
            <a:endParaRPr sz="1800"/>
          </a:p>
          <a:p>
            <a:pPr indent="0" lvl="0" marL="0" rtl="0" algn="l">
              <a:spcBef>
                <a:spcPts val="480"/>
              </a:spcBef>
              <a:spcAft>
                <a:spcPts val="0"/>
              </a:spcAft>
              <a:buNone/>
            </a:pPr>
            <a:r>
              <a:t/>
            </a:r>
            <a:endParaRPr sz="1800"/>
          </a:p>
          <a:p>
            <a:pPr indent="0" lvl="0" marL="0" rtl="0" algn="l">
              <a:lnSpc>
                <a:spcPct val="115000"/>
              </a:lnSpc>
              <a:spcBef>
                <a:spcPts val="400"/>
              </a:spcBef>
              <a:spcAft>
                <a:spcPts val="0"/>
              </a:spcAft>
              <a:buNone/>
            </a:pPr>
            <a:r>
              <a:rPr lang="en-US" sz="1800"/>
              <a:t>“Why is the online website hard for students to answer?”</a:t>
            </a:r>
            <a:endParaRPr sz="1800"/>
          </a:p>
          <a:p>
            <a:pPr indent="0" lvl="0" marL="0" rtl="0" algn="l">
              <a:lnSpc>
                <a:spcPct val="115000"/>
              </a:lnSpc>
              <a:spcBef>
                <a:spcPts val="400"/>
              </a:spcBef>
              <a:spcAft>
                <a:spcPts val="0"/>
              </a:spcAft>
              <a:buNone/>
            </a:pPr>
            <a:r>
              <a:t/>
            </a:r>
            <a:endParaRPr sz="1800"/>
          </a:p>
          <a:p>
            <a:pPr indent="0" lvl="0" marL="0" rtl="0" algn="l">
              <a:lnSpc>
                <a:spcPct val="115000"/>
              </a:lnSpc>
              <a:spcBef>
                <a:spcPts val="400"/>
              </a:spcBef>
              <a:spcAft>
                <a:spcPts val="0"/>
              </a:spcAft>
              <a:buNone/>
            </a:pPr>
            <a:r>
              <a:rPr lang="en-US" sz="1800"/>
              <a:t>“Why do we need online orientation?  Online did not help me at all.”</a:t>
            </a:r>
            <a:endParaRPr/>
          </a:p>
        </p:txBody>
      </p:sp>
      <p:sp>
        <p:nvSpPr>
          <p:cNvPr id="135" name="Google Shape;135;p17"/>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36" name="Google Shape;136;p17"/>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137" name="Google Shape;137;p17"/>
          <p:cNvSpPr txBox="1"/>
          <p:nvPr/>
        </p:nvSpPr>
        <p:spPr>
          <a:xfrm>
            <a:off x="457200" y="6013775"/>
            <a:ext cx="47181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ASCCC Spring Plenary / San Francisco / April 11-13, 2019</a:t>
            </a:r>
            <a:endParaRPr>
              <a:latin typeface="Calibri"/>
              <a:ea typeface="Calibri"/>
              <a:cs typeface="Calibri"/>
              <a:sym typeface="Calibri"/>
            </a:endParaRPr>
          </a:p>
        </p:txBody>
      </p:sp>
      <p:pic>
        <p:nvPicPr>
          <p:cNvPr id="138" name="Google Shape;138;p17"/>
          <p:cNvPicPr preferRelativeResize="0"/>
          <p:nvPr/>
        </p:nvPicPr>
        <p:blipFill>
          <a:blip r:embed="rId4">
            <a:alphaModFix/>
          </a:blip>
          <a:stretch>
            <a:fillRect/>
          </a:stretch>
        </p:blipFill>
        <p:spPr>
          <a:xfrm>
            <a:off x="4923450" y="1524000"/>
            <a:ext cx="3912174" cy="2078325"/>
          </a:xfrm>
          <a:prstGeom prst="rect">
            <a:avLst/>
          </a:prstGeom>
          <a:noFill/>
          <a:ln>
            <a:noFill/>
          </a:ln>
        </p:spPr>
      </p:pic>
      <p:sp>
        <p:nvSpPr>
          <p:cNvPr id="139" name="Google Shape;139;p17"/>
          <p:cNvSpPr txBox="1"/>
          <p:nvPr/>
        </p:nvSpPr>
        <p:spPr>
          <a:xfrm>
            <a:off x="4923450" y="4065825"/>
            <a:ext cx="3824100" cy="117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800">
                <a:solidFill>
                  <a:schemeClr val="dk1"/>
                </a:solidFill>
                <a:latin typeface="Calibri"/>
                <a:ea typeface="Calibri"/>
                <a:cs typeface="Calibri"/>
                <a:sym typeface="Calibri"/>
              </a:rPr>
              <a:t>“ The schedule planner really helped me line up all my classes so that it fit my schedule.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descr="https://lh3.googleusercontent.com/kB15OwB-sd114ivG2CiihrvPHjXGlB2EMasMJjJdP9Hb_NKEGd6AC6pnvXZxM_FwZ1DZ9vH7XC-lK48-dnlhsuC6kBDI1YsDkPkhckLBLJpT2Y3vwPHd0qdtt5pYFQcHMi6lbo5O9rI" id="144" name="Google Shape;144;p18"/>
          <p:cNvPicPr preferRelativeResize="0"/>
          <p:nvPr>
            <p:ph idx="1" type="body"/>
          </p:nvPr>
        </p:nvPicPr>
        <p:blipFill rotWithShape="1">
          <a:blip r:embed="rId3">
            <a:alphaModFix/>
          </a:blip>
          <a:srcRect b="0" l="0" r="0" t="0"/>
          <a:stretch/>
        </p:blipFill>
        <p:spPr>
          <a:xfrm>
            <a:off x="278874" y="319480"/>
            <a:ext cx="8491903" cy="6399112"/>
          </a:xfrm>
          <a:prstGeom prst="rect">
            <a:avLst/>
          </a:prstGeom>
          <a:noFill/>
          <a:ln>
            <a:noFill/>
          </a:ln>
        </p:spPr>
      </p:pic>
      <p:sp>
        <p:nvSpPr>
          <p:cNvPr id="145" name="Google Shape;145;p1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https://lh5.googleusercontent.com/CGiYRjUH4ov7Xni7D2SVMI_rJn6IzSV5mZO7Li-ssUmEoUjgRWNTK9eiGz2ylrCbygUWSviiyTZ5vV6alwY_gmPJlq26SJi_htuOVhFgDBx1MGnn3yv4Przys7D2Iy4BAA0xY-G517s" id="150" name="Google Shape;150;p19"/>
          <p:cNvPicPr preferRelativeResize="0"/>
          <p:nvPr>
            <p:ph idx="1" type="body"/>
          </p:nvPr>
        </p:nvPicPr>
        <p:blipFill rotWithShape="1">
          <a:blip r:embed="rId3">
            <a:alphaModFix/>
          </a:blip>
          <a:srcRect b="0" l="0" r="0" t="0"/>
          <a:stretch/>
        </p:blipFill>
        <p:spPr>
          <a:xfrm>
            <a:off x="-69688" y="1021241"/>
            <a:ext cx="9213688" cy="5459963"/>
          </a:xfrm>
          <a:prstGeom prst="rect">
            <a:avLst/>
          </a:prstGeom>
          <a:noFill/>
          <a:ln>
            <a:noFill/>
          </a:ln>
        </p:spPr>
      </p:pic>
      <p:sp>
        <p:nvSpPr>
          <p:cNvPr id="151" name="Google Shape;151;p19"/>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457200" y="533400"/>
            <a:ext cx="82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The Onboarding MAZE...</a:t>
            </a:r>
            <a:endParaRPr b="1"/>
          </a:p>
        </p:txBody>
      </p:sp>
      <p:sp>
        <p:nvSpPr>
          <p:cNvPr id="158" name="Google Shape;158;p20"/>
          <p:cNvSpPr txBox="1"/>
          <p:nvPr>
            <p:ph idx="1" type="body"/>
          </p:nvPr>
        </p:nvSpPr>
        <p:spPr>
          <a:xfrm>
            <a:off x="457200" y="1600200"/>
            <a:ext cx="8229600" cy="4876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Where do our students get lost in the process?</a:t>
            </a:r>
            <a:endParaRPr/>
          </a:p>
        </p:txBody>
      </p:sp>
      <p:sp>
        <p:nvSpPr>
          <p:cNvPr id="159" name="Google Shape;159;p20"/>
          <p:cNvSpPr txBox="1"/>
          <p:nvPr>
            <p:ph idx="12" type="sldNum"/>
          </p:nvPr>
        </p:nvSpPr>
        <p:spPr>
          <a:xfrm>
            <a:off x="7620000" y="18288"/>
            <a:ext cx="1066800" cy="32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60" name="Google Shape;160;p20"/>
          <p:cNvPicPr preferRelativeResize="0"/>
          <p:nvPr/>
        </p:nvPicPr>
        <p:blipFill>
          <a:blip r:embed="rId3">
            <a:alphaModFix/>
          </a:blip>
          <a:stretch>
            <a:fillRect/>
          </a:stretch>
        </p:blipFill>
        <p:spPr>
          <a:xfrm>
            <a:off x="1279975" y="2360950"/>
            <a:ext cx="6434125" cy="4116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lang="en-US"/>
              <a:t>Application and </a:t>
            </a:r>
            <a:r>
              <a:rPr lang="en-US"/>
              <a:t>Registration</a:t>
            </a:r>
            <a:r>
              <a:rPr lang="en-US"/>
              <a:t> Data</a:t>
            </a:r>
            <a:endParaRPr/>
          </a:p>
          <a:p>
            <a:pPr indent="0" lvl="0" marL="0" rtl="0" algn="l">
              <a:spcBef>
                <a:spcPts val="0"/>
              </a:spcBef>
              <a:spcAft>
                <a:spcPts val="0"/>
              </a:spcAft>
              <a:buClr>
                <a:schemeClr val="dk2"/>
              </a:buClr>
              <a:buSzPts val="4000"/>
              <a:buFont typeface="Calibri"/>
              <a:buNone/>
            </a:pPr>
            <a:r>
              <a:t/>
            </a:r>
            <a:endParaRPr/>
          </a:p>
        </p:txBody>
      </p:sp>
      <p:sp>
        <p:nvSpPr>
          <p:cNvPr id="166" name="Google Shape;166;p21"/>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25755" lvl="0" marL="457200" rtl="0" algn="l">
              <a:spcBef>
                <a:spcPts val="480"/>
              </a:spcBef>
              <a:spcAft>
                <a:spcPts val="0"/>
              </a:spcAft>
              <a:buSzPts val="1530"/>
              <a:buChar char="•"/>
            </a:pPr>
            <a:r>
              <a:rPr lang="en-US"/>
              <a:t>Approximately 400,000 students were formally identified as “undecided/other” in 2017-2018. *</a:t>
            </a:r>
            <a:endParaRPr/>
          </a:p>
          <a:p>
            <a:pPr indent="-325755" lvl="0" marL="457200" rtl="0" algn="l">
              <a:spcBef>
                <a:spcPts val="0"/>
              </a:spcBef>
              <a:spcAft>
                <a:spcPts val="0"/>
              </a:spcAft>
              <a:buSzPts val="1530"/>
              <a:buChar char="•"/>
            </a:pPr>
            <a:r>
              <a:rPr lang="en-US"/>
              <a:t>That group likely comprises students who have not identified an educational goal AND students that just may not be fully aware of program offerings.*</a:t>
            </a:r>
            <a:endParaRPr/>
          </a:p>
          <a:p>
            <a:pPr indent="-325755" lvl="0" marL="457200" rtl="0" algn="l">
              <a:spcBef>
                <a:spcPts val="0"/>
              </a:spcBef>
              <a:spcAft>
                <a:spcPts val="0"/>
              </a:spcAft>
              <a:buSzPts val="1530"/>
              <a:buChar char="•"/>
            </a:pPr>
            <a:r>
              <a:rPr lang="en-US"/>
              <a:t>Only about a quarter of students who complete CCCApply actually </a:t>
            </a:r>
            <a:r>
              <a:rPr lang="en-US"/>
              <a:t>register</a:t>
            </a:r>
            <a:r>
              <a:rPr lang="en-US"/>
              <a:t> for courses*</a:t>
            </a:r>
            <a:endParaRPr/>
          </a:p>
          <a:p>
            <a:pPr indent="-325755" lvl="0" marL="457200" rtl="0" algn="l">
              <a:spcBef>
                <a:spcPts val="0"/>
              </a:spcBef>
              <a:spcAft>
                <a:spcPts val="0"/>
              </a:spcAft>
              <a:buSzPts val="1530"/>
              <a:buChar char="•"/>
            </a:pPr>
            <a:r>
              <a:rPr lang="en-US"/>
              <a:t>Enrollment attrition: 2.1 million CCCApply applicants 2016-17, 71% did not enroll, which equates to about 1.5 million lost students.</a:t>
            </a:r>
            <a:endParaRPr/>
          </a:p>
        </p:txBody>
      </p:sp>
      <p:sp>
        <p:nvSpPr>
          <p:cNvPr id="167" name="Google Shape;167;p21"/>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68" name="Google Shape;168;p21"/>
          <p:cNvPicPr preferRelativeResize="0"/>
          <p:nvPr/>
        </p:nvPicPr>
        <p:blipFill rotWithShape="1">
          <a:blip r:embed="rId3">
            <a:alphaModFix/>
          </a:blip>
          <a:srcRect b="9807" l="0" r="0" t="9807"/>
          <a:stretch/>
        </p:blipFill>
        <p:spPr>
          <a:xfrm>
            <a:off x="5226792" y="5912006"/>
            <a:ext cx="3460008" cy="643055"/>
          </a:xfrm>
          <a:prstGeom prst="rect">
            <a:avLst/>
          </a:prstGeom>
          <a:noFill/>
          <a:ln>
            <a:noFill/>
          </a:ln>
        </p:spPr>
      </p:pic>
      <p:sp>
        <p:nvSpPr>
          <p:cNvPr id="169" name="Google Shape;169;p21"/>
          <p:cNvSpPr txBox="1"/>
          <p:nvPr/>
        </p:nvSpPr>
        <p:spPr>
          <a:xfrm>
            <a:off x="137750" y="6355625"/>
            <a:ext cx="47400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 From IEPI “Connecting the Dots” workshops 2018-2019</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