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806" r:id="rId1"/>
  </p:sldMasterIdLst>
  <p:notesMasterIdLst>
    <p:notesMasterId r:id="rId21"/>
  </p:notesMasterIdLst>
  <p:handoutMasterIdLst>
    <p:handoutMasterId r:id="rId22"/>
  </p:handoutMasterIdLst>
  <p:sldIdLst>
    <p:sldId id="285" r:id="rId2"/>
    <p:sldId id="272" r:id="rId3"/>
    <p:sldId id="299" r:id="rId4"/>
    <p:sldId id="287" r:id="rId5"/>
    <p:sldId id="288" r:id="rId6"/>
    <p:sldId id="300" r:id="rId7"/>
    <p:sldId id="289" r:id="rId8"/>
    <p:sldId id="290" r:id="rId9"/>
    <p:sldId id="291" r:id="rId10"/>
    <p:sldId id="292" r:id="rId11"/>
    <p:sldId id="293" r:id="rId12"/>
    <p:sldId id="294" r:id="rId13"/>
    <p:sldId id="295" r:id="rId14"/>
    <p:sldId id="296" r:id="rId15"/>
    <p:sldId id="297" r:id="rId16"/>
    <p:sldId id="302" r:id="rId17"/>
    <p:sldId id="301" r:id="rId18"/>
    <p:sldId id="303" r:id="rId19"/>
    <p:sldId id="298" r:id="rId2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2" d="100"/>
          <a:sy n="72" d="100"/>
        </p:scale>
        <p:origin x="57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8CE6BD69-79E8-425C-8A95-EFF55F57C97D}" type="datetimeFigureOut">
              <a:rPr lang="en-US" smtClean="0"/>
              <a:t>8/4/2018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A9797D-5AFF-492B-BE91-18832A5BA979}" type="slidenum">
              <a:rPr lang="en-US" smtClean="0"/>
              <a:t>‹#›</a:t>
            </a:fld>
            <a:endParaRPr lang="en-US"/>
          </a:p>
        </p:txBody>
      </p:sp>
    </p:spTree>
    <p:extLst>
      <p:ext uri="{BB962C8B-B14F-4D97-AF65-F5344CB8AC3E}">
        <p14:creationId xmlns:p14="http://schemas.microsoft.com/office/powerpoint/2010/main" val="4098455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23FFB603-3B92-4675-BAA7-010141D65A9E}" type="datetimeFigureOut">
              <a:rPr lang="en-US" smtClean="0"/>
              <a:t>8/4/2018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D66FDEA-386C-4ED2-B773-CF29F4ECBF93}" type="slidenum">
              <a:rPr lang="en-US" smtClean="0"/>
              <a:t>‹#›</a:t>
            </a:fld>
            <a:endParaRPr lang="en-US"/>
          </a:p>
        </p:txBody>
      </p:sp>
    </p:spTree>
    <p:extLst>
      <p:ext uri="{BB962C8B-B14F-4D97-AF65-F5344CB8AC3E}">
        <p14:creationId xmlns:p14="http://schemas.microsoft.com/office/powerpoint/2010/main" val="3437788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71601"/>
            <a:ext cx="104648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914400" y="3505200"/>
            <a:ext cx="85344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040023-ACD3-4FD3-BCB2-4195A89DB0B4}" type="datetime2">
              <a:rPr lang="en-US" smtClean="0"/>
              <a:t>Saturday, August 4, 2018</a:t>
            </a:fld>
            <a:endParaRPr lang="en-US"/>
          </a:p>
        </p:txBody>
      </p:sp>
      <p:sp>
        <p:nvSpPr>
          <p:cNvPr id="5" name="Footer Placeholder 4"/>
          <p:cNvSpPr>
            <a:spLocks noGrp="1"/>
          </p:cNvSpPr>
          <p:nvPr>
            <p:ph type="ftr" sz="quarter" idx="11"/>
          </p:nvPr>
        </p:nvSpPr>
        <p:spPr/>
        <p:txBody>
          <a:bodyPr/>
          <a:lstStyle/>
          <a:p>
            <a:pPr algn="r"/>
            <a:r>
              <a:rPr lang="en-US"/>
              <a:t>2018 ASCCC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914400" y="3398520"/>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3430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21A116F-61E6-4E08-8750-A52C50285471}" type="datetime2">
              <a:rPr lang="en-US" smtClean="0"/>
              <a:t>Saturday, August 4, 2018</a:t>
            </a:fld>
            <a:endParaRPr lang="en-US"/>
          </a:p>
        </p:txBody>
      </p:sp>
      <p:sp>
        <p:nvSpPr>
          <p:cNvPr id="5" name="Footer Placeholder 4"/>
          <p:cNvSpPr>
            <a:spLocks noGrp="1"/>
          </p:cNvSpPr>
          <p:nvPr>
            <p:ph type="ftr" sz="quarter" idx="11"/>
          </p:nvPr>
        </p:nvSpPr>
        <p:spPr/>
        <p:txBody>
          <a:bodyPr/>
          <a:lstStyle/>
          <a:p>
            <a:pPr algn="r"/>
            <a:r>
              <a:rPr lang="en-US"/>
              <a:t>2018 ASCCC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42770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609600"/>
            <a:ext cx="27432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609600" y="609600"/>
            <a:ext cx="8026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44B4FD-0984-4456-A36F-DB30606F0B24}" type="datetime2">
              <a:rPr lang="en-US" smtClean="0"/>
              <a:t>Saturday, August 4, 2018</a:t>
            </a:fld>
            <a:endParaRPr lang="en-US"/>
          </a:p>
        </p:txBody>
      </p:sp>
      <p:sp>
        <p:nvSpPr>
          <p:cNvPr id="5" name="Footer Placeholder 4"/>
          <p:cNvSpPr>
            <a:spLocks noGrp="1"/>
          </p:cNvSpPr>
          <p:nvPr>
            <p:ph type="ftr" sz="quarter" idx="11"/>
          </p:nvPr>
        </p:nvSpPr>
        <p:spPr/>
        <p:txBody>
          <a:bodyPr/>
          <a:lstStyle/>
          <a:p>
            <a:pPr algn="r"/>
            <a:r>
              <a:rPr lang="en-US"/>
              <a:t>2018 ASCCC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547656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415600" y="593367"/>
            <a:ext cx="11360800" cy="7636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415600" y="1536633"/>
            <a:ext cx="11360800" cy="4555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11296611" y="6217623"/>
            <a:ext cx="731600" cy="524800"/>
          </a:xfrm>
          <a:prstGeom prst="rect">
            <a:avLst/>
          </a:prstGeom>
        </p:spPr>
        <p:txBody>
          <a:bodyPr wrap="square" lIns="91425" tIns="91425" rIns="91425" bIns="91425" anchor="ctr" anchorCtr="0">
            <a:noAutofit/>
          </a:bodyPr>
          <a:lstStyle/>
          <a:p>
            <a:fld id="{00000000-1234-1234-1234-123412341234}" type="slidenum">
              <a:rPr lang="en" smtClean="0"/>
              <a:pPr/>
              <a:t>‹#›</a:t>
            </a:fld>
            <a:endParaRPr lang="en"/>
          </a:p>
        </p:txBody>
      </p:sp>
      <p:sp>
        <p:nvSpPr>
          <p:cNvPr id="23" name="Shape 23"/>
          <p:cNvSpPr/>
          <p:nvPr/>
        </p:nvSpPr>
        <p:spPr>
          <a:xfrm>
            <a:off x="-19333" y="-68400"/>
            <a:ext cx="12192000" cy="602800"/>
          </a:xfrm>
          <a:prstGeom prst="rect">
            <a:avLst/>
          </a:prstGeom>
          <a:solidFill>
            <a:srgbClr val="85200C"/>
          </a:solidFill>
          <a:ln w="9525" cap="flat" cmpd="sng">
            <a:solidFill>
              <a:schemeClr val="dk2"/>
            </a:solidFill>
            <a:prstDash val="solid"/>
            <a:round/>
            <a:headEnd type="none" w="med" len="med"/>
            <a:tailEnd type="none" w="med" len="med"/>
          </a:ln>
        </p:spPr>
        <p:txBody>
          <a:bodyPr wrap="square" lIns="121900" tIns="121900" rIns="121900" bIns="121900" anchor="ctr" anchorCtr="0">
            <a:noAutofit/>
          </a:bodyPr>
          <a:lstStyle/>
          <a:p>
            <a:pPr lvl="0">
              <a:spcBef>
                <a:spcPts val="0"/>
              </a:spcBef>
              <a:buNone/>
            </a:pPr>
            <a:endParaRPr sz="2400"/>
          </a:p>
        </p:txBody>
      </p:sp>
    </p:spTree>
    <p:extLst>
      <p:ext uri="{BB962C8B-B14F-4D97-AF65-F5344CB8AC3E}">
        <p14:creationId xmlns:p14="http://schemas.microsoft.com/office/powerpoint/2010/main" val="768408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DCFAD5-D2BE-456B-9CD1-2D1824390334}" type="datetime2">
              <a:rPr lang="en-US" smtClean="0"/>
              <a:t>Saturday, August 4, 2018</a:t>
            </a:fld>
            <a:endParaRPr lang="en-US"/>
          </a:p>
        </p:txBody>
      </p:sp>
      <p:sp>
        <p:nvSpPr>
          <p:cNvPr id="5" name="Footer Placeholder 4"/>
          <p:cNvSpPr>
            <a:spLocks noGrp="1"/>
          </p:cNvSpPr>
          <p:nvPr>
            <p:ph type="ftr" sz="quarter" idx="11"/>
          </p:nvPr>
        </p:nvSpPr>
        <p:spPr/>
        <p:txBody>
          <a:bodyPr/>
          <a:lstStyle/>
          <a:p>
            <a:pPr algn="r"/>
            <a:r>
              <a:rPr lang="en-US"/>
              <a:t>2018 ASCCC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045166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362201"/>
            <a:ext cx="103632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963084" y="4626865"/>
            <a:ext cx="103632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67B70-9C98-4403-B8DE-BF0A60765F73}" type="datetime2">
              <a:rPr lang="en-US" smtClean="0"/>
              <a:t>Saturday, August 4, 2018</a:t>
            </a:fld>
            <a:endParaRPr lang="en-US"/>
          </a:p>
        </p:txBody>
      </p:sp>
      <p:sp>
        <p:nvSpPr>
          <p:cNvPr id="5" name="Footer Placeholder 4"/>
          <p:cNvSpPr>
            <a:spLocks noGrp="1"/>
          </p:cNvSpPr>
          <p:nvPr>
            <p:ph type="ftr" sz="quarter" idx="11"/>
          </p:nvPr>
        </p:nvSpPr>
        <p:spPr/>
        <p:txBody>
          <a:bodyPr/>
          <a:lstStyle/>
          <a:p>
            <a:pPr algn="r"/>
            <a:r>
              <a:rPr lang="en-US"/>
              <a:t>2018 ASCCC Part-Time Faculty Leadership Institute</a:t>
            </a: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975360" y="4599432"/>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995872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4C853CA-DE80-4A24-8F36-0AC8B47043D6}" type="datetime2">
              <a:rPr lang="en-US" smtClean="0"/>
              <a:t>Saturday, August 4, 2018</a:t>
            </a:fld>
            <a:endParaRPr lang="en-US"/>
          </a:p>
        </p:txBody>
      </p:sp>
      <p:sp>
        <p:nvSpPr>
          <p:cNvPr id="6" name="Footer Placeholder 5"/>
          <p:cNvSpPr>
            <a:spLocks noGrp="1"/>
          </p:cNvSpPr>
          <p:nvPr>
            <p:ph type="ftr" sz="quarter" idx="11"/>
          </p:nvPr>
        </p:nvSpPr>
        <p:spPr/>
        <p:txBody>
          <a:bodyPr/>
          <a:lstStyle/>
          <a:p>
            <a:pPr algn="r"/>
            <a:r>
              <a:rPr lang="en-US"/>
              <a:t>2018 ASCCC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42073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8C349D-A78F-4868-A1DD-C60FA5A6AF88}" type="datetime2">
              <a:rPr lang="en-US" smtClean="0"/>
              <a:t>Saturday, August 4, 2018</a:t>
            </a:fld>
            <a:endParaRPr lang="en-US"/>
          </a:p>
        </p:txBody>
      </p:sp>
      <p:sp>
        <p:nvSpPr>
          <p:cNvPr id="8" name="Footer Placeholder 7"/>
          <p:cNvSpPr>
            <a:spLocks noGrp="1"/>
          </p:cNvSpPr>
          <p:nvPr>
            <p:ph type="ftr" sz="quarter" idx="11"/>
          </p:nvPr>
        </p:nvSpPr>
        <p:spPr/>
        <p:txBody>
          <a:bodyPr/>
          <a:lstStyle/>
          <a:p>
            <a:pPr algn="r"/>
            <a:r>
              <a:rPr lang="en-US"/>
              <a:t>2018 ASCCC Part-Time Faculty Leadership Institute</a:t>
            </a: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61458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2D319B3-D542-4E34-8F81-92BBC3596519}" type="datetime2">
              <a:rPr lang="en-US" smtClean="0"/>
              <a:t>Saturday, August 4, 2018</a:t>
            </a:fld>
            <a:endParaRPr lang="en-US"/>
          </a:p>
        </p:txBody>
      </p:sp>
      <p:sp>
        <p:nvSpPr>
          <p:cNvPr id="4" name="Footer Placeholder 3"/>
          <p:cNvSpPr>
            <a:spLocks noGrp="1"/>
          </p:cNvSpPr>
          <p:nvPr>
            <p:ph type="ftr" sz="quarter" idx="11"/>
          </p:nvPr>
        </p:nvSpPr>
        <p:spPr/>
        <p:txBody>
          <a:bodyPr/>
          <a:lstStyle/>
          <a:p>
            <a:pPr algn="r"/>
            <a:r>
              <a:rPr lang="en-US"/>
              <a:t>2018 ASCCC Part-Time Faculty Leadership Institute</a:t>
            </a: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370704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07996B-5FA0-431B-95BB-3C89010FBA92}" type="datetime2">
              <a:rPr lang="en-US" smtClean="0"/>
              <a:t>Saturday, August 4, 2018</a:t>
            </a:fld>
            <a:endParaRPr lang="en-US"/>
          </a:p>
        </p:txBody>
      </p:sp>
      <p:sp>
        <p:nvSpPr>
          <p:cNvPr id="3" name="Footer Placeholder 2"/>
          <p:cNvSpPr>
            <a:spLocks noGrp="1"/>
          </p:cNvSpPr>
          <p:nvPr>
            <p:ph type="ftr" sz="quarter" idx="11"/>
          </p:nvPr>
        </p:nvSpPr>
        <p:spPr/>
        <p:txBody>
          <a:bodyPr/>
          <a:lstStyle/>
          <a:p>
            <a:pPr algn="r"/>
            <a:r>
              <a:rPr lang="en-US"/>
              <a:t>2018 ASCCC Part-Time Faculty Leadership Institute</a:t>
            </a: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1971042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962400" y="792080"/>
            <a:ext cx="7620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601" y="2130553"/>
            <a:ext cx="2852928"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8CD05DA-7D40-47B1-A95B-59C942BF1EFB}" type="datetime2">
              <a:rPr lang="en-US" smtClean="0"/>
              <a:t>Saturday, August 4, 2018</a:t>
            </a:fld>
            <a:endParaRPr lang="en-US"/>
          </a:p>
        </p:txBody>
      </p:sp>
      <p:sp>
        <p:nvSpPr>
          <p:cNvPr id="6" name="Footer Placeholder 5"/>
          <p:cNvSpPr>
            <a:spLocks noGrp="1"/>
          </p:cNvSpPr>
          <p:nvPr>
            <p:ph type="ftr" sz="quarter" idx="11"/>
          </p:nvPr>
        </p:nvSpPr>
        <p:spPr/>
        <p:txBody>
          <a:bodyPr/>
          <a:lstStyle/>
          <a:p>
            <a:pPr algn="r"/>
            <a:r>
              <a:rPr lang="en-US"/>
              <a:t>2018 ASCCC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78695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09600" y="2133600"/>
            <a:ext cx="2852928"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EAF7F0A-CA21-40C9-A5AF-EFB14EEB0585}" type="datetime2">
              <a:rPr lang="en-US" smtClean="0"/>
              <a:t>Saturday, August 4, 2018</a:t>
            </a:fld>
            <a:endParaRPr lang="en-US"/>
          </a:p>
        </p:txBody>
      </p:sp>
      <p:sp>
        <p:nvSpPr>
          <p:cNvPr id="6" name="Footer Placeholder 5"/>
          <p:cNvSpPr>
            <a:spLocks noGrp="1"/>
          </p:cNvSpPr>
          <p:nvPr>
            <p:ph type="ftr" sz="quarter" idx="11"/>
          </p:nvPr>
        </p:nvSpPr>
        <p:spPr/>
        <p:txBody>
          <a:bodyPr/>
          <a:lstStyle/>
          <a:p>
            <a:pPr algn="r"/>
            <a:r>
              <a:rPr lang="en-US"/>
              <a:t>2018 ASCCC Part-Time Faculty Leadership Institute</a:t>
            </a: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extLst>
      <p:ext uri="{BB962C8B-B14F-4D97-AF65-F5344CB8AC3E}">
        <p14:creationId xmlns:p14="http://schemas.microsoft.com/office/powerpoint/2010/main" val="211683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12192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2"/>
          </p:nvPr>
        </p:nvSpPr>
        <p:spPr>
          <a:xfrm>
            <a:off x="609600" y="18288"/>
            <a:ext cx="3860800" cy="329184"/>
          </a:xfrm>
          <a:prstGeom prst="rect">
            <a:avLst/>
          </a:prstGeom>
        </p:spPr>
        <p:txBody>
          <a:bodyPr vert="horz" lIns="91440" tIns="45720" rIns="91440" bIns="45720" rtlCol="0" anchor="ctr"/>
          <a:lstStyle>
            <a:lvl1pPr algn="l">
              <a:defRPr sz="1200">
                <a:solidFill>
                  <a:srgbClr val="FFFFFF"/>
                </a:solidFill>
              </a:defRPr>
            </a:lvl1pPr>
          </a:lstStyle>
          <a:p>
            <a:fld id="{DB46646B-AD49-4D40-91BF-D4AAC5EED295}" type="datetime2">
              <a:rPr lang="en-US" smtClean="0"/>
              <a:t>Saturday, August 4, 2018</a:t>
            </a:fld>
            <a:endParaRPr lang="en-US" dirty="0"/>
          </a:p>
        </p:txBody>
      </p:sp>
      <p:sp>
        <p:nvSpPr>
          <p:cNvPr id="5" name="Footer Placeholder 4"/>
          <p:cNvSpPr>
            <a:spLocks noGrp="1"/>
          </p:cNvSpPr>
          <p:nvPr>
            <p:ph type="ftr" sz="quarter" idx="3"/>
          </p:nvPr>
        </p:nvSpPr>
        <p:spPr>
          <a:xfrm>
            <a:off x="4572000" y="18288"/>
            <a:ext cx="5486400" cy="329184"/>
          </a:xfrm>
          <a:prstGeom prst="rect">
            <a:avLst/>
          </a:prstGeom>
        </p:spPr>
        <p:txBody>
          <a:bodyPr vert="horz" lIns="91440" tIns="45720" rIns="91440" bIns="45720" rtlCol="0" anchor="ctr"/>
          <a:lstStyle>
            <a:lvl1pPr algn="ctr">
              <a:defRPr sz="1200">
                <a:solidFill>
                  <a:srgbClr val="FFFFFF"/>
                </a:solidFill>
              </a:defRPr>
            </a:lvl1pPr>
          </a:lstStyle>
          <a:p>
            <a:pPr algn="r"/>
            <a:r>
              <a:rPr lang="en-US"/>
              <a:t>2018 ASCCC Part-Time Faculty Leadership Institute</a:t>
            </a:r>
            <a:endParaRPr lang="en-US" dirty="0"/>
          </a:p>
        </p:txBody>
      </p:sp>
      <p:sp>
        <p:nvSpPr>
          <p:cNvPr id="6" name="Slide Number Placeholder 5"/>
          <p:cNvSpPr>
            <a:spLocks noGrp="1"/>
          </p:cNvSpPr>
          <p:nvPr>
            <p:ph type="sldNum" sz="quarter" idx="4"/>
          </p:nvPr>
        </p:nvSpPr>
        <p:spPr>
          <a:xfrm>
            <a:off x="10160000" y="18288"/>
            <a:ext cx="14224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extLst>
      <p:ext uri="{BB962C8B-B14F-4D97-AF65-F5344CB8AC3E}">
        <p14:creationId xmlns:p14="http://schemas.microsoft.com/office/powerpoint/2010/main" val="527823931"/>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Lst>
  <p:hf sldNum="0"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e4fc.org/images/UndocuCollegeGuide_Executive_Summary.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piercecollege.edu/students/undocumented/" TargetMode="External"/><Relationship Id="rId3" Type="http://schemas.openxmlformats.org/officeDocument/2006/relationships/hyperlink" Target="https://www.cuyamaca.edu/current-students/undocu/default.aspx" TargetMode="External"/><Relationship Id="rId7" Type="http://schemas.openxmlformats.org/officeDocument/2006/relationships/hyperlink" Target="https://www.mjc.edu/studentservices/undocumented/" TargetMode="External"/><Relationship Id="rId2" Type="http://schemas.openxmlformats.org/officeDocument/2006/relationships/hyperlink" Target="http://www.asccc.org/resources-daca-and-undocumented-students" TargetMode="External"/><Relationship Id="rId1" Type="http://schemas.openxmlformats.org/officeDocument/2006/relationships/slideLayout" Target="../slideLayouts/slideLayout2.xml"/><Relationship Id="rId6" Type="http://schemas.openxmlformats.org/officeDocument/2006/relationships/hyperlink" Target="http://dreamers.missioncollege.edu/" TargetMode="External"/><Relationship Id="rId5" Type="http://schemas.openxmlformats.org/officeDocument/2006/relationships/hyperlink" Target="http://www.elcamino.edu/studentservices/fao/ab540/" TargetMode="External"/><Relationship Id="rId10" Type="http://schemas.openxmlformats.org/officeDocument/2006/relationships/hyperlink" Target="http://cccco.edu/ResourcesforUndocumentedStudents.aspx" TargetMode="External"/><Relationship Id="rId4" Type="http://schemas.openxmlformats.org/officeDocument/2006/relationships/hyperlink" Target="http://www.deanza.edu/students/undoc-students.html" TargetMode="External"/><Relationship Id="rId9" Type="http://schemas.openxmlformats.org/officeDocument/2006/relationships/hyperlink" Target="http://blogs.solano.edu/news/?p=1124"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dhs.gov/deferred-action-childhood-arrivals-daca"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Support for our</a:t>
            </a:r>
            <a:br>
              <a:rPr lang="en-US" dirty="0"/>
            </a:br>
            <a:r>
              <a:rPr lang="en-US" dirty="0"/>
              <a:t>DACA Students</a:t>
            </a:r>
          </a:p>
        </p:txBody>
      </p:sp>
      <p:sp>
        <p:nvSpPr>
          <p:cNvPr id="3" name="Subtitle 2"/>
          <p:cNvSpPr>
            <a:spLocks noGrp="1"/>
          </p:cNvSpPr>
          <p:nvPr>
            <p:ph type="subTitle" idx="1"/>
          </p:nvPr>
        </p:nvSpPr>
        <p:spPr>
          <a:xfrm>
            <a:off x="1524000" y="4108173"/>
            <a:ext cx="9144000" cy="1603513"/>
          </a:xfrm>
        </p:spPr>
        <p:txBody>
          <a:bodyPr>
            <a:normAutofit/>
          </a:bodyPr>
          <a:lstStyle/>
          <a:p>
            <a:pPr algn="l"/>
            <a:r>
              <a:rPr lang="en-US" dirty="0"/>
              <a:t>Dr. Celia Esposito-Noy, Superintendent-President, Solano College</a:t>
            </a:r>
          </a:p>
          <a:p>
            <a:pPr algn="l"/>
            <a:r>
              <a:rPr lang="en-US" dirty="0"/>
              <a:t>Dr. Sam Foster, Chair, Part-Time Faculty Committee,</a:t>
            </a:r>
          </a:p>
          <a:p>
            <a:pPr algn="l"/>
            <a:r>
              <a:rPr lang="en-US" dirty="0"/>
              <a:t>	ASCCC Area D Representative</a:t>
            </a:r>
          </a:p>
        </p:txBody>
      </p:sp>
      <p:pic>
        <p:nvPicPr>
          <p:cNvPr id="4" name="Picture 3" descr="ASCCC_Logo">
            <a:extLst>
              <a:ext uri="{FF2B5EF4-FFF2-40B4-BE49-F238E27FC236}">
                <a16:creationId xmlns:a16="http://schemas.microsoft.com/office/drawing/2014/main" id="{46457CDE-F6A5-407C-8E1D-9442D9C5CB6C}"/>
              </a:ext>
            </a:extLst>
          </p:cNvPr>
          <p:cNvPicPr/>
          <p:nvPr/>
        </p:nvPicPr>
        <p:blipFill>
          <a:blip r:embed="rId2"/>
          <a:srcRect/>
          <a:stretch>
            <a:fillRect/>
          </a:stretch>
        </p:blipFill>
        <p:spPr bwMode="auto">
          <a:xfrm>
            <a:off x="3564834" y="390340"/>
            <a:ext cx="4557252" cy="1209860"/>
          </a:xfrm>
          <a:prstGeom prst="rect">
            <a:avLst/>
          </a:prstGeom>
          <a:noFill/>
          <a:ln w="9525">
            <a:noFill/>
            <a:miter lim="800000"/>
            <a:headEnd/>
            <a:tailEnd/>
          </a:ln>
        </p:spPr>
      </p:pic>
    </p:spTree>
    <p:extLst>
      <p:ext uri="{BB962C8B-B14F-4D97-AF65-F5344CB8AC3E}">
        <p14:creationId xmlns:p14="http://schemas.microsoft.com/office/powerpoint/2010/main" val="1382928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AB 21 (</a:t>
            </a:r>
            <a:r>
              <a:rPr lang="en-US" dirty="0" err="1"/>
              <a:t>Kalra</a:t>
            </a:r>
            <a:r>
              <a:rPr lang="en-US" dirty="0"/>
              <a:t>), Access to higher education for every student</a:t>
            </a:r>
          </a:p>
        </p:txBody>
      </p:sp>
      <p:sp>
        <p:nvSpPr>
          <p:cNvPr id="3" name="Content Placeholder 2"/>
          <p:cNvSpPr>
            <a:spLocks noGrp="1"/>
          </p:cNvSpPr>
          <p:nvPr>
            <p:ph idx="1"/>
          </p:nvPr>
        </p:nvSpPr>
        <p:spPr/>
        <p:txBody>
          <a:bodyPr>
            <a:normAutofit lnSpcReduction="10000"/>
          </a:bodyPr>
          <a:lstStyle/>
          <a:p>
            <a:pPr marL="0" indent="0">
              <a:buNone/>
            </a:pPr>
            <a:r>
              <a:rPr lang="en-US" dirty="0"/>
              <a:t>CCDs must:</a:t>
            </a:r>
          </a:p>
          <a:p>
            <a:r>
              <a:rPr lang="en-US" dirty="0"/>
              <a:t>Refrain from disclosing personal info concerning students, faculty, and staff, “consistent with state and federal law”</a:t>
            </a:r>
          </a:p>
          <a:p>
            <a:r>
              <a:rPr lang="en-US" dirty="0"/>
              <a:t>Provide guidance on local policies related to state &amp; federal immigration laws</a:t>
            </a:r>
          </a:p>
          <a:p>
            <a:r>
              <a:rPr lang="en-US" dirty="0"/>
              <a:t>Notify president/designee when ICE enters campus</a:t>
            </a:r>
          </a:p>
          <a:p>
            <a:r>
              <a:rPr lang="en-US" dirty="0"/>
              <a:t>Verify administrative warrants and subpoenas</a:t>
            </a:r>
          </a:p>
          <a:p>
            <a:r>
              <a:rPr lang="en-US" dirty="0"/>
              <a:t>Assign staff as single point of contact for individuals subject to an immigration order</a:t>
            </a:r>
          </a:p>
          <a:p>
            <a:r>
              <a:rPr lang="en-US" dirty="0"/>
              <a:t>Allow reenrollment of students who drop out due to immigration enforcement issues</a:t>
            </a:r>
          </a:p>
          <a:p>
            <a:r>
              <a:rPr lang="en-US" dirty="0"/>
              <a:t>Allow continuation of financial aid, exemption from nonresident tuition fees, housing stipends, and other benefits</a:t>
            </a:r>
          </a:p>
          <a:p>
            <a:endParaRPr lang="en-US" dirty="0"/>
          </a:p>
        </p:txBody>
      </p:sp>
      <p:sp>
        <p:nvSpPr>
          <p:cNvPr id="4" name="Footer Placeholder 3">
            <a:extLst>
              <a:ext uri="{FF2B5EF4-FFF2-40B4-BE49-F238E27FC236}">
                <a16:creationId xmlns:a16="http://schemas.microsoft.com/office/drawing/2014/main" id="{3CA8C7A3-7868-4A0E-A32D-09DD8CB0D7E2}"/>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1719082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496" y="606863"/>
            <a:ext cx="10515600" cy="1325563"/>
          </a:xfrm>
        </p:spPr>
        <p:txBody>
          <a:bodyPr>
            <a:normAutofit/>
          </a:bodyPr>
          <a:lstStyle/>
          <a:p>
            <a:r>
              <a:rPr lang="en-US" dirty="0"/>
              <a:t>AB 21 (</a:t>
            </a:r>
            <a:r>
              <a:rPr lang="en-US" dirty="0" err="1"/>
              <a:t>Kalra</a:t>
            </a:r>
            <a:r>
              <a:rPr lang="en-US" dirty="0"/>
              <a:t>), Continued</a:t>
            </a:r>
          </a:p>
        </p:txBody>
      </p:sp>
      <p:sp>
        <p:nvSpPr>
          <p:cNvPr id="3" name="Content Placeholder 2"/>
          <p:cNvSpPr>
            <a:spLocks noGrp="1"/>
          </p:cNvSpPr>
          <p:nvPr>
            <p:ph idx="1"/>
          </p:nvPr>
        </p:nvSpPr>
        <p:spPr>
          <a:xfrm>
            <a:off x="838200" y="2370083"/>
            <a:ext cx="10515600" cy="3806880"/>
          </a:xfrm>
        </p:spPr>
        <p:txBody>
          <a:bodyPr>
            <a:normAutofit lnSpcReduction="10000"/>
          </a:bodyPr>
          <a:lstStyle/>
          <a:p>
            <a:r>
              <a:rPr lang="en-US" dirty="0"/>
              <a:t>Hold Undocumented Students Harmless. </a:t>
            </a:r>
          </a:p>
          <a:p>
            <a:pPr lvl="1"/>
            <a:r>
              <a:rPr lang="en-US" dirty="0"/>
              <a:t>In the event that an undocumented student is detained, deported, or is unable to attend to his or her academic requirements due to an immigration enforcement action, the college district shall make all reasonable efforts to assist the student in retaining any eligibility for financial aid, fellowship stipends, exemption from nonresident tuition fees, funding for research or other educational projects, housing stipends or services, or other benefits he or she has been awarded or received, and permit the student to be reenrolled if and when the student is able to return to the college. </a:t>
            </a:r>
          </a:p>
          <a:p>
            <a:pPr lvl="1"/>
            <a:r>
              <a:rPr lang="en-US" dirty="0"/>
              <a:t>Staff should be available to assist undocumented students, and other students, faculty, and staff whose education or employment is at risk because of federal immigration actions. </a:t>
            </a:r>
          </a:p>
          <a:p>
            <a:pPr lvl="1"/>
            <a:r>
              <a:rPr lang="en-US" dirty="0"/>
              <a:t>(Ed. Code, § 66093.3, </a:t>
            </a:r>
            <a:r>
              <a:rPr lang="en-US" dirty="0" err="1"/>
              <a:t>subd</a:t>
            </a:r>
            <a:r>
              <a:rPr lang="en-US" dirty="0"/>
              <a:t>. (j).)</a:t>
            </a:r>
          </a:p>
        </p:txBody>
      </p:sp>
      <p:sp>
        <p:nvSpPr>
          <p:cNvPr id="4" name="Footer Placeholder 3">
            <a:extLst>
              <a:ext uri="{FF2B5EF4-FFF2-40B4-BE49-F238E27FC236}">
                <a16:creationId xmlns:a16="http://schemas.microsoft.com/office/drawing/2014/main" id="{7CF9240E-6C79-413D-B560-04DD0EC44F13}"/>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2654110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campus leadership</a:t>
            </a:r>
          </a:p>
        </p:txBody>
      </p:sp>
      <p:sp>
        <p:nvSpPr>
          <p:cNvPr id="3" name="Content Placeholder 2"/>
          <p:cNvSpPr>
            <a:spLocks noGrp="1"/>
          </p:cNvSpPr>
          <p:nvPr>
            <p:ph idx="1"/>
          </p:nvPr>
        </p:nvSpPr>
        <p:spPr>
          <a:xfrm>
            <a:off x="817299" y="1534479"/>
            <a:ext cx="10515600" cy="5009195"/>
          </a:xfrm>
        </p:spPr>
        <p:txBody>
          <a:bodyPr>
            <a:noAutofit/>
          </a:bodyPr>
          <a:lstStyle/>
          <a:p>
            <a:r>
              <a:rPr lang="en-US" sz="1600" dirty="0"/>
              <a:t>Leadership needs to work together for communication, planning and outreach</a:t>
            </a:r>
          </a:p>
          <a:p>
            <a:pPr lvl="1"/>
            <a:r>
              <a:rPr lang="en-US" sz="1600" dirty="0"/>
              <a:t>College Chancellor/Superintendent-President/President</a:t>
            </a:r>
          </a:p>
          <a:p>
            <a:pPr lvl="1"/>
            <a:r>
              <a:rPr lang="en-US" sz="1600" dirty="0"/>
              <a:t>Supervisor of Police; Police Chief; Manager; Other</a:t>
            </a:r>
          </a:p>
          <a:p>
            <a:pPr lvl="1"/>
            <a:r>
              <a:rPr lang="en-US" sz="1600" dirty="0"/>
              <a:t>Senate Leadership</a:t>
            </a:r>
          </a:p>
          <a:p>
            <a:endParaRPr lang="en-US" sz="1600" dirty="0"/>
          </a:p>
          <a:p>
            <a:r>
              <a:rPr lang="en-US" sz="1600" dirty="0"/>
              <a:t>Practical Suggestions for Colleges</a:t>
            </a:r>
          </a:p>
          <a:p>
            <a:pPr lvl="1"/>
            <a:r>
              <a:rPr lang="en-US" sz="1600" dirty="0"/>
              <a:t>Dreamer resource centers (note that only clergy and psych. services are privileged</a:t>
            </a:r>
          </a:p>
          <a:p>
            <a:pPr lvl="1"/>
            <a:r>
              <a:rPr lang="en-US" sz="1600" dirty="0"/>
              <a:t>Designate 1-2 faculty as point of contact</a:t>
            </a:r>
          </a:p>
          <a:p>
            <a:pPr lvl="1"/>
            <a:r>
              <a:rPr lang="en-US" sz="1600" dirty="0"/>
              <a:t>Connect to or develop pro bono networks</a:t>
            </a:r>
          </a:p>
          <a:p>
            <a:pPr lvl="1"/>
            <a:r>
              <a:rPr lang="en-US" sz="1600" dirty="0"/>
              <a:t>Ensure students are protected—</a:t>
            </a:r>
          </a:p>
          <a:p>
            <a:pPr lvl="2"/>
            <a:r>
              <a:rPr lang="en-US" sz="1600" dirty="0"/>
              <a:t>With POLICY RESOLUTIONS and GUIDELINES</a:t>
            </a:r>
          </a:p>
          <a:p>
            <a:pPr lvl="2"/>
            <a:r>
              <a:rPr lang="en-US" sz="1600" dirty="0"/>
              <a:t>FERPA Awareness and Adherence </a:t>
            </a:r>
          </a:p>
          <a:p>
            <a:pPr lvl="2"/>
            <a:r>
              <a:rPr lang="en-US" sz="1600" dirty="0"/>
              <a:t>With TRAINING, e.g. “know  your rights clinics”</a:t>
            </a:r>
          </a:p>
          <a:p>
            <a:pPr lvl="1"/>
            <a:r>
              <a:rPr lang="en-US" sz="1600" dirty="0"/>
              <a:t>Role play responses to ICE enforcement</a:t>
            </a:r>
          </a:p>
          <a:p>
            <a:pPr lvl="1"/>
            <a:r>
              <a:rPr lang="en-US" sz="1600" dirty="0"/>
              <a:t>Review Institutional Policies (for more, see </a:t>
            </a:r>
            <a:r>
              <a:rPr lang="en-US" sz="1600" dirty="0" err="1">
                <a:hlinkClick r:id="rId2"/>
              </a:rPr>
              <a:t>UndocuCollege</a:t>
            </a:r>
            <a:r>
              <a:rPr lang="en-US" sz="1600" dirty="0">
                <a:hlinkClick r:id="rId2"/>
              </a:rPr>
              <a:t> Guide &amp; Equity Tool</a:t>
            </a:r>
            <a:r>
              <a:rPr lang="en-US" sz="1600" dirty="0"/>
              <a:t>)</a:t>
            </a:r>
          </a:p>
          <a:p>
            <a:pPr lvl="1"/>
            <a:r>
              <a:rPr lang="en-US" sz="1600" dirty="0"/>
              <a:t>Make Your Support Visible: Posters, Stickers, Information &amp; Resources</a:t>
            </a:r>
          </a:p>
          <a:p>
            <a:r>
              <a:rPr lang="en-US" sz="1600" dirty="0"/>
              <a:t>Responding to ICE Inquiries: </a:t>
            </a:r>
            <a:r>
              <a:rPr lang="en-US" sz="1600" u="sng" dirty="0"/>
              <a:t>Know What to Do</a:t>
            </a:r>
          </a:p>
          <a:p>
            <a:pPr marL="0" indent="0">
              <a:buNone/>
            </a:pPr>
            <a:endParaRPr lang="en-US" sz="1000" dirty="0"/>
          </a:p>
        </p:txBody>
      </p:sp>
      <p:sp>
        <p:nvSpPr>
          <p:cNvPr id="4" name="Footer Placeholder 3">
            <a:extLst>
              <a:ext uri="{FF2B5EF4-FFF2-40B4-BE49-F238E27FC236}">
                <a16:creationId xmlns:a16="http://schemas.microsoft.com/office/drawing/2014/main" id="{F73D3DAD-68E8-4712-8950-C97C8939D5D4}"/>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1116341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can be done:  work with local policing agencies</a:t>
            </a:r>
          </a:p>
        </p:txBody>
      </p:sp>
      <p:sp>
        <p:nvSpPr>
          <p:cNvPr id="3" name="Content Placeholder 2"/>
          <p:cNvSpPr>
            <a:spLocks noGrp="1"/>
          </p:cNvSpPr>
          <p:nvPr>
            <p:ph idx="1"/>
          </p:nvPr>
        </p:nvSpPr>
        <p:spPr/>
        <p:txBody>
          <a:bodyPr>
            <a:normAutofit/>
          </a:bodyPr>
          <a:lstStyle/>
          <a:p>
            <a:r>
              <a:rPr lang="en-US" dirty="0"/>
              <a:t>Conversations with Campus Police</a:t>
            </a:r>
          </a:p>
          <a:p>
            <a:pPr lvl="1"/>
            <a:r>
              <a:rPr lang="en-US" dirty="0"/>
              <a:t>What are their procedures if other agencies are on campus, including federal agencies such as ICE? </a:t>
            </a:r>
          </a:p>
          <a:p>
            <a:pPr lvl="1"/>
            <a:r>
              <a:rPr lang="en-US" dirty="0"/>
              <a:t>Do these procedures protect students? Are faculty and staff aware of these procedures?</a:t>
            </a:r>
          </a:p>
          <a:p>
            <a:pPr lvl="1"/>
            <a:r>
              <a:rPr lang="en-US" dirty="0"/>
              <a:t>Cooperation between leadership and campus police is a must</a:t>
            </a:r>
          </a:p>
          <a:p>
            <a:r>
              <a:rPr lang="en-US" dirty="0"/>
              <a:t>California as a Sanctuary State: SB 54 limits state and local law enforcement agencies from communication with federal immigration authorities, and prevents all state and local police forces from questioning and holding people on immigration violations.</a:t>
            </a:r>
          </a:p>
          <a:p>
            <a:r>
              <a:rPr lang="en-US" dirty="0"/>
              <a:t>FERPA Protections: for the student; not the faculty</a:t>
            </a:r>
          </a:p>
        </p:txBody>
      </p:sp>
      <p:sp>
        <p:nvSpPr>
          <p:cNvPr id="4" name="Footer Placeholder 3">
            <a:extLst>
              <a:ext uri="{FF2B5EF4-FFF2-40B4-BE49-F238E27FC236}">
                <a16:creationId xmlns:a16="http://schemas.microsoft.com/office/drawing/2014/main" id="{8AA76E9C-D519-4981-B080-77A9FD839D0E}"/>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3791947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student outreach</a:t>
            </a:r>
          </a:p>
        </p:txBody>
      </p:sp>
      <p:sp>
        <p:nvSpPr>
          <p:cNvPr id="3" name="Content Placeholder 2"/>
          <p:cNvSpPr>
            <a:spLocks noGrp="1"/>
          </p:cNvSpPr>
          <p:nvPr>
            <p:ph idx="1"/>
          </p:nvPr>
        </p:nvSpPr>
        <p:spPr/>
        <p:txBody>
          <a:bodyPr>
            <a:normAutofit lnSpcReduction="10000"/>
          </a:bodyPr>
          <a:lstStyle/>
          <a:p>
            <a:r>
              <a:rPr lang="en-US" dirty="0"/>
              <a:t>On-going communication with all students</a:t>
            </a:r>
          </a:p>
          <a:p>
            <a:r>
              <a:rPr lang="en-US" dirty="0"/>
              <a:t>ACLU/Immigration Attorneys</a:t>
            </a:r>
          </a:p>
          <a:p>
            <a:r>
              <a:rPr lang="en-US" dirty="0"/>
              <a:t>Signage and Messaging to Students: You Are Protected</a:t>
            </a:r>
          </a:p>
          <a:p>
            <a:r>
              <a:rPr lang="en-US" dirty="0"/>
              <a:t>Existing Resources for Outreach (e.g. Puente) </a:t>
            </a:r>
          </a:p>
          <a:p>
            <a:r>
              <a:rPr lang="en-US" dirty="0"/>
              <a:t>Resources at other institutions: </a:t>
            </a:r>
          </a:p>
          <a:p>
            <a:pPr lvl="1"/>
            <a:r>
              <a:rPr lang="en-US" dirty="0"/>
              <a:t>February 12, 2018 Joint Letter of the three senates to ICAS: “While all nine of the University of California undergraduate campuses have physical support centers for DACA, temporary protected status (TPS), and undocumented students, only about half of the California State University campuses have a dedicated support location, and less than half of the California Community Colleges have permanently dedicated personnel or physical support locations to assist these students. We request that you jointly explore the possibility of expanding these support services and, if feasible, allow DACA and Dreamer students to use the support facilities and services at any UC, CSU or CCC campus statewide, regardless of their enrollment in a different system, without fear of repercussion or retribution and without need for payment.”</a:t>
            </a:r>
          </a:p>
        </p:txBody>
      </p:sp>
      <p:sp>
        <p:nvSpPr>
          <p:cNvPr id="4" name="Footer Placeholder 3">
            <a:extLst>
              <a:ext uri="{FF2B5EF4-FFF2-40B4-BE49-F238E27FC236}">
                <a16:creationId xmlns:a16="http://schemas.microsoft.com/office/drawing/2014/main" id="{83D6CE72-A3FF-4271-A954-F380052D91A1}"/>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1994098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be done:  ASCCC resource page</a:t>
            </a:r>
          </a:p>
        </p:txBody>
      </p:sp>
      <p:sp>
        <p:nvSpPr>
          <p:cNvPr id="3" name="Content Placeholder 2"/>
          <p:cNvSpPr>
            <a:spLocks noGrp="1"/>
          </p:cNvSpPr>
          <p:nvPr>
            <p:ph idx="1"/>
          </p:nvPr>
        </p:nvSpPr>
        <p:spPr/>
        <p:txBody>
          <a:bodyPr>
            <a:normAutofit fontScale="92500" lnSpcReduction="10000"/>
          </a:bodyPr>
          <a:lstStyle/>
          <a:p>
            <a:r>
              <a:rPr lang="en-US" dirty="0"/>
              <a:t>See ASCCC resources at </a:t>
            </a:r>
            <a:r>
              <a:rPr lang="en-US" dirty="0">
                <a:hlinkClick r:id="rId2"/>
              </a:rPr>
              <a:t>http://www.asccc.org/resources-daca-and-undocumented-students</a:t>
            </a:r>
            <a:endParaRPr lang="en-US" dirty="0"/>
          </a:p>
          <a:p>
            <a:r>
              <a:rPr lang="en-US" dirty="0"/>
              <a:t>Numerous California Community Colleges have resource pages for their students (both DACA and undocumented):</a:t>
            </a:r>
          </a:p>
          <a:p>
            <a:pPr lvl="1"/>
            <a:r>
              <a:rPr lang="en-US" dirty="0" err="1">
                <a:hlinkClick r:id="rId3"/>
              </a:rPr>
              <a:t>Cuyamaca</a:t>
            </a:r>
            <a:r>
              <a:rPr lang="en-US" dirty="0">
                <a:hlinkClick r:id="rId3"/>
              </a:rPr>
              <a:t> College</a:t>
            </a:r>
            <a:endParaRPr lang="en-US" dirty="0"/>
          </a:p>
          <a:p>
            <a:pPr lvl="1"/>
            <a:r>
              <a:rPr lang="en-US" dirty="0" err="1">
                <a:hlinkClick r:id="rId4"/>
              </a:rPr>
              <a:t>DeAnza</a:t>
            </a:r>
            <a:r>
              <a:rPr lang="en-US" dirty="0">
                <a:hlinkClick r:id="rId4"/>
              </a:rPr>
              <a:t> College</a:t>
            </a:r>
            <a:endParaRPr lang="en-US" dirty="0"/>
          </a:p>
          <a:p>
            <a:pPr lvl="1"/>
            <a:r>
              <a:rPr lang="en-US" dirty="0">
                <a:hlinkClick r:id="rId5"/>
              </a:rPr>
              <a:t>El Camino College</a:t>
            </a:r>
            <a:endParaRPr lang="en-US" dirty="0"/>
          </a:p>
          <a:p>
            <a:pPr lvl="1"/>
            <a:r>
              <a:rPr lang="en-US" dirty="0">
                <a:hlinkClick r:id="rId6"/>
              </a:rPr>
              <a:t>Mission College</a:t>
            </a:r>
            <a:endParaRPr lang="en-US" dirty="0"/>
          </a:p>
          <a:p>
            <a:pPr lvl="1"/>
            <a:r>
              <a:rPr lang="en-US" dirty="0">
                <a:hlinkClick r:id="rId7"/>
              </a:rPr>
              <a:t>Modesto Junior College</a:t>
            </a:r>
            <a:endParaRPr lang="en-US" dirty="0"/>
          </a:p>
          <a:p>
            <a:pPr lvl="1"/>
            <a:r>
              <a:rPr lang="en-US" dirty="0">
                <a:hlinkClick r:id="rId8"/>
              </a:rPr>
              <a:t>Pierce College</a:t>
            </a:r>
            <a:endParaRPr lang="en-US" dirty="0"/>
          </a:p>
          <a:p>
            <a:pPr lvl="1"/>
            <a:r>
              <a:rPr lang="en-US" dirty="0">
                <a:hlinkClick r:id="rId9"/>
              </a:rPr>
              <a:t>Solano Community College</a:t>
            </a:r>
            <a:endParaRPr lang="en-US" dirty="0"/>
          </a:p>
          <a:p>
            <a:r>
              <a:rPr lang="en-US" dirty="0"/>
              <a:t>The California Community Colleges Chancellor’s Office has compiled </a:t>
            </a:r>
            <a:r>
              <a:rPr lang="en-US" dirty="0">
                <a:hlinkClick r:id="rId10"/>
              </a:rPr>
              <a:t>a series of resources</a:t>
            </a:r>
            <a:r>
              <a:rPr lang="en-US" dirty="0"/>
              <a:t> on its home page, including statements from Chancellor Oakley and legal information regarding DACA</a:t>
            </a:r>
          </a:p>
        </p:txBody>
      </p:sp>
      <p:sp>
        <p:nvSpPr>
          <p:cNvPr id="4" name="Footer Placeholder 3">
            <a:extLst>
              <a:ext uri="{FF2B5EF4-FFF2-40B4-BE49-F238E27FC236}">
                <a16:creationId xmlns:a16="http://schemas.microsoft.com/office/drawing/2014/main" id="{73B280CB-9A2E-4FF7-8F27-A02998B40FE6}"/>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25719837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Attending to climate</a:t>
            </a:r>
          </a:p>
        </p:txBody>
      </p:sp>
      <p:sp>
        <p:nvSpPr>
          <p:cNvPr id="3" name="Content Placeholder 2"/>
          <p:cNvSpPr>
            <a:spLocks noGrp="1"/>
          </p:cNvSpPr>
          <p:nvPr>
            <p:ph idx="1"/>
          </p:nvPr>
        </p:nvSpPr>
        <p:spPr/>
        <p:txBody>
          <a:bodyPr/>
          <a:lstStyle/>
          <a:p>
            <a:r>
              <a:rPr lang="en-US" dirty="0"/>
              <a:t>What messages are on campus (recruitment posters, club signs, etc.)?</a:t>
            </a:r>
          </a:p>
          <a:p>
            <a:r>
              <a:rPr lang="en-US" dirty="0"/>
              <a:t>In what ways do staff engage students other than transactional?</a:t>
            </a:r>
          </a:p>
          <a:p>
            <a:r>
              <a:rPr lang="en-US" dirty="0"/>
              <a:t>How do you respond to a student who needs to miss class, turn in an assignment late, etc.?</a:t>
            </a:r>
          </a:p>
          <a:p>
            <a:r>
              <a:rPr lang="en-US" dirty="0"/>
              <a:t>Has your college adopted the new administrative notation “EW?”</a:t>
            </a:r>
          </a:p>
          <a:p>
            <a:r>
              <a:rPr lang="en-US" dirty="0"/>
              <a:t>Messaging to students, staff, community</a:t>
            </a:r>
          </a:p>
          <a:p>
            <a:r>
              <a:rPr lang="en-US" dirty="0"/>
              <a:t>Reassuring employees</a:t>
            </a:r>
          </a:p>
          <a:p>
            <a:r>
              <a:rPr lang="en-US" dirty="0"/>
              <a:t>Reinforcing FERPA, college policies, and procedures</a:t>
            </a:r>
          </a:p>
          <a:p>
            <a:r>
              <a:rPr lang="en-US" dirty="0"/>
              <a:t>What helps students and employees feel safe?</a:t>
            </a:r>
          </a:p>
          <a:p>
            <a:r>
              <a:rPr lang="en-US" dirty="0"/>
              <a:t>How does policing happen on your campus?</a:t>
            </a:r>
          </a:p>
          <a:p>
            <a:r>
              <a:rPr lang="en-US" dirty="0"/>
              <a:t>Who is invited to participate in job/career fairs?</a:t>
            </a:r>
          </a:p>
          <a:p>
            <a:endParaRPr lang="en-US" dirty="0"/>
          </a:p>
        </p:txBody>
      </p:sp>
      <p:sp>
        <p:nvSpPr>
          <p:cNvPr id="4" name="Footer Placeholder 3">
            <a:extLst>
              <a:ext uri="{FF2B5EF4-FFF2-40B4-BE49-F238E27FC236}">
                <a16:creationId xmlns:a16="http://schemas.microsoft.com/office/drawing/2014/main" id="{A4D6F516-7175-4CDB-9785-DD63EC2F7945}"/>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41175403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safe environment</a:t>
            </a:r>
          </a:p>
        </p:txBody>
      </p:sp>
      <p:sp>
        <p:nvSpPr>
          <p:cNvPr id="3" name="Content Placeholder 2"/>
          <p:cNvSpPr>
            <a:spLocks noGrp="1"/>
          </p:cNvSpPr>
          <p:nvPr>
            <p:ph idx="1"/>
          </p:nvPr>
        </p:nvSpPr>
        <p:spPr/>
        <p:txBody>
          <a:bodyPr/>
          <a:lstStyle/>
          <a:p>
            <a:r>
              <a:rPr lang="en-US" dirty="0"/>
              <a:t>For students, what does a safe environment look like?</a:t>
            </a:r>
          </a:p>
          <a:p>
            <a:pPr lvl="1"/>
            <a:r>
              <a:rPr lang="en-US" dirty="0"/>
              <a:t>Should you ask a student about his/her status?</a:t>
            </a:r>
          </a:p>
          <a:p>
            <a:pPr lvl="1"/>
            <a:r>
              <a:rPr lang="en-US" dirty="0"/>
              <a:t>Do you know what to do if a student asks you for help?</a:t>
            </a:r>
          </a:p>
          <a:p>
            <a:pPr lvl="1"/>
            <a:r>
              <a:rPr lang="en-US" dirty="0"/>
              <a:t>Consider your class assignments</a:t>
            </a:r>
          </a:p>
          <a:p>
            <a:r>
              <a:rPr lang="en-US" dirty="0"/>
              <a:t>For employees, what resources are available?</a:t>
            </a:r>
          </a:p>
          <a:p>
            <a:r>
              <a:rPr lang="en-US" dirty="0"/>
              <a:t>For contractors on campus (construction sites, etc.)</a:t>
            </a:r>
          </a:p>
          <a:p>
            <a:r>
              <a:rPr lang="en-US" dirty="0"/>
              <a:t>Impact of declaring sanctuary college </a:t>
            </a:r>
          </a:p>
          <a:p>
            <a:r>
              <a:rPr lang="en-US" dirty="0"/>
              <a:t>How to manage requests to access your classroom</a:t>
            </a:r>
          </a:p>
          <a:p>
            <a:pPr lvl="1"/>
            <a:r>
              <a:rPr lang="en-US" dirty="0"/>
              <a:t>What is your college’s protocol when someone wants to enter your class?</a:t>
            </a:r>
          </a:p>
          <a:p>
            <a:pPr lvl="1"/>
            <a:r>
              <a:rPr lang="en-US" dirty="0"/>
              <a:t>Who is authorized to remove students from your class?</a:t>
            </a:r>
          </a:p>
          <a:p>
            <a:pPr lvl="1"/>
            <a:r>
              <a:rPr lang="en-US" dirty="0"/>
              <a:t>What is the relationship between faculty and campus police?</a:t>
            </a:r>
          </a:p>
          <a:p>
            <a:endParaRPr lang="en-US" dirty="0"/>
          </a:p>
        </p:txBody>
      </p:sp>
      <p:sp>
        <p:nvSpPr>
          <p:cNvPr id="4" name="Footer Placeholder 3">
            <a:extLst>
              <a:ext uri="{FF2B5EF4-FFF2-40B4-BE49-F238E27FC236}">
                <a16:creationId xmlns:a16="http://schemas.microsoft.com/office/drawing/2014/main" id="{D7086CA1-44CB-4FD4-9365-48F87BA69555}"/>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2473685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Services and resources for students</a:t>
            </a:r>
          </a:p>
        </p:txBody>
      </p:sp>
      <p:sp>
        <p:nvSpPr>
          <p:cNvPr id="3" name="Content Placeholder 2"/>
          <p:cNvSpPr>
            <a:spLocks noGrp="1"/>
          </p:cNvSpPr>
          <p:nvPr>
            <p:ph idx="1"/>
          </p:nvPr>
        </p:nvSpPr>
        <p:spPr/>
        <p:txBody>
          <a:bodyPr>
            <a:normAutofit fontScale="85000" lnSpcReduction="10000"/>
          </a:bodyPr>
          <a:lstStyle/>
          <a:p>
            <a:r>
              <a:rPr lang="en-US" dirty="0"/>
              <a:t>Initiate community partnerships</a:t>
            </a:r>
          </a:p>
          <a:p>
            <a:r>
              <a:rPr lang="en-US" dirty="0"/>
              <a:t>Identify and publish resources for students (legal, financial, etc.)</a:t>
            </a:r>
          </a:p>
          <a:p>
            <a:r>
              <a:rPr lang="en-US" dirty="0"/>
              <a:t>Develop an emergency response team for students/family members facing deportation</a:t>
            </a:r>
          </a:p>
          <a:p>
            <a:r>
              <a:rPr lang="en-US" dirty="0"/>
              <a:t>What mental health services are available and in what languages?</a:t>
            </a:r>
          </a:p>
          <a:p>
            <a:r>
              <a:rPr lang="en-US" dirty="0"/>
              <a:t>Reassure students that the college will not report their status to local or federal agencies</a:t>
            </a:r>
          </a:p>
          <a:p>
            <a:r>
              <a:rPr lang="en-US" dirty="0"/>
              <a:t>Create safe spaces for DACA students to ask for and complete the Dreamer Application for financial aid or to talk about the current environment</a:t>
            </a:r>
          </a:p>
          <a:p>
            <a:pPr marL="0" indent="0">
              <a:buNone/>
            </a:pPr>
            <a:endParaRPr lang="en-US" dirty="0"/>
          </a:p>
          <a:p>
            <a:pPr marL="0" indent="0">
              <a:buNone/>
            </a:pPr>
            <a:r>
              <a:rPr lang="en-US" b="1" dirty="0">
                <a:solidFill>
                  <a:srgbClr val="FF0000"/>
                </a:solidFill>
              </a:rPr>
              <a:t>Reminders for ourselves</a:t>
            </a:r>
            <a:r>
              <a:rPr lang="en-US" dirty="0"/>
              <a:t>:</a:t>
            </a:r>
          </a:p>
          <a:p>
            <a:r>
              <a:rPr lang="en-US" dirty="0"/>
              <a:t>Trauma affects performance for students and teachers</a:t>
            </a:r>
          </a:p>
          <a:p>
            <a:r>
              <a:rPr lang="en-US" dirty="0"/>
              <a:t>We can uphold academic standards with compassion</a:t>
            </a:r>
          </a:p>
          <a:p>
            <a:r>
              <a:rPr lang="en-US" dirty="0"/>
              <a:t>Connect with colleagues and find out how you can help DACA students </a:t>
            </a:r>
          </a:p>
          <a:p>
            <a:r>
              <a:rPr lang="en-US" dirty="0"/>
              <a:t>Use your Employee Assistance Program</a:t>
            </a:r>
          </a:p>
          <a:p>
            <a:pPr marL="0" indent="0">
              <a:buNone/>
            </a:pPr>
            <a:r>
              <a:rPr lang="en-US" dirty="0"/>
              <a:t>  </a:t>
            </a:r>
          </a:p>
          <a:p>
            <a:pPr marL="0" indent="0">
              <a:buNone/>
            </a:pPr>
            <a:endParaRPr lang="en-US" dirty="0"/>
          </a:p>
          <a:p>
            <a:endParaRPr lang="en-US" dirty="0"/>
          </a:p>
          <a:p>
            <a:endParaRPr lang="en-US" dirty="0"/>
          </a:p>
        </p:txBody>
      </p:sp>
      <p:sp>
        <p:nvSpPr>
          <p:cNvPr id="4" name="Footer Placeholder 3">
            <a:extLst>
              <a:ext uri="{FF2B5EF4-FFF2-40B4-BE49-F238E27FC236}">
                <a16:creationId xmlns:a16="http://schemas.microsoft.com/office/drawing/2014/main" id="{B70F315A-853A-4B72-9F3C-772FC7ABF4FA}"/>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30936519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a:t>Any Questions?</a:t>
            </a:r>
            <a:br>
              <a:rPr lang="en-US" dirty="0"/>
            </a:br>
            <a:endParaRPr lang="en-US" dirty="0"/>
          </a:p>
        </p:txBody>
      </p:sp>
      <p:sp>
        <p:nvSpPr>
          <p:cNvPr id="3" name="Content Placeholder 2"/>
          <p:cNvSpPr>
            <a:spLocks noGrp="1"/>
          </p:cNvSpPr>
          <p:nvPr>
            <p:ph idx="1"/>
          </p:nvPr>
        </p:nvSpPr>
        <p:spPr/>
        <p:txBody>
          <a:bodyPr/>
          <a:lstStyle/>
          <a:p>
            <a:pPr marL="0" indent="0">
              <a:buNone/>
            </a:pPr>
            <a:endParaRPr lang="en-US" dirty="0"/>
          </a:p>
        </p:txBody>
      </p:sp>
      <p:sp>
        <p:nvSpPr>
          <p:cNvPr id="4" name="Footer Placeholder 3">
            <a:extLst>
              <a:ext uri="{FF2B5EF4-FFF2-40B4-BE49-F238E27FC236}">
                <a16:creationId xmlns:a16="http://schemas.microsoft.com/office/drawing/2014/main" id="{59A3FFD4-D48E-40C3-8F5F-C70DB5501B82}"/>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1656672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238250"/>
          </a:xfrm>
        </p:spPr>
        <p:txBody>
          <a:bodyPr>
            <a:noAutofit/>
          </a:bodyPr>
          <a:lstStyle/>
          <a:p>
            <a:pPr algn="ctr"/>
            <a:r>
              <a:rPr lang="en-US" dirty="0"/>
              <a:t>Understanding Undocumented Students: </a:t>
            </a:r>
            <a:br>
              <a:rPr lang="en-US" dirty="0"/>
            </a:br>
            <a:r>
              <a:rPr lang="en-US" dirty="0"/>
              <a:t>Who Are They?</a:t>
            </a:r>
          </a:p>
        </p:txBody>
      </p:sp>
      <p:sp>
        <p:nvSpPr>
          <p:cNvPr id="3" name="Content Placeholder 2"/>
          <p:cNvSpPr>
            <a:spLocks noGrp="1"/>
          </p:cNvSpPr>
          <p:nvPr>
            <p:ph idx="1"/>
          </p:nvPr>
        </p:nvSpPr>
        <p:spPr>
          <a:xfrm>
            <a:off x="609600" y="1985962"/>
            <a:ext cx="10972800" cy="4491037"/>
          </a:xfrm>
        </p:spPr>
        <p:txBody>
          <a:bodyPr>
            <a:normAutofit/>
          </a:bodyPr>
          <a:lstStyle/>
          <a:p>
            <a:r>
              <a:rPr lang="en-US" sz="2800" dirty="0"/>
              <a:t>Undocumented Immigration Status means:</a:t>
            </a:r>
          </a:p>
          <a:p>
            <a:pPr lvl="1"/>
            <a:r>
              <a:rPr lang="en-US" sz="2400" dirty="0"/>
              <a:t>Entered without authorization, or</a:t>
            </a:r>
          </a:p>
          <a:p>
            <a:pPr lvl="1"/>
            <a:r>
              <a:rPr lang="en-US" sz="2400" dirty="0"/>
              <a:t>Entered with Visa and overstayed visit, or</a:t>
            </a:r>
          </a:p>
          <a:p>
            <a:pPr lvl="1"/>
            <a:r>
              <a:rPr lang="en-US" sz="2400" dirty="0"/>
              <a:t>Currently in the process of establishing legal status.</a:t>
            </a:r>
          </a:p>
          <a:p>
            <a:r>
              <a:rPr lang="en-US" sz="2800" dirty="0"/>
              <a:t>National Statistics</a:t>
            </a:r>
          </a:p>
          <a:p>
            <a:pPr lvl="1"/>
            <a:r>
              <a:rPr lang="en-US" sz="2400" dirty="0"/>
              <a:t>11-12 million people living in the US are undocumented</a:t>
            </a:r>
          </a:p>
          <a:p>
            <a:pPr lvl="1"/>
            <a:r>
              <a:rPr lang="en-US" sz="2400" dirty="0"/>
              <a:t>Over 1.3 million people are under the age of 18</a:t>
            </a:r>
          </a:p>
          <a:p>
            <a:pPr lvl="1"/>
            <a:r>
              <a:rPr lang="en-US" sz="2400" dirty="0"/>
              <a:t>Approximately 65,000 high school graduates annually </a:t>
            </a:r>
          </a:p>
          <a:p>
            <a:pPr lvl="1"/>
            <a:r>
              <a:rPr lang="en-US" sz="2400" dirty="0"/>
              <a:t>7,000-13,000 undocumented students enroll in college each year</a:t>
            </a:r>
          </a:p>
        </p:txBody>
      </p:sp>
      <p:sp>
        <p:nvSpPr>
          <p:cNvPr id="4" name="Footer Placeholder 3">
            <a:extLst>
              <a:ext uri="{FF2B5EF4-FFF2-40B4-BE49-F238E27FC236}">
                <a16:creationId xmlns:a16="http://schemas.microsoft.com/office/drawing/2014/main" id="{20E725B2-F2FE-4374-B46F-752894FBA87A}"/>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70496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10972800" cy="1566862"/>
          </a:xfrm>
        </p:spPr>
        <p:txBody>
          <a:bodyPr>
            <a:noAutofit/>
          </a:bodyPr>
          <a:lstStyle/>
          <a:p>
            <a:pPr algn="ctr"/>
            <a:r>
              <a:rPr lang="en-US" dirty="0"/>
              <a:t>Understanding Undocumented Students: </a:t>
            </a:r>
            <a:br>
              <a:rPr lang="en-US" dirty="0"/>
            </a:br>
            <a:r>
              <a:rPr lang="en-US" dirty="0"/>
              <a:t>In California</a:t>
            </a:r>
          </a:p>
        </p:txBody>
      </p:sp>
      <p:sp>
        <p:nvSpPr>
          <p:cNvPr id="3" name="Content Placeholder 2"/>
          <p:cNvSpPr>
            <a:spLocks noGrp="1"/>
          </p:cNvSpPr>
          <p:nvPr>
            <p:ph idx="1"/>
          </p:nvPr>
        </p:nvSpPr>
        <p:spPr>
          <a:xfrm>
            <a:off x="609600" y="2100262"/>
            <a:ext cx="10972800" cy="4376737"/>
          </a:xfrm>
        </p:spPr>
        <p:txBody>
          <a:bodyPr>
            <a:normAutofit/>
          </a:bodyPr>
          <a:lstStyle/>
          <a:p>
            <a:pPr marL="0" indent="0">
              <a:buNone/>
            </a:pPr>
            <a:endParaRPr lang="en-US" sz="2800" dirty="0"/>
          </a:p>
          <a:p>
            <a:r>
              <a:rPr lang="en-US" sz="2800" dirty="0"/>
              <a:t>Undocumented Students in CA</a:t>
            </a:r>
          </a:p>
          <a:p>
            <a:pPr lvl="1"/>
            <a:r>
              <a:rPr lang="en-US" sz="2400" dirty="0"/>
              <a:t>50,000-70,000 undocumented students are enrolled in the CCC system</a:t>
            </a:r>
          </a:p>
          <a:p>
            <a:pPr lvl="1"/>
            <a:r>
              <a:rPr lang="en-US" sz="2400" dirty="0"/>
              <a:t>10,000-12,000  students in CSUs, and 3,800-5,000 students in UCs</a:t>
            </a:r>
          </a:p>
          <a:p>
            <a:pPr marL="274320" lvl="1" indent="0">
              <a:buNone/>
            </a:pPr>
            <a:endParaRPr lang="en-US" sz="2400" dirty="0"/>
          </a:p>
          <a:p>
            <a:r>
              <a:rPr lang="en-US" sz="2800" dirty="0"/>
              <a:t>Important: not all documented students have access to the same level of support such as Federal or State Financial Aid and In-state Tuition </a:t>
            </a:r>
          </a:p>
        </p:txBody>
      </p:sp>
      <p:sp>
        <p:nvSpPr>
          <p:cNvPr id="4" name="Footer Placeholder 3">
            <a:extLst>
              <a:ext uri="{FF2B5EF4-FFF2-40B4-BE49-F238E27FC236}">
                <a16:creationId xmlns:a16="http://schemas.microsoft.com/office/drawing/2014/main" id="{17B18DDC-67B0-40C6-B9A1-AE25C3B0C910}"/>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2545702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Background: Rescinding of DACA (September 5, 2017) &amp; CCCCO Response</a:t>
            </a:r>
          </a:p>
        </p:txBody>
      </p:sp>
      <p:sp>
        <p:nvSpPr>
          <p:cNvPr id="3" name="Content Placeholder 2"/>
          <p:cNvSpPr>
            <a:spLocks noGrp="1"/>
          </p:cNvSpPr>
          <p:nvPr>
            <p:ph idx="1"/>
          </p:nvPr>
        </p:nvSpPr>
        <p:spPr/>
        <p:txBody>
          <a:bodyPr>
            <a:normAutofit/>
          </a:bodyPr>
          <a:lstStyle/>
          <a:p>
            <a:r>
              <a:rPr lang="en-US" dirty="0"/>
              <a:t>On September 5, 2017, the President of United States, through Executive Order, rescinded the pre-existing Executive Order (June 20, 2012) titled “Deferred Action for Childhood Arrivals [DACA].” </a:t>
            </a:r>
          </a:p>
          <a:p>
            <a:r>
              <a:rPr lang="en-US" dirty="0"/>
              <a:t>The rescinding of DACA was denounced by all three CA systems of higher education, the California Community College, the California State University and the University of California. </a:t>
            </a:r>
          </a:p>
          <a:p>
            <a:r>
              <a:rPr lang="en-US" dirty="0"/>
              <a:t>The California Community College Chancellor’s Office [CCCCO] issued a statement condemning the ending of DACA as “a heartless and senseless decision that goes against American ideals and basic human decency.” Moreover, the CCCCO “will do all within [its] power to assist students affected by this decision, and [it] will advocate tirelessly in Congress for a permanent resolution to this issue.</a:t>
            </a:r>
          </a:p>
        </p:txBody>
      </p:sp>
      <p:sp>
        <p:nvSpPr>
          <p:cNvPr id="4" name="Footer Placeholder 3">
            <a:extLst>
              <a:ext uri="{FF2B5EF4-FFF2-40B4-BE49-F238E27FC236}">
                <a16:creationId xmlns:a16="http://schemas.microsoft.com/office/drawing/2014/main" id="{8A0C46A1-CD85-46C6-9562-859E11C523F1}"/>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258359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Court Decision on the DACA Rescission</a:t>
            </a:r>
          </a:p>
        </p:txBody>
      </p:sp>
      <p:sp>
        <p:nvSpPr>
          <p:cNvPr id="5" name="Content Placeholder 4"/>
          <p:cNvSpPr>
            <a:spLocks noGrp="1"/>
          </p:cNvSpPr>
          <p:nvPr>
            <p:ph idx="1"/>
          </p:nvPr>
        </p:nvSpPr>
        <p:spPr>
          <a:xfrm>
            <a:off x="838200" y="1571297"/>
            <a:ext cx="10515600" cy="4745419"/>
          </a:xfrm>
        </p:spPr>
        <p:txBody>
          <a:bodyPr>
            <a:normAutofit fontScale="47500" lnSpcReduction="20000"/>
          </a:bodyPr>
          <a:lstStyle/>
          <a:p>
            <a:pPr>
              <a:spcAft>
                <a:spcPts val="2400"/>
              </a:spcAft>
            </a:pPr>
            <a:r>
              <a:rPr lang="en-US" sz="6700" dirty="0"/>
              <a:t>Court orders on January 9, 2018 and February 13, 2018 halted the DACA Rescission*</a:t>
            </a:r>
            <a:endParaRPr lang="en-US" sz="8000" dirty="0"/>
          </a:p>
          <a:p>
            <a:pPr>
              <a:spcBef>
                <a:spcPts val="1200"/>
              </a:spcBef>
              <a:spcAft>
                <a:spcPts val="600"/>
              </a:spcAft>
            </a:pPr>
            <a:r>
              <a:rPr lang="en-US" sz="6700" dirty="0"/>
              <a:t>What does this mean?</a:t>
            </a:r>
          </a:p>
          <a:p>
            <a:pPr lvl="1"/>
            <a:r>
              <a:rPr lang="en-US" sz="5100" dirty="0"/>
              <a:t>the DACA policy will be operated on the terms in place before it was rescinded on Sept. 5, 2017, </a:t>
            </a:r>
            <a:r>
              <a:rPr lang="en-US" sz="5100" b="1" u="sng" dirty="0"/>
              <a:t>until further notice.</a:t>
            </a:r>
          </a:p>
          <a:p>
            <a:pPr lvl="1">
              <a:spcAft>
                <a:spcPts val="1200"/>
              </a:spcAft>
            </a:pPr>
            <a:r>
              <a:rPr lang="en-US" sz="5100" dirty="0"/>
              <a:t>Anyone who previously received DACA and whose DACA expired on or after Sept. 5, 2016, may still file their DACA request as a renewal request. </a:t>
            </a:r>
          </a:p>
          <a:p>
            <a:pPr lvl="1">
              <a:spcAft>
                <a:spcPts val="1200"/>
              </a:spcAft>
            </a:pPr>
            <a:endParaRPr lang="en-US" sz="2300" dirty="0"/>
          </a:p>
          <a:p>
            <a:pPr marL="0" indent="0">
              <a:buNone/>
            </a:pPr>
            <a:r>
              <a:rPr lang="en-US" sz="5000" dirty="0"/>
              <a:t>*</a:t>
            </a:r>
            <a:r>
              <a:rPr lang="en-US" sz="3800" dirty="0"/>
              <a:t>See </a:t>
            </a:r>
            <a:r>
              <a:rPr lang="en-US" sz="3800" dirty="0">
                <a:hlinkClick r:id="rId2"/>
              </a:rPr>
              <a:t>https://www.dhs.gov/deferred-action-childhood-arrivals-daca</a:t>
            </a:r>
            <a:r>
              <a:rPr lang="en-US" sz="3800" dirty="0"/>
              <a:t> for more information</a:t>
            </a:r>
            <a:endParaRPr lang="en-US" sz="5000" dirty="0"/>
          </a:p>
        </p:txBody>
      </p:sp>
      <p:sp>
        <p:nvSpPr>
          <p:cNvPr id="3" name="Footer Placeholder 2">
            <a:extLst>
              <a:ext uri="{FF2B5EF4-FFF2-40B4-BE49-F238E27FC236}">
                <a16:creationId xmlns:a16="http://schemas.microsoft.com/office/drawing/2014/main" id="{A3377FE9-FF0F-497A-8424-DD810A6F6142}"/>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2112677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b="1" dirty="0"/>
              <a:t>Impact on our Students</a:t>
            </a:r>
          </a:p>
        </p:txBody>
      </p:sp>
      <p:sp>
        <p:nvSpPr>
          <p:cNvPr id="5" name="Content Placeholder 4"/>
          <p:cNvSpPr>
            <a:spLocks noGrp="1"/>
          </p:cNvSpPr>
          <p:nvPr>
            <p:ph idx="1"/>
          </p:nvPr>
        </p:nvSpPr>
        <p:spPr>
          <a:xfrm>
            <a:off x="838200" y="1914525"/>
            <a:ext cx="10515600" cy="4402191"/>
          </a:xfrm>
        </p:spPr>
        <p:txBody>
          <a:bodyPr>
            <a:normAutofit lnSpcReduction="10000"/>
          </a:bodyPr>
          <a:lstStyle/>
          <a:p>
            <a:pPr>
              <a:spcAft>
                <a:spcPts val="1800"/>
              </a:spcAft>
            </a:pPr>
            <a:r>
              <a:rPr lang="en-US" sz="3200" dirty="0"/>
              <a:t>An uncertain future:  There is no permanent solution for DACA students or any of the other undocumented students.  </a:t>
            </a:r>
          </a:p>
          <a:p>
            <a:r>
              <a:rPr lang="en-US" sz="3200" dirty="0"/>
              <a:t>Dramatic Effects on Higher Education</a:t>
            </a:r>
          </a:p>
          <a:p>
            <a:pPr lvl="2"/>
            <a:r>
              <a:rPr lang="en-US" sz="2800" dirty="0"/>
              <a:t>Increase of fear and anxiety</a:t>
            </a:r>
          </a:p>
          <a:p>
            <a:pPr lvl="2"/>
            <a:r>
              <a:rPr lang="en-US" sz="2800" dirty="0"/>
              <a:t>Students question the value of continuing</a:t>
            </a:r>
          </a:p>
          <a:p>
            <a:pPr lvl="2"/>
            <a:r>
              <a:rPr lang="en-US" sz="2800" dirty="0"/>
              <a:t>Options upon graduation are uncertain</a:t>
            </a:r>
          </a:p>
          <a:p>
            <a:pPr lvl="2"/>
            <a:endParaRPr lang="en-US" sz="2800" dirty="0"/>
          </a:p>
          <a:p>
            <a:pPr marL="548640" lvl="2" indent="0">
              <a:buNone/>
            </a:pPr>
            <a:r>
              <a:rPr lang="en-US" sz="1900" dirty="0"/>
              <a:t>Also, see http://e4fc.org/resources/whatweknowcandonow.html</a:t>
            </a:r>
          </a:p>
          <a:p>
            <a:pPr lvl="2"/>
            <a:endParaRPr lang="en-US" sz="2800" dirty="0"/>
          </a:p>
        </p:txBody>
      </p:sp>
      <p:sp>
        <p:nvSpPr>
          <p:cNvPr id="3" name="Footer Placeholder 2">
            <a:extLst>
              <a:ext uri="{FF2B5EF4-FFF2-40B4-BE49-F238E27FC236}">
                <a16:creationId xmlns:a16="http://schemas.microsoft.com/office/drawing/2014/main" id="{1BB38413-7845-4844-9F89-C0768AAA3DA9}"/>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31180342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Status of Existing Laws/Policies: AB 540, AB 2000, AB 130, AB 131, &amp; DACA</a:t>
            </a:r>
          </a:p>
        </p:txBody>
      </p:sp>
      <p:pic>
        <p:nvPicPr>
          <p:cNvPr id="4" name="Content Placeholder 3"/>
          <p:cNvPicPr>
            <a:picLocks noGrp="1" noChangeAspect="1"/>
          </p:cNvPicPr>
          <p:nvPr>
            <p:ph idx="1"/>
          </p:nvPr>
        </p:nvPicPr>
        <p:blipFill>
          <a:blip r:embed="rId2"/>
          <a:stretch>
            <a:fillRect/>
          </a:stretch>
        </p:blipFill>
        <p:spPr>
          <a:xfrm>
            <a:off x="752331" y="1739462"/>
            <a:ext cx="9889495" cy="4950372"/>
          </a:xfrm>
          <a:prstGeom prst="rect">
            <a:avLst/>
          </a:prstGeom>
        </p:spPr>
      </p:pic>
      <p:sp>
        <p:nvSpPr>
          <p:cNvPr id="3" name="Footer Placeholder 2">
            <a:extLst>
              <a:ext uri="{FF2B5EF4-FFF2-40B4-BE49-F238E27FC236}">
                <a16:creationId xmlns:a16="http://schemas.microsoft.com/office/drawing/2014/main" id="{66B1680D-162A-45E9-97FD-5B0DB011DBE6}"/>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3405034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SB 54 (</a:t>
            </a:r>
            <a:r>
              <a:rPr lang="en-US" dirty="0" err="1"/>
              <a:t>DeLeon</a:t>
            </a:r>
            <a:r>
              <a:rPr lang="en-US" dirty="0"/>
              <a:t>), Law Enforcement</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a:t>Senate Bill 54 (</a:t>
            </a:r>
            <a:r>
              <a:rPr lang="en-US" dirty="0" err="1"/>
              <a:t>DeLeon</a:t>
            </a:r>
            <a:r>
              <a:rPr lang="en-US" dirty="0"/>
              <a:t>) is designed to limit assistance with immigration enforcement “to the fullest extent possible”</a:t>
            </a:r>
          </a:p>
          <a:p>
            <a:r>
              <a:rPr lang="en-US" dirty="0"/>
              <a:t>SB 54 prohibits law enforcement from:</a:t>
            </a:r>
          </a:p>
          <a:p>
            <a:pPr lvl="1"/>
            <a:r>
              <a:rPr lang="en-US" dirty="0"/>
              <a:t>Using funds/personnel for immigration enforcement</a:t>
            </a:r>
          </a:p>
          <a:p>
            <a:pPr lvl="1"/>
            <a:r>
              <a:rPr lang="en-US" dirty="0"/>
              <a:t>Inquiring about immigration status</a:t>
            </a:r>
          </a:p>
          <a:p>
            <a:pPr lvl="1"/>
            <a:r>
              <a:rPr lang="en-US" dirty="0"/>
              <a:t>Detentions based on an immigration hold request</a:t>
            </a:r>
          </a:p>
          <a:p>
            <a:pPr lvl="1"/>
            <a:r>
              <a:rPr lang="en-US" dirty="0"/>
              <a:t>Providing non-public information about a release date (with some exceptions based on nature of past crimes)</a:t>
            </a:r>
          </a:p>
          <a:p>
            <a:pPr lvl="1"/>
            <a:r>
              <a:rPr lang="en-US" dirty="0"/>
              <a:t>Providing personal information about individual</a:t>
            </a:r>
          </a:p>
          <a:p>
            <a:pPr lvl="1"/>
            <a:r>
              <a:rPr lang="en-US" dirty="0"/>
              <a:t>Participating in arrests based on civil immigration warrants</a:t>
            </a:r>
          </a:p>
          <a:p>
            <a:pPr lvl="1"/>
            <a:r>
              <a:rPr lang="en-US" dirty="0"/>
              <a:t>Contracting with federal agencies for use of local facilities</a:t>
            </a:r>
          </a:p>
          <a:p>
            <a:r>
              <a:rPr lang="en-US" dirty="0"/>
              <a:t>SB 54 (</a:t>
            </a:r>
            <a:r>
              <a:rPr lang="en-US" dirty="0" err="1"/>
              <a:t>DeLeon</a:t>
            </a:r>
            <a:r>
              <a:rPr lang="en-US" dirty="0"/>
              <a:t>) specifically allows:</a:t>
            </a:r>
          </a:p>
          <a:p>
            <a:pPr lvl="1"/>
            <a:r>
              <a:rPr lang="en-US" dirty="0"/>
              <a:t>Enforcement of federal law against illegal reentry after removal after conviction for an aggravated felony</a:t>
            </a:r>
          </a:p>
          <a:p>
            <a:pPr lvl="1"/>
            <a:r>
              <a:rPr lang="en-US" dirty="0"/>
              <a:t>Cal. DOJ responses to criminal history inquiries</a:t>
            </a:r>
          </a:p>
          <a:p>
            <a:pPr lvl="1"/>
            <a:r>
              <a:rPr lang="en-US" dirty="0"/>
              <a:t>Participation in joint law enforcement task forces if primary purpose is not immigration enforcement</a:t>
            </a:r>
          </a:p>
          <a:p>
            <a:pPr lvl="1"/>
            <a:r>
              <a:rPr lang="en-US" dirty="0"/>
              <a:t>Giving access to ICE to interview an individual in custody, </a:t>
            </a:r>
            <a:r>
              <a:rPr lang="en-US" u="sng" dirty="0"/>
              <a:t>but</a:t>
            </a:r>
            <a:r>
              <a:rPr lang="en-US" dirty="0"/>
              <a:t> such cooperation may not violate “any federal, state, or local law or policy”</a:t>
            </a:r>
          </a:p>
          <a:p>
            <a:pPr marL="0" indent="0">
              <a:buNone/>
            </a:pPr>
            <a:endParaRPr lang="en-US" dirty="0"/>
          </a:p>
        </p:txBody>
      </p:sp>
      <p:sp>
        <p:nvSpPr>
          <p:cNvPr id="4" name="Footer Placeholder 3">
            <a:extLst>
              <a:ext uri="{FF2B5EF4-FFF2-40B4-BE49-F238E27FC236}">
                <a16:creationId xmlns:a16="http://schemas.microsoft.com/office/drawing/2014/main" id="{C3F3BA33-0AB9-413E-A8F4-D77E760ADB3C}"/>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645712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SB 183 (Lara), State buildings: federal immigration agents </a:t>
            </a:r>
          </a:p>
        </p:txBody>
      </p:sp>
      <p:sp>
        <p:nvSpPr>
          <p:cNvPr id="3" name="Content Placeholder 2"/>
          <p:cNvSpPr>
            <a:spLocks noGrp="1"/>
          </p:cNvSpPr>
          <p:nvPr>
            <p:ph idx="1"/>
          </p:nvPr>
        </p:nvSpPr>
        <p:spPr/>
        <p:txBody>
          <a:bodyPr/>
          <a:lstStyle/>
          <a:p>
            <a:r>
              <a:rPr lang="en-US" dirty="0"/>
              <a:t>Prohibits federal immigration enforcement agents, officers, or personnel from entering a building owned and occupied, or leased and occupied, by the state, a public school, or a campus of the California Community Colleges, to perform surveillance, effectuate an arrest, or question an individual, without a valid federal warrant</a:t>
            </a:r>
          </a:p>
          <a:p>
            <a:r>
              <a:rPr lang="en-US" dirty="0"/>
              <a:t>Limits the activities of federal immigration enforcement agents, officers, or personnel with a warrant to the individual who is the subject of the warrant</a:t>
            </a:r>
          </a:p>
        </p:txBody>
      </p:sp>
      <p:sp>
        <p:nvSpPr>
          <p:cNvPr id="4" name="Footer Placeholder 3">
            <a:extLst>
              <a:ext uri="{FF2B5EF4-FFF2-40B4-BE49-F238E27FC236}">
                <a16:creationId xmlns:a16="http://schemas.microsoft.com/office/drawing/2014/main" id="{FD21342B-F5C8-4E2A-8A3D-72B71DA09E47}"/>
              </a:ext>
            </a:extLst>
          </p:cNvPr>
          <p:cNvSpPr>
            <a:spLocks noGrp="1"/>
          </p:cNvSpPr>
          <p:nvPr>
            <p:ph type="ftr" sz="quarter" idx="11"/>
          </p:nvPr>
        </p:nvSpPr>
        <p:spPr/>
        <p:txBody>
          <a:bodyPr/>
          <a:lstStyle/>
          <a:p>
            <a:pPr algn="r"/>
            <a:r>
              <a:rPr lang="en-US"/>
              <a:t>2018 ASCCC Part-Time Faculty Leadership Institute</a:t>
            </a:r>
            <a:endParaRPr lang="en-US" dirty="0"/>
          </a:p>
        </p:txBody>
      </p:sp>
    </p:spTree>
    <p:extLst>
      <p:ext uri="{BB962C8B-B14F-4D97-AF65-F5344CB8AC3E}">
        <p14:creationId xmlns:p14="http://schemas.microsoft.com/office/powerpoint/2010/main" val="886889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2134</TotalTime>
  <Words>1925</Words>
  <Application>Microsoft Office PowerPoint</Application>
  <PresentationFormat>Widescreen</PresentationFormat>
  <Paragraphs>173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Clarity</vt:lpstr>
      <vt:lpstr>Support for our DACA Students</vt:lpstr>
      <vt:lpstr>Understanding Undocumented Students:  Who Are They?</vt:lpstr>
      <vt:lpstr>Understanding Undocumented Students:  In California</vt:lpstr>
      <vt:lpstr>Background: Rescinding of DACA (September 5, 2017) &amp; CCCCO Response</vt:lpstr>
      <vt:lpstr>Court Decision on the DACA Rescission</vt:lpstr>
      <vt:lpstr>Impact on our Students</vt:lpstr>
      <vt:lpstr>Status of Existing Laws/Policies: AB 540, AB 2000, AB 130, AB 131, &amp; DACA</vt:lpstr>
      <vt:lpstr>SB 54 (DeLeon), Law Enforcement</vt:lpstr>
      <vt:lpstr>SB 183 (Lara), State buildings: federal immigration agents </vt:lpstr>
      <vt:lpstr>AB 21 (Kalra), Access to higher education for every student</vt:lpstr>
      <vt:lpstr>AB 21 (Kalra), Continued</vt:lpstr>
      <vt:lpstr>What can be done: campus leadership</vt:lpstr>
      <vt:lpstr>What can be done:  work with local policing agencies</vt:lpstr>
      <vt:lpstr>What can be done: student outreach</vt:lpstr>
      <vt:lpstr>What can be done:  ASCCC resource page</vt:lpstr>
      <vt:lpstr>Attending to climate</vt:lpstr>
      <vt:lpstr>Creating a safe environment</vt:lpstr>
      <vt:lpstr>Services and resources for students</vt:lpstr>
      <vt:lpstr>Any Questions? </vt:lpstr>
    </vt:vector>
  </TitlesOfParts>
  <Company>Lassen Community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Incarcerated Students</dc:title>
  <dc:creator>Orlando L Shannon</dc:creator>
  <cp:lastModifiedBy>Sam Foster</cp:lastModifiedBy>
  <cp:revision>46</cp:revision>
  <cp:lastPrinted>2018-07-27T17:51:36Z</cp:lastPrinted>
  <dcterms:created xsi:type="dcterms:W3CDTF">2018-03-27T20:29:12Z</dcterms:created>
  <dcterms:modified xsi:type="dcterms:W3CDTF">2018-08-04T14:14:02Z</dcterms:modified>
</cp:coreProperties>
</file>