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303" r:id="rId4"/>
    <p:sldId id="307" r:id="rId5"/>
    <p:sldId id="310" r:id="rId6"/>
    <p:sldId id="308" r:id="rId7"/>
    <p:sldId id="309" r:id="rId8"/>
    <p:sldId id="312" r:id="rId9"/>
    <p:sldId id="311" r:id="rId10"/>
    <p:sldId id="313" r:id="rId11"/>
    <p:sldId id="1073" r:id="rId12"/>
    <p:sldId id="1074"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1581" autoAdjust="0"/>
  </p:normalViewPr>
  <p:slideViewPr>
    <p:cSldViewPr snapToGrid="0">
      <p:cViewPr varScale="1">
        <p:scale>
          <a:sx n="79" d="100"/>
          <a:sy n="79" d="100"/>
        </p:scale>
        <p:origin x="336" y="43"/>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0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F57A-9EFD-441A-9B46-0893C16A4748}" type="datetimeFigureOut">
              <a:rPr lang="en-US" smtClean="0"/>
              <a:t>9/11/2019</a:t>
            </a:fld>
            <a:endParaRPr lang="en-US"/>
          </a:p>
        </p:txBody>
      </p:sp>
      <p:sp>
        <p:nvSpPr>
          <p:cNvPr id="1048710"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13"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901B0-8F55-48F0-A0BA-C68D1231360D}" type="slidenum">
              <a:rPr lang="en-US" smtClean="0"/>
              <a:t>‹#›</a:t>
            </a:fld>
            <a:endParaRPr lang="en-US"/>
          </a:p>
        </p:txBody>
      </p:sp>
    </p:spTree>
    <p:extLst>
      <p:ext uri="{BB962C8B-B14F-4D97-AF65-F5344CB8AC3E}">
        <p14:creationId xmlns:p14="http://schemas.microsoft.com/office/powerpoint/2010/main" val="2072009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xfrm>
            <a:off x="427235" y="4391033"/>
            <a:ext cx="5994630" cy="4237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Unicode MS" panose="020B0604020202020204" pitchFamily="34" charset="-128"/>
              </a:defRPr>
            </a:lvl1pPr>
            <a:lvl2pPr marL="713455" indent="-274406">
              <a:defRPr sz="2300">
                <a:solidFill>
                  <a:schemeClr val="tx1"/>
                </a:solidFill>
                <a:latin typeface="Arial Unicode MS" panose="020B0604020202020204" pitchFamily="34" charset="-128"/>
              </a:defRPr>
            </a:lvl2pPr>
            <a:lvl3pPr marL="1097623" indent="-219525">
              <a:defRPr sz="2300">
                <a:solidFill>
                  <a:schemeClr val="tx1"/>
                </a:solidFill>
                <a:latin typeface="Arial Unicode MS" panose="020B0604020202020204" pitchFamily="34" charset="-128"/>
              </a:defRPr>
            </a:lvl3pPr>
            <a:lvl4pPr marL="1536672" indent="-219525">
              <a:defRPr sz="2300">
                <a:solidFill>
                  <a:schemeClr val="tx1"/>
                </a:solidFill>
                <a:latin typeface="Arial Unicode MS" panose="020B0604020202020204" pitchFamily="34" charset="-128"/>
              </a:defRPr>
            </a:lvl4pPr>
            <a:lvl5pPr marL="1975721" indent="-219525">
              <a:defRPr sz="2300">
                <a:solidFill>
                  <a:schemeClr val="tx1"/>
                </a:solidFill>
                <a:latin typeface="Arial Unicode MS" panose="020B0604020202020204" pitchFamily="34" charset="-128"/>
              </a:defRPr>
            </a:lvl5pPr>
            <a:lvl6pPr marL="2414770" indent="-219525" eaLnBrk="0" fontAlgn="base" hangingPunct="0">
              <a:spcBef>
                <a:spcPct val="0"/>
              </a:spcBef>
              <a:spcAft>
                <a:spcPct val="0"/>
              </a:spcAft>
              <a:defRPr sz="2300">
                <a:solidFill>
                  <a:schemeClr val="tx1"/>
                </a:solidFill>
                <a:latin typeface="Arial Unicode MS" panose="020B0604020202020204" pitchFamily="34" charset="-128"/>
              </a:defRPr>
            </a:lvl6pPr>
            <a:lvl7pPr marL="2853820" indent="-219525" eaLnBrk="0" fontAlgn="base" hangingPunct="0">
              <a:spcBef>
                <a:spcPct val="0"/>
              </a:spcBef>
              <a:spcAft>
                <a:spcPct val="0"/>
              </a:spcAft>
              <a:defRPr sz="2300">
                <a:solidFill>
                  <a:schemeClr val="tx1"/>
                </a:solidFill>
                <a:latin typeface="Arial Unicode MS" panose="020B0604020202020204" pitchFamily="34" charset="-128"/>
              </a:defRPr>
            </a:lvl7pPr>
            <a:lvl8pPr marL="3292869" indent="-219525" eaLnBrk="0" fontAlgn="base" hangingPunct="0">
              <a:spcBef>
                <a:spcPct val="0"/>
              </a:spcBef>
              <a:spcAft>
                <a:spcPct val="0"/>
              </a:spcAft>
              <a:defRPr sz="2300">
                <a:solidFill>
                  <a:schemeClr val="tx1"/>
                </a:solidFill>
                <a:latin typeface="Arial Unicode MS" panose="020B0604020202020204" pitchFamily="34" charset="-128"/>
              </a:defRPr>
            </a:lvl8pPr>
            <a:lvl9pPr marL="3731918" indent="-219525" eaLnBrk="0" fontAlgn="base" hangingPunct="0">
              <a:spcBef>
                <a:spcPct val="0"/>
              </a:spcBef>
              <a:spcAft>
                <a:spcPct val="0"/>
              </a:spcAft>
              <a:defRPr sz="2300">
                <a:solidFill>
                  <a:schemeClr val="tx1"/>
                </a:solidFill>
                <a:latin typeface="Arial Unicode MS" panose="020B0604020202020204" pitchFamily="34" charset="-128"/>
              </a:defRPr>
            </a:lvl9pPr>
          </a:lstStyle>
          <a:p>
            <a:fld id="{801BB34B-CB5F-419D-9972-7AA2A1F2698E}" type="slidenum">
              <a:rPr lang="en-US" altLang="en-US" sz="1200">
                <a:latin typeface="Times New Roman" panose="02020603050405020304" pitchFamily="18" charset="0"/>
              </a:rPr>
              <a:pPr/>
              <a:t>11</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206746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8938" y="200025"/>
            <a:ext cx="6162675" cy="3467100"/>
          </a:xfrm>
          <a:ln/>
        </p:spPr>
      </p:sp>
      <p:sp>
        <p:nvSpPr>
          <p:cNvPr id="23555" name="Notes Placeholder 2"/>
          <p:cNvSpPr>
            <a:spLocks noGrp="1"/>
          </p:cNvSpPr>
          <p:nvPr>
            <p:ph type="body" idx="1"/>
          </p:nvPr>
        </p:nvSpPr>
        <p:spPr>
          <a:xfrm>
            <a:off x="427235" y="3910241"/>
            <a:ext cx="5994631" cy="50736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endParaRPr lang="en-US" altLang="en-US" dirty="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Unicode MS" panose="020B0604020202020204" pitchFamily="34" charset="-128"/>
              </a:defRPr>
            </a:lvl1pPr>
            <a:lvl2pPr marL="713455" indent="-274406">
              <a:defRPr sz="2300">
                <a:solidFill>
                  <a:schemeClr val="tx1"/>
                </a:solidFill>
                <a:latin typeface="Arial Unicode MS" panose="020B0604020202020204" pitchFamily="34" charset="-128"/>
              </a:defRPr>
            </a:lvl2pPr>
            <a:lvl3pPr marL="1097623" indent="-219525">
              <a:defRPr sz="2300">
                <a:solidFill>
                  <a:schemeClr val="tx1"/>
                </a:solidFill>
                <a:latin typeface="Arial Unicode MS" panose="020B0604020202020204" pitchFamily="34" charset="-128"/>
              </a:defRPr>
            </a:lvl3pPr>
            <a:lvl4pPr marL="1536672" indent="-219525">
              <a:defRPr sz="2300">
                <a:solidFill>
                  <a:schemeClr val="tx1"/>
                </a:solidFill>
                <a:latin typeface="Arial Unicode MS" panose="020B0604020202020204" pitchFamily="34" charset="-128"/>
              </a:defRPr>
            </a:lvl4pPr>
            <a:lvl5pPr marL="1975721" indent="-219525">
              <a:defRPr sz="2300">
                <a:solidFill>
                  <a:schemeClr val="tx1"/>
                </a:solidFill>
                <a:latin typeface="Arial Unicode MS" panose="020B0604020202020204" pitchFamily="34" charset="-128"/>
              </a:defRPr>
            </a:lvl5pPr>
            <a:lvl6pPr marL="2414770" indent="-219525" eaLnBrk="0" fontAlgn="base" hangingPunct="0">
              <a:spcBef>
                <a:spcPct val="0"/>
              </a:spcBef>
              <a:spcAft>
                <a:spcPct val="0"/>
              </a:spcAft>
              <a:defRPr sz="2300">
                <a:solidFill>
                  <a:schemeClr val="tx1"/>
                </a:solidFill>
                <a:latin typeface="Arial Unicode MS" panose="020B0604020202020204" pitchFamily="34" charset="-128"/>
              </a:defRPr>
            </a:lvl6pPr>
            <a:lvl7pPr marL="2853820" indent="-219525" eaLnBrk="0" fontAlgn="base" hangingPunct="0">
              <a:spcBef>
                <a:spcPct val="0"/>
              </a:spcBef>
              <a:spcAft>
                <a:spcPct val="0"/>
              </a:spcAft>
              <a:defRPr sz="2300">
                <a:solidFill>
                  <a:schemeClr val="tx1"/>
                </a:solidFill>
                <a:latin typeface="Arial Unicode MS" panose="020B0604020202020204" pitchFamily="34" charset="-128"/>
              </a:defRPr>
            </a:lvl7pPr>
            <a:lvl8pPr marL="3292869" indent="-219525" eaLnBrk="0" fontAlgn="base" hangingPunct="0">
              <a:spcBef>
                <a:spcPct val="0"/>
              </a:spcBef>
              <a:spcAft>
                <a:spcPct val="0"/>
              </a:spcAft>
              <a:defRPr sz="2300">
                <a:solidFill>
                  <a:schemeClr val="tx1"/>
                </a:solidFill>
                <a:latin typeface="Arial Unicode MS" panose="020B0604020202020204" pitchFamily="34" charset="-128"/>
              </a:defRPr>
            </a:lvl8pPr>
            <a:lvl9pPr marL="3731918" indent="-219525" eaLnBrk="0" fontAlgn="base" hangingPunct="0">
              <a:spcBef>
                <a:spcPct val="0"/>
              </a:spcBef>
              <a:spcAft>
                <a:spcPct val="0"/>
              </a:spcAft>
              <a:defRPr sz="2300">
                <a:solidFill>
                  <a:schemeClr val="tx1"/>
                </a:solidFill>
                <a:latin typeface="Arial Unicode MS" panose="020B0604020202020204" pitchFamily="34" charset="-128"/>
              </a:defRPr>
            </a:lvl9pPr>
          </a:lstStyle>
          <a:p>
            <a:fld id="{801BB34B-CB5F-419D-9972-7AA2A1F2698E}" type="slidenum">
              <a:rPr lang="en-US" altLang="en-US" sz="1200">
                <a:latin typeface="Times New Roman" panose="02020603050405020304" pitchFamily="18" charset="0"/>
              </a:rPr>
              <a:pPr/>
              <a:t>12</a:t>
            </a:fld>
            <a:endParaRPr lang="en-US" altLang="en-US" sz="1200" dirty="0">
              <a:latin typeface="Times New Roman" panose="02020603050405020304" pitchFamily="18" charset="0"/>
            </a:endParaRPr>
          </a:p>
        </p:txBody>
      </p:sp>
    </p:spTree>
    <p:extLst>
      <p:ext uri="{BB962C8B-B14F-4D97-AF65-F5344CB8AC3E}">
        <p14:creationId xmlns:p14="http://schemas.microsoft.com/office/powerpoint/2010/main" val="158974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4269CB34-94AD-46D7-B32E-737D1743A29D}" type="datetimeFigureOut">
              <a:rPr lang="en-US" smtClean="0"/>
              <a:t>9/11/2019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97" name="Title 1"/>
          <p:cNvSpPr>
            <a:spLocks noGrp="1"/>
          </p:cNvSpPr>
          <p:nvPr>
            <p:ph type="title"/>
          </p:nvPr>
        </p:nvSpPr>
        <p:spPr/>
        <p:txBody>
          <a:bodyPr/>
          <a:lstStyle/>
          <a:p>
            <a:r>
              <a:rPr lang="en-US"/>
              <a:t>Click to edit Master title style</a:t>
            </a:r>
          </a:p>
        </p:txBody>
      </p:sp>
      <p:sp>
        <p:nvSpPr>
          <p:cNvPr id="1048698"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Date Placeholder 3"/>
          <p:cNvSpPr>
            <a:spLocks noGrp="1"/>
          </p:cNvSpPr>
          <p:nvPr>
            <p:ph type="dt" sz="half" idx="10"/>
          </p:nvPr>
        </p:nvSpPr>
        <p:spPr/>
        <p:txBody>
          <a:bodyPr/>
          <a:lstStyle/>
          <a:p>
            <a:fld id="{4269CB34-94AD-46D7-B32E-737D1743A29D}" type="datetimeFigureOut">
              <a:rPr lang="en-US" smtClean="0"/>
              <a:t>9/11/2019</a:t>
            </a:fld>
            <a:endParaRPr lang="en-US"/>
          </a:p>
        </p:txBody>
      </p:sp>
      <p:sp>
        <p:nvSpPr>
          <p:cNvPr id="1048700" name="Footer Placeholder 4"/>
          <p:cNvSpPr>
            <a:spLocks noGrp="1"/>
          </p:cNvSpPr>
          <p:nvPr>
            <p:ph type="ftr" sz="quarter" idx="11"/>
          </p:nvPr>
        </p:nvSpPr>
        <p:spPr/>
        <p:txBody>
          <a:bodyPr/>
          <a:lstStyle/>
          <a:p>
            <a:endParaRPr lang="en-US"/>
          </a:p>
        </p:txBody>
      </p:sp>
      <p:sp>
        <p:nvSpPr>
          <p:cNvPr id="1048701"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78"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679"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0" name="Date Placeholder 3"/>
          <p:cNvSpPr>
            <a:spLocks noGrp="1"/>
          </p:cNvSpPr>
          <p:nvPr>
            <p:ph type="dt" sz="half" idx="10"/>
          </p:nvPr>
        </p:nvSpPr>
        <p:spPr/>
        <p:txBody>
          <a:bodyPr/>
          <a:lstStyle/>
          <a:p>
            <a:fld id="{4269CB34-94AD-46D7-B32E-737D1743A29D}" type="datetimeFigureOut">
              <a:rPr lang="en-US" smtClean="0"/>
              <a:t>9/11/2019</a:t>
            </a:fld>
            <a:endParaRPr lang="en-US"/>
          </a:p>
        </p:txBody>
      </p:sp>
      <p:sp>
        <p:nvSpPr>
          <p:cNvPr id="1048681" name="Footer Placeholder 4"/>
          <p:cNvSpPr>
            <a:spLocks noGrp="1"/>
          </p:cNvSpPr>
          <p:nvPr>
            <p:ph type="ftr" sz="quarter" idx="11"/>
          </p:nvPr>
        </p:nvSpPr>
        <p:spPr/>
        <p:txBody>
          <a:bodyPr/>
          <a:lstStyle/>
          <a:p>
            <a:endParaRPr lang="en-US"/>
          </a:p>
        </p:txBody>
      </p:sp>
      <p:sp>
        <p:nvSpPr>
          <p:cNvPr id="104868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no_subhead_no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907DF27B-57C8-407E-9267-7D7D55AAD6A3}" type="slidenum">
              <a:rPr lang="en-US" smtClean="0"/>
              <a:pPr/>
              <a:t>‹#›</a:t>
            </a:fld>
            <a:endParaRPr lang="en-US" dirty="0"/>
          </a:p>
        </p:txBody>
      </p:sp>
    </p:spTree>
    <p:extLst>
      <p:ext uri="{BB962C8B-B14F-4D97-AF65-F5344CB8AC3E}">
        <p14:creationId xmlns:p14="http://schemas.microsoft.com/office/powerpoint/2010/main" val="116456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4269CB34-94AD-46D7-B32E-737D1743A29D}" type="datetimeFigureOut">
              <a:rPr lang="en-US" smtClean="0"/>
              <a:t>9/11/2019</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69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8694" name="Date Placeholder 3"/>
          <p:cNvSpPr>
            <a:spLocks noGrp="1"/>
          </p:cNvSpPr>
          <p:nvPr>
            <p:ph type="dt" sz="half" idx="10"/>
          </p:nvPr>
        </p:nvSpPr>
        <p:spPr/>
        <p:txBody>
          <a:bodyPr/>
          <a:lstStyle/>
          <a:p>
            <a:fld id="{4269CB34-94AD-46D7-B32E-737D1743A29D}" type="datetimeFigureOut">
              <a:rPr lang="en-US" smtClean="0"/>
              <a:t>9/11/2019</a:t>
            </a:fld>
            <a:endParaRPr lang="en-US"/>
          </a:p>
        </p:txBody>
      </p:sp>
      <p:sp>
        <p:nvSpPr>
          <p:cNvPr id="1048695" name="Footer Placeholder 4"/>
          <p:cNvSpPr>
            <a:spLocks noGrp="1"/>
          </p:cNvSpPr>
          <p:nvPr>
            <p:ph type="ftr" sz="quarter" idx="11"/>
          </p:nvPr>
        </p:nvSpPr>
        <p:spPr/>
        <p:txBody>
          <a:bodyPr/>
          <a:lstStyle/>
          <a:p>
            <a:endParaRPr lang="en-US"/>
          </a:p>
        </p:txBody>
      </p:sp>
      <p:sp>
        <p:nvSpPr>
          <p:cNvPr id="104869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a:t>Click to edit Master title style</a:t>
            </a:r>
          </a:p>
        </p:txBody>
      </p:sp>
      <p:sp>
        <p:nvSpPr>
          <p:cNvPr id="104866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Date Placeholder 4"/>
          <p:cNvSpPr>
            <a:spLocks noGrp="1"/>
          </p:cNvSpPr>
          <p:nvPr>
            <p:ph type="dt" sz="half" idx="10"/>
          </p:nvPr>
        </p:nvSpPr>
        <p:spPr/>
        <p:txBody>
          <a:bodyPr/>
          <a:lstStyle/>
          <a:p>
            <a:fld id="{4269CB34-94AD-46D7-B32E-737D1743A29D}" type="datetimeFigureOut">
              <a:rPr lang="en-US" smtClean="0"/>
              <a:t>9/11/2019</a:t>
            </a:fld>
            <a:endParaRPr lang="en-US"/>
          </a:p>
        </p:txBody>
      </p:sp>
      <p:sp>
        <p:nvSpPr>
          <p:cNvPr id="1048664" name="Footer Placeholder 5"/>
          <p:cNvSpPr>
            <a:spLocks noGrp="1"/>
          </p:cNvSpPr>
          <p:nvPr>
            <p:ph type="ftr" sz="quarter" idx="11"/>
          </p:nvPr>
        </p:nvSpPr>
        <p:spPr/>
        <p:txBody>
          <a:bodyPr/>
          <a:lstStyle/>
          <a:p>
            <a:endParaRPr lang="en-US"/>
          </a:p>
        </p:txBody>
      </p:sp>
      <p:sp>
        <p:nvSpPr>
          <p:cNvPr id="1048665"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6" name="Title 1"/>
          <p:cNvSpPr>
            <a:spLocks noGrp="1"/>
          </p:cNvSpPr>
          <p:nvPr>
            <p:ph type="title"/>
          </p:nvPr>
        </p:nvSpPr>
        <p:spPr>
          <a:xfrm>
            <a:off x="839788" y="365125"/>
            <a:ext cx="10515600" cy="1325563"/>
          </a:xfrm>
        </p:spPr>
        <p:txBody>
          <a:bodyPr/>
          <a:lstStyle/>
          <a:p>
            <a:r>
              <a:rPr lang="en-US"/>
              <a:t>Click to edit Master title style</a:t>
            </a:r>
          </a:p>
        </p:txBody>
      </p:sp>
      <p:sp>
        <p:nvSpPr>
          <p:cNvPr id="1048667"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68"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9"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8670"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Date Placeholder 6"/>
          <p:cNvSpPr>
            <a:spLocks noGrp="1"/>
          </p:cNvSpPr>
          <p:nvPr>
            <p:ph type="dt" sz="half" idx="10"/>
          </p:nvPr>
        </p:nvSpPr>
        <p:spPr/>
        <p:txBody>
          <a:bodyPr/>
          <a:lstStyle/>
          <a:p>
            <a:fld id="{4269CB34-94AD-46D7-B32E-737D1743A29D}" type="datetimeFigureOut">
              <a:rPr lang="en-US" smtClean="0"/>
              <a:t>9/11/2019</a:t>
            </a:fld>
            <a:endParaRPr lang="en-US"/>
          </a:p>
        </p:txBody>
      </p:sp>
      <p:sp>
        <p:nvSpPr>
          <p:cNvPr id="1048672" name="Footer Placeholder 7"/>
          <p:cNvSpPr>
            <a:spLocks noGrp="1"/>
          </p:cNvSpPr>
          <p:nvPr>
            <p:ph type="ftr" sz="quarter" idx="11"/>
          </p:nvPr>
        </p:nvSpPr>
        <p:spPr/>
        <p:txBody>
          <a:bodyPr/>
          <a:lstStyle/>
          <a:p>
            <a:endParaRPr lang="en-US"/>
          </a:p>
        </p:txBody>
      </p:sp>
      <p:sp>
        <p:nvSpPr>
          <p:cNvPr id="1048673" name="Slide Number Placeholder 8"/>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t>Click to edit Master title style</a:t>
            </a:r>
          </a:p>
        </p:txBody>
      </p:sp>
      <p:sp>
        <p:nvSpPr>
          <p:cNvPr id="1048675" name="Date Placeholder 2"/>
          <p:cNvSpPr>
            <a:spLocks noGrp="1"/>
          </p:cNvSpPr>
          <p:nvPr>
            <p:ph type="dt" sz="half" idx="10"/>
          </p:nvPr>
        </p:nvSpPr>
        <p:spPr/>
        <p:txBody>
          <a:bodyPr/>
          <a:lstStyle/>
          <a:p>
            <a:fld id="{4269CB34-94AD-46D7-B32E-737D1743A29D}" type="datetimeFigureOut">
              <a:rPr lang="en-US" smtClean="0"/>
              <a:t>9/11/2019</a:t>
            </a:fld>
            <a:endParaRPr lang="en-US"/>
          </a:p>
        </p:txBody>
      </p:sp>
      <p:sp>
        <p:nvSpPr>
          <p:cNvPr id="1048676" name="Footer Placeholder 3"/>
          <p:cNvSpPr>
            <a:spLocks noGrp="1"/>
          </p:cNvSpPr>
          <p:nvPr>
            <p:ph type="ftr" sz="quarter" idx="11"/>
          </p:nvPr>
        </p:nvSpPr>
        <p:spPr/>
        <p:txBody>
          <a:bodyPr/>
          <a:lstStyle/>
          <a:p>
            <a:endParaRPr lang="en-US"/>
          </a:p>
        </p:txBody>
      </p:sp>
      <p:sp>
        <p:nvSpPr>
          <p:cNvPr id="1048677" name="Slide Number Placeholder 4"/>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3" name="Date Placeholder 1"/>
          <p:cNvSpPr>
            <a:spLocks noGrp="1"/>
          </p:cNvSpPr>
          <p:nvPr>
            <p:ph type="dt" sz="half" idx="10"/>
          </p:nvPr>
        </p:nvSpPr>
        <p:spPr/>
        <p:txBody>
          <a:bodyPr/>
          <a:lstStyle/>
          <a:p>
            <a:fld id="{4269CB34-94AD-46D7-B32E-737D1743A29D}" type="datetimeFigureOut">
              <a:rPr lang="en-US" smtClean="0"/>
              <a:t>9/11/2019</a:t>
            </a:fld>
            <a:endParaRPr lang="en-US"/>
          </a:p>
        </p:txBody>
      </p:sp>
      <p:sp>
        <p:nvSpPr>
          <p:cNvPr id="1048684" name="Footer Placeholder 2"/>
          <p:cNvSpPr>
            <a:spLocks noGrp="1"/>
          </p:cNvSpPr>
          <p:nvPr>
            <p:ph type="ftr" sz="quarter" idx="11"/>
          </p:nvPr>
        </p:nvSpPr>
        <p:spPr/>
        <p:txBody>
          <a:bodyPr/>
          <a:lstStyle/>
          <a:p>
            <a:endParaRPr lang="en-US"/>
          </a:p>
        </p:txBody>
      </p:sp>
      <p:sp>
        <p:nvSpPr>
          <p:cNvPr id="1048685" name="Slide Number Placeholder 3"/>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0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705" name="Date Placeholder 4"/>
          <p:cNvSpPr>
            <a:spLocks noGrp="1"/>
          </p:cNvSpPr>
          <p:nvPr>
            <p:ph type="dt" sz="half" idx="10"/>
          </p:nvPr>
        </p:nvSpPr>
        <p:spPr/>
        <p:txBody>
          <a:bodyPr/>
          <a:lstStyle/>
          <a:p>
            <a:fld id="{4269CB34-94AD-46D7-B32E-737D1743A29D}" type="datetimeFigureOut">
              <a:rPr lang="en-US" smtClean="0"/>
              <a:t>9/11/2019</a:t>
            </a:fld>
            <a:endParaRPr lang="en-US"/>
          </a:p>
        </p:txBody>
      </p:sp>
      <p:sp>
        <p:nvSpPr>
          <p:cNvPr id="1048706" name="Footer Placeholder 5"/>
          <p:cNvSpPr>
            <a:spLocks noGrp="1"/>
          </p:cNvSpPr>
          <p:nvPr>
            <p:ph type="ftr" sz="quarter" idx="11"/>
          </p:nvPr>
        </p:nvSpPr>
        <p:spPr/>
        <p:txBody>
          <a:bodyPr/>
          <a:lstStyle/>
          <a:p>
            <a:endParaRPr lang="en-US"/>
          </a:p>
        </p:txBody>
      </p:sp>
      <p:sp>
        <p:nvSpPr>
          <p:cNvPr id="1048707"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86"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687"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88"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8689" name="Date Placeholder 4"/>
          <p:cNvSpPr>
            <a:spLocks noGrp="1"/>
          </p:cNvSpPr>
          <p:nvPr>
            <p:ph type="dt" sz="half" idx="10"/>
          </p:nvPr>
        </p:nvSpPr>
        <p:spPr/>
        <p:txBody>
          <a:bodyPr/>
          <a:lstStyle/>
          <a:p>
            <a:fld id="{4269CB34-94AD-46D7-B32E-737D1743A29D}" type="datetimeFigureOut">
              <a:rPr lang="en-US" smtClean="0"/>
              <a:t>9/11/2019</a:t>
            </a:fld>
            <a:endParaRPr lang="en-US"/>
          </a:p>
        </p:txBody>
      </p:sp>
      <p:sp>
        <p:nvSpPr>
          <p:cNvPr id="1048690" name="Footer Placeholder 5"/>
          <p:cNvSpPr>
            <a:spLocks noGrp="1"/>
          </p:cNvSpPr>
          <p:nvPr>
            <p:ph type="ftr" sz="quarter" idx="11"/>
          </p:nvPr>
        </p:nvSpPr>
        <p:spPr/>
        <p:txBody>
          <a:bodyPr/>
          <a:lstStyle/>
          <a:p>
            <a:endParaRPr lang="en-US"/>
          </a:p>
        </p:txBody>
      </p:sp>
      <p:sp>
        <p:nvSpPr>
          <p:cNvPr id="1048691"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2000"/>
            <a:lum/>
          </a:blip>
          <a:srcRect/>
          <a:stretch>
            <a:fillRect t="-13000" b="-13000"/>
          </a:stretch>
        </a:blip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9CB34-94AD-46D7-B32E-737D1743A29D}" type="datetimeFigureOut">
              <a:rPr lang="en-US" smtClean="0"/>
              <a:t>9/11/2019</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456C9E-2827-4DC9-AC3F-472239B30D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mailto:ajone1950@gmail.com" TargetMode="External"/><Relationship Id="rId7" Type="http://schemas.openxmlformats.org/officeDocument/2006/relationships/image" Target="../media/image20.png"/><Relationship Id="rId2" Type="http://schemas.openxmlformats.org/officeDocument/2006/relationships/hyperlink" Target="mailto:Shenderson@losmedanos.edu" TargetMode="External"/><Relationship Id="rId1" Type="http://schemas.openxmlformats.org/officeDocument/2006/relationships/slideLayout" Target="../slideLayouts/slideLayout4.xml"/><Relationship Id="rId6" Type="http://schemas.openxmlformats.org/officeDocument/2006/relationships/hyperlink" Target="mailto:rugminivasquez@gmail.com" TargetMode="External"/><Relationship Id="rId5" Type="http://schemas.openxmlformats.org/officeDocument/2006/relationships/hyperlink" Target="mailto:mpilati@riohondo.eu" TargetMode="External"/><Relationship Id="rId4" Type="http://schemas.openxmlformats.org/officeDocument/2006/relationships/hyperlink" Target="mailto:tnelson14@saddleback.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military.com/education/timesaving-programs/the-joint-services-" TargetMode="External"/><Relationship Id="rId2" Type="http://schemas.openxmlformats.org/officeDocument/2006/relationships/hyperlink" Target="https://leginfo.legislature.ca.gov/faces/billTextClient.xhtml?bill_id=201720180SB1071" TargetMode="Externa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cenet.edu/higher-education/topics/Pages/Credit-for-Prior-Learning.aspx" TargetMode="External"/><Relationship Id="rId1" Type="http://schemas.openxmlformats.org/officeDocument/2006/relationships/slideLayout" Target="../slideLayouts/slideLayout8.xml"/><Relationship Id="rId5" Type="http://schemas.openxmlformats.org/officeDocument/2006/relationships/hyperlink" Target="https://www.acenet.edu/Pages/default.aspx"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1668235" y="3337090"/>
            <a:ext cx="9144000" cy="1244337"/>
          </a:xfrm>
        </p:spPr>
        <p:txBody>
          <a:bodyPr>
            <a:noAutofit/>
          </a:bodyPr>
          <a:lstStyle/>
          <a:p>
            <a:r>
              <a:rPr lang="en-US" sz="3200" dirty="0"/>
              <a:t> </a:t>
            </a:r>
          </a:p>
        </p:txBody>
      </p:sp>
      <p:sp>
        <p:nvSpPr>
          <p:cNvPr id="1048587" name="Subtitle 2"/>
          <p:cNvSpPr>
            <a:spLocks noGrp="1"/>
          </p:cNvSpPr>
          <p:nvPr>
            <p:ph type="subTitle" idx="1"/>
          </p:nvPr>
        </p:nvSpPr>
        <p:spPr>
          <a:xfrm>
            <a:off x="1668235" y="3859867"/>
            <a:ext cx="9018814" cy="1149455"/>
          </a:xfrm>
        </p:spPr>
        <p:txBody>
          <a:bodyPr>
            <a:normAutofit fontScale="25000" lnSpcReduction="20000"/>
          </a:bodyPr>
          <a:lstStyle/>
          <a:p>
            <a:r>
              <a:rPr lang="en-US" sz="8000" dirty="0">
                <a:latin typeface="Times New Roman" panose="02020603050405020304" pitchFamily="18" charset="0"/>
                <a:cs typeface="Times New Roman" panose="02020603050405020304" pitchFamily="18" charset="0"/>
              </a:rPr>
              <a:t>Silvester Henderson, At-Large Representative</a:t>
            </a: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Dr. Andrew Jones, Interim President, LA Technical Trade </a:t>
            </a:r>
            <a:r>
              <a:rPr lang="en-US" sz="8000" dirty="0" smtClean="0">
                <a:latin typeface="Times New Roman" panose="02020603050405020304" pitchFamily="18" charset="0"/>
                <a:cs typeface="Times New Roman" panose="02020603050405020304" pitchFamily="18" charset="0"/>
              </a:rPr>
              <a:t>College</a:t>
            </a:r>
            <a:r>
              <a:rPr lang="en-US" sz="8000" dirty="0">
                <a:latin typeface="Times New Roman" panose="02020603050405020304" pitchFamily="18" charset="0"/>
                <a:cs typeface="Times New Roman" panose="02020603050405020304" pitchFamily="18" charset="0"/>
              </a:rPr>
              <a:t/>
            </a:r>
            <a:br>
              <a:rPr lang="en-US" sz="8000" dirty="0">
                <a:latin typeface="Times New Roman" panose="02020603050405020304" pitchFamily="18" charset="0"/>
                <a:cs typeface="Times New Roman" panose="02020603050405020304" pitchFamily="18" charset="0"/>
              </a:rPr>
            </a:br>
            <a:r>
              <a:rPr lang="en-US" sz="8000" dirty="0" err="1">
                <a:latin typeface="Times New Roman" panose="02020603050405020304" pitchFamily="18" charset="0"/>
                <a:cs typeface="Times New Roman" panose="02020603050405020304" pitchFamily="18" charset="0"/>
              </a:rPr>
              <a:t>Rugmini</a:t>
            </a:r>
            <a:r>
              <a:rPr lang="en-US" sz="8000" dirty="0">
                <a:latin typeface="Times New Roman" panose="02020603050405020304" pitchFamily="18" charset="0"/>
                <a:cs typeface="Times New Roman" panose="02020603050405020304" pitchFamily="18" charset="0"/>
              </a:rPr>
              <a:t> Vasquez, SSCCC Regional Affairs Director, Region VII</a:t>
            </a:r>
            <a:r>
              <a:rPr lang="en-US" sz="9600" dirty="0">
                <a:latin typeface="Times New Roman" panose="02020603050405020304" pitchFamily="18" charset="0"/>
                <a:cs typeface="Times New Roman" panose="02020603050405020304" pitchFamily="18" charset="0"/>
              </a:rPr>
              <a:t/>
            </a:r>
            <a:br>
              <a:rPr lang="en-US" sz="9600" dirty="0">
                <a:latin typeface="Times New Roman" panose="02020603050405020304" pitchFamily="18" charset="0"/>
                <a:cs typeface="Times New Roman" panose="02020603050405020304" pitchFamily="18" charset="0"/>
              </a:rPr>
            </a:br>
            <a:endParaRPr lang="en-US" sz="9600" dirty="0">
              <a:latin typeface="Times New Roman" panose="02020603050405020304" pitchFamily="18" charset="0"/>
              <a:cs typeface="Times New Roman" panose="02020603050405020304" pitchFamily="18" charset="0"/>
            </a:endParaRPr>
          </a:p>
          <a:p>
            <a:r>
              <a:rPr lang="en-US" sz="9600" dirty="0">
                <a:latin typeface="Times New Roman" panose="02020603050405020304" pitchFamily="18" charset="0"/>
                <a:cs typeface="Times New Roman" panose="02020603050405020304" pitchFamily="18" charset="0"/>
              </a:rPr>
              <a:t>ASCCC Academic Academy – 2019</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The Queen Mary, Long Beach</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September 12-14, 2019</a:t>
            </a:r>
          </a:p>
          <a:p>
            <a:endParaRPr lang="en-US" sz="9600" dirty="0">
              <a:latin typeface="Times New Roman" panose="02020603050405020304" pitchFamily="18" charset="0"/>
              <a:cs typeface="Times New Roman" panose="02020603050405020304" pitchFamily="18" charset="0"/>
            </a:endParaRPr>
          </a:p>
          <a:p>
            <a:r>
              <a:rPr lang="en-US" dirty="0"/>
              <a:t> </a:t>
            </a:r>
          </a:p>
          <a:p>
            <a:pPr algn="r"/>
            <a:r>
              <a:rPr lang="en-US" dirty="0"/>
              <a:t>,</a:t>
            </a:r>
          </a:p>
          <a:p>
            <a:pPr algn="r"/>
            <a:endParaRPr lang="en-US" dirty="0"/>
          </a:p>
          <a:p>
            <a:pPr algn="r"/>
            <a:endParaRPr lang="en-US" dirty="0"/>
          </a:p>
          <a:p>
            <a:pPr algn="r"/>
            <a:r>
              <a:rPr lang="en-US" dirty="0"/>
              <a:t>[Date]</a:t>
            </a:r>
          </a:p>
        </p:txBody>
      </p:sp>
      <p:sp>
        <p:nvSpPr>
          <p:cNvPr id="2" name="Rectangle 1"/>
          <p:cNvSpPr/>
          <p:nvPr/>
        </p:nvSpPr>
        <p:spPr>
          <a:xfrm>
            <a:off x="1521278" y="2259698"/>
            <a:ext cx="9312728" cy="1015663"/>
          </a:xfrm>
          <a:prstGeom prst="rect">
            <a:avLst/>
          </a:prstGeom>
        </p:spPr>
        <p:txBody>
          <a:bodyPr wrap="square">
            <a:spAutoFit/>
          </a:bodyPr>
          <a:lstStyle/>
          <a:p>
            <a:pPr algn="ctr"/>
            <a:r>
              <a:rPr lang="en-US" sz="3000" b="1" dirty="0"/>
              <a:t>The Benefit of Online Education for the Improvement of Veteran Services &amp; Accessibility </a:t>
            </a:r>
            <a:endParaRPr lang="en-US" sz="3000" dirty="0">
              <a:latin typeface="Bernard MT Condensed" panose="020508060609050204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19016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3610" y="50692"/>
            <a:ext cx="12191999" cy="1313895"/>
          </a:xfrm>
        </p:spPr>
        <p:txBody>
          <a:bodyPr>
            <a:noAutofit/>
          </a:bodyPr>
          <a:lstStyle/>
          <a:p>
            <a:pPr algn="ct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Saddleback College</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Non Curricular Support Services”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491" y="1450120"/>
            <a:ext cx="6697118" cy="5292585"/>
          </a:xfrm>
          <a:prstGeom prst="rect">
            <a:avLst/>
          </a:prstGeom>
        </p:spPr>
      </p:pic>
      <p:sp>
        <p:nvSpPr>
          <p:cNvPr id="13" name="Content Placeholder 12"/>
          <p:cNvSpPr>
            <a:spLocks noGrp="1"/>
          </p:cNvSpPr>
          <p:nvPr>
            <p:ph idx="1"/>
          </p:nvPr>
        </p:nvSpPr>
        <p:spPr>
          <a:xfrm>
            <a:off x="135172" y="1598211"/>
            <a:ext cx="5287618" cy="5144495"/>
          </a:xfrm>
        </p:spPr>
        <p:txBody>
          <a:bodyPr>
            <a:normAutofit fontScale="77500" lnSpcReduction="20000"/>
          </a:bodyPr>
          <a:lstStyle/>
          <a:p>
            <a:pPr marL="0" indent="0" algn="ctr">
              <a:buNone/>
            </a:pPr>
            <a:r>
              <a:rPr lang="en-US" sz="4200" b="1" dirty="0"/>
              <a:t>Saddleback College: </a:t>
            </a:r>
          </a:p>
          <a:p>
            <a:pPr marL="0" indent="0" algn="ctr">
              <a:buNone/>
            </a:pPr>
            <a:r>
              <a:rPr lang="en-US" sz="2100" i="1" dirty="0"/>
              <a:t>Summary of Services</a:t>
            </a:r>
          </a:p>
          <a:p>
            <a:endParaRPr lang="en-US" sz="1800" dirty="0"/>
          </a:p>
          <a:p>
            <a:pPr marL="0" indent="0">
              <a:buNone/>
            </a:pPr>
            <a:r>
              <a:rPr lang="en-US" sz="2200" i="1" dirty="0">
                <a:latin typeface="Times New Roman" panose="02020603050405020304" pitchFamily="18" charset="0"/>
                <a:cs typeface="Times New Roman" panose="02020603050405020304" pitchFamily="18" charset="0"/>
              </a:rPr>
              <a:t>The VETS Program directly provides support services and acts as a bridge to external support services for student Veterans, active military personnel, and their loved ones. VETS Program services include but are not limited to: </a:t>
            </a:r>
          </a:p>
          <a:p>
            <a:pPr marL="0" indent="0">
              <a:buNone/>
            </a:pPr>
            <a:endParaRPr lang="en-US" sz="1800" dirty="0"/>
          </a:p>
          <a:p>
            <a:r>
              <a:rPr lang="en-US" sz="2200" dirty="0"/>
              <a:t>New student guidance, </a:t>
            </a:r>
          </a:p>
          <a:p>
            <a:r>
              <a:rPr lang="en-US" sz="2200" dirty="0"/>
              <a:t>Veteran Counseling</a:t>
            </a:r>
          </a:p>
          <a:p>
            <a:r>
              <a:rPr lang="en-US" sz="2200" dirty="0"/>
              <a:t>Scholarship and Financial Assistance</a:t>
            </a:r>
          </a:p>
          <a:p>
            <a:r>
              <a:rPr lang="en-US" sz="2200" dirty="0"/>
              <a:t>Access to Emergency Grants</a:t>
            </a:r>
          </a:p>
          <a:p>
            <a:r>
              <a:rPr lang="en-US" sz="2200" dirty="0"/>
              <a:t>Link to the Veterans Student Council</a:t>
            </a:r>
          </a:p>
          <a:p>
            <a:r>
              <a:rPr lang="en-US" sz="2200" dirty="0"/>
              <a:t>Outreach to the Military Affiliated Community</a:t>
            </a:r>
          </a:p>
          <a:p>
            <a:r>
              <a:rPr lang="en-US" sz="2200" dirty="0"/>
              <a:t>Venue for Community - Building</a:t>
            </a:r>
            <a:r>
              <a:rPr lang="en-US" sz="1800" dirty="0"/>
              <a:t/>
            </a:r>
            <a:br>
              <a:rPr lang="en-US" sz="1800" dirty="0"/>
            </a:br>
            <a:r>
              <a:rPr lang="en-US" sz="1800" dirty="0"/>
              <a:t/>
            </a:r>
            <a:br>
              <a:rPr lang="en-US" sz="1800" dirty="0"/>
            </a:br>
            <a:r>
              <a:rPr lang="en-US" sz="1800" dirty="0"/>
              <a:t/>
            </a:r>
            <a:br>
              <a:rPr lang="en-US" sz="1800" dirty="0"/>
            </a:br>
            <a:r>
              <a:rPr lang="en-US" sz="1800" dirty="0"/>
              <a:t>https://www.saddleback.edu/vets</a:t>
            </a:r>
          </a:p>
        </p:txBody>
      </p:sp>
      <p:sp>
        <p:nvSpPr>
          <p:cNvPr id="14" name="Rectangle 1"/>
          <p:cNvSpPr>
            <a:spLocks noGrp="1" noChangeArrowheads="1"/>
          </p:cNvSpPr>
          <p:nvPr>
            <p:ph type="body" sz="half" idx="2"/>
          </p:nvPr>
        </p:nvSpPr>
        <p:spPr bwMode="auto">
          <a:xfrm>
            <a:off x="12817503" y="2289109"/>
            <a:ext cx="20475370" cy="483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5103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buNone/>
              <a:defRPr/>
            </a:pPr>
            <a:endParaRPr lang="en-US" dirty="0"/>
          </a:p>
        </p:txBody>
      </p:sp>
      <p:pic>
        <p:nvPicPr>
          <p:cNvPr id="4" name="Picture 3" descr="A person standing in front of a fence&#10;&#10;Description generated with very high confidence">
            <a:extLst>
              <a:ext uri="{FF2B5EF4-FFF2-40B4-BE49-F238E27FC236}">
                <a16:creationId xmlns:a16="http://schemas.microsoft.com/office/drawing/2014/main" xmlns="" id="{5307C436-870B-44D1-8507-C946086492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067" t="1847" r="3232" b="-1847"/>
          <a:stretch/>
        </p:blipFill>
        <p:spPr>
          <a:xfrm>
            <a:off x="6815230" y="411679"/>
            <a:ext cx="4743420" cy="4670963"/>
          </a:xfrm>
          <a:prstGeom prst="ellipse">
            <a:avLst/>
          </a:prstGeom>
          <a:ln>
            <a:noFill/>
          </a:ln>
          <a:effectLst>
            <a:softEdge rad="112500"/>
          </a:effectLst>
        </p:spPr>
      </p:pic>
      <p:sp>
        <p:nvSpPr>
          <p:cNvPr id="7" name="TextBox 6">
            <a:extLst>
              <a:ext uri="{FF2B5EF4-FFF2-40B4-BE49-F238E27FC236}">
                <a16:creationId xmlns:a16="http://schemas.microsoft.com/office/drawing/2014/main" xmlns="" id="{BC40F1CF-0912-4B04-9AB8-4AD3B494D07F}"/>
              </a:ext>
            </a:extLst>
          </p:cNvPr>
          <p:cNvSpPr txBox="1"/>
          <p:nvPr/>
        </p:nvSpPr>
        <p:spPr>
          <a:xfrm>
            <a:off x="221674" y="665019"/>
            <a:ext cx="6593556" cy="4031873"/>
          </a:xfrm>
          <a:prstGeom prst="rect">
            <a:avLst/>
          </a:prstGeom>
          <a:noFill/>
        </p:spPr>
        <p:txBody>
          <a:bodyPr wrap="square" rtlCol="0">
            <a:spAutoFit/>
          </a:bodyPr>
          <a:lstStyle/>
          <a:p>
            <a:pPr>
              <a:buNone/>
            </a:pPr>
            <a:r>
              <a:rPr lang="en-US" sz="2400" b="1" dirty="0">
                <a:solidFill>
                  <a:srgbClr val="000000"/>
                </a:solidFill>
              </a:rPr>
              <a:t>What are some of the characteristics and behaviors that you associate with military-connected students?</a:t>
            </a:r>
          </a:p>
          <a:p>
            <a:pPr>
              <a:buNone/>
            </a:pPr>
            <a:endParaRPr lang="en-US" sz="2400" b="1" dirty="0">
              <a:solidFill>
                <a:schemeClr val="bg2">
                  <a:lumMod val="10000"/>
                </a:schemeClr>
              </a:solidFill>
              <a:latin typeface="+mj-lt"/>
            </a:endParaRPr>
          </a:p>
          <a:p>
            <a:pPr>
              <a:buNone/>
            </a:pPr>
            <a:r>
              <a:rPr lang="en-US" sz="2400" b="1" dirty="0">
                <a:solidFill>
                  <a:schemeClr val="bg2">
                    <a:lumMod val="10000"/>
                  </a:schemeClr>
                </a:solidFill>
                <a:latin typeface="+mj-lt"/>
              </a:rPr>
              <a:t>The most non-traditional of non-traditional students.</a:t>
            </a:r>
          </a:p>
          <a:p>
            <a:pPr>
              <a:buNone/>
            </a:pPr>
            <a:endParaRPr lang="en-US" sz="1600" b="1" dirty="0">
              <a:solidFill>
                <a:schemeClr val="bg2">
                  <a:lumMod val="10000"/>
                </a:schemeClr>
              </a:solidFill>
              <a:latin typeface="+mj-lt"/>
            </a:endParaRPr>
          </a:p>
          <a:p>
            <a:pPr>
              <a:buNone/>
            </a:pPr>
            <a:r>
              <a:rPr lang="en-US" sz="2400" dirty="0">
                <a:solidFill>
                  <a:schemeClr val="tx1">
                    <a:lumMod val="75000"/>
                  </a:schemeClr>
                </a:solidFill>
                <a:latin typeface="+mj-lt"/>
              </a:rPr>
              <a:t>They are more likely to be</a:t>
            </a:r>
          </a:p>
          <a:p>
            <a:pPr marL="457189" indent="-457189">
              <a:buFont typeface="Courier New" panose="02070309020205020404" pitchFamily="49" charset="0"/>
              <a:buChar char="o"/>
            </a:pPr>
            <a:r>
              <a:rPr lang="en-US" sz="2400" dirty="0">
                <a:solidFill>
                  <a:schemeClr val="tx1">
                    <a:lumMod val="75000"/>
                  </a:schemeClr>
                </a:solidFill>
                <a:latin typeface="+mj-lt"/>
              </a:rPr>
              <a:t>First-generation college students</a:t>
            </a:r>
          </a:p>
          <a:p>
            <a:pPr marL="457189" indent="-457189">
              <a:buFont typeface="Courier New" panose="02070309020205020404" pitchFamily="49" charset="0"/>
              <a:buChar char="o"/>
            </a:pPr>
            <a:r>
              <a:rPr lang="en-US" sz="2400" dirty="0">
                <a:solidFill>
                  <a:schemeClr val="tx1">
                    <a:lumMod val="75000"/>
                  </a:schemeClr>
                </a:solidFill>
                <a:latin typeface="+mj-lt"/>
              </a:rPr>
              <a:t>Married </a:t>
            </a:r>
          </a:p>
          <a:p>
            <a:pPr marL="457189" indent="-457189">
              <a:buFont typeface="Courier New" panose="02070309020205020404" pitchFamily="49" charset="0"/>
              <a:buChar char="o"/>
            </a:pPr>
            <a:r>
              <a:rPr lang="en-US" sz="2400" dirty="0">
                <a:solidFill>
                  <a:schemeClr val="tx1">
                    <a:lumMod val="75000"/>
                  </a:schemeClr>
                </a:solidFill>
                <a:latin typeface="+mj-lt"/>
              </a:rPr>
              <a:t>Have at least one dependent</a:t>
            </a:r>
          </a:p>
        </p:txBody>
      </p:sp>
      <p:sp>
        <p:nvSpPr>
          <p:cNvPr id="9" name="TextBox 8">
            <a:extLst>
              <a:ext uri="{FF2B5EF4-FFF2-40B4-BE49-F238E27FC236}">
                <a16:creationId xmlns:a16="http://schemas.microsoft.com/office/drawing/2014/main" xmlns="" id="{D4D8124B-F5FE-4CEC-8EB7-E2BB3727842A}"/>
              </a:ext>
            </a:extLst>
          </p:cNvPr>
          <p:cNvSpPr txBox="1"/>
          <p:nvPr/>
        </p:nvSpPr>
        <p:spPr>
          <a:xfrm>
            <a:off x="1121560" y="5294483"/>
            <a:ext cx="10199585" cy="666786"/>
          </a:xfrm>
          <a:prstGeom prst="rect">
            <a:avLst/>
          </a:prstGeom>
          <a:noFill/>
        </p:spPr>
        <p:txBody>
          <a:bodyPr wrap="square" rtlCol="0">
            <a:spAutoFit/>
          </a:bodyPr>
          <a:lstStyle/>
          <a:p>
            <a:pPr>
              <a:buNone/>
            </a:pPr>
            <a:r>
              <a:rPr lang="en-US" sz="3733" b="1" dirty="0">
                <a:solidFill>
                  <a:schemeClr val="accent6">
                    <a:lumMod val="50000"/>
                  </a:schemeClr>
                </a:solidFill>
                <a:latin typeface="+mj-lt"/>
              </a:rPr>
              <a:t>They also have unique military experiences!</a:t>
            </a:r>
          </a:p>
        </p:txBody>
      </p:sp>
      <p:sp>
        <p:nvSpPr>
          <p:cNvPr id="6" name="Rectangle 5">
            <a:extLst>
              <a:ext uri="{FF2B5EF4-FFF2-40B4-BE49-F238E27FC236}">
                <a16:creationId xmlns:a16="http://schemas.microsoft.com/office/drawing/2014/main" xmlns="" id="{4221C35A-8F15-4939-9981-0BE8113F98D8}"/>
              </a:ext>
            </a:extLst>
          </p:cNvPr>
          <p:cNvSpPr/>
          <p:nvPr/>
        </p:nvSpPr>
        <p:spPr bwMode="auto">
          <a:xfrm>
            <a:off x="6832600" y="6419678"/>
            <a:ext cx="394110" cy="3645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190307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buNone/>
              <a:defRPr/>
            </a:pPr>
            <a:endParaRPr lang="en-US" dirty="0"/>
          </a:p>
        </p:txBody>
      </p:sp>
      <p:graphicFrame>
        <p:nvGraphicFramePr>
          <p:cNvPr id="7" name="Content Placeholder 9">
            <a:extLst>
              <a:ext uri="{FF2B5EF4-FFF2-40B4-BE49-F238E27FC236}">
                <a16:creationId xmlns:a16="http://schemas.microsoft.com/office/drawing/2014/main" xmlns="" id="{2F939C6A-1172-4749-B81B-90275A50E9D1}"/>
              </a:ext>
            </a:extLst>
          </p:cNvPr>
          <p:cNvGraphicFramePr>
            <a:graphicFrameLocks/>
          </p:cNvGraphicFramePr>
          <p:nvPr>
            <p:extLst/>
          </p:nvPr>
        </p:nvGraphicFramePr>
        <p:xfrm>
          <a:off x="616644" y="1374594"/>
          <a:ext cx="11111062" cy="4378781"/>
        </p:xfrm>
        <a:graphic>
          <a:graphicData uri="http://schemas.openxmlformats.org/drawingml/2006/table">
            <a:tbl>
              <a:tblPr firstRow="1" bandRow="1">
                <a:tableStyleId>{93296810-A885-4BE3-A3E7-6D5BEEA58F35}</a:tableStyleId>
              </a:tblPr>
              <a:tblGrid>
                <a:gridCol w="5555531">
                  <a:extLst>
                    <a:ext uri="{9D8B030D-6E8A-4147-A177-3AD203B41FA5}">
                      <a16:colId xmlns:a16="http://schemas.microsoft.com/office/drawing/2014/main" xmlns="" val="20000"/>
                    </a:ext>
                  </a:extLst>
                </a:gridCol>
                <a:gridCol w="5555531">
                  <a:extLst>
                    <a:ext uri="{9D8B030D-6E8A-4147-A177-3AD203B41FA5}">
                      <a16:colId xmlns:a16="http://schemas.microsoft.com/office/drawing/2014/main" xmlns="" val="20001"/>
                    </a:ext>
                  </a:extLst>
                </a:gridCol>
              </a:tblGrid>
              <a:tr h="929004">
                <a:tc>
                  <a:txBody>
                    <a:bodyPr/>
                    <a:lstStyle/>
                    <a:p>
                      <a:pPr algn="ctr"/>
                      <a:r>
                        <a:rPr lang="en-US" sz="3200" dirty="0">
                          <a:effectLst>
                            <a:outerShdw blurRad="38100" dist="38100" dir="2700000" algn="tl">
                              <a:srgbClr val="000000">
                                <a:alpha val="43137"/>
                              </a:srgbClr>
                            </a:outerShdw>
                          </a:effectLst>
                        </a:rPr>
                        <a:t>Civilian</a:t>
                      </a:r>
                      <a:r>
                        <a:rPr lang="en-US" sz="3200" baseline="0" dirty="0">
                          <a:effectLst>
                            <a:outerShdw blurRad="38100" dist="38100" dir="2700000" algn="tl">
                              <a:srgbClr val="000000">
                                <a:alpha val="43137"/>
                              </a:srgbClr>
                            </a:outerShdw>
                          </a:effectLst>
                        </a:rPr>
                        <a:t> Culture</a:t>
                      </a:r>
                      <a:endParaRPr lang="en-US" sz="3200" dirty="0">
                        <a:effectLst>
                          <a:outerShdw blurRad="38100" dist="38100" dir="2700000" algn="tl">
                            <a:srgbClr val="000000">
                              <a:alpha val="43137"/>
                            </a:srgbClr>
                          </a:outerShdw>
                        </a:effectLst>
                      </a:endParaRPr>
                    </a:p>
                  </a:txBody>
                  <a:tcPr marL="162560" marR="162560" marT="81280" marB="81280">
                    <a:solidFill>
                      <a:schemeClr val="accent6">
                        <a:lumMod val="50000"/>
                      </a:schemeClr>
                    </a:solidFill>
                  </a:tcPr>
                </a:tc>
                <a:tc>
                  <a:txBody>
                    <a:bodyPr/>
                    <a:lstStyle/>
                    <a:p>
                      <a:pPr algn="ctr"/>
                      <a:r>
                        <a:rPr lang="en-US" sz="3200" dirty="0">
                          <a:effectLst>
                            <a:outerShdw blurRad="38100" dist="38100" dir="2700000" algn="tl">
                              <a:srgbClr val="000000">
                                <a:alpha val="43137"/>
                              </a:srgbClr>
                            </a:outerShdw>
                          </a:effectLst>
                        </a:rPr>
                        <a:t>Military</a:t>
                      </a:r>
                      <a:r>
                        <a:rPr lang="en-US" sz="3200" baseline="0" dirty="0">
                          <a:effectLst>
                            <a:outerShdw blurRad="38100" dist="38100" dir="2700000" algn="tl">
                              <a:srgbClr val="000000">
                                <a:alpha val="43137"/>
                              </a:srgbClr>
                            </a:outerShdw>
                          </a:effectLst>
                        </a:rPr>
                        <a:t> Culture</a:t>
                      </a:r>
                      <a:endParaRPr lang="en-US" sz="3200" dirty="0">
                        <a:effectLst>
                          <a:outerShdw blurRad="38100" dist="38100" dir="2700000" algn="tl">
                            <a:srgbClr val="000000">
                              <a:alpha val="43137"/>
                            </a:srgbClr>
                          </a:outerShdw>
                        </a:effectLst>
                      </a:endParaRPr>
                    </a:p>
                  </a:txBody>
                  <a:tcPr marL="162560" marR="162560" marT="81280" marB="81280">
                    <a:solidFill>
                      <a:schemeClr val="accent6">
                        <a:lumMod val="50000"/>
                      </a:schemeClr>
                    </a:solidFill>
                  </a:tcPr>
                </a:tc>
                <a:extLst>
                  <a:ext uri="{0D108BD9-81ED-4DB2-BD59-A6C34878D82A}">
                    <a16:rowId xmlns:a16="http://schemas.microsoft.com/office/drawing/2014/main" xmlns="" val="10000"/>
                  </a:ext>
                </a:extLst>
              </a:tr>
              <a:tr h="832705">
                <a:tc>
                  <a:txBody>
                    <a:bodyPr/>
                    <a:lstStyle/>
                    <a:p>
                      <a:r>
                        <a:rPr lang="en-US" sz="3200" dirty="0">
                          <a:solidFill>
                            <a:schemeClr val="tx1">
                              <a:lumMod val="50000"/>
                            </a:schemeClr>
                          </a:solidFill>
                        </a:rPr>
                        <a:t>Emphasis on individuality</a:t>
                      </a:r>
                    </a:p>
                  </a:txBody>
                  <a:tcPr marL="162560" marR="162560" marT="81280" marB="81280"/>
                </a:tc>
                <a:tc>
                  <a:txBody>
                    <a:bodyPr/>
                    <a:lstStyle/>
                    <a:p>
                      <a:r>
                        <a:rPr lang="en-US" sz="3200" dirty="0">
                          <a:solidFill>
                            <a:schemeClr val="tx1">
                              <a:lumMod val="50000"/>
                            </a:schemeClr>
                          </a:solidFill>
                        </a:rPr>
                        <a:t>Emphasis on unit cohesion</a:t>
                      </a:r>
                    </a:p>
                  </a:txBody>
                  <a:tcPr marL="162560" marR="162560" marT="81280" marB="81280"/>
                </a:tc>
                <a:extLst>
                  <a:ext uri="{0D108BD9-81ED-4DB2-BD59-A6C34878D82A}">
                    <a16:rowId xmlns:a16="http://schemas.microsoft.com/office/drawing/2014/main" xmlns="" val="10001"/>
                  </a:ext>
                </a:extLst>
              </a:tr>
              <a:tr h="900681">
                <a:tc>
                  <a:txBody>
                    <a:bodyPr/>
                    <a:lstStyle/>
                    <a:p>
                      <a:r>
                        <a:rPr lang="en-US" sz="3200" dirty="0">
                          <a:solidFill>
                            <a:schemeClr val="tx1">
                              <a:lumMod val="50000"/>
                            </a:schemeClr>
                          </a:solidFill>
                        </a:rPr>
                        <a:t>Individual achievement</a:t>
                      </a:r>
                    </a:p>
                  </a:txBody>
                  <a:tcPr marL="162560" marR="162560" marT="81280" marB="81280"/>
                </a:tc>
                <a:tc>
                  <a:txBody>
                    <a:bodyPr/>
                    <a:lstStyle/>
                    <a:p>
                      <a:r>
                        <a:rPr lang="en-US" sz="3200" dirty="0">
                          <a:solidFill>
                            <a:schemeClr val="tx1">
                              <a:lumMod val="50000"/>
                            </a:schemeClr>
                          </a:solidFill>
                        </a:rPr>
                        <a:t>Emphasis on the mission</a:t>
                      </a:r>
                    </a:p>
                  </a:txBody>
                  <a:tcPr marL="162560" marR="162560" marT="81280" marB="81280"/>
                </a:tc>
                <a:extLst>
                  <a:ext uri="{0D108BD9-81ED-4DB2-BD59-A6C34878D82A}">
                    <a16:rowId xmlns:a16="http://schemas.microsoft.com/office/drawing/2014/main" xmlns="" val="10002"/>
                  </a:ext>
                </a:extLst>
              </a:tr>
              <a:tr h="798716">
                <a:tc>
                  <a:txBody>
                    <a:bodyPr/>
                    <a:lstStyle/>
                    <a:p>
                      <a:r>
                        <a:rPr lang="en-US" sz="3200" dirty="0">
                          <a:solidFill>
                            <a:schemeClr val="tx1">
                              <a:lumMod val="50000"/>
                            </a:schemeClr>
                          </a:solidFill>
                        </a:rPr>
                        <a:t>Personal Freedom</a:t>
                      </a:r>
                    </a:p>
                  </a:txBody>
                  <a:tcPr marL="162560" marR="162560" marT="81280" marB="81280"/>
                </a:tc>
                <a:tc>
                  <a:txBody>
                    <a:bodyPr/>
                    <a:lstStyle/>
                    <a:p>
                      <a:r>
                        <a:rPr lang="en-US" sz="3200" dirty="0">
                          <a:solidFill>
                            <a:schemeClr val="tx1">
                              <a:lumMod val="50000"/>
                            </a:schemeClr>
                          </a:solidFill>
                        </a:rPr>
                        <a:t>Devotion to duty</a:t>
                      </a:r>
                    </a:p>
                  </a:txBody>
                  <a:tcPr marL="162560" marR="162560" marT="81280" marB="81280"/>
                </a:tc>
                <a:extLst>
                  <a:ext uri="{0D108BD9-81ED-4DB2-BD59-A6C34878D82A}">
                    <a16:rowId xmlns:a16="http://schemas.microsoft.com/office/drawing/2014/main" xmlns="" val="10003"/>
                  </a:ext>
                </a:extLst>
              </a:tr>
              <a:tr h="917675">
                <a:tc>
                  <a:txBody>
                    <a:bodyPr/>
                    <a:lstStyle/>
                    <a:p>
                      <a:r>
                        <a:rPr lang="en-US" sz="3200" dirty="0">
                          <a:solidFill>
                            <a:schemeClr val="tx1">
                              <a:lumMod val="50000"/>
                            </a:schemeClr>
                          </a:solidFill>
                        </a:rPr>
                        <a:t>Fluid social</a:t>
                      </a:r>
                      <a:r>
                        <a:rPr lang="en-US" sz="3200" baseline="0" dirty="0">
                          <a:solidFill>
                            <a:schemeClr val="tx1">
                              <a:lumMod val="50000"/>
                            </a:schemeClr>
                          </a:solidFill>
                        </a:rPr>
                        <a:t> relationships</a:t>
                      </a:r>
                      <a:endParaRPr lang="en-US" sz="3200" dirty="0">
                        <a:solidFill>
                          <a:schemeClr val="tx1">
                            <a:lumMod val="50000"/>
                          </a:schemeClr>
                        </a:solidFill>
                      </a:endParaRPr>
                    </a:p>
                  </a:txBody>
                  <a:tcPr marL="162560" marR="162560" marT="81280" marB="81280"/>
                </a:tc>
                <a:tc>
                  <a:txBody>
                    <a:bodyPr/>
                    <a:lstStyle/>
                    <a:p>
                      <a:r>
                        <a:rPr lang="en-US" sz="3200" dirty="0">
                          <a:solidFill>
                            <a:schemeClr val="tx1">
                              <a:lumMod val="50000"/>
                            </a:schemeClr>
                          </a:solidFill>
                        </a:rPr>
                        <a:t>Chain of command</a:t>
                      </a:r>
                    </a:p>
                  </a:txBody>
                  <a:tcPr marL="162560" marR="162560" marT="81280" marB="81280"/>
                </a:tc>
                <a:extLst>
                  <a:ext uri="{0D108BD9-81ED-4DB2-BD59-A6C34878D82A}">
                    <a16:rowId xmlns:a16="http://schemas.microsoft.com/office/drawing/2014/main" xmlns="" val="10004"/>
                  </a:ext>
                </a:extLst>
              </a:tr>
            </a:tbl>
          </a:graphicData>
        </a:graphic>
      </p:graphicFrame>
      <p:sp>
        <p:nvSpPr>
          <p:cNvPr id="2" name="TextBox 1">
            <a:extLst>
              <a:ext uri="{FF2B5EF4-FFF2-40B4-BE49-F238E27FC236}">
                <a16:creationId xmlns:a16="http://schemas.microsoft.com/office/drawing/2014/main" xmlns="" id="{082CDD58-4B14-4C4C-BDD2-92B7A1444911}"/>
              </a:ext>
            </a:extLst>
          </p:cNvPr>
          <p:cNvSpPr txBox="1"/>
          <p:nvPr/>
        </p:nvSpPr>
        <p:spPr>
          <a:xfrm>
            <a:off x="443345" y="332509"/>
            <a:ext cx="5316392" cy="748988"/>
          </a:xfrm>
          <a:prstGeom prst="rect">
            <a:avLst/>
          </a:prstGeom>
          <a:noFill/>
        </p:spPr>
        <p:txBody>
          <a:bodyPr wrap="none" rtlCol="0">
            <a:spAutoFit/>
          </a:bodyPr>
          <a:lstStyle/>
          <a:p>
            <a:pPr>
              <a:buNone/>
            </a:pPr>
            <a:r>
              <a:rPr lang="en-US" sz="4267" b="1" dirty="0">
                <a:solidFill>
                  <a:schemeClr val="accent6">
                    <a:lumMod val="50000"/>
                  </a:schemeClr>
                </a:solidFill>
                <a:latin typeface="+mj-lt"/>
              </a:rPr>
              <a:t>Cultural Differences</a:t>
            </a:r>
          </a:p>
        </p:txBody>
      </p:sp>
      <p:sp>
        <p:nvSpPr>
          <p:cNvPr id="5" name="Rectangle 4">
            <a:extLst>
              <a:ext uri="{FF2B5EF4-FFF2-40B4-BE49-F238E27FC236}">
                <a16:creationId xmlns:a16="http://schemas.microsoft.com/office/drawing/2014/main" xmlns="" id="{DAB2CD4B-9C1F-4EB5-A758-9BC326C444AD}"/>
              </a:ext>
            </a:extLst>
          </p:cNvPr>
          <p:cNvSpPr/>
          <p:nvPr/>
        </p:nvSpPr>
        <p:spPr bwMode="auto">
          <a:xfrm>
            <a:off x="6832600" y="6419678"/>
            <a:ext cx="394110" cy="36458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D4A67C"/>
              </a:buClr>
              <a:buSzTx/>
              <a:buFontTx/>
              <a:buChar char="•"/>
              <a:tabLst/>
            </a:pPr>
            <a:endParaRPr kumimoji="0" lang="en-US" sz="2400" b="0" i="0" u="none" strike="noStrike" cap="none" normalizeH="0" baseline="0">
              <a:ln>
                <a:noFill/>
              </a:ln>
              <a:solidFill>
                <a:schemeClr val="tx1"/>
              </a:solidFill>
              <a:effectLst/>
              <a:latin typeface="Arial Unicode MS" pitchFamily="34" charset="-128"/>
            </a:endParaRPr>
          </a:p>
        </p:txBody>
      </p:sp>
    </p:spTree>
    <p:extLst>
      <p:ext uri="{BB962C8B-B14F-4D97-AF65-F5344CB8AC3E}">
        <p14:creationId xmlns:p14="http://schemas.microsoft.com/office/powerpoint/2010/main" val="56746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a:xfrm>
            <a:off x="838200" y="71022"/>
            <a:ext cx="10515600" cy="1083076"/>
          </a:xfrm>
        </p:spPr>
        <p:txBody>
          <a:bodyPr>
            <a:normAutofit/>
          </a:bodyPr>
          <a:lstStyle/>
          <a:p>
            <a:pPr algn="ctr"/>
            <a:r>
              <a:rPr lang="en-US" b="1" dirty="0">
                <a:solidFill>
                  <a:schemeClr val="tx2">
                    <a:lumMod val="90000"/>
                    <a:lumOff val="10000"/>
                  </a:schemeClr>
                </a:solidFill>
                <a:latin typeface="+mn-lt"/>
                <a:cs typeface="Arial" panose="020B0604020202020204" pitchFamily="34" charset="0"/>
              </a:rPr>
              <a:t>Questions &amp; Comments </a:t>
            </a:r>
          </a:p>
        </p:txBody>
      </p:sp>
      <p:sp>
        <p:nvSpPr>
          <p:cNvPr id="1048659" name="Content Placeholder 2"/>
          <p:cNvSpPr>
            <a:spLocks noGrp="1"/>
          </p:cNvSpPr>
          <p:nvPr>
            <p:ph sz="half" idx="1"/>
          </p:nvPr>
        </p:nvSpPr>
        <p:spPr>
          <a:xfrm>
            <a:off x="838200" y="1480008"/>
            <a:ext cx="5119540" cy="5119575"/>
          </a:xfrm>
        </p:spPr>
        <p:txBody>
          <a:bodyPr>
            <a:normAutofit fontScale="55000" lnSpcReduction="20000"/>
          </a:bodyPr>
          <a:lstStyle/>
          <a:p>
            <a:pPr marL="0" indent="0">
              <a:buNone/>
            </a:pPr>
            <a:r>
              <a:rPr lang="en-US" dirty="0"/>
              <a:t>Please feel free to contact each of us for more information.</a:t>
            </a:r>
          </a:p>
          <a:p>
            <a:pPr marL="0" indent="0">
              <a:buNone/>
            </a:pPr>
            <a:endParaRPr lang="en-US" dirty="0"/>
          </a:p>
          <a:p>
            <a:pPr marL="0" indent="0">
              <a:buNone/>
            </a:pPr>
            <a:r>
              <a:rPr lang="en-US" sz="3600" dirty="0"/>
              <a:t>Silvester Henderson </a:t>
            </a:r>
            <a:br>
              <a:rPr lang="en-US" sz="3600" dirty="0"/>
            </a:br>
            <a:r>
              <a:rPr lang="en-US" sz="3600" dirty="0">
                <a:hlinkClick r:id="rId2"/>
              </a:rPr>
              <a:t>Shenderson@losmedanos.edu</a:t>
            </a:r>
            <a:endParaRPr lang="en-US" sz="3600" dirty="0"/>
          </a:p>
          <a:p>
            <a:pPr marL="0" indent="0">
              <a:buNone/>
            </a:pPr>
            <a:endParaRPr lang="en-US" sz="3600" dirty="0"/>
          </a:p>
          <a:p>
            <a:pPr marL="0" indent="0">
              <a:buNone/>
            </a:pPr>
            <a:r>
              <a:rPr lang="en-US" sz="3600" dirty="0"/>
              <a:t>Dr. Andrew Jones</a:t>
            </a:r>
            <a:br>
              <a:rPr lang="en-US" sz="3600" dirty="0"/>
            </a:br>
            <a:r>
              <a:rPr lang="en-US" sz="3600" u="sng" dirty="0">
                <a:solidFill>
                  <a:schemeClr val="accent1">
                    <a:lumMod val="75000"/>
                  </a:schemeClr>
                </a:solidFill>
                <a:hlinkClick r:id="rId3"/>
              </a:rPr>
              <a:t>ajone1950@gmail.com</a:t>
            </a:r>
            <a:endParaRPr lang="en-US" sz="3600" u="sng" dirty="0">
              <a:solidFill>
                <a:schemeClr val="accent1">
                  <a:lumMod val="75000"/>
                </a:schemeClr>
              </a:solidFill>
            </a:endParaRPr>
          </a:p>
          <a:p>
            <a:pPr marL="0" indent="0">
              <a:buNone/>
            </a:pPr>
            <a:endParaRPr lang="en-US" sz="3600" dirty="0"/>
          </a:p>
          <a:p>
            <a:pPr marL="0" indent="0">
              <a:buNone/>
            </a:pPr>
            <a:r>
              <a:rPr lang="en-US" sz="3600" dirty="0"/>
              <a:t>Terrence Nelson</a:t>
            </a:r>
            <a:br>
              <a:rPr lang="en-US" sz="3600" dirty="0"/>
            </a:br>
            <a:r>
              <a:rPr lang="en-US" sz="3600" u="sng" dirty="0">
                <a:solidFill>
                  <a:schemeClr val="accent1">
                    <a:lumMod val="75000"/>
                  </a:schemeClr>
                </a:solidFill>
                <a:hlinkClick r:id="rId4"/>
              </a:rPr>
              <a:t>tnelson14@saddleback.edu</a:t>
            </a:r>
            <a:endParaRPr lang="en-US" sz="3600" u="sng" dirty="0">
              <a:solidFill>
                <a:schemeClr val="accent1">
                  <a:lumMod val="75000"/>
                </a:schemeClr>
              </a:solidFill>
            </a:endParaRPr>
          </a:p>
          <a:p>
            <a:pPr marL="0" indent="0">
              <a:buNone/>
            </a:pPr>
            <a:endParaRPr lang="en-US" sz="3600" u="sng" dirty="0">
              <a:solidFill>
                <a:schemeClr val="accent1">
                  <a:lumMod val="75000"/>
                </a:schemeClr>
              </a:solidFill>
            </a:endParaRPr>
          </a:p>
          <a:p>
            <a:pPr marL="0" indent="0">
              <a:buNone/>
            </a:pPr>
            <a:r>
              <a:rPr lang="en-US" sz="3600" dirty="0"/>
              <a:t>Michelle </a:t>
            </a:r>
            <a:r>
              <a:rPr lang="en-US" sz="3600" dirty="0" err="1"/>
              <a:t>Pilati</a:t>
            </a:r>
            <a:r>
              <a:rPr lang="en-US" sz="3600" dirty="0"/>
              <a:t/>
            </a:r>
            <a:br>
              <a:rPr lang="en-US" sz="3600" dirty="0"/>
            </a:br>
            <a:r>
              <a:rPr lang="en-US" sz="3600" dirty="0">
                <a:hlinkClick r:id="rId5"/>
              </a:rPr>
              <a:t>mpilati@riohondo.eu</a:t>
            </a:r>
            <a:endParaRPr lang="en-US" sz="3600" dirty="0"/>
          </a:p>
          <a:p>
            <a:pPr marL="0" indent="0">
              <a:buNone/>
            </a:pPr>
            <a:endParaRPr lang="en-US" sz="3600" dirty="0"/>
          </a:p>
          <a:p>
            <a:pPr marL="0" indent="0">
              <a:buNone/>
            </a:pPr>
            <a:r>
              <a:rPr lang="en-US" sz="3600" dirty="0" err="1"/>
              <a:t>Rugmini</a:t>
            </a:r>
            <a:r>
              <a:rPr lang="en-US" sz="3600" dirty="0"/>
              <a:t> Vasquez</a:t>
            </a:r>
            <a:br>
              <a:rPr lang="en-US" sz="3600" dirty="0"/>
            </a:br>
            <a:r>
              <a:rPr lang="en-US" sz="3600" dirty="0">
                <a:hlinkClick r:id="rId6"/>
              </a:rPr>
              <a:t>rugminivasquez@gmail.com</a:t>
            </a:r>
            <a:endParaRPr lang="en-US" sz="3600" dirty="0"/>
          </a:p>
          <a:p>
            <a:pPr marL="0" indent="0">
              <a:buNone/>
            </a:pPr>
            <a:r>
              <a:rPr lang="en-US" dirty="0"/>
              <a:t/>
            </a:r>
            <a:br>
              <a:rPr lang="en-US" dirty="0"/>
            </a:b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4001294"/>
            <a:ext cx="5953539" cy="2598289"/>
          </a:xfrm>
          <a:prstGeom prst="rect">
            <a:avLst/>
          </a:prstGeom>
        </p:spPr>
      </p:pic>
      <p:pic>
        <p:nvPicPr>
          <p:cNvPr id="5" name="Content Placeholder 4"/>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6172200" y="1749287"/>
            <a:ext cx="5953539" cy="214685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762786" y="0"/>
            <a:ext cx="10515600" cy="1325563"/>
          </a:xfrm>
        </p:spPr>
        <p:txBody>
          <a:bodyPr>
            <a:normAutofit/>
          </a:bodyPr>
          <a:lstStyle/>
          <a:p>
            <a:r>
              <a:rPr lang="en-US" b="1" dirty="0">
                <a:solidFill>
                  <a:srgbClr val="44546A">
                    <a:lumMod val="90000"/>
                    <a:lumOff val="10000"/>
                  </a:srgbClr>
                </a:solidFill>
                <a:latin typeface="Tw Cen MT" panose="020B0602020104020603" pitchFamily="34" charset="0"/>
                <a:cs typeface="Arial" panose="020B0604020202020204" pitchFamily="34" charset="0"/>
              </a:rPr>
              <a:t>Presentation Highlights</a:t>
            </a:r>
          </a:p>
        </p:txBody>
      </p:sp>
      <p:sp>
        <p:nvSpPr>
          <p:cNvPr id="1048594" name="Content Placeholder 2"/>
          <p:cNvSpPr>
            <a:spLocks noGrp="1"/>
          </p:cNvSpPr>
          <p:nvPr>
            <p:ph idx="1"/>
          </p:nvPr>
        </p:nvSpPr>
        <p:spPr>
          <a:xfrm>
            <a:off x="828774" y="367644"/>
            <a:ext cx="10515600" cy="6421574"/>
          </a:xfrm>
        </p:spPr>
        <p:txBody>
          <a:bodyPr>
            <a:noAutofit/>
          </a:bodyPr>
          <a:lstStyle/>
          <a:p>
            <a:pPr marL="0" indent="0">
              <a:buNone/>
            </a:pPr>
            <a:endParaRPr lang="en-US"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Overview </a:t>
            </a:r>
            <a:r>
              <a:rPr lang="en-US" sz="2000" dirty="0">
                <a:latin typeface="Times New Roman" panose="02020603050405020304" pitchFamily="18" charset="0"/>
                <a:cs typeface="Times New Roman" panose="02020603050405020304" pitchFamily="18" charset="0"/>
              </a:rPr>
              <a:t>of Assembly Bill 1786 </a:t>
            </a:r>
          </a:p>
          <a:p>
            <a:r>
              <a:rPr lang="en-US" sz="2000" dirty="0">
                <a:latin typeface="Times New Roman" panose="02020603050405020304" pitchFamily="18" charset="0"/>
                <a:cs typeface="Times New Roman" panose="02020603050405020304" pitchFamily="18" charset="0"/>
              </a:rPr>
              <a:t>Overview of Senate Bill 1071</a:t>
            </a:r>
          </a:p>
          <a:p>
            <a:r>
              <a:rPr lang="en-US" sz="2000" dirty="0">
                <a:latin typeface="Times New Roman" panose="02020603050405020304" pitchFamily="18" charset="0"/>
                <a:cs typeface="Times New Roman" panose="02020603050405020304" pitchFamily="18" charset="0"/>
              </a:rPr>
              <a:t>American Council on Education: </a:t>
            </a:r>
            <a:r>
              <a:rPr lang="en-US" sz="2000" b="1" i="1" dirty="0">
                <a:latin typeface="Times New Roman" panose="02020603050405020304" pitchFamily="18" charset="0"/>
                <a:cs typeface="Times New Roman" panose="02020603050405020304" pitchFamily="18" charset="0"/>
              </a:rPr>
              <a:t>“Credit for Prior Learning”</a:t>
            </a:r>
          </a:p>
          <a:p>
            <a:r>
              <a:rPr lang="en-US" sz="2000" dirty="0">
                <a:latin typeface="Times New Roman" panose="02020603050405020304" pitchFamily="18" charset="0"/>
                <a:cs typeface="Times New Roman" panose="02020603050405020304" pitchFamily="18" charset="0"/>
              </a:rPr>
              <a:t>Council for Adult and  Experiential Learning (assessment and credentialing) </a:t>
            </a:r>
          </a:p>
          <a:p>
            <a:r>
              <a:rPr lang="en-US" sz="2000" dirty="0">
                <a:latin typeface="Times New Roman" panose="02020603050405020304" pitchFamily="18" charset="0"/>
                <a:cs typeface="Times New Roman" panose="02020603050405020304" pitchFamily="18" charset="0"/>
              </a:rPr>
              <a:t>How are students granted curricular college credit using prior military experiences – </a:t>
            </a:r>
            <a:r>
              <a:rPr lang="en-US" sz="2000" b="1" i="1" dirty="0">
                <a:latin typeface="Times New Roman" panose="02020603050405020304" pitchFamily="18" charset="0"/>
                <a:cs typeface="Times New Roman" panose="02020603050405020304" pitchFamily="18" charset="0"/>
              </a:rPr>
              <a:t>“Joint Service Transcript”</a:t>
            </a:r>
          </a:p>
          <a:p>
            <a:r>
              <a:rPr lang="en-US" sz="2000" dirty="0">
                <a:latin typeface="Times New Roman" panose="02020603050405020304" pitchFamily="18" charset="0"/>
                <a:cs typeface="Times New Roman" panose="02020603050405020304" pitchFamily="18" charset="0"/>
              </a:rPr>
              <a:t>Student Senate for California Community Colleges (SSCCC) – Overview/Legislative Priorities – Resource</a:t>
            </a:r>
          </a:p>
          <a:p>
            <a:r>
              <a:rPr lang="en-US" sz="2000" dirty="0">
                <a:latin typeface="Times New Roman" panose="02020603050405020304" pitchFamily="18" charset="0"/>
                <a:cs typeface="Times New Roman" panose="02020603050405020304" pitchFamily="18" charset="0"/>
              </a:rPr>
              <a:t>Undergraduate Student Veterans - </a:t>
            </a:r>
            <a:r>
              <a:rPr lang="en-US" sz="2000" b="1" i="1" dirty="0">
                <a:latin typeface="Times New Roman" panose="02020603050405020304" pitchFamily="18" charset="0"/>
                <a:cs typeface="Times New Roman" panose="02020603050405020304" pitchFamily="18" charset="0"/>
              </a:rPr>
              <a:t>Highlights</a:t>
            </a:r>
          </a:p>
          <a:p>
            <a:r>
              <a:rPr lang="en-US" sz="2000" b="1" i="1" dirty="0">
                <a:latin typeface="Times New Roman" panose="02020603050405020304" pitchFamily="18" charset="0"/>
                <a:cs typeface="Times New Roman" panose="02020603050405020304" pitchFamily="18" charset="0"/>
              </a:rPr>
              <a:t>Online Education Initiative (OEI) Goals: A Form of Equity &amp; Student Support Services”</a:t>
            </a:r>
          </a:p>
          <a:p>
            <a:r>
              <a:rPr lang="en-US" sz="2000" dirty="0">
                <a:latin typeface="Times New Roman" panose="02020603050405020304" pitchFamily="18" charset="0"/>
                <a:cs typeface="Times New Roman" panose="02020603050405020304" pitchFamily="18" charset="0"/>
              </a:rPr>
              <a:t>Saddleback College-  “</a:t>
            </a:r>
            <a:r>
              <a:rPr lang="en-US" sz="2000" b="1" i="1" dirty="0">
                <a:latin typeface="Times New Roman" panose="02020603050405020304" pitchFamily="18" charset="0"/>
                <a:cs typeface="Times New Roman" panose="02020603050405020304" pitchFamily="18" charset="0"/>
              </a:rPr>
              <a:t>Non Curricular Support Services</a:t>
            </a:r>
            <a:r>
              <a:rPr lang="en-US" sz="2000" b="1" i="1"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Military Connected Students </a:t>
            </a:r>
            <a:r>
              <a:rPr lang="en-US" sz="2000" i="1" dirty="0" smtClean="0">
                <a:latin typeface="Times New Roman" panose="02020603050405020304" pitchFamily="18" charset="0"/>
                <a:cs typeface="Times New Roman" panose="02020603050405020304" pitchFamily="18" charset="0"/>
              </a:rPr>
              <a:t>- </a:t>
            </a:r>
            <a:r>
              <a:rPr lang="en-US" sz="2000" b="1" i="1" dirty="0" smtClean="0">
                <a:solidFill>
                  <a:srgbClr val="000000"/>
                </a:solidFill>
                <a:latin typeface="Times New Roman" panose="02020603050405020304" pitchFamily="18" charset="0"/>
                <a:cs typeface="Times New Roman" panose="02020603050405020304" pitchFamily="18" charset="0"/>
              </a:rPr>
              <a:t>Characteristics </a:t>
            </a:r>
            <a:r>
              <a:rPr lang="en-US" sz="2000" b="1" i="1" dirty="0">
                <a:solidFill>
                  <a:srgbClr val="000000"/>
                </a:solidFill>
                <a:latin typeface="Times New Roman" panose="02020603050405020304" pitchFamily="18" charset="0"/>
                <a:cs typeface="Times New Roman" panose="02020603050405020304" pitchFamily="18" charset="0"/>
              </a:rPr>
              <a:t>and </a:t>
            </a:r>
            <a:r>
              <a:rPr lang="en-US" sz="2000" b="1" i="1" dirty="0" smtClean="0">
                <a:solidFill>
                  <a:srgbClr val="000000"/>
                </a:solidFill>
                <a:latin typeface="Times New Roman" panose="02020603050405020304" pitchFamily="18" charset="0"/>
                <a:cs typeface="Times New Roman" panose="02020603050405020304" pitchFamily="18" charset="0"/>
              </a:rPr>
              <a:t>Behaviors </a:t>
            </a:r>
          </a:p>
          <a:p>
            <a:r>
              <a:rPr lang="en-US" sz="2000" b="1" i="1" dirty="0" smtClean="0">
                <a:latin typeface="Times New Roman" panose="02020603050405020304" pitchFamily="18" charset="0"/>
                <a:cs typeface="Times New Roman" panose="02020603050405020304" pitchFamily="18" charset="0"/>
              </a:rPr>
              <a:t>Cultural Differences: Civilian Culture versus Military Culture</a:t>
            </a:r>
            <a:endParaRPr lang="en-US" sz="2000" b="1" i="1" dirty="0">
              <a:latin typeface="Times New Roman" panose="02020603050405020304" pitchFamily="18" charset="0"/>
              <a:cs typeface="Times New Roman" panose="02020603050405020304" pitchFamily="18" charset="0"/>
            </a:endParaRPr>
          </a:p>
          <a:p>
            <a:r>
              <a:rPr lang="en-US" sz="2000" dirty="0"/>
              <a:t>Questions and Comments?</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0800000" flipV="1">
            <a:off x="707010" y="829558"/>
            <a:ext cx="10831396" cy="923041"/>
          </a:xfrm>
        </p:spPr>
        <p:txBody>
          <a:bodyPr>
            <a:noAutofit/>
          </a:bodyPr>
          <a:lstStyle/>
          <a:p>
            <a:pPr algn="ct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3600" b="1" dirty="0">
                <a:latin typeface="Bernard MT Condensed" panose="02050806060905020404" pitchFamily="18" charset="0"/>
              </a:rPr>
              <a:t>AB-1786 Community Colleges: Academic </a:t>
            </a:r>
            <a:br>
              <a:rPr lang="en-US" sz="3600" b="1" dirty="0">
                <a:latin typeface="Bernard MT Condensed" panose="02050806060905020404" pitchFamily="18" charset="0"/>
              </a:rPr>
            </a:br>
            <a:r>
              <a:rPr lang="en-US" sz="3600" b="1" dirty="0">
                <a:latin typeface="Bernard MT Condensed" panose="02050806060905020404" pitchFamily="18" charset="0"/>
              </a:rPr>
              <a:t>Credit for Prior Military Experience</a:t>
            </a:r>
            <a:r>
              <a:rPr lang="en-US" sz="4800" b="1" dirty="0"/>
              <a:t/>
            </a:r>
            <a:br>
              <a:rPr lang="en-US" sz="4800" b="1" dirty="0"/>
            </a:br>
            <a:endParaRPr lang="en-US" sz="4800" b="1" dirty="0">
              <a:solidFill>
                <a:schemeClr val="tx2"/>
              </a:solidFill>
              <a:latin typeface="Tw Cen MT" panose="020B0602020104020603" pitchFamily="34" charset="0"/>
            </a:endParaRPr>
          </a:p>
        </p:txBody>
      </p:sp>
      <p:sp>
        <p:nvSpPr>
          <p:cNvPr id="8" name="Content Placeholder 7"/>
          <p:cNvSpPr>
            <a:spLocks noGrp="1"/>
          </p:cNvSpPr>
          <p:nvPr>
            <p:ph idx="1"/>
          </p:nvPr>
        </p:nvSpPr>
        <p:spPr>
          <a:xfrm>
            <a:off x="5378458" y="1216059"/>
            <a:ext cx="6813542" cy="5486400"/>
          </a:xfrm>
        </p:spPr>
        <p:txBody>
          <a:bodyPr>
            <a:normAutofit fontScale="32500" lnSpcReduction="20000"/>
          </a:bodyPr>
          <a:lstStyle/>
          <a:p>
            <a:pPr marL="0" indent="0" algn="ctr">
              <a:buNone/>
            </a:pPr>
            <a:r>
              <a:rPr lang="en-US" sz="6200" b="1" i="1" dirty="0"/>
              <a:t>What is a California Assembly or Senate Bill ?</a:t>
            </a:r>
            <a:br>
              <a:rPr lang="en-US" sz="6200" b="1" i="1" dirty="0"/>
            </a:br>
            <a:r>
              <a:rPr lang="en-US" sz="6200" b="1" i="1" dirty="0"/>
              <a:t/>
            </a:r>
            <a:br>
              <a:rPr lang="en-US" sz="6200" b="1" i="1" dirty="0"/>
            </a:br>
            <a:r>
              <a:rPr lang="en-US" sz="6200" b="1" i="1" dirty="0"/>
              <a:t> </a:t>
            </a:r>
            <a:r>
              <a:rPr lang="en-US" sz="6200" i="1" dirty="0">
                <a:latin typeface="Times New Roman" panose="02020603050405020304" pitchFamily="18" charset="0"/>
                <a:cs typeface="Times New Roman" panose="02020603050405020304" pitchFamily="18" charset="0"/>
              </a:rPr>
              <a:t>An idea or concept introduce by the California Legislature for the purpose of </a:t>
            </a:r>
            <a:r>
              <a:rPr lang="en-US" sz="6200" b="1" i="1" dirty="0">
                <a:latin typeface="Times New Roman" panose="02020603050405020304" pitchFamily="18" charset="0"/>
                <a:cs typeface="Times New Roman" panose="02020603050405020304" pitchFamily="18" charset="0"/>
              </a:rPr>
              <a:t>“Legislative” </a:t>
            </a:r>
            <a:r>
              <a:rPr lang="en-US" sz="6200" i="1" dirty="0">
                <a:latin typeface="Times New Roman" panose="02020603050405020304" pitchFamily="18" charset="0"/>
                <a:cs typeface="Times New Roman" panose="02020603050405020304" pitchFamily="18" charset="0"/>
              </a:rPr>
              <a:t>consideration to become a Law! The process begins when a Assembly Member or Senator decides to author a bill.</a:t>
            </a:r>
            <a:br>
              <a:rPr lang="en-US" sz="6200" i="1" dirty="0">
                <a:latin typeface="Times New Roman" panose="02020603050405020304" pitchFamily="18" charset="0"/>
                <a:cs typeface="Times New Roman" panose="02020603050405020304" pitchFamily="18" charset="0"/>
              </a:rPr>
            </a:br>
            <a:r>
              <a:rPr lang="en-US" sz="6200" i="1" dirty="0">
                <a:latin typeface="Times New Roman" panose="02020603050405020304" pitchFamily="18" charset="0"/>
                <a:cs typeface="Times New Roman" panose="02020603050405020304" pitchFamily="18" charset="0"/>
              </a:rPr>
              <a:t>http://www.leginfo.ca.gov/bil2lawx.html</a:t>
            </a:r>
          </a:p>
          <a:p>
            <a:pPr marL="0" indent="0">
              <a:buNone/>
            </a:pPr>
            <a:endParaRPr lang="en-US" b="1" i="1" dirty="0"/>
          </a:p>
          <a:p>
            <a:pPr marL="0" indent="0" algn="ctr">
              <a:buNone/>
            </a:pPr>
            <a:r>
              <a:rPr lang="en-US" sz="5800" b="1" i="1" dirty="0"/>
              <a:t>What is Assembly Bill 1786 – SECTION 1</a:t>
            </a:r>
            <a:br>
              <a:rPr lang="en-US" sz="5800" b="1" i="1" dirty="0"/>
            </a:br>
            <a:r>
              <a:rPr lang="en-US" sz="5800" b="1" i="1" dirty="0"/>
              <a:t/>
            </a:r>
            <a:br>
              <a:rPr lang="en-US" sz="5800" b="1" i="1" dirty="0"/>
            </a:br>
            <a:r>
              <a:rPr lang="en-US" sz="5800" b="1" i="1" dirty="0"/>
              <a:t>        </a:t>
            </a:r>
            <a:r>
              <a:rPr lang="en-US" sz="5800" i="1" dirty="0"/>
              <a:t>Section 66025.7 of the Education Code is amended to read:</a:t>
            </a:r>
            <a:endParaRPr lang="en-US" sz="5800" b="1" i="1" dirty="0"/>
          </a:p>
          <a:p>
            <a:pPr marL="0" indent="0">
              <a:buNone/>
            </a:pPr>
            <a:r>
              <a:rPr lang="en-US" sz="5800" dirty="0"/>
              <a:t> (a) By March 31, 2019, the Chancellor of the California Community Colleges shall establish an initiative to expand the use of course credit at the California Community Colleges for students with </a:t>
            </a:r>
            <a:r>
              <a:rPr lang="en-US" sz="5800" b="1" dirty="0"/>
              <a:t>prior learning</a:t>
            </a:r>
            <a:r>
              <a:rPr lang="en-US" sz="5800" dirty="0"/>
              <a:t>. The initiative shall identify best practices for the use of course credit for students with prior learning, locate and collect available resources, and provide professional development in connection with the identified best practices. The initiative shall identify the best practices for purposes of establishing potential pilot programs and shall provide recommendations for internal system wide policy changes to expand the use of course credit at the California Community Colleges for students with prior learning</a:t>
            </a:r>
            <a:r>
              <a:rPr lang="en-US" sz="3600" dirty="0"/>
              <a:t>.</a:t>
            </a:r>
            <a:endParaRPr lang="en-US" sz="3600" b="1" i="1" dirty="0"/>
          </a:p>
          <a:p>
            <a:pPr marL="0" indent="0">
              <a:buNone/>
            </a:pPr>
            <a:r>
              <a:rPr lang="en-US" sz="5500" b="1" dirty="0"/>
              <a:t>Honorable Assemblywoman Shirley Cervantes - Author</a:t>
            </a:r>
          </a:p>
          <a:p>
            <a:pPr marL="0" indent="0">
              <a:buNone/>
            </a:pPr>
            <a:endParaRPr lang="en-US" sz="2400" i="1" dirty="0">
              <a:latin typeface="Californian FB" panose="0207040306080B030204" pitchFamily="18" charset="0"/>
            </a:endParaRPr>
          </a:p>
        </p:txBody>
      </p:sp>
      <p:sp>
        <p:nvSpPr>
          <p:cNvPr id="9" name="Text Placeholder 8"/>
          <p:cNvSpPr>
            <a:spLocks noGrp="1"/>
          </p:cNvSpPr>
          <p:nvPr>
            <p:ph type="body" sz="half" idx="2"/>
          </p:nvPr>
        </p:nvSpPr>
        <p:spPr/>
        <p:txBody>
          <a:bodyPr/>
          <a:lstStyle/>
          <a:p>
            <a:endParaRPr lang="en-US" dirty="0"/>
          </a:p>
          <a:p>
            <a:endParaRPr lang="en-US" dirty="0"/>
          </a:p>
        </p:txBody>
      </p:sp>
      <p:sp>
        <p:nvSpPr>
          <p:cNvPr id="2" name="AutoShape 2" descr="Image result for assembly bil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ssembly bill"/>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6" y="1216059"/>
            <a:ext cx="4766143" cy="206054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16" y="3429000"/>
            <a:ext cx="4766143" cy="2922308"/>
          </a:xfrm>
          <a:prstGeom prst="rect">
            <a:avLst/>
          </a:prstGeom>
        </p:spPr>
      </p:pic>
    </p:spTree>
    <p:extLst>
      <p:ext uri="{BB962C8B-B14F-4D97-AF65-F5344CB8AC3E}">
        <p14:creationId xmlns:p14="http://schemas.microsoft.com/office/powerpoint/2010/main" val="312674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0800000" flipV="1">
            <a:off x="839787" y="1225485"/>
            <a:ext cx="11179386" cy="541240"/>
          </a:xfrm>
        </p:spPr>
        <p:txBody>
          <a:bodyPr>
            <a:noAutofit/>
          </a:bodyPr>
          <a:lstStyle/>
          <a:p>
            <a:pPr algn="ct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3600" b="1" dirty="0">
                <a:latin typeface="Bernard MT Condensed" panose="02050806060905020404" pitchFamily="18" charset="0"/>
              </a:rPr>
              <a:t>SENATE BILL -  SB 1071 - (William Roth, Author)</a:t>
            </a:r>
            <a:br>
              <a:rPr lang="en-US" sz="3600" b="1" dirty="0">
                <a:latin typeface="Bernard MT Condensed" panose="02050806060905020404" pitchFamily="18" charset="0"/>
              </a:rPr>
            </a:br>
            <a:r>
              <a:rPr lang="en-US" sz="2400" b="1" dirty="0"/>
              <a:t>Public postsecondary education: Chancellor of the California Community Colleges: policy to award course credit for prior military education, training, and service</a:t>
            </a:r>
            <a:br>
              <a:rPr lang="en-US" sz="2400" b="1" dirty="0"/>
            </a:br>
            <a:endParaRPr lang="en-US" sz="2400" b="1" dirty="0">
              <a:solidFill>
                <a:schemeClr val="tx2"/>
              </a:solidFill>
              <a:latin typeface="Tw Cen MT" panose="020B0602020104020603" pitchFamily="34" charset="0"/>
            </a:endParaRPr>
          </a:p>
        </p:txBody>
      </p:sp>
      <p:sp>
        <p:nvSpPr>
          <p:cNvPr id="8" name="Content Placeholder 7"/>
          <p:cNvSpPr>
            <a:spLocks noGrp="1"/>
          </p:cNvSpPr>
          <p:nvPr>
            <p:ph idx="1"/>
          </p:nvPr>
        </p:nvSpPr>
        <p:spPr>
          <a:xfrm>
            <a:off x="4703975" y="1766726"/>
            <a:ext cx="7488025" cy="4935733"/>
          </a:xfrm>
        </p:spPr>
        <p:txBody>
          <a:bodyPr>
            <a:normAutofit fontScale="85000" lnSpcReduction="10000"/>
          </a:bodyPr>
          <a:lstStyle/>
          <a:p>
            <a:pPr marL="0" indent="0" algn="ctr">
              <a:buNone/>
            </a:pPr>
            <a:r>
              <a:rPr lang="en-US" sz="2400" b="1" i="1" dirty="0"/>
              <a:t>Senate Bill 1071</a:t>
            </a:r>
            <a:r>
              <a:rPr lang="en-US" sz="3600" dirty="0"/>
              <a:t> </a:t>
            </a:r>
            <a:br>
              <a:rPr lang="en-US" sz="3600" dirty="0"/>
            </a:br>
            <a:r>
              <a:rPr lang="en-US" sz="1900" dirty="0"/>
              <a:t>Section 66025.71 to the Education Code, relating to public postsecondary education. </a:t>
            </a:r>
          </a:p>
          <a:p>
            <a:pPr marL="457200" indent="-457200" algn="ctr">
              <a:buAutoNum type="alphaLcParenBoth"/>
            </a:pPr>
            <a:r>
              <a:rPr lang="en-US" sz="2100" dirty="0"/>
              <a:t>This bill would require, by September 1, 2019, the office of the chancellor, in collaboration with the Academic Senate for the California Community Colleges, to develop a consistent policy to award military personnel and veterans who have an official Joint Services Transcript course credit for California Intersegmental General Education Transfer Curriculum, California State University General Education Breadth, or local community college general education requirements, as specified. The bill would also require the office of the chancellor and the academic senate to review and adjust this uniform policy to align it with policies of other public postsecondary educational institutions.</a:t>
            </a:r>
          </a:p>
          <a:p>
            <a:pPr marL="0" indent="0" algn="ctr">
              <a:buNone/>
            </a:pPr>
            <a:r>
              <a:rPr lang="en-US" sz="1700" dirty="0">
                <a:hlinkClick r:id="rId2"/>
              </a:rPr>
              <a:t>https://leginfo.legislature.ca.gov/faces/billTextClient.xhtml?bill_id=201720180SB1071</a:t>
            </a:r>
            <a:endParaRPr lang="en-US" sz="1700" dirty="0"/>
          </a:p>
          <a:p>
            <a:pPr marL="0" indent="0" algn="ctr">
              <a:buNone/>
            </a:pPr>
            <a:endParaRPr lang="en-US" sz="1900" b="1"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Joint Service Transcript</a:t>
            </a:r>
            <a:r>
              <a:rPr lang="en-US" sz="1900" i="1" dirty="0">
                <a:latin typeface="Californian FB" panose="0207040306080B030204" pitchFamily="18" charset="0"/>
              </a:rPr>
              <a:t>: </a:t>
            </a:r>
            <a:r>
              <a:rPr lang="en-US" sz="1900" dirty="0"/>
              <a:t>The Joint Services Transcript (JST) provides a description of military schooling and work history in civilian language. It serves as a counseling tool for academic and career counselors in advising service members and veterans.</a:t>
            </a:r>
          </a:p>
          <a:p>
            <a:pPr marL="0" indent="0">
              <a:buNone/>
            </a:pPr>
            <a:r>
              <a:rPr lang="en-US" sz="1700" dirty="0"/>
              <a:t> </a:t>
            </a:r>
            <a:r>
              <a:rPr lang="en-US" sz="1700" dirty="0">
                <a:hlinkClick r:id="rId3"/>
              </a:rPr>
              <a:t>https://www.military.com/education/timesaving-programs/the-joint-services-</a:t>
            </a:r>
            <a:r>
              <a:rPr lang="en-US" sz="1700" dirty="0"/>
              <a:t> transcript.html</a:t>
            </a:r>
            <a:endParaRPr lang="en-US" sz="1700" i="1" dirty="0">
              <a:latin typeface="Californian FB" panose="0207040306080B030204" pitchFamily="18" charset="0"/>
            </a:endParaRPr>
          </a:p>
        </p:txBody>
      </p:sp>
      <p:sp>
        <p:nvSpPr>
          <p:cNvPr id="9" name="Text Placeholder 8"/>
          <p:cNvSpPr>
            <a:spLocks noGrp="1"/>
          </p:cNvSpPr>
          <p:nvPr>
            <p:ph type="body" sz="half" idx="2"/>
          </p:nvPr>
        </p:nvSpPr>
        <p:spPr/>
        <p:txBody>
          <a:bodyPr/>
          <a:lstStyle/>
          <a:p>
            <a:endParaRPr lang="en-US" dirty="0"/>
          </a:p>
          <a:p>
            <a:r>
              <a:rPr lang="en-US" dirty="0"/>
              <a:t>This bill would</a:t>
            </a:r>
          </a:p>
        </p:txBody>
      </p:sp>
      <p:sp>
        <p:nvSpPr>
          <p:cNvPr id="2" name="AutoShape 2" descr="Image result for assembly bil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ssembly bill"/>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766727"/>
            <a:ext cx="3712591" cy="22679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87" y="4325346"/>
            <a:ext cx="3712590" cy="2377113"/>
          </a:xfrm>
          <a:prstGeom prst="rect">
            <a:avLst/>
          </a:prstGeom>
        </p:spPr>
      </p:pic>
    </p:spTree>
    <p:extLst>
      <p:ext uri="{BB962C8B-B14F-4D97-AF65-F5344CB8AC3E}">
        <p14:creationId xmlns:p14="http://schemas.microsoft.com/office/powerpoint/2010/main" val="108744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rot="10800000" flipV="1">
            <a:off x="839787" y="1225485"/>
            <a:ext cx="11179386" cy="541240"/>
          </a:xfrm>
        </p:spPr>
        <p:txBody>
          <a:bodyPr>
            <a:noAutofit/>
          </a:bodyPr>
          <a:lstStyle/>
          <a:p>
            <a:pPr algn="ct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dirty="0">
                <a:solidFill>
                  <a:schemeClr val="tx2"/>
                </a:solidFill>
                <a:latin typeface="Tw Cen MT" panose="020B0602020104020603" pitchFamily="34" charset="0"/>
              </a:rPr>
              <a:t/>
            </a:r>
            <a:br>
              <a:rPr lang="en-US" sz="4400" dirty="0">
                <a:solidFill>
                  <a:schemeClr val="tx2"/>
                </a:solidFill>
                <a:latin typeface="Tw Cen MT" panose="020B0602020104020603" pitchFamily="34" charset="0"/>
              </a:rPr>
            </a:br>
            <a:r>
              <a:rPr lang="en-US" sz="4400" i="1" dirty="0">
                <a:solidFill>
                  <a:schemeClr val="tx2"/>
                </a:solidFill>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   </a:t>
            </a:r>
            <a:r>
              <a:rPr lang="en-US" sz="5400" b="1" i="1" dirty="0">
                <a:latin typeface="Times New Roman" panose="02020603050405020304" pitchFamily="18" charset="0"/>
                <a:cs typeface="Times New Roman" panose="02020603050405020304" pitchFamily="18" charset="0"/>
              </a:rPr>
              <a:t>” Credit for Prior Learning”</a:t>
            </a:r>
            <a:r>
              <a:rPr lang="en-US" sz="4400" i="1" dirty="0">
                <a:solidFill>
                  <a:schemeClr val="tx2"/>
                </a:solidFill>
                <a:latin typeface="Times New Roman" panose="02020603050405020304" pitchFamily="18" charset="0"/>
                <a:cs typeface="Times New Roman" panose="02020603050405020304" pitchFamily="18" charset="0"/>
              </a:rPr>
              <a:t/>
            </a:r>
            <a:br>
              <a:rPr lang="en-US" sz="4400" i="1" dirty="0">
                <a:solidFill>
                  <a:schemeClr val="tx2"/>
                </a:solidFill>
                <a:latin typeface="Times New Roman" panose="02020603050405020304" pitchFamily="18" charset="0"/>
                <a:cs typeface="Times New Roman" panose="02020603050405020304" pitchFamily="18" charset="0"/>
              </a:rPr>
            </a:br>
            <a:r>
              <a:rPr lang="en-US" sz="3600" b="1" i="1" dirty="0">
                <a:latin typeface="Times New Roman" panose="02020603050405020304" pitchFamily="18" charset="0"/>
                <a:cs typeface="Times New Roman" panose="02020603050405020304" pitchFamily="18" charset="0"/>
              </a:rPr>
              <a:t/>
            </a:r>
            <a:br>
              <a:rPr lang="en-US" sz="3600" b="1" i="1" dirty="0">
                <a:latin typeface="Times New Roman" panose="02020603050405020304" pitchFamily="18" charset="0"/>
                <a:cs typeface="Times New Roman" panose="02020603050405020304" pitchFamily="18" charset="0"/>
              </a:rPr>
            </a:br>
            <a:endParaRPr lang="en-US" sz="2400" b="1" i="1" dirty="0">
              <a:solidFill>
                <a:schemeClr val="tx2"/>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4782393" y="1058251"/>
            <a:ext cx="7409607" cy="5799747"/>
          </a:xfrm>
        </p:spPr>
        <p:txBody>
          <a:bodyPr>
            <a:normAutofit/>
          </a:bodyPr>
          <a:lstStyle/>
          <a:p>
            <a:pPr marL="0" indent="0" algn="ctr">
              <a:buNone/>
            </a:pPr>
            <a:r>
              <a:rPr lang="en-US" sz="3400" b="1" i="1" dirty="0"/>
              <a:t>Overview</a:t>
            </a:r>
            <a:r>
              <a:rPr lang="en-US" sz="3600" dirty="0"/>
              <a:t/>
            </a:r>
            <a:br>
              <a:rPr lang="en-US" sz="3600" dirty="0"/>
            </a:br>
            <a:r>
              <a:rPr lang="en-US" sz="2000" b="1" i="1" dirty="0"/>
              <a:t>For more than 60 years, ACE has been a nationally recognized leader in the evaluation of workforce and military training, providing standards, practices, and tools that higher education institutions can rely on. </a:t>
            </a:r>
            <a:r>
              <a:rPr lang="en-US" sz="2000" dirty="0"/>
              <a:t>Many nontraditional students can demonstrate college-level knowledge and competencies. </a:t>
            </a:r>
            <a:r>
              <a:rPr lang="en-US" sz="2000" dirty="0">
                <a:highlight>
                  <a:srgbClr val="FFFF00"/>
                </a:highlight>
              </a:rPr>
              <a:t>Such learning—gained from experiences outside postsecondary education—often merits academic credit. Credit for Prior Learning (CPL) provides a range of options from recognition of military and workforce training to national examinations and portfolio development.</a:t>
            </a:r>
            <a:r>
              <a:rPr lang="en-US" sz="2000" dirty="0"/>
              <a:t> With more options comes the increased likelihood for greater numbers of learners to complete credentials.</a:t>
            </a:r>
          </a:p>
          <a:p>
            <a:pPr marL="0" indent="0" algn="ctr">
              <a:buNone/>
            </a:pPr>
            <a:r>
              <a:rPr lang="en-US" sz="2400" dirty="0">
                <a:hlinkClick r:id="rId2"/>
              </a:rPr>
              <a:t>https://www.acenet.edu/higher-education/topics/Pages/Credit-for-Prior-Learning.aspx</a:t>
            </a:r>
            <a:r>
              <a:rPr lang="en-US" sz="2100" dirty="0"/>
              <a:t>.</a:t>
            </a:r>
          </a:p>
          <a:p>
            <a:pPr marL="0" indent="0" algn="ctr">
              <a:buNone/>
            </a:pPr>
            <a:endParaRPr lang="en-US" sz="1900" b="1"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sz="half" idx="2"/>
          </p:nvPr>
        </p:nvSpPr>
        <p:spPr>
          <a:xfrm>
            <a:off x="76200" y="1453868"/>
            <a:ext cx="4551575" cy="2495046"/>
          </a:xfrm>
        </p:spPr>
        <p:txBody>
          <a:bodyPr>
            <a:noAutofit/>
          </a:bodyPr>
          <a:lstStyle/>
          <a:p>
            <a:r>
              <a:rPr lang="en-US" sz="1400" dirty="0">
                <a:latin typeface="Times New Roman" panose="02020603050405020304" pitchFamily="18" charset="0"/>
                <a:cs typeface="Times New Roman" panose="02020603050405020304" pitchFamily="18" charset="0"/>
              </a:rPr>
              <a:t>ACE, the major coordinating body for the nation’s colleges and universities, is a membership organization that mobilizes the higher education community to shape effective public policy and foster innovative, high-quality practice. ACE is the only major higher education association to represent all types of U.S. accredited, degree-granting institutions: two-year and four-year, public and private. Our members represent two out of every three students in all accredited, degree-granting institutions.</a:t>
            </a:r>
          </a:p>
        </p:txBody>
      </p:sp>
      <p:sp>
        <p:nvSpPr>
          <p:cNvPr id="2" name="AutoShape 2" descr="Image result for assembly bill"/>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assembly bill"/>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661"/>
            <a:ext cx="3600956" cy="1217973"/>
          </a:xfrm>
          <a:prstGeom prst="rect">
            <a:avLst/>
          </a:prstGeom>
        </p:spPr>
      </p:pic>
      <p:sp>
        <p:nvSpPr>
          <p:cNvPr id="11" name="AutoShape 2" descr="Image result for ACE Credit for Prior Learning Images"/>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Image result for ACE Credit for Prior Learning Images"/>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27661"/>
            <a:ext cx="4701473" cy="3130337"/>
          </a:xfrm>
          <a:prstGeom prst="rect">
            <a:avLst/>
          </a:prstGeom>
        </p:spPr>
      </p:pic>
      <p:sp>
        <p:nvSpPr>
          <p:cNvPr id="14" name="Rectangle 13"/>
          <p:cNvSpPr/>
          <p:nvPr/>
        </p:nvSpPr>
        <p:spPr>
          <a:xfrm>
            <a:off x="76200" y="3203303"/>
            <a:ext cx="4355423" cy="369332"/>
          </a:xfrm>
          <a:prstGeom prst="rect">
            <a:avLst/>
          </a:prstGeom>
        </p:spPr>
        <p:txBody>
          <a:bodyPr wrap="none">
            <a:spAutoFit/>
          </a:bodyPr>
          <a:lstStyle/>
          <a:p>
            <a:r>
              <a:rPr lang="en-US" dirty="0">
                <a:hlinkClick r:id="rId5"/>
              </a:rPr>
              <a:t>https://www.acenet.edu/Pages/default.aspx</a:t>
            </a:r>
            <a:endParaRPr lang="en-US" dirty="0"/>
          </a:p>
        </p:txBody>
      </p:sp>
    </p:spTree>
    <p:extLst>
      <p:ext uri="{BB962C8B-B14F-4D97-AF65-F5344CB8AC3E}">
        <p14:creationId xmlns:p14="http://schemas.microsoft.com/office/powerpoint/2010/main" val="361467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11507" y="1"/>
            <a:ext cx="11094546" cy="1074655"/>
          </a:xfrm>
        </p:spPr>
        <p:txBody>
          <a:bodyPr>
            <a:noAutofit/>
          </a:bodyPr>
          <a:lstStyle/>
          <a:p>
            <a:r>
              <a:rPr lang="en-US" sz="3600" dirty="0">
                <a:latin typeface="Times New Roman" panose="02020603050405020304" pitchFamily="18" charset="0"/>
                <a:cs typeface="Times New Roman" panose="02020603050405020304" pitchFamily="18" charset="0"/>
              </a:rPr>
              <a:t>How are students granted curricular college credit using prior military experiences – </a:t>
            </a:r>
            <a:r>
              <a:rPr lang="en-US" b="1" i="1" dirty="0">
                <a:latin typeface="Times New Roman" panose="02020603050405020304" pitchFamily="18" charset="0"/>
                <a:cs typeface="Times New Roman" panose="02020603050405020304" pitchFamily="18" charset="0"/>
              </a:rPr>
              <a:t>“Joint Service Transcript”</a:t>
            </a:r>
          </a:p>
        </p:txBody>
      </p:sp>
      <p:sp>
        <p:nvSpPr>
          <p:cNvPr id="8" name="Content Placeholder 7"/>
          <p:cNvSpPr>
            <a:spLocks noGrp="1"/>
          </p:cNvSpPr>
          <p:nvPr>
            <p:ph idx="1"/>
          </p:nvPr>
        </p:nvSpPr>
        <p:spPr>
          <a:xfrm>
            <a:off x="5778631" y="1253766"/>
            <a:ext cx="5838014" cy="5513499"/>
          </a:xfrm>
        </p:spPr>
        <p:txBody>
          <a:bodyPr>
            <a:normAutofit fontScale="70000" lnSpcReduction="20000"/>
          </a:bodyPr>
          <a:lstStyle/>
          <a:p>
            <a:endParaRPr lang="en-US" dirty="0"/>
          </a:p>
          <a:p>
            <a:pPr marL="0" indent="0" algn="ctr">
              <a:buNone/>
            </a:pPr>
            <a:r>
              <a:rPr lang="en-US" sz="4000" b="1" dirty="0"/>
              <a:t>Joint Service Credit</a:t>
            </a:r>
          </a:p>
          <a:p>
            <a:pPr marL="0" indent="0">
              <a:buNone/>
            </a:pPr>
            <a:endParaRPr lang="en-US" dirty="0"/>
          </a:p>
          <a:p>
            <a:r>
              <a:rPr lang="en-US" dirty="0"/>
              <a:t>The Joint Services Transcript (JST) provides a description of military schooling and work history in civilian language. It serves as a counseling tool for academic and career counselors in advising service members and veterans. It serves as an aid in preparing resumes and explaining Army, Coast Guard, Marine Corps, National Guard and Navy work experience to civilian employers. </a:t>
            </a:r>
            <a:r>
              <a:rPr lang="en-US" b="1" i="1" dirty="0">
                <a:latin typeface="Times New Roman" panose="02020603050405020304" pitchFamily="18" charset="0"/>
                <a:cs typeface="Times New Roman" panose="02020603050405020304" pitchFamily="18" charset="0"/>
              </a:rPr>
              <a:t>It also saves time and money by awarding academic credits, which means less tuition to pay and less time spent in the classroom.</a:t>
            </a:r>
          </a:p>
          <a:p>
            <a:r>
              <a:rPr lang="en-US" dirty="0"/>
              <a:t>The JST is accepted by more than 2,300 colleges and universities.</a:t>
            </a:r>
          </a:p>
          <a:p>
            <a:pPr marL="0" indent="0">
              <a:buNone/>
            </a:pPr>
            <a:endParaRPr lang="en-US" dirty="0"/>
          </a:p>
        </p:txBody>
      </p:sp>
      <p:sp>
        <p:nvSpPr>
          <p:cNvPr id="9" name="Text Placeholder 8"/>
          <p:cNvSpPr>
            <a:spLocks noGrp="1"/>
          </p:cNvSpPr>
          <p:nvPr>
            <p:ph type="body" sz="half" idx="2"/>
          </p:nvPr>
        </p:nvSpPr>
        <p:spPr>
          <a:xfrm>
            <a:off x="424206" y="2057399"/>
            <a:ext cx="4347819" cy="4352827"/>
          </a:xfrm>
        </p:spPr>
        <p:txBody>
          <a:bodyPr/>
          <a:lstStyle/>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544" y="1253766"/>
            <a:ext cx="5099901" cy="5513500"/>
          </a:xfrm>
          <a:prstGeom prst="rect">
            <a:avLst/>
          </a:prstGeom>
        </p:spPr>
      </p:pic>
    </p:spTree>
    <p:extLst>
      <p:ext uri="{BB962C8B-B14F-4D97-AF65-F5344CB8AC3E}">
        <p14:creationId xmlns:p14="http://schemas.microsoft.com/office/powerpoint/2010/main" val="84302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9663" y="0"/>
            <a:ext cx="11056389" cy="1074656"/>
          </a:xfrm>
        </p:spPr>
        <p:txBody>
          <a:bodyPr>
            <a:noAutofit/>
          </a:bodyPr>
          <a:lstStyle/>
          <a:p>
            <a:pPr algn="ctr"/>
            <a:r>
              <a:rPr lang="en-US" sz="3600" b="1" i="1" dirty="0">
                <a:latin typeface="Times New Roman" panose="02020603050405020304" pitchFamily="18" charset="0"/>
                <a:cs typeface="Times New Roman" panose="02020603050405020304" pitchFamily="18" charset="0"/>
              </a:rPr>
              <a:t>Student Senate for the California Community Colleges – </a:t>
            </a:r>
            <a:r>
              <a:rPr lang="en-US" sz="3600" b="1" dirty="0">
                <a:latin typeface="Times New Roman" panose="02020603050405020304" pitchFamily="18" charset="0"/>
                <a:cs typeface="Times New Roman" panose="02020603050405020304" pitchFamily="18" charset="0"/>
              </a:rPr>
              <a:t>Legislative Priorities: Resources/Veterans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6350" y="2939256"/>
            <a:ext cx="2143125" cy="2143125"/>
          </a:xfrm>
        </p:spPr>
      </p:pic>
      <p:sp>
        <p:nvSpPr>
          <p:cNvPr id="9" name="Text Placeholder 8"/>
          <p:cNvSpPr>
            <a:spLocks noGrp="1"/>
          </p:cNvSpPr>
          <p:nvPr>
            <p:ph type="body" sz="half" idx="2"/>
          </p:nvPr>
        </p:nvSpPr>
        <p:spPr>
          <a:xfrm>
            <a:off x="424206" y="2057399"/>
            <a:ext cx="4347819" cy="4352827"/>
          </a:xfrm>
        </p:spPr>
        <p:txBody>
          <a:bodyPr/>
          <a:lstStyle/>
          <a:p>
            <a:endParaRPr lang="en-US" dirty="0"/>
          </a:p>
          <a:p>
            <a:endParaRPr lang="en-US" dirty="0"/>
          </a:p>
        </p:txBody>
      </p:sp>
      <p:pic>
        <p:nvPicPr>
          <p:cNvPr id="2" name="Picture 1"/>
          <p:cNvPicPr>
            <a:picLocks noChangeAspect="1"/>
          </p:cNvPicPr>
          <p:nvPr/>
        </p:nvPicPr>
        <p:blipFill>
          <a:blip r:embed="rId3"/>
          <a:stretch>
            <a:fillRect/>
          </a:stretch>
        </p:blipFill>
        <p:spPr>
          <a:xfrm>
            <a:off x="4998129" y="1253767"/>
            <a:ext cx="7193872" cy="5604233"/>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45" y="1253767"/>
            <a:ext cx="4065972" cy="27500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45" y="4182940"/>
            <a:ext cx="4065972" cy="2510823"/>
          </a:xfrm>
          <a:prstGeom prst="rect">
            <a:avLst/>
          </a:prstGeom>
        </p:spPr>
      </p:pic>
    </p:spTree>
    <p:extLst>
      <p:ext uri="{BB962C8B-B14F-4D97-AF65-F5344CB8AC3E}">
        <p14:creationId xmlns:p14="http://schemas.microsoft.com/office/powerpoint/2010/main" val="34422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1906052" cy="639192"/>
          </a:xfrm>
        </p:spPr>
        <p:txBody>
          <a:bodyPr>
            <a:noAutofit/>
          </a:bodyPr>
          <a:lstStyle/>
          <a:p>
            <a:pPr algn="ctr"/>
            <a:r>
              <a:rPr lang="en-US" sz="3600" b="1" dirty="0">
                <a:latin typeface="Times New Roman" panose="02020603050405020304" pitchFamily="18" charset="0"/>
                <a:cs typeface="Times New Roman" panose="02020603050405020304" pitchFamily="18" charset="0"/>
              </a:rPr>
              <a:t>Undergraduate Student Veterans – “Highlights”</a:t>
            </a:r>
          </a:p>
        </p:txBody>
      </p:sp>
      <p:sp>
        <p:nvSpPr>
          <p:cNvPr id="8" name="Content Placeholder 7"/>
          <p:cNvSpPr>
            <a:spLocks noGrp="1"/>
          </p:cNvSpPr>
          <p:nvPr>
            <p:ph idx="1"/>
          </p:nvPr>
        </p:nvSpPr>
        <p:spPr>
          <a:xfrm>
            <a:off x="5778631" y="1253766"/>
            <a:ext cx="5838014" cy="5513499"/>
          </a:xfrm>
        </p:spPr>
        <p:txBody>
          <a:bodyPr>
            <a:normAutofit/>
          </a:bodyPr>
          <a:lstStyle/>
          <a:p>
            <a:endParaRPr lang="en-US" dirty="0"/>
          </a:p>
        </p:txBody>
      </p:sp>
      <p:sp>
        <p:nvSpPr>
          <p:cNvPr id="9" name="Text Placeholder 8"/>
          <p:cNvSpPr>
            <a:spLocks noGrp="1"/>
          </p:cNvSpPr>
          <p:nvPr>
            <p:ph type="body" sz="half" idx="2"/>
          </p:nvPr>
        </p:nvSpPr>
        <p:spPr>
          <a:xfrm>
            <a:off x="424206" y="2057399"/>
            <a:ext cx="4347819" cy="4352827"/>
          </a:xfrm>
        </p:spPr>
        <p:txBody>
          <a:bodyPr/>
          <a:lstStyle/>
          <a:p>
            <a:endParaRPr lang="en-US" dirty="0"/>
          </a:p>
          <a:p>
            <a:endParaRPr lang="en-US" dirty="0"/>
          </a:p>
        </p:txBody>
      </p:sp>
      <p:pic>
        <p:nvPicPr>
          <p:cNvPr id="3" name="Picture 2"/>
          <p:cNvPicPr>
            <a:picLocks noChangeAspect="1"/>
          </p:cNvPicPr>
          <p:nvPr/>
        </p:nvPicPr>
        <p:blipFill>
          <a:blip r:embed="rId2"/>
          <a:stretch>
            <a:fillRect/>
          </a:stretch>
        </p:blipFill>
        <p:spPr>
          <a:xfrm>
            <a:off x="4634144" y="941032"/>
            <a:ext cx="7557856" cy="5761608"/>
          </a:xfrm>
          <a:prstGeom prst="rect">
            <a:avLst/>
          </a:prstGeom>
        </p:spPr>
      </p:pic>
      <p:pic>
        <p:nvPicPr>
          <p:cNvPr id="4" name="Picture 3"/>
          <p:cNvPicPr>
            <a:picLocks noChangeAspect="1"/>
          </p:cNvPicPr>
          <p:nvPr/>
        </p:nvPicPr>
        <p:blipFill>
          <a:blip r:embed="rId3"/>
          <a:stretch>
            <a:fillRect/>
          </a:stretch>
        </p:blipFill>
        <p:spPr>
          <a:xfrm>
            <a:off x="0" y="941032"/>
            <a:ext cx="4509856" cy="5761608"/>
          </a:xfrm>
          <a:prstGeom prst="rect">
            <a:avLst/>
          </a:prstGeom>
        </p:spPr>
      </p:pic>
    </p:spTree>
    <p:extLst>
      <p:ext uri="{BB962C8B-B14F-4D97-AF65-F5344CB8AC3E}">
        <p14:creationId xmlns:p14="http://schemas.microsoft.com/office/powerpoint/2010/main" val="251484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12191999" cy="1074656"/>
          </a:xfrm>
        </p:spPr>
        <p:txBody>
          <a:bodyPr>
            <a:noAutofit/>
          </a:bodyPr>
          <a:lstStyle/>
          <a:p>
            <a:pPr algn="ctr"/>
            <a:r>
              <a:rPr lang="en-US" sz="3600" b="1" i="1" dirty="0">
                <a:latin typeface="Times New Roman" panose="02020603050405020304" pitchFamily="18" charset="0"/>
                <a:cs typeface="Times New Roman" panose="02020603050405020304" pitchFamily="18" charset="0"/>
              </a:rPr>
              <a:t>Online Education Initiative (OEI) Goals: A Form of Equity &amp; Student Support Services”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320" y="1349406"/>
            <a:ext cx="6554680" cy="5508594"/>
          </a:xfrm>
        </p:spPr>
      </p:pic>
      <p:sp>
        <p:nvSpPr>
          <p:cNvPr id="9" name="Text Placeholder 8"/>
          <p:cNvSpPr>
            <a:spLocks noGrp="1"/>
          </p:cNvSpPr>
          <p:nvPr>
            <p:ph type="body" sz="half" idx="2"/>
          </p:nvPr>
        </p:nvSpPr>
        <p:spPr>
          <a:xfrm>
            <a:off x="424206" y="2057399"/>
            <a:ext cx="4347819" cy="4352827"/>
          </a:xfrm>
        </p:spPr>
        <p:txBody>
          <a:bodyPr/>
          <a:lstStyle/>
          <a:p>
            <a:endParaRPr lang="en-US" dirty="0"/>
          </a:p>
          <a:p>
            <a:endParaRPr lang="en-US" dirty="0"/>
          </a:p>
        </p:txBody>
      </p:sp>
      <p:pic>
        <p:nvPicPr>
          <p:cNvPr id="10"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7" y="4167609"/>
            <a:ext cx="5404142" cy="269039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47" y="1349406"/>
            <a:ext cx="5404142" cy="2543453"/>
          </a:xfrm>
          <a:prstGeom prst="rect">
            <a:avLst/>
          </a:prstGeom>
        </p:spPr>
      </p:pic>
    </p:spTree>
    <p:extLst>
      <p:ext uri="{BB962C8B-B14F-4D97-AF65-F5344CB8AC3E}">
        <p14:creationId xmlns:p14="http://schemas.microsoft.com/office/powerpoint/2010/main" val="152835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2240</TotalTime>
  <Words>493</Words>
  <Application>Microsoft Office PowerPoint</Application>
  <PresentationFormat>Widescreen</PresentationFormat>
  <Paragraphs>106</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 Unicode MS</vt:lpstr>
      <vt:lpstr>Arial</vt:lpstr>
      <vt:lpstr>Bernard MT Condensed</vt:lpstr>
      <vt:lpstr>Calibri</vt:lpstr>
      <vt:lpstr>Calibri Light</vt:lpstr>
      <vt:lpstr>Californian FB</vt:lpstr>
      <vt:lpstr>Courier New</vt:lpstr>
      <vt:lpstr>Times New Roman</vt:lpstr>
      <vt:lpstr>Tw Cen MT</vt:lpstr>
      <vt:lpstr>Office Theme</vt:lpstr>
      <vt:lpstr> </vt:lpstr>
      <vt:lpstr>Presentation Highlights</vt:lpstr>
      <vt:lpstr>                                    AB-1786 Community Colleges: Academic  Credit for Prior Military Experience </vt:lpstr>
      <vt:lpstr>                                       SENATE BILL -  SB 1071 - (William Roth, Author) Public postsecondary education: Chancellor of the California Community Colleges: policy to award course credit for prior military education, training, and service </vt:lpstr>
      <vt:lpstr>                                                      ” Credit for Prior Learning”  </vt:lpstr>
      <vt:lpstr>How are students granted curricular college credit using prior military experiences – “Joint Service Transcript”</vt:lpstr>
      <vt:lpstr>Student Senate for the California Community Colleges – Legislative Priorities: Resources/Veterans</vt:lpstr>
      <vt:lpstr>Undergraduate Student Veterans – “Highlights”</vt:lpstr>
      <vt:lpstr>Online Education Initiative (OEI) Goals: A Form of Equity &amp; Student Support Services”</vt:lpstr>
      <vt:lpstr> Saddleback College “Non Curricular Support Services”</vt:lpstr>
      <vt:lpstr>PowerPoint Presentation</vt:lpstr>
      <vt:lpstr>PowerPoint Presentation</vt:lpstr>
      <vt:lpstr>Questions &amp; Comments </vt:lpstr>
    </vt:vector>
  </TitlesOfParts>
  <Company>Chaffey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Code Realignment Project</dc:title>
  <dc:creator>Marie Boyd</dc:creator>
  <cp:lastModifiedBy>Silvester Henderson</cp:lastModifiedBy>
  <cp:revision>177</cp:revision>
  <cp:lastPrinted>2018-05-30T21:54:36Z</cp:lastPrinted>
  <dcterms:created xsi:type="dcterms:W3CDTF">2016-12-09T16:12:34Z</dcterms:created>
  <dcterms:modified xsi:type="dcterms:W3CDTF">2019-09-11T23:50:02Z</dcterms:modified>
</cp:coreProperties>
</file>