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260" r:id="rId3"/>
    <p:sldId id="261" r:id="rId4"/>
    <p:sldId id="262" r:id="rId5"/>
    <p:sldId id="263" r:id="rId6"/>
    <p:sldId id="264" r:id="rId7"/>
    <p:sldId id="272" r:id="rId8"/>
    <p:sldId id="265" r:id="rId9"/>
    <p:sldId id="266" r:id="rId10"/>
    <p:sldId id="267" r:id="rId11"/>
    <p:sldId id="268" r:id="rId12"/>
    <p:sldId id="269" r:id="rId13"/>
    <p:sldId id="273"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4643"/>
  </p:normalViewPr>
  <p:slideViewPr>
    <p:cSldViewPr snapToGrid="0" snapToObjects="1">
      <p:cViewPr varScale="1">
        <p:scale>
          <a:sx n="90" d="100"/>
          <a:sy n="90" d="100"/>
        </p:scale>
        <p:origin x="3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xmlns=""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xmlns=""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xmlns=""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xmlns=""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xmlns=""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xmlns=""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xmlns=""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sccc.org/resolutions/aligning-transfer-pathways-california-state-university-and-university-california-system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info@asc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tableau.calstate.edu/views/FirstTimeFreshmanandCollegeTransfers/SummaryView?iframeSizedToWindow=true&amp;:embed=y&amp;:render=true&amp;:showAppBanner=false&amp;:display_count=no&amp;:showVizHome=n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tableau.calstate.edu/views/FirstTimeFreshmanandCollegeTransfers/SummaryView?iframeSizedToWindow=true&amp;:embed=y&amp;:render=true&amp;:showAppBanner=false&amp;:display_count=no&amp;:showVizHome=n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tableau.calstate.edu/views/FirstTimeFreshmanandCollegeTransfers/SummaryView?iframeSizedToWindow=true&amp;:embed=y&amp;:render=true&amp;:showAppBanner=false&amp;:display_count=no&amp;:showVizHome=n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hyperlink" Target="https://tableau.calstate.edu/views/FirstTimeFreshmanandCollegeTransfers/SummaryView?iframeSizedToWindow=true&amp;:embed=y&amp;:render=true&amp;:showAppBanner=false&amp;:display_count=no&amp;:showVizHome=n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mc.calstate.edu/tmcp/faces/TmcSchP.j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01685-6854-4F4E-8886-7E7F0A6D919B}"/>
              </a:ext>
            </a:extLst>
          </p:cNvPr>
          <p:cNvSpPr>
            <a:spLocks noGrp="1"/>
          </p:cNvSpPr>
          <p:nvPr>
            <p:ph type="title"/>
          </p:nvPr>
        </p:nvSpPr>
        <p:spPr/>
        <p:txBody>
          <a:bodyPr>
            <a:normAutofit/>
          </a:bodyPr>
          <a:lstStyle/>
          <a:p>
            <a:r>
              <a:rPr lang="en-US" sz="4000" dirty="0"/>
              <a:t>Transfer Alignment (ADTs &amp; UCTPs)</a:t>
            </a:r>
            <a:endParaRPr lang="en-US" sz="4200" dirty="0"/>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and UCTP Alignment </a:t>
            </a:r>
          </a:p>
        </p:txBody>
      </p:sp>
      <p:sp>
        <p:nvSpPr>
          <p:cNvPr id="3" name="Content Placeholder 2"/>
          <p:cNvSpPr>
            <a:spLocks noGrp="1"/>
          </p:cNvSpPr>
          <p:nvPr>
            <p:ph idx="1"/>
          </p:nvPr>
        </p:nvSpPr>
        <p:spPr/>
        <p:txBody>
          <a:bodyPr>
            <a:normAutofit lnSpcReduction="10000"/>
          </a:bodyPr>
          <a:lstStyle/>
          <a:p>
            <a:r>
              <a:rPr lang="en-US" dirty="0">
                <a:hlinkClick r:id="rId2"/>
              </a:rPr>
              <a:t>ASCCC Resolution F17 15.01 </a:t>
            </a:r>
            <a:r>
              <a:rPr lang="en-US" dirty="0"/>
              <a:t>Aligning Transfer Pathways for the California State University and the University of California</a:t>
            </a:r>
          </a:p>
          <a:p>
            <a:r>
              <a:rPr lang="en-US" dirty="0"/>
              <a:t>Resolved: That the Academic Senate for California Community Colleges work with the Academic Senates of the California State University and the University of California to identify a single pathway in each of the majors with an Associate Degree for Transfer to ensure that students will be prepared to transfer into either the California State University or the University of California systems.</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10</a:t>
            </a:fld>
            <a:endParaRPr lang="en-US" dirty="0"/>
          </a:p>
        </p:txBody>
      </p:sp>
    </p:spTree>
    <p:extLst>
      <p:ext uri="{BB962C8B-B14F-4D97-AF65-F5344CB8AC3E}">
        <p14:creationId xmlns:p14="http://schemas.microsoft.com/office/powerpoint/2010/main" val="169635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and UCTP Alignment </a:t>
            </a:r>
          </a:p>
        </p:txBody>
      </p:sp>
      <p:sp>
        <p:nvSpPr>
          <p:cNvPr id="3" name="Content Placeholder 2"/>
          <p:cNvSpPr>
            <a:spLocks noGrp="1"/>
          </p:cNvSpPr>
          <p:nvPr>
            <p:ph idx="1"/>
          </p:nvPr>
        </p:nvSpPr>
        <p:spPr>
          <a:xfrm>
            <a:off x="1066800" y="2662568"/>
            <a:ext cx="10058400" cy="3888133"/>
          </a:xfrm>
        </p:spPr>
        <p:txBody>
          <a:bodyPr>
            <a:normAutofit lnSpcReduction="10000"/>
          </a:bodyPr>
          <a:lstStyle/>
          <a:p>
            <a:pPr marL="457200" indent="-457200">
              <a:buFont typeface="Arial" charset="0"/>
              <a:buChar char="•"/>
            </a:pPr>
            <a:r>
              <a:rPr lang="en-US" dirty="0"/>
              <a:t>The Intersegmental Committee of Academic Senates (CCC/CSU/UC) reviewing degrees for areas where there may be overlap and begun discussions with faculty to identify disciplines where there is enough similarity to create one degree that can be accepted by both the CSU and the UC. </a:t>
            </a:r>
          </a:p>
          <a:p>
            <a:pPr marL="457200" indent="-457200">
              <a:buFont typeface="Arial" charset="0"/>
              <a:buChar char="•"/>
            </a:pPr>
            <a:r>
              <a:rPr lang="en-US" dirty="0"/>
              <a:t>TMC and UC Transfer Pathways were reviewed for differences and a list of 7 disciplines that appear to align well was developed. </a:t>
            </a:r>
          </a:p>
          <a:p>
            <a:pPr marL="1143000" lvl="1" indent="-457200">
              <a:buFont typeface="Arial" charset="0"/>
              <a:buChar char="•"/>
            </a:pPr>
            <a:r>
              <a:rPr lang="en-US" dirty="0"/>
              <a:t>The group discussed convening the C-ID Faculty Discipline Review Groups (FDRGs) for each of the disciplines to begin discussions regarding the creation of degree templates</a:t>
            </a:r>
          </a:p>
          <a:p>
            <a:pPr marL="457200" indent="-457200">
              <a:buFont typeface="Arial"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11</a:t>
            </a:fld>
            <a:endParaRPr lang="en-US" dirty="0"/>
          </a:p>
        </p:txBody>
      </p:sp>
    </p:spTree>
    <p:extLst>
      <p:ext uri="{BB962C8B-B14F-4D97-AF65-F5344CB8AC3E}">
        <p14:creationId xmlns:p14="http://schemas.microsoft.com/office/powerpoint/2010/main" val="101274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and UCTP Alignment - 7 Disciplines</a:t>
            </a:r>
          </a:p>
        </p:txBody>
      </p:sp>
      <p:sp>
        <p:nvSpPr>
          <p:cNvPr id="5" name="Content Placeholder 4"/>
          <p:cNvSpPr>
            <a:spLocks noGrp="1"/>
          </p:cNvSpPr>
          <p:nvPr>
            <p:ph sz="half" idx="2"/>
          </p:nvPr>
        </p:nvSpPr>
        <p:spPr/>
        <p:txBody>
          <a:bodyPr/>
          <a:lstStyle/>
          <a:p>
            <a:r>
              <a:rPr lang="en-US" dirty="0"/>
              <a:t>Anthropology</a:t>
            </a:r>
          </a:p>
          <a:p>
            <a:r>
              <a:rPr lang="en-US" dirty="0"/>
              <a:t>Business Administration</a:t>
            </a:r>
          </a:p>
          <a:p>
            <a:r>
              <a:rPr lang="en-US" dirty="0"/>
              <a:t>Economics</a:t>
            </a:r>
          </a:p>
          <a:p>
            <a:r>
              <a:rPr lang="en-US" dirty="0"/>
              <a:t>History</a:t>
            </a:r>
          </a:p>
          <a:p>
            <a:r>
              <a:rPr lang="en-US" dirty="0"/>
              <a:t>Mathematics</a:t>
            </a:r>
          </a:p>
          <a:p>
            <a:r>
              <a:rPr lang="en-US" dirty="0"/>
              <a:t>Philosophy</a:t>
            </a:r>
          </a:p>
          <a:p>
            <a:r>
              <a:rPr lang="en-US" dirty="0"/>
              <a:t>Sociology</a:t>
            </a:r>
          </a:p>
          <a:p>
            <a:pPr marL="0" indent="0">
              <a:buNone/>
            </a:pPr>
            <a:endParaRPr lang="en-US" dirty="0"/>
          </a:p>
        </p:txBody>
      </p:sp>
      <p:sp>
        <p:nvSpPr>
          <p:cNvPr id="6" name="Content Placeholder 5"/>
          <p:cNvSpPr>
            <a:spLocks noGrp="1"/>
          </p:cNvSpPr>
          <p:nvPr>
            <p:ph sz="quarter" idx="4"/>
          </p:nvPr>
        </p:nvSpPr>
        <p:spPr/>
        <p:txBody>
          <a:bodyPr/>
          <a:lstStyle/>
          <a:p>
            <a:r>
              <a:rPr lang="en-US" dirty="0"/>
              <a:t>Pathway in each TMC that aligns with the UCTP</a:t>
            </a:r>
          </a:p>
          <a:p>
            <a:r>
              <a:rPr lang="en-US" dirty="0"/>
              <a:t>Requires the use of IGETC general education pattern for transfer to CSU or UC and an oral communication course would be required for transfer to CSU</a:t>
            </a:r>
          </a:p>
          <a:p>
            <a:r>
              <a:rPr lang="en-US" dirty="0"/>
              <a:t>A slight modification to the TMC may be needed</a:t>
            </a:r>
          </a:p>
          <a:p>
            <a:endParaRPr lang="en-US" dirty="0"/>
          </a:p>
        </p:txBody>
      </p:sp>
    </p:spTree>
    <p:extLst>
      <p:ext uri="{BB962C8B-B14F-4D97-AF65-F5344CB8AC3E}">
        <p14:creationId xmlns:p14="http://schemas.microsoft.com/office/powerpoint/2010/main" val="88972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and UCTP Alignment:  Initial Findings</a:t>
            </a:r>
          </a:p>
        </p:txBody>
      </p:sp>
      <p:sp>
        <p:nvSpPr>
          <p:cNvPr id="5" name="Content Placeholder 4"/>
          <p:cNvSpPr>
            <a:spLocks noGrp="1"/>
          </p:cNvSpPr>
          <p:nvPr>
            <p:ph sz="half" idx="2"/>
          </p:nvPr>
        </p:nvSpPr>
        <p:spPr>
          <a:xfrm>
            <a:off x="1277650" y="1798320"/>
            <a:ext cx="9659981" cy="4391343"/>
          </a:xfrm>
        </p:spPr>
        <p:txBody>
          <a:bodyPr>
            <a:normAutofit/>
          </a:bodyPr>
          <a:lstStyle/>
          <a:p>
            <a:r>
              <a:rPr lang="en-US" dirty="0"/>
              <a:t>Near perfect alignment:</a:t>
            </a:r>
          </a:p>
          <a:p>
            <a:pPr lvl="1"/>
            <a:r>
              <a:rPr lang="en-US" dirty="0"/>
              <a:t>Anthropology</a:t>
            </a:r>
          </a:p>
          <a:p>
            <a:pPr lvl="1"/>
            <a:r>
              <a:rPr lang="en-US" dirty="0"/>
              <a:t>History</a:t>
            </a:r>
          </a:p>
          <a:p>
            <a:pPr lvl="1"/>
            <a:r>
              <a:rPr lang="en-US" dirty="0"/>
              <a:t>Sociology</a:t>
            </a:r>
          </a:p>
          <a:p>
            <a:r>
              <a:rPr lang="en-US" dirty="0"/>
              <a:t>Identified challenges:</a:t>
            </a:r>
          </a:p>
          <a:p>
            <a:pPr lvl="1"/>
            <a:r>
              <a:rPr lang="en-US" dirty="0"/>
              <a:t>Additional courses needed for UCTP not included in the ADT</a:t>
            </a:r>
          </a:p>
          <a:p>
            <a:pPr lvl="1"/>
            <a:r>
              <a:rPr lang="en-US" dirty="0"/>
              <a:t>Some TMC courses may not be UC transferable</a:t>
            </a:r>
          </a:p>
          <a:p>
            <a:pPr lvl="1"/>
            <a:r>
              <a:rPr lang="en-US" dirty="0"/>
              <a:t>High-unit majors may mean discussing more disciplines to the IGETC for </a:t>
            </a:r>
            <a:r>
              <a:rPr lang="en-US"/>
              <a:t>STEM list</a:t>
            </a:r>
            <a:r>
              <a:rPr lang="en-US" dirty="0"/>
              <a:t>.</a:t>
            </a:r>
          </a:p>
          <a:p>
            <a:pPr lvl="1"/>
            <a:r>
              <a:rPr lang="en-US" dirty="0"/>
              <a:t>CSUs choose to determine if an ADT is similar to a major (i.e. and ADT is not broadly applicable to CSU).  UCs all agree that the UCTP is a common set of requirements for admission eligibility.</a:t>
            </a:r>
          </a:p>
        </p:txBody>
      </p:sp>
    </p:spTree>
    <p:extLst>
      <p:ext uri="{BB962C8B-B14F-4D97-AF65-F5344CB8AC3E}">
        <p14:creationId xmlns:p14="http://schemas.microsoft.com/office/powerpoint/2010/main" val="308353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 and UCTP Alignment </a:t>
            </a:r>
            <a:r>
              <a:rPr lang="mr-IN" dirty="0"/>
              <a:t>–</a:t>
            </a:r>
            <a:r>
              <a:rPr lang="en-US" dirty="0"/>
              <a:t> Next Steps</a:t>
            </a:r>
          </a:p>
        </p:txBody>
      </p:sp>
      <p:sp>
        <p:nvSpPr>
          <p:cNvPr id="3" name="Content Placeholder 2"/>
          <p:cNvSpPr>
            <a:spLocks noGrp="1"/>
          </p:cNvSpPr>
          <p:nvPr>
            <p:ph sz="half" idx="1"/>
          </p:nvPr>
        </p:nvSpPr>
        <p:spPr/>
        <p:txBody>
          <a:bodyPr/>
          <a:lstStyle/>
          <a:p>
            <a:r>
              <a:rPr lang="en-US" dirty="0"/>
              <a:t>Examination of existing C-ID structures and processes</a:t>
            </a:r>
          </a:p>
          <a:p>
            <a:pPr lvl="1"/>
            <a:endParaRPr lang="en-US" dirty="0"/>
          </a:p>
          <a:p>
            <a:r>
              <a:rPr lang="en-US" dirty="0"/>
              <a:t>Selection of next round of disciplines to align ADT and UCTP</a:t>
            </a:r>
          </a:p>
          <a:p>
            <a:pPr lvl="1"/>
            <a:r>
              <a:rPr lang="en-US" dirty="0"/>
              <a:t>As FDRGs meet to review TMCs and ISMCs, UCTP alignment will be a separate question.</a:t>
            </a:r>
          </a:p>
          <a:p>
            <a:endParaRPr lang="en-US" dirty="0"/>
          </a:p>
          <a:p>
            <a:r>
              <a:rPr lang="en-US" dirty="0"/>
              <a:t>Engaging articulation officers in C-ID process</a:t>
            </a:r>
          </a:p>
          <a:p>
            <a:endParaRPr lang="en-US" dirty="0"/>
          </a:p>
          <a:p>
            <a:r>
              <a:rPr lang="en-US" dirty="0"/>
              <a:t>Discipline convening </a:t>
            </a:r>
          </a:p>
        </p:txBody>
      </p:sp>
    </p:spTree>
    <p:extLst>
      <p:ext uri="{BB962C8B-B14F-4D97-AF65-F5344CB8AC3E}">
        <p14:creationId xmlns:p14="http://schemas.microsoft.com/office/powerpoint/2010/main" val="56992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algn="ctr"/>
            <a:r>
              <a:rPr lang="en-US" dirty="0"/>
              <a:t>THANK YOU!</a:t>
            </a:r>
          </a:p>
          <a:p>
            <a:endParaRPr lang="en-US" dirty="0"/>
          </a:p>
          <a:p>
            <a:pPr algn="ctr"/>
            <a:r>
              <a:rPr lang="en-US" dirty="0"/>
              <a:t>Please email </a:t>
            </a:r>
            <a:r>
              <a:rPr lang="en-US" dirty="0">
                <a:hlinkClick r:id="rId2"/>
              </a:rPr>
              <a:t>info@asccc.org</a:t>
            </a:r>
            <a:r>
              <a:rPr lang="en-US" dirty="0"/>
              <a:t> if you have any questions. </a:t>
            </a:r>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492D8F1A-69A8-9242-9469-8400121D240A}" type="slidenum">
              <a:rPr lang="en-US" smtClean="0"/>
              <a:pPr/>
              <a:t>15</a:t>
            </a:fld>
            <a:endParaRPr lang="en-US" dirty="0"/>
          </a:p>
        </p:txBody>
      </p:sp>
    </p:spTree>
    <p:extLst>
      <p:ext uri="{BB962C8B-B14F-4D97-AF65-F5344CB8AC3E}">
        <p14:creationId xmlns:p14="http://schemas.microsoft.com/office/powerpoint/2010/main" val="133728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 &amp; Session Description</a:t>
            </a:r>
          </a:p>
        </p:txBody>
      </p:sp>
      <p:sp>
        <p:nvSpPr>
          <p:cNvPr id="3" name="Content Placeholder 2"/>
          <p:cNvSpPr>
            <a:spLocks noGrp="1"/>
          </p:cNvSpPr>
          <p:nvPr>
            <p:ph idx="1"/>
          </p:nvPr>
        </p:nvSpPr>
        <p:spPr>
          <a:xfrm>
            <a:off x="1066800" y="2528888"/>
            <a:ext cx="10058400" cy="4192587"/>
          </a:xfrm>
        </p:spPr>
        <p:txBody>
          <a:bodyPr>
            <a:normAutofit fontScale="92500" lnSpcReduction="10000"/>
          </a:bodyPr>
          <a:lstStyle/>
          <a:p>
            <a:pPr algn="ctr"/>
            <a:r>
              <a:rPr lang="en-US" dirty="0"/>
              <a:t>Krystinne Mica, ASCCC Executive Director </a:t>
            </a:r>
          </a:p>
          <a:p>
            <a:pPr algn="ctr"/>
            <a:r>
              <a:rPr lang="en-US" dirty="0"/>
              <a:t>John </a:t>
            </a:r>
            <a:r>
              <a:rPr lang="en-US" dirty="0" err="1"/>
              <a:t>Stanskas</a:t>
            </a:r>
            <a:r>
              <a:rPr lang="en-US" dirty="0"/>
              <a:t>, ASCCC Immediate Past President </a:t>
            </a:r>
          </a:p>
          <a:p>
            <a:pPr algn="ctr"/>
            <a:r>
              <a:rPr lang="en-US" dirty="0"/>
              <a:t>Eric Wada, C-ID Curriculum Director</a:t>
            </a:r>
          </a:p>
          <a:p>
            <a:r>
              <a:rPr lang="en-US" dirty="0"/>
              <a:t>California community colleges are charged with preparing students to transfer, and most agree there is room for improvement. Presenters will review the data regarding transfer from the California Community College system and the current structure of associate degrees for transfer (ADTs), University of California transfer pathways (UCTPs), and locally articulated degrees. Presenters will also highlight plans for aligning ADTs with UCTPs, barriers to alignment and to transfer, and next steps for moving forward to improve systems of transfer between CCCs and university partners.</a:t>
            </a:r>
          </a:p>
        </p:txBody>
      </p:sp>
      <p:sp>
        <p:nvSpPr>
          <p:cNvPr id="4" name="Slide Number Placeholder 3"/>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179750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457200" indent="-457200">
              <a:buFont typeface="Arial" charset="0"/>
              <a:buChar char="•"/>
            </a:pPr>
            <a:r>
              <a:rPr lang="en-US" dirty="0"/>
              <a:t>Data on transfer</a:t>
            </a:r>
          </a:p>
          <a:p>
            <a:pPr marL="457200" indent="-457200">
              <a:buFont typeface="Arial" charset="0"/>
              <a:buChar char="•"/>
            </a:pPr>
            <a:r>
              <a:rPr lang="en-US" dirty="0"/>
              <a:t>TMCs and ADTs</a:t>
            </a:r>
          </a:p>
          <a:p>
            <a:pPr marL="457200" indent="-457200">
              <a:buFont typeface="Arial" charset="0"/>
              <a:buChar char="•"/>
            </a:pPr>
            <a:r>
              <a:rPr lang="en-US" dirty="0"/>
              <a:t>UC Transfer Pathways</a:t>
            </a:r>
          </a:p>
          <a:p>
            <a:pPr marL="457200" indent="-457200">
              <a:buFont typeface="Arial" charset="0"/>
              <a:buChar char="•"/>
            </a:pPr>
            <a:r>
              <a:rPr lang="en-US" dirty="0"/>
              <a:t>ADT and UCTP Alignment</a:t>
            </a:r>
          </a:p>
          <a:p>
            <a:pPr marL="457200" indent="-457200">
              <a:buFont typeface="Arial" charset="0"/>
              <a:buChar char="•"/>
            </a:pPr>
            <a:r>
              <a:rPr lang="en-US" dirty="0"/>
              <a:t>Next Steps</a:t>
            </a:r>
          </a:p>
          <a:p>
            <a:endParaRPr lang="en-US" dirty="0"/>
          </a:p>
          <a:p>
            <a:endParaRPr lang="en-US" dirty="0"/>
          </a:p>
        </p:txBody>
      </p:sp>
      <p:sp>
        <p:nvSpPr>
          <p:cNvPr id="5" name="Slide Number Placeholder 4"/>
          <p:cNvSpPr>
            <a:spLocks noGrp="1"/>
          </p:cNvSpPr>
          <p:nvPr>
            <p:ph type="sldNum" sz="quarter" idx="12"/>
          </p:nvPr>
        </p:nvSpPr>
        <p:spPr/>
        <p:txBody>
          <a:bodyPr/>
          <a:lstStyle/>
          <a:p>
            <a:fld id="{492D8F1A-69A8-9242-9469-8400121D240A}" type="slidenum">
              <a:rPr lang="en-US" smtClean="0"/>
              <a:pPr/>
              <a:t>3</a:t>
            </a:fld>
            <a:endParaRPr lang="en-US" dirty="0"/>
          </a:p>
        </p:txBody>
      </p:sp>
    </p:spTree>
    <p:extLst>
      <p:ext uri="{BB962C8B-B14F-4D97-AF65-F5344CB8AC3E}">
        <p14:creationId xmlns:p14="http://schemas.microsoft.com/office/powerpoint/2010/main" val="162795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CCC Transfer Data - CSU</a:t>
            </a:r>
            <a:br>
              <a:rPr lang="en-US" dirty="0"/>
            </a:br>
            <a:r>
              <a:rPr lang="en-US" dirty="0"/>
              <a:t>AY 2019-20</a:t>
            </a:r>
          </a:p>
        </p:txBody>
      </p:sp>
      <p:sp>
        <p:nvSpPr>
          <p:cNvPr id="3" name="Content Placeholder 2"/>
          <p:cNvSpPr>
            <a:spLocks noGrp="1"/>
          </p:cNvSpPr>
          <p:nvPr>
            <p:ph sz="half" idx="1"/>
          </p:nvPr>
        </p:nvSpPr>
        <p:spPr/>
        <p:txBody>
          <a:bodyPr/>
          <a:lstStyle/>
          <a:p>
            <a:r>
              <a:rPr lang="en-US" dirty="0"/>
              <a:t>Snapshot for Fall 2019</a:t>
            </a:r>
          </a:p>
          <a:p>
            <a:pPr lvl="1"/>
            <a:r>
              <a:rPr lang="en-US" dirty="0"/>
              <a:t>Application Total: 102,141</a:t>
            </a:r>
          </a:p>
          <a:p>
            <a:pPr lvl="1"/>
            <a:r>
              <a:rPr lang="en-US" dirty="0"/>
              <a:t>Admitted 88,569</a:t>
            </a:r>
          </a:p>
          <a:p>
            <a:pPr lvl="1"/>
            <a:r>
              <a:rPr lang="en-US" dirty="0"/>
              <a:t>Enrolled: 54,839</a:t>
            </a:r>
          </a:p>
          <a:p>
            <a:r>
              <a:rPr lang="en-US" dirty="0"/>
              <a:t>Transfer Pathway to CSU </a:t>
            </a:r>
            <a:r>
              <a:rPr lang="mr-IN" dirty="0"/>
              <a:t>–</a:t>
            </a:r>
            <a:r>
              <a:rPr lang="en-US" dirty="0"/>
              <a:t> total transfer: 54,839</a:t>
            </a:r>
          </a:p>
          <a:p>
            <a:pPr lvl="1"/>
            <a:r>
              <a:rPr lang="en-US" dirty="0"/>
              <a:t>ADT transfer not using guaranteed path: 9,709</a:t>
            </a:r>
          </a:p>
          <a:p>
            <a:pPr lvl="1"/>
            <a:r>
              <a:rPr lang="en-US" dirty="0"/>
              <a:t>ADT transfer using guaranteed path: 13,009</a:t>
            </a:r>
          </a:p>
          <a:p>
            <a:pPr lvl="1"/>
            <a:r>
              <a:rPr lang="en-US" dirty="0"/>
              <a:t>Transfer with AA/AS: 7,632</a:t>
            </a:r>
          </a:p>
          <a:p>
            <a:pPr lvl="1"/>
            <a:r>
              <a:rPr lang="en-US" dirty="0"/>
              <a:t>Transfer with no degree: 24,489</a:t>
            </a:r>
          </a:p>
          <a:p>
            <a:pPr lvl="1"/>
            <a:r>
              <a:rPr lang="en-US" dirty="0"/>
              <a:t>Total using ADT or AA/AS: 30,350</a:t>
            </a:r>
          </a:p>
          <a:p>
            <a:pPr lvl="1"/>
            <a:endParaRPr lang="en-US" dirty="0"/>
          </a:p>
          <a:p>
            <a:pPr lvl="1"/>
            <a:endParaRPr lang="en-US" dirty="0"/>
          </a:p>
          <a:p>
            <a:endParaRPr lang="en-US" dirty="0"/>
          </a:p>
        </p:txBody>
      </p:sp>
      <p:sp>
        <p:nvSpPr>
          <p:cNvPr id="5" name="Slide Number Placeholder 4"/>
          <p:cNvSpPr>
            <a:spLocks noGrp="1"/>
          </p:cNvSpPr>
          <p:nvPr>
            <p:ph type="sldNum" sz="quarter" idx="4294967295"/>
          </p:nvPr>
        </p:nvSpPr>
        <p:spPr>
          <a:xfrm>
            <a:off x="9448800" y="6356350"/>
            <a:ext cx="2743200" cy="365125"/>
          </a:xfrm>
        </p:spPr>
        <p:txBody>
          <a:bodyPr/>
          <a:lstStyle/>
          <a:p>
            <a:fld id="{492D8F1A-69A8-9242-9469-8400121D240A}" type="slidenum">
              <a:rPr lang="en-US" smtClean="0"/>
              <a:pPr/>
              <a:t>4</a:t>
            </a:fld>
            <a:endParaRPr lang="en-US" dirty="0"/>
          </a:p>
        </p:txBody>
      </p:sp>
      <p:sp>
        <p:nvSpPr>
          <p:cNvPr id="6" name="TextBox 5"/>
          <p:cNvSpPr txBox="1"/>
          <p:nvPr/>
        </p:nvSpPr>
        <p:spPr>
          <a:xfrm>
            <a:off x="1277650" y="5890478"/>
            <a:ext cx="9755757" cy="646331"/>
          </a:xfrm>
          <a:prstGeom prst="rect">
            <a:avLst/>
          </a:prstGeom>
          <a:noFill/>
        </p:spPr>
        <p:txBody>
          <a:bodyPr wrap="square" rtlCol="0">
            <a:spAutoFit/>
          </a:bodyPr>
          <a:lstStyle/>
          <a:p>
            <a:r>
              <a:rPr lang="en-US" sz="1200" dirty="0"/>
              <a:t>Source: </a:t>
            </a:r>
            <a:r>
              <a:rPr lang="en-US" sz="1200" dirty="0">
                <a:hlinkClick r:id="rId2"/>
              </a:rPr>
              <a:t>https://tableau.calstate.edu/views/FirstTimeFreshmanandCollegeTransfers/SummaryView?iframeSizedToWindow=true&amp;:embed=y&amp;:render=true&amp;:showAppBanner=false&amp;:display_count=no&amp;:showVizHome=no</a:t>
            </a:r>
            <a:endParaRPr lang="en-US" sz="1200" dirty="0"/>
          </a:p>
        </p:txBody>
      </p:sp>
    </p:spTree>
    <p:extLst>
      <p:ext uri="{BB962C8B-B14F-4D97-AF65-F5344CB8AC3E}">
        <p14:creationId xmlns:p14="http://schemas.microsoft.com/office/powerpoint/2010/main" val="17356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CCC Transfer Data - CSU</a:t>
            </a:r>
            <a:br>
              <a:rPr lang="en-US" dirty="0"/>
            </a:br>
            <a:r>
              <a:rPr lang="en-US" dirty="0"/>
              <a:t>AY 2019-20</a:t>
            </a:r>
          </a:p>
        </p:txBody>
      </p:sp>
      <p:sp>
        <p:nvSpPr>
          <p:cNvPr id="3" name="Content Placeholder 2"/>
          <p:cNvSpPr>
            <a:spLocks noGrp="1"/>
          </p:cNvSpPr>
          <p:nvPr>
            <p:ph sz="half" idx="1"/>
          </p:nvPr>
        </p:nvSpPr>
        <p:spPr/>
        <p:txBody>
          <a:bodyPr>
            <a:normAutofit lnSpcReduction="10000"/>
          </a:bodyPr>
          <a:lstStyle/>
          <a:p>
            <a:r>
              <a:rPr lang="en-US" dirty="0"/>
              <a:t>Top 10 CSU Transfer Disciplines:</a:t>
            </a:r>
          </a:p>
          <a:p>
            <a:pPr lvl="1"/>
            <a:r>
              <a:rPr lang="en-US" dirty="0"/>
              <a:t>Business, Management, Marketing, and related Support Services </a:t>
            </a:r>
            <a:r>
              <a:rPr lang="mr-IN" dirty="0"/>
              <a:t>–</a:t>
            </a:r>
            <a:r>
              <a:rPr lang="en-US" dirty="0"/>
              <a:t> 9,728</a:t>
            </a:r>
          </a:p>
          <a:p>
            <a:pPr lvl="1"/>
            <a:r>
              <a:rPr lang="en-US" dirty="0"/>
              <a:t>Psychology </a:t>
            </a:r>
            <a:r>
              <a:rPr lang="mr-IN" dirty="0"/>
              <a:t>–</a:t>
            </a:r>
            <a:r>
              <a:rPr lang="en-US" dirty="0"/>
              <a:t> 5,486</a:t>
            </a:r>
          </a:p>
          <a:p>
            <a:pPr lvl="1"/>
            <a:r>
              <a:rPr lang="en-US" dirty="0"/>
              <a:t>Social Sciences </a:t>
            </a:r>
            <a:r>
              <a:rPr lang="mr-IN" dirty="0"/>
              <a:t>–</a:t>
            </a:r>
            <a:r>
              <a:rPr lang="en-US" dirty="0"/>
              <a:t> 5,368</a:t>
            </a:r>
          </a:p>
          <a:p>
            <a:pPr lvl="1"/>
            <a:r>
              <a:rPr lang="en-US" dirty="0"/>
              <a:t>Communication, Journalism, and related programs</a:t>
            </a:r>
            <a:r>
              <a:rPr lang="mr-IN" dirty="0"/>
              <a:t>–</a:t>
            </a:r>
            <a:r>
              <a:rPr lang="en-US" dirty="0"/>
              <a:t> 3,509</a:t>
            </a:r>
          </a:p>
          <a:p>
            <a:pPr lvl="1"/>
            <a:r>
              <a:rPr lang="en-US" dirty="0"/>
              <a:t>Health Professions and related programs </a:t>
            </a:r>
            <a:r>
              <a:rPr lang="mr-IN" dirty="0"/>
              <a:t>–</a:t>
            </a:r>
            <a:r>
              <a:rPr lang="en-US" dirty="0"/>
              <a:t> 3,102</a:t>
            </a:r>
          </a:p>
          <a:p>
            <a:pPr lvl="1"/>
            <a:r>
              <a:rPr lang="en-US" dirty="0"/>
              <a:t>Visual and performing arts </a:t>
            </a:r>
            <a:r>
              <a:rPr lang="mr-IN" dirty="0"/>
              <a:t>–</a:t>
            </a:r>
            <a:r>
              <a:rPr lang="en-US" dirty="0"/>
              <a:t> 3,038</a:t>
            </a:r>
          </a:p>
          <a:p>
            <a:pPr lvl="1"/>
            <a:r>
              <a:rPr lang="en-US" dirty="0"/>
              <a:t>Engineering </a:t>
            </a:r>
            <a:r>
              <a:rPr lang="mr-IN" dirty="0"/>
              <a:t>–</a:t>
            </a:r>
            <a:r>
              <a:rPr lang="en-US" dirty="0"/>
              <a:t> 2,944</a:t>
            </a:r>
          </a:p>
          <a:p>
            <a:pPr lvl="1"/>
            <a:r>
              <a:rPr lang="en-US" dirty="0"/>
              <a:t>Computer and Information Sciences and Support Services </a:t>
            </a:r>
            <a:r>
              <a:rPr lang="mr-IN" dirty="0"/>
              <a:t>–</a:t>
            </a:r>
            <a:r>
              <a:rPr lang="en-US" dirty="0"/>
              <a:t> 2,613</a:t>
            </a:r>
          </a:p>
          <a:p>
            <a:pPr lvl="1"/>
            <a:r>
              <a:rPr lang="en-US" dirty="0"/>
              <a:t>Homeland Security, Law Enforcement, Firefighting and Related Protective Services </a:t>
            </a:r>
            <a:r>
              <a:rPr lang="mr-IN" dirty="0"/>
              <a:t>–</a:t>
            </a:r>
            <a:r>
              <a:rPr lang="en-US" dirty="0"/>
              <a:t> 2,383</a:t>
            </a:r>
          </a:p>
          <a:p>
            <a:pPr lvl="1"/>
            <a:r>
              <a:rPr lang="en-US" dirty="0"/>
              <a:t>Liberal Arts and Sciences, General Studies, and Humanities </a:t>
            </a:r>
            <a:r>
              <a:rPr lang="mr-IN" dirty="0"/>
              <a:t>–</a:t>
            </a:r>
            <a:r>
              <a:rPr lang="en-US" dirty="0"/>
              <a:t> 2,341</a:t>
            </a:r>
          </a:p>
          <a:p>
            <a:pPr lvl="1"/>
            <a:endParaRPr lang="en-US" dirty="0"/>
          </a:p>
          <a:p>
            <a:pPr lvl="1"/>
            <a:endParaRPr lang="en-US" dirty="0"/>
          </a:p>
        </p:txBody>
      </p:sp>
      <p:sp>
        <p:nvSpPr>
          <p:cNvPr id="4" name="TextBox 3"/>
          <p:cNvSpPr txBox="1"/>
          <p:nvPr/>
        </p:nvSpPr>
        <p:spPr>
          <a:xfrm>
            <a:off x="1277650" y="5890478"/>
            <a:ext cx="9755757" cy="646331"/>
          </a:xfrm>
          <a:prstGeom prst="rect">
            <a:avLst/>
          </a:prstGeom>
          <a:noFill/>
        </p:spPr>
        <p:txBody>
          <a:bodyPr wrap="square" rtlCol="0">
            <a:spAutoFit/>
          </a:bodyPr>
          <a:lstStyle/>
          <a:p>
            <a:r>
              <a:rPr lang="en-US" sz="1200" dirty="0"/>
              <a:t>Source: </a:t>
            </a:r>
            <a:r>
              <a:rPr lang="en-US" sz="1200" dirty="0">
                <a:hlinkClick r:id="rId2"/>
              </a:rPr>
              <a:t>https://tableau.calstate.edu/views/FirstTimeFreshmanandCollegeTransfers/SummaryView?iframeSizedToWindow=true&amp;:embed=y&amp;:render=true&amp;:showAppBanner=false&amp;:display_count=no&amp;:showVizHome=no</a:t>
            </a:r>
            <a:endParaRPr lang="en-US" sz="1200" dirty="0"/>
          </a:p>
        </p:txBody>
      </p:sp>
    </p:spTree>
    <p:extLst>
      <p:ext uri="{BB962C8B-B14F-4D97-AF65-F5344CB8AC3E}">
        <p14:creationId xmlns:p14="http://schemas.microsoft.com/office/powerpoint/2010/main" val="183143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CCC Transfer Data - CSU</a:t>
            </a:r>
            <a:br>
              <a:rPr lang="en-US" dirty="0"/>
            </a:br>
            <a:r>
              <a:rPr lang="en-US" dirty="0"/>
              <a:t>AY 2019-20</a:t>
            </a:r>
          </a:p>
        </p:txBody>
      </p:sp>
      <p:sp>
        <p:nvSpPr>
          <p:cNvPr id="3" name="Content Placeholder 2"/>
          <p:cNvSpPr>
            <a:spLocks noGrp="1"/>
          </p:cNvSpPr>
          <p:nvPr>
            <p:ph sz="half" idx="1"/>
          </p:nvPr>
        </p:nvSpPr>
        <p:spPr/>
        <p:txBody>
          <a:bodyPr/>
          <a:lstStyle/>
          <a:p>
            <a:r>
              <a:rPr lang="en-US" dirty="0"/>
              <a:t>Ethnicity Demographics </a:t>
            </a:r>
            <a:r>
              <a:rPr lang="mr-IN" dirty="0"/>
              <a:t>–</a:t>
            </a:r>
            <a:r>
              <a:rPr lang="en-US" dirty="0"/>
              <a:t> enrolled </a:t>
            </a:r>
          </a:p>
          <a:p>
            <a:pPr lvl="1"/>
            <a:r>
              <a:rPr lang="en-US" dirty="0"/>
              <a:t>American Indian | Alaska Native </a:t>
            </a:r>
            <a:r>
              <a:rPr lang="mr-IN" dirty="0"/>
              <a:t>–</a:t>
            </a:r>
            <a:r>
              <a:rPr lang="en-US" dirty="0"/>
              <a:t> 114</a:t>
            </a:r>
          </a:p>
          <a:p>
            <a:pPr lvl="1"/>
            <a:r>
              <a:rPr lang="en-US" dirty="0"/>
              <a:t>Asian </a:t>
            </a:r>
            <a:r>
              <a:rPr lang="mr-IN" dirty="0"/>
              <a:t>–</a:t>
            </a:r>
            <a:r>
              <a:rPr lang="en-US" dirty="0"/>
              <a:t> 7,231</a:t>
            </a:r>
          </a:p>
          <a:p>
            <a:pPr lvl="1"/>
            <a:r>
              <a:rPr lang="en-US" dirty="0"/>
              <a:t>Black | African American</a:t>
            </a:r>
            <a:r>
              <a:rPr lang="mr-IN" dirty="0"/>
              <a:t>–</a:t>
            </a:r>
            <a:r>
              <a:rPr lang="en-US" dirty="0"/>
              <a:t> 2,207</a:t>
            </a:r>
          </a:p>
          <a:p>
            <a:pPr lvl="1"/>
            <a:r>
              <a:rPr lang="en-US" dirty="0"/>
              <a:t>Hispanic/Latino </a:t>
            </a:r>
            <a:r>
              <a:rPr lang="mr-IN" dirty="0"/>
              <a:t>–</a:t>
            </a:r>
            <a:r>
              <a:rPr lang="en-US" dirty="0"/>
              <a:t> 24,555</a:t>
            </a:r>
          </a:p>
          <a:p>
            <a:pPr lvl="1"/>
            <a:r>
              <a:rPr lang="en-US" dirty="0"/>
              <a:t>Native Hawaiian | Other Pacific Islander </a:t>
            </a:r>
            <a:r>
              <a:rPr lang="mr-IN" dirty="0"/>
              <a:t>–</a:t>
            </a:r>
            <a:r>
              <a:rPr lang="en-US" dirty="0"/>
              <a:t> 197</a:t>
            </a:r>
          </a:p>
          <a:p>
            <a:pPr lvl="1"/>
            <a:r>
              <a:rPr lang="en-US" dirty="0"/>
              <a:t>Non-resident Alien </a:t>
            </a:r>
            <a:r>
              <a:rPr lang="mr-IN" dirty="0"/>
              <a:t>–</a:t>
            </a:r>
            <a:r>
              <a:rPr lang="en-US" dirty="0"/>
              <a:t> 3,550</a:t>
            </a:r>
          </a:p>
          <a:p>
            <a:pPr lvl="1"/>
            <a:r>
              <a:rPr lang="en-US" dirty="0"/>
              <a:t>Race and Ethnicity Unknown </a:t>
            </a:r>
            <a:r>
              <a:rPr lang="mr-IN" dirty="0"/>
              <a:t>–</a:t>
            </a:r>
            <a:r>
              <a:rPr lang="en-US" dirty="0"/>
              <a:t> 2,120</a:t>
            </a:r>
          </a:p>
          <a:p>
            <a:pPr lvl="1"/>
            <a:r>
              <a:rPr lang="en-US" dirty="0"/>
              <a:t>Two or More Races </a:t>
            </a:r>
            <a:r>
              <a:rPr lang="mr-IN" dirty="0"/>
              <a:t>–</a:t>
            </a:r>
            <a:r>
              <a:rPr lang="en-US" dirty="0"/>
              <a:t> 2,092</a:t>
            </a:r>
          </a:p>
          <a:p>
            <a:pPr lvl="1"/>
            <a:r>
              <a:rPr lang="en-US" dirty="0"/>
              <a:t>White </a:t>
            </a:r>
            <a:r>
              <a:rPr lang="mr-IN" dirty="0"/>
              <a:t>–</a:t>
            </a:r>
            <a:r>
              <a:rPr lang="en-US" dirty="0"/>
              <a:t> 12,773</a:t>
            </a:r>
          </a:p>
        </p:txBody>
      </p:sp>
      <p:sp>
        <p:nvSpPr>
          <p:cNvPr id="4" name="TextBox 3"/>
          <p:cNvSpPr txBox="1"/>
          <p:nvPr/>
        </p:nvSpPr>
        <p:spPr>
          <a:xfrm>
            <a:off x="1277650" y="5890478"/>
            <a:ext cx="9755757" cy="646331"/>
          </a:xfrm>
          <a:prstGeom prst="rect">
            <a:avLst/>
          </a:prstGeom>
          <a:noFill/>
        </p:spPr>
        <p:txBody>
          <a:bodyPr wrap="square" rtlCol="0">
            <a:spAutoFit/>
          </a:bodyPr>
          <a:lstStyle/>
          <a:p>
            <a:r>
              <a:rPr lang="en-US" sz="1200" dirty="0"/>
              <a:t>Source: </a:t>
            </a:r>
            <a:r>
              <a:rPr lang="en-US" sz="1200" dirty="0">
                <a:hlinkClick r:id="rId2"/>
              </a:rPr>
              <a:t>https://tableau.calstate.edu/views/FirstTimeFreshmanandCollegeTransfers/SummaryView?iframeSizedToWindow=true&amp;:embed=y&amp;:render=true&amp;:showAppBanner=false&amp;:display_count=no&amp;:showVizHome=no</a:t>
            </a:r>
            <a:endParaRPr lang="en-US" sz="1200" dirty="0"/>
          </a:p>
        </p:txBody>
      </p:sp>
    </p:spTree>
    <p:extLst>
      <p:ext uri="{BB962C8B-B14F-4D97-AF65-F5344CB8AC3E}">
        <p14:creationId xmlns:p14="http://schemas.microsoft.com/office/powerpoint/2010/main" val="81946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CCC Transfer Data - CSU</a:t>
            </a:r>
            <a:br>
              <a:rPr lang="en-US" dirty="0"/>
            </a:br>
            <a:r>
              <a:rPr lang="en-US" dirty="0"/>
              <a:t>AY 2019-20</a:t>
            </a:r>
          </a:p>
        </p:txBody>
      </p:sp>
      <p:pic>
        <p:nvPicPr>
          <p:cNvPr id="6" name="Content Placeholder 5">
            <a:extLst>
              <a:ext uri="{FF2B5EF4-FFF2-40B4-BE49-F238E27FC236}">
                <a16:creationId xmlns:a16="http://schemas.microsoft.com/office/drawing/2014/main" xmlns="" id="{F727EF77-0715-D445-BB12-978E72571FF9}"/>
              </a:ext>
            </a:extLst>
          </p:cNvPr>
          <p:cNvPicPr>
            <a:picLocks noGrp="1" noChangeAspect="1"/>
          </p:cNvPicPr>
          <p:nvPr>
            <p:ph sz="half" idx="1"/>
          </p:nvPr>
        </p:nvPicPr>
        <p:blipFill>
          <a:blip r:embed="rId2"/>
          <a:stretch>
            <a:fillRect/>
          </a:stretch>
        </p:blipFill>
        <p:spPr>
          <a:xfrm>
            <a:off x="2162052" y="1690688"/>
            <a:ext cx="8154255" cy="4110141"/>
          </a:xfrm>
        </p:spPr>
      </p:pic>
      <p:sp>
        <p:nvSpPr>
          <p:cNvPr id="4" name="TextBox 3"/>
          <p:cNvSpPr txBox="1"/>
          <p:nvPr/>
        </p:nvSpPr>
        <p:spPr>
          <a:xfrm>
            <a:off x="1277650" y="5890478"/>
            <a:ext cx="9755757" cy="646331"/>
          </a:xfrm>
          <a:prstGeom prst="rect">
            <a:avLst/>
          </a:prstGeom>
          <a:noFill/>
        </p:spPr>
        <p:txBody>
          <a:bodyPr wrap="square" rtlCol="0">
            <a:spAutoFit/>
          </a:bodyPr>
          <a:lstStyle/>
          <a:p>
            <a:r>
              <a:rPr lang="en-US" sz="1200" dirty="0"/>
              <a:t>Source: </a:t>
            </a:r>
            <a:r>
              <a:rPr lang="en-US" sz="1200" dirty="0">
                <a:hlinkClick r:id="rId3"/>
              </a:rPr>
              <a:t>https://tableau.calstate.edu/views/FirstTimeFreshmanandCollegeTransfers/SummaryView?iframeSizedToWindow=true&amp;:embed=y&amp;:render=true&amp;:showAppBanner=false&amp;:display_count=no&amp;:showVizHome=no</a:t>
            </a:r>
            <a:endParaRPr lang="en-US" sz="1200" dirty="0"/>
          </a:p>
        </p:txBody>
      </p:sp>
    </p:spTree>
    <p:extLst>
      <p:ext uri="{BB962C8B-B14F-4D97-AF65-F5344CB8AC3E}">
        <p14:creationId xmlns:p14="http://schemas.microsoft.com/office/powerpoint/2010/main" val="165622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TMCs and ADTs</a:t>
            </a:r>
          </a:p>
        </p:txBody>
      </p:sp>
      <p:sp>
        <p:nvSpPr>
          <p:cNvPr id="3" name="Content Placeholder 2"/>
          <p:cNvSpPr>
            <a:spLocks noGrp="1"/>
          </p:cNvSpPr>
          <p:nvPr>
            <p:ph idx="1"/>
          </p:nvPr>
        </p:nvSpPr>
        <p:spPr/>
        <p:txBody>
          <a:bodyPr>
            <a:normAutofit lnSpcReduction="10000"/>
          </a:bodyPr>
          <a:lstStyle/>
          <a:p>
            <a:r>
              <a:rPr lang="en-US" dirty="0"/>
              <a:t>Legislated by SB1440 and SB440</a:t>
            </a:r>
          </a:p>
          <a:p>
            <a:pPr marL="457200" indent="-457200">
              <a:buFont typeface="Arial" charset="0"/>
              <a:buChar char="•"/>
            </a:pPr>
            <a:r>
              <a:rPr lang="en-US" dirty="0"/>
              <a:t>Students guaranteed to transfer to a CSU in a similar major</a:t>
            </a:r>
          </a:p>
          <a:p>
            <a:pPr marL="1143000" lvl="1" indent="-457200">
              <a:buFont typeface="Arial" charset="0"/>
              <a:buChar char="•"/>
            </a:pPr>
            <a:r>
              <a:rPr lang="en-US" dirty="0">
                <a:hlinkClick r:id="rId2"/>
              </a:rPr>
              <a:t>Link</a:t>
            </a:r>
            <a:r>
              <a:rPr lang="en-US" dirty="0"/>
              <a:t> to CSU similar degrees</a:t>
            </a:r>
          </a:p>
          <a:p>
            <a:pPr marL="457200" indent="-457200">
              <a:buFont typeface="Arial" charset="0"/>
              <a:buChar char="•"/>
            </a:pPr>
            <a:r>
              <a:rPr lang="en-US" dirty="0"/>
              <a:t>Currently 40 TMCs</a:t>
            </a:r>
          </a:p>
          <a:p>
            <a:pPr marL="457200" indent="-457200">
              <a:buFont typeface="Arial" charset="0"/>
              <a:buChar char="•"/>
            </a:pPr>
            <a:r>
              <a:rPr lang="en-US" dirty="0"/>
              <a:t>TMCs are the basis for ADTs</a:t>
            </a:r>
          </a:p>
          <a:p>
            <a:endParaRPr lang="en-US" dirty="0"/>
          </a:p>
          <a:p>
            <a:endParaRPr lang="en-US" dirty="0"/>
          </a:p>
          <a:p>
            <a:r>
              <a:rPr lang="en-US" dirty="0">
                <a:solidFill>
                  <a:srgbClr val="0070C0"/>
                </a:solidFill>
              </a:rPr>
              <a:t>ADT – Associate Degree for Transfer</a:t>
            </a:r>
          </a:p>
          <a:p>
            <a:r>
              <a:rPr lang="en-US" dirty="0">
                <a:solidFill>
                  <a:srgbClr val="0070C0"/>
                </a:solidFill>
              </a:rPr>
              <a:t>TMC – Transfer Model Curriculum</a:t>
            </a:r>
          </a:p>
          <a:p>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492D8F1A-69A8-9242-9469-8400121D240A}" type="slidenum">
              <a:rPr lang="en-US" smtClean="0"/>
              <a:pPr/>
              <a:t>8</a:t>
            </a:fld>
            <a:endParaRPr lang="en-US" dirty="0"/>
          </a:p>
        </p:txBody>
      </p:sp>
    </p:spTree>
    <p:extLst>
      <p:ext uri="{BB962C8B-B14F-4D97-AF65-F5344CB8AC3E}">
        <p14:creationId xmlns:p14="http://schemas.microsoft.com/office/powerpoint/2010/main" val="139028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UCTP</a:t>
            </a:r>
          </a:p>
        </p:txBody>
      </p:sp>
      <p:sp>
        <p:nvSpPr>
          <p:cNvPr id="3" name="Content Placeholder 2"/>
          <p:cNvSpPr>
            <a:spLocks noGrp="1"/>
          </p:cNvSpPr>
          <p:nvPr>
            <p:ph idx="1"/>
          </p:nvPr>
        </p:nvSpPr>
        <p:spPr/>
        <p:txBody>
          <a:bodyPr/>
          <a:lstStyle/>
          <a:p>
            <a:r>
              <a:rPr lang="en-US" dirty="0"/>
              <a:t>No associated legislation</a:t>
            </a:r>
          </a:p>
          <a:p>
            <a:pPr marL="457200" indent="-457200">
              <a:buFont typeface="Arial" charset="0"/>
              <a:buChar char="•"/>
            </a:pPr>
            <a:r>
              <a:rPr lang="en-US" dirty="0"/>
              <a:t>20 most sought-after majors in UC</a:t>
            </a:r>
          </a:p>
          <a:p>
            <a:pPr marL="457200" indent="-457200">
              <a:buFont typeface="Arial" charset="0"/>
              <a:buChar char="•"/>
            </a:pPr>
            <a:r>
              <a:rPr lang="en-US" dirty="0"/>
              <a:t>Single set of major preparation courses for any of the 9 undergraduate UC campuses</a:t>
            </a:r>
          </a:p>
          <a:p>
            <a:endParaRPr lang="en-US" dirty="0"/>
          </a:p>
          <a:p>
            <a:endParaRPr lang="en-US" dirty="0"/>
          </a:p>
          <a:p>
            <a:r>
              <a:rPr lang="en-US" sz="2400" dirty="0">
                <a:solidFill>
                  <a:srgbClr val="0070C0"/>
                </a:solidFill>
              </a:rPr>
              <a:t>UCTP – University of California Transfer Pathway</a:t>
            </a:r>
          </a:p>
          <a:p>
            <a:endParaRPr lang="en-US"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492D8F1A-69A8-9242-9469-8400121D240A}" type="slidenum">
              <a:rPr lang="en-US" smtClean="0"/>
              <a:pPr/>
              <a:t>9</a:t>
            </a:fld>
            <a:endParaRPr lang="en-US" dirty="0"/>
          </a:p>
        </p:txBody>
      </p:sp>
    </p:spTree>
    <p:extLst>
      <p:ext uri="{BB962C8B-B14F-4D97-AF65-F5344CB8AC3E}">
        <p14:creationId xmlns:p14="http://schemas.microsoft.com/office/powerpoint/2010/main" val="625929192"/>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B" id="{ADB035F5-19F7-DD42-87C9-F7A4ECB6E2B4}" vid="{FBD1928C-F872-7740-8581-4985D3E45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B (1)</Template>
  <TotalTime>374</TotalTime>
  <Words>888</Words>
  <Application>Microsoft Macintosh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vt:lpstr>
      <vt:lpstr>Mangal</vt:lpstr>
      <vt:lpstr>Palatino</vt:lpstr>
      <vt:lpstr>ASCCC Curriculum Inst. 2020 Theme</vt:lpstr>
      <vt:lpstr>Transfer Alignment (ADTs &amp; UCTPs)</vt:lpstr>
      <vt:lpstr>Presenters &amp; Session Description</vt:lpstr>
      <vt:lpstr>Overview</vt:lpstr>
      <vt:lpstr>CCC Transfer Data - CSU AY 2019-20</vt:lpstr>
      <vt:lpstr>CCC Transfer Data - CSU AY 2019-20</vt:lpstr>
      <vt:lpstr>CCC Transfer Data - CSU AY 2019-20</vt:lpstr>
      <vt:lpstr>CCC Transfer Data - CSU AY 2019-20</vt:lpstr>
      <vt:lpstr>TMCs and ADTs</vt:lpstr>
      <vt:lpstr>UCTP</vt:lpstr>
      <vt:lpstr>ADTs and UCTP Alignment </vt:lpstr>
      <vt:lpstr>ADTs and UCTP Alignment </vt:lpstr>
      <vt:lpstr>ADTs and UCTP Alignment - 7 Disciplines</vt:lpstr>
      <vt:lpstr>ADTs and UCTP Alignment:  Initial Findings</vt:lpstr>
      <vt:lpstr>ADT and UCTP Alignment – Next Steps</vt:lpstr>
      <vt:lpstr>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Alignment (ADTs &amp; UCTPs)</dc:title>
  <dc:creator>krystinne@asccc.org</dc:creator>
  <cp:lastModifiedBy>krystinne@asccc.org</cp:lastModifiedBy>
  <cp:revision>36</cp:revision>
  <dcterms:created xsi:type="dcterms:W3CDTF">2020-06-30T15:01:56Z</dcterms:created>
  <dcterms:modified xsi:type="dcterms:W3CDTF">2020-07-06T22:44:06Z</dcterms:modified>
</cp:coreProperties>
</file>