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8" r:id="rId2"/>
    <p:sldId id="259" r:id="rId3"/>
    <p:sldId id="260" r:id="rId4"/>
    <p:sldId id="261" r:id="rId5"/>
    <p:sldId id="262" r:id="rId6"/>
    <p:sldId id="324" r:id="rId7"/>
    <p:sldId id="263" r:id="rId8"/>
    <p:sldId id="325" r:id="rId9"/>
    <p:sldId id="326" r:id="rId10"/>
    <p:sldId id="327" r:id="rId11"/>
    <p:sldId id="307" r:id="rId12"/>
    <p:sldId id="298" r:id="rId13"/>
    <p:sldId id="299" r:id="rId14"/>
    <p:sldId id="329" r:id="rId15"/>
    <p:sldId id="328" r:id="rId16"/>
    <p:sldId id="33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53AB8E-4E8A-4D5F-B797-CEB9B9DD963E}" v="7" dt="2019-11-07T06:21:22.5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62" autoAdjust="0"/>
    <p:restoredTop sz="94660"/>
  </p:normalViewPr>
  <p:slideViewPr>
    <p:cSldViewPr snapToGrid="0">
      <p:cViewPr varScale="1">
        <p:scale>
          <a:sx n="66" d="100"/>
          <a:sy n="66" d="100"/>
        </p:scale>
        <p:origin x="60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 Foster" userId="ee6cbdebcdc9dff9" providerId="LiveId" clId="{EF53AB8E-4E8A-4D5F-B797-CEB9B9DD963E}"/>
    <pc:docChg chg="undo custSel mod modSld">
      <pc:chgData name="Sam Foster" userId="ee6cbdebcdc9dff9" providerId="LiveId" clId="{EF53AB8E-4E8A-4D5F-B797-CEB9B9DD963E}" dt="2019-11-07T06:23:18.119" v="84" actId="403"/>
      <pc:docMkLst>
        <pc:docMk/>
      </pc:docMkLst>
      <pc:sldChg chg="modSp">
        <pc:chgData name="Sam Foster" userId="ee6cbdebcdc9dff9" providerId="LiveId" clId="{EF53AB8E-4E8A-4D5F-B797-CEB9B9DD963E}" dt="2019-11-07T06:06:24.160" v="4" actId="113"/>
        <pc:sldMkLst>
          <pc:docMk/>
          <pc:sldMk cId="2717120083" sldId="260"/>
        </pc:sldMkLst>
        <pc:spChg chg="mod">
          <ac:chgData name="Sam Foster" userId="ee6cbdebcdc9dff9" providerId="LiveId" clId="{EF53AB8E-4E8A-4D5F-B797-CEB9B9DD963E}" dt="2019-11-07T06:06:24.160" v="4" actId="113"/>
          <ac:spMkLst>
            <pc:docMk/>
            <pc:sldMk cId="2717120083" sldId="260"/>
            <ac:spMk id="2" creationId="{59DFDE41-836C-46C1-AC11-6D33013F16C1}"/>
          </ac:spMkLst>
        </pc:spChg>
      </pc:sldChg>
      <pc:sldChg chg="modSp">
        <pc:chgData name="Sam Foster" userId="ee6cbdebcdc9dff9" providerId="LiveId" clId="{EF53AB8E-4E8A-4D5F-B797-CEB9B9DD963E}" dt="2019-11-07T06:06:28.668" v="5" actId="113"/>
        <pc:sldMkLst>
          <pc:docMk/>
          <pc:sldMk cId="3935942976" sldId="261"/>
        </pc:sldMkLst>
        <pc:spChg chg="mod">
          <ac:chgData name="Sam Foster" userId="ee6cbdebcdc9dff9" providerId="LiveId" clId="{EF53AB8E-4E8A-4D5F-B797-CEB9B9DD963E}" dt="2019-11-07T06:06:28.668" v="5" actId="113"/>
          <ac:spMkLst>
            <pc:docMk/>
            <pc:sldMk cId="3935942976" sldId="261"/>
            <ac:spMk id="2" creationId="{D11BB43A-17B8-4255-9790-CF23D51467CE}"/>
          </ac:spMkLst>
        </pc:spChg>
      </pc:sldChg>
      <pc:sldChg chg="modSp">
        <pc:chgData name="Sam Foster" userId="ee6cbdebcdc9dff9" providerId="LiveId" clId="{EF53AB8E-4E8A-4D5F-B797-CEB9B9DD963E}" dt="2019-11-07T06:06:36.964" v="7" actId="113"/>
        <pc:sldMkLst>
          <pc:docMk/>
          <pc:sldMk cId="2172163646" sldId="262"/>
        </pc:sldMkLst>
        <pc:spChg chg="mod">
          <ac:chgData name="Sam Foster" userId="ee6cbdebcdc9dff9" providerId="LiveId" clId="{EF53AB8E-4E8A-4D5F-B797-CEB9B9DD963E}" dt="2019-11-07T06:06:36.964" v="7" actId="113"/>
          <ac:spMkLst>
            <pc:docMk/>
            <pc:sldMk cId="2172163646" sldId="262"/>
            <ac:spMk id="2" creationId="{10D96255-5CDF-45CA-AB2E-BDB787A07655}"/>
          </ac:spMkLst>
        </pc:spChg>
      </pc:sldChg>
      <pc:sldChg chg="addSp modSp mod setBg">
        <pc:chgData name="Sam Foster" userId="ee6cbdebcdc9dff9" providerId="LiveId" clId="{EF53AB8E-4E8A-4D5F-B797-CEB9B9DD963E}" dt="2019-11-07T06:14:15.056" v="47" actId="403"/>
        <pc:sldMkLst>
          <pc:docMk/>
          <pc:sldMk cId="1835933979" sldId="263"/>
        </pc:sldMkLst>
        <pc:spChg chg="mod">
          <ac:chgData name="Sam Foster" userId="ee6cbdebcdc9dff9" providerId="LiveId" clId="{EF53AB8E-4E8A-4D5F-B797-CEB9B9DD963E}" dt="2019-11-07T06:13:46.491" v="42" actId="1076"/>
          <ac:spMkLst>
            <pc:docMk/>
            <pc:sldMk cId="1835933979" sldId="263"/>
            <ac:spMk id="2" creationId="{65463759-26D5-4EC8-AAAC-7F403D00AD48}"/>
          </ac:spMkLst>
        </pc:spChg>
        <pc:spChg chg="mod">
          <ac:chgData name="Sam Foster" userId="ee6cbdebcdc9dff9" providerId="LiveId" clId="{EF53AB8E-4E8A-4D5F-B797-CEB9B9DD963E}" dt="2019-11-07T06:14:15.056" v="47" actId="403"/>
          <ac:spMkLst>
            <pc:docMk/>
            <pc:sldMk cId="1835933979" sldId="263"/>
            <ac:spMk id="3" creationId="{F54996AA-B6BA-4398-88BD-6D160A591A10}"/>
          </ac:spMkLst>
        </pc:spChg>
        <pc:spChg chg="mod ord">
          <ac:chgData name="Sam Foster" userId="ee6cbdebcdc9dff9" providerId="LiveId" clId="{EF53AB8E-4E8A-4D5F-B797-CEB9B9DD963E}" dt="2019-11-07T06:13:17.379" v="36" actId="26606"/>
          <ac:spMkLst>
            <pc:docMk/>
            <pc:sldMk cId="1835933979" sldId="263"/>
            <ac:spMk id="4" creationId="{C2DB26ED-115D-4561-861A-9AD5898209B0}"/>
          </ac:spMkLst>
        </pc:spChg>
        <pc:picChg chg="add mod">
          <ac:chgData name="Sam Foster" userId="ee6cbdebcdc9dff9" providerId="LiveId" clId="{EF53AB8E-4E8A-4D5F-B797-CEB9B9DD963E}" dt="2019-11-07T06:14:03.811" v="45" actId="1076"/>
          <ac:picMkLst>
            <pc:docMk/>
            <pc:sldMk cId="1835933979" sldId="263"/>
            <ac:picMk id="6" creationId="{5109ED93-47F4-411E-B75F-6EC26288A437}"/>
          </ac:picMkLst>
        </pc:picChg>
      </pc:sldChg>
      <pc:sldChg chg="modSp">
        <pc:chgData name="Sam Foster" userId="ee6cbdebcdc9dff9" providerId="LiveId" clId="{EF53AB8E-4E8A-4D5F-B797-CEB9B9DD963E}" dt="2019-11-07T06:09:02.292" v="17" actId="122"/>
        <pc:sldMkLst>
          <pc:docMk/>
          <pc:sldMk cId="4160436065" sldId="307"/>
        </pc:sldMkLst>
        <pc:spChg chg="mod">
          <ac:chgData name="Sam Foster" userId="ee6cbdebcdc9dff9" providerId="LiveId" clId="{EF53AB8E-4E8A-4D5F-B797-CEB9B9DD963E}" dt="2019-11-07T06:09:02.292" v="17" actId="122"/>
          <ac:spMkLst>
            <pc:docMk/>
            <pc:sldMk cId="4160436065" sldId="307"/>
            <ac:spMk id="2" creationId="{DDB88C60-B057-2A4B-A5BE-7E3585DF5B6D}"/>
          </ac:spMkLst>
        </pc:spChg>
      </pc:sldChg>
      <pc:sldChg chg="addSp delSp modSp mod setBg">
        <pc:chgData name="Sam Foster" userId="ee6cbdebcdc9dff9" providerId="LiveId" clId="{EF53AB8E-4E8A-4D5F-B797-CEB9B9DD963E}" dt="2019-11-07T06:11:45.064" v="28" actId="21"/>
        <pc:sldMkLst>
          <pc:docMk/>
          <pc:sldMk cId="1718534943" sldId="324"/>
        </pc:sldMkLst>
        <pc:spChg chg="mod">
          <ac:chgData name="Sam Foster" userId="ee6cbdebcdc9dff9" providerId="LiveId" clId="{EF53AB8E-4E8A-4D5F-B797-CEB9B9DD963E}" dt="2019-11-07T06:11:31.533" v="27" actId="26606"/>
          <ac:spMkLst>
            <pc:docMk/>
            <pc:sldMk cId="1718534943" sldId="324"/>
            <ac:spMk id="2" creationId="{00000000-0000-0000-0000-000000000000}"/>
          </ac:spMkLst>
        </pc:spChg>
        <pc:spChg chg="mod">
          <ac:chgData name="Sam Foster" userId="ee6cbdebcdc9dff9" providerId="LiveId" clId="{EF53AB8E-4E8A-4D5F-B797-CEB9B9DD963E}" dt="2019-11-07T06:11:31.533" v="27" actId="26606"/>
          <ac:spMkLst>
            <pc:docMk/>
            <pc:sldMk cId="1718534943" sldId="324"/>
            <ac:spMk id="3" creationId="{00000000-0000-0000-0000-000000000000}"/>
          </ac:spMkLst>
        </pc:spChg>
        <pc:spChg chg="mod">
          <ac:chgData name="Sam Foster" userId="ee6cbdebcdc9dff9" providerId="LiveId" clId="{EF53AB8E-4E8A-4D5F-B797-CEB9B9DD963E}" dt="2019-11-07T06:11:31.533" v="27" actId="26606"/>
          <ac:spMkLst>
            <pc:docMk/>
            <pc:sldMk cId="1718534943" sldId="324"/>
            <ac:spMk id="4" creationId="{00000000-0000-0000-0000-000000000000}"/>
          </ac:spMkLst>
        </pc:spChg>
        <pc:spChg chg="add del mod">
          <ac:chgData name="Sam Foster" userId="ee6cbdebcdc9dff9" providerId="LiveId" clId="{EF53AB8E-4E8A-4D5F-B797-CEB9B9DD963E}" dt="2019-11-07T06:11:45.064" v="28" actId="21"/>
          <ac:spMkLst>
            <pc:docMk/>
            <pc:sldMk cId="1718534943" sldId="324"/>
            <ac:spMk id="7" creationId="{84E5EE03-BD4B-4223-9039-78359DE700F7}"/>
          </ac:spMkLst>
        </pc:spChg>
        <pc:picChg chg="add mod ord">
          <ac:chgData name="Sam Foster" userId="ee6cbdebcdc9dff9" providerId="LiveId" clId="{EF53AB8E-4E8A-4D5F-B797-CEB9B9DD963E}" dt="2019-11-07T06:11:31.533" v="27" actId="26606"/>
          <ac:picMkLst>
            <pc:docMk/>
            <pc:sldMk cId="1718534943" sldId="324"/>
            <ac:picMk id="6" creationId="{D228DF2D-00D0-4F9C-A256-ADF2210B6613}"/>
          </ac:picMkLst>
        </pc:picChg>
      </pc:sldChg>
      <pc:sldChg chg="modSp">
        <pc:chgData name="Sam Foster" userId="ee6cbdebcdc9dff9" providerId="LiveId" clId="{EF53AB8E-4E8A-4D5F-B797-CEB9B9DD963E}" dt="2019-11-07T06:07:19.434" v="13" actId="14100"/>
        <pc:sldMkLst>
          <pc:docMk/>
          <pc:sldMk cId="1015340058" sldId="325"/>
        </pc:sldMkLst>
        <pc:spChg chg="mod">
          <ac:chgData name="Sam Foster" userId="ee6cbdebcdc9dff9" providerId="LiveId" clId="{EF53AB8E-4E8A-4D5F-B797-CEB9B9DD963E}" dt="2019-11-07T06:07:19.434" v="13" actId="14100"/>
          <ac:spMkLst>
            <pc:docMk/>
            <pc:sldMk cId="1015340058" sldId="325"/>
            <ac:spMk id="2" creationId="{E4DC5C80-2B51-4C39-9037-68EC4869E67B}"/>
          </ac:spMkLst>
        </pc:spChg>
      </pc:sldChg>
      <pc:sldChg chg="modSp">
        <pc:chgData name="Sam Foster" userId="ee6cbdebcdc9dff9" providerId="LiveId" clId="{EF53AB8E-4E8A-4D5F-B797-CEB9B9DD963E}" dt="2019-11-07T06:07:32.354" v="15" actId="113"/>
        <pc:sldMkLst>
          <pc:docMk/>
          <pc:sldMk cId="509343499" sldId="326"/>
        </pc:sldMkLst>
        <pc:spChg chg="mod">
          <ac:chgData name="Sam Foster" userId="ee6cbdebcdc9dff9" providerId="LiveId" clId="{EF53AB8E-4E8A-4D5F-B797-CEB9B9DD963E}" dt="2019-11-07T06:07:32.354" v="15" actId="113"/>
          <ac:spMkLst>
            <pc:docMk/>
            <pc:sldMk cId="509343499" sldId="326"/>
            <ac:spMk id="2" creationId="{00BC443D-2450-423A-B5E3-EE8F95FF15E1}"/>
          </ac:spMkLst>
        </pc:spChg>
      </pc:sldChg>
      <pc:sldChg chg="addSp modSp mod setBg">
        <pc:chgData name="Sam Foster" userId="ee6cbdebcdc9dff9" providerId="LiveId" clId="{EF53AB8E-4E8A-4D5F-B797-CEB9B9DD963E}" dt="2019-11-07T06:18:12.139" v="51" actId="26606"/>
        <pc:sldMkLst>
          <pc:docMk/>
          <pc:sldMk cId="2620895434" sldId="327"/>
        </pc:sldMkLst>
        <pc:spChg chg="mod">
          <ac:chgData name="Sam Foster" userId="ee6cbdebcdc9dff9" providerId="LiveId" clId="{EF53AB8E-4E8A-4D5F-B797-CEB9B9DD963E}" dt="2019-11-07T06:18:12.139" v="51" actId="26606"/>
          <ac:spMkLst>
            <pc:docMk/>
            <pc:sldMk cId="2620895434" sldId="327"/>
            <ac:spMk id="2" creationId="{152D8DFE-965F-4D5A-AFF9-7BB5ED6939F0}"/>
          </ac:spMkLst>
        </pc:spChg>
        <pc:spChg chg="mod">
          <ac:chgData name="Sam Foster" userId="ee6cbdebcdc9dff9" providerId="LiveId" clId="{EF53AB8E-4E8A-4D5F-B797-CEB9B9DD963E}" dt="2019-11-07T06:18:12.139" v="51" actId="26606"/>
          <ac:spMkLst>
            <pc:docMk/>
            <pc:sldMk cId="2620895434" sldId="327"/>
            <ac:spMk id="3" creationId="{2D44A12F-C896-4816-ABB6-01DAE9B25CE3}"/>
          </ac:spMkLst>
        </pc:spChg>
        <pc:spChg chg="mod ord">
          <ac:chgData name="Sam Foster" userId="ee6cbdebcdc9dff9" providerId="LiveId" clId="{EF53AB8E-4E8A-4D5F-B797-CEB9B9DD963E}" dt="2019-11-07T06:18:12.139" v="51" actId="26606"/>
          <ac:spMkLst>
            <pc:docMk/>
            <pc:sldMk cId="2620895434" sldId="327"/>
            <ac:spMk id="4" creationId="{4355EAD8-F9ED-430C-85C0-8071DEFE6E15}"/>
          </ac:spMkLst>
        </pc:spChg>
        <pc:spChg chg="add mod">
          <ac:chgData name="Sam Foster" userId="ee6cbdebcdc9dff9" providerId="LiveId" clId="{EF53AB8E-4E8A-4D5F-B797-CEB9B9DD963E}" dt="2019-11-07T06:18:12.139" v="51" actId="26606"/>
          <ac:spMkLst>
            <pc:docMk/>
            <pc:sldMk cId="2620895434" sldId="327"/>
            <ac:spMk id="7" creationId="{85975EDC-7FCC-4274-AEB1-F220CCC68899}"/>
          </ac:spMkLst>
        </pc:spChg>
        <pc:picChg chg="add mod">
          <ac:chgData name="Sam Foster" userId="ee6cbdebcdc9dff9" providerId="LiveId" clId="{EF53AB8E-4E8A-4D5F-B797-CEB9B9DD963E}" dt="2019-11-07T06:18:12.139" v="51" actId="26606"/>
          <ac:picMkLst>
            <pc:docMk/>
            <pc:sldMk cId="2620895434" sldId="327"/>
            <ac:picMk id="6" creationId="{3396D295-9019-4A38-BE85-D9AAF663DF3B}"/>
          </ac:picMkLst>
        </pc:picChg>
      </pc:sldChg>
      <pc:sldChg chg="modSp">
        <pc:chgData name="Sam Foster" userId="ee6cbdebcdc9dff9" providerId="LiveId" clId="{EF53AB8E-4E8A-4D5F-B797-CEB9B9DD963E}" dt="2019-11-07T06:23:18.119" v="84" actId="403"/>
        <pc:sldMkLst>
          <pc:docMk/>
          <pc:sldMk cId="1072475611" sldId="328"/>
        </pc:sldMkLst>
        <pc:spChg chg="mod">
          <ac:chgData name="Sam Foster" userId="ee6cbdebcdc9dff9" providerId="LiveId" clId="{EF53AB8E-4E8A-4D5F-B797-CEB9B9DD963E}" dt="2019-11-07T06:23:18.119" v="84" actId="403"/>
          <ac:spMkLst>
            <pc:docMk/>
            <pc:sldMk cId="1072475611" sldId="328"/>
            <ac:spMk id="3" creationId="{12E471D0-DC7C-4354-BEA6-6C943BE13203}"/>
          </ac:spMkLst>
        </pc:spChg>
      </pc:sldChg>
      <pc:sldChg chg="addSp delSp modSp mod setBg">
        <pc:chgData name="Sam Foster" userId="ee6cbdebcdc9dff9" providerId="LiveId" clId="{EF53AB8E-4E8A-4D5F-B797-CEB9B9DD963E}" dt="2019-11-07T06:22:34.802" v="80" actId="27636"/>
        <pc:sldMkLst>
          <pc:docMk/>
          <pc:sldMk cId="3468074956" sldId="329"/>
        </pc:sldMkLst>
        <pc:spChg chg="mod">
          <ac:chgData name="Sam Foster" userId="ee6cbdebcdc9dff9" providerId="LiveId" clId="{EF53AB8E-4E8A-4D5F-B797-CEB9B9DD963E}" dt="2019-11-07T06:22:04.347" v="72" actId="1076"/>
          <ac:spMkLst>
            <pc:docMk/>
            <pc:sldMk cId="3468074956" sldId="329"/>
            <ac:spMk id="2" creationId="{DDB88C60-B057-2A4B-A5BE-7E3585DF5B6D}"/>
          </ac:spMkLst>
        </pc:spChg>
        <pc:spChg chg="add del mod">
          <ac:chgData name="Sam Foster" userId="ee6cbdebcdc9dff9" providerId="LiveId" clId="{EF53AB8E-4E8A-4D5F-B797-CEB9B9DD963E}" dt="2019-11-07T06:22:34.802" v="80" actId="27636"/>
          <ac:spMkLst>
            <pc:docMk/>
            <pc:sldMk cId="3468074956" sldId="329"/>
            <ac:spMk id="3" creationId="{0A342177-5467-F346-A54A-3D4ABB581BBD}"/>
          </ac:spMkLst>
        </pc:spChg>
        <pc:spChg chg="add del mod">
          <ac:chgData name="Sam Foster" userId="ee6cbdebcdc9dff9" providerId="LiveId" clId="{EF53AB8E-4E8A-4D5F-B797-CEB9B9DD963E}" dt="2019-11-07T06:20:13.003" v="56" actId="931"/>
          <ac:spMkLst>
            <pc:docMk/>
            <pc:sldMk cId="3468074956" sldId="329"/>
            <ac:spMk id="6" creationId="{BEDA72D8-8A41-448B-A902-9877BB0AA0D3}"/>
          </ac:spMkLst>
        </pc:spChg>
        <pc:spChg chg="add del">
          <ac:chgData name="Sam Foster" userId="ee6cbdebcdc9dff9" providerId="LiveId" clId="{EF53AB8E-4E8A-4D5F-B797-CEB9B9DD963E}" dt="2019-11-07T06:20:49.959" v="64" actId="26606"/>
          <ac:spMkLst>
            <pc:docMk/>
            <pc:sldMk cId="3468074956" sldId="329"/>
            <ac:spMk id="8" creationId="{8E8DBDA3-652C-4F87-B53B-7F73AC8F4FF9}"/>
          </ac:spMkLst>
        </pc:spChg>
        <pc:spChg chg="add del">
          <ac:chgData name="Sam Foster" userId="ee6cbdebcdc9dff9" providerId="LiveId" clId="{EF53AB8E-4E8A-4D5F-B797-CEB9B9DD963E}" dt="2019-11-07T06:20:49.959" v="64" actId="26606"/>
          <ac:spMkLst>
            <pc:docMk/>
            <pc:sldMk cId="3468074956" sldId="329"/>
            <ac:spMk id="10" creationId="{42187232-3845-418F-A17C-C138F01D98AB}"/>
          </ac:spMkLst>
        </pc:spChg>
        <pc:spChg chg="add del">
          <ac:chgData name="Sam Foster" userId="ee6cbdebcdc9dff9" providerId="LiveId" clId="{EF53AB8E-4E8A-4D5F-B797-CEB9B9DD963E}" dt="2019-11-07T06:20:49.959" v="64" actId="26606"/>
          <ac:spMkLst>
            <pc:docMk/>
            <pc:sldMk cId="3468074956" sldId="329"/>
            <ac:spMk id="13" creationId="{0A342177-5467-F346-A54A-3D4ABB581BBD}"/>
          </ac:spMkLst>
        </pc:spChg>
        <pc:spChg chg="add del mod">
          <ac:chgData name="Sam Foster" userId="ee6cbdebcdc9dff9" providerId="LiveId" clId="{EF53AB8E-4E8A-4D5F-B797-CEB9B9DD963E}" dt="2019-11-07T06:21:42.345" v="69" actId="21"/>
          <ac:spMkLst>
            <pc:docMk/>
            <pc:sldMk cId="3468074956" sldId="329"/>
            <ac:spMk id="15" creationId="{682C6324-AA6D-4D74-857D-3FE4241D1905}"/>
          </ac:spMkLst>
        </pc:spChg>
        <pc:graphicFrameChg chg="add del">
          <ac:chgData name="Sam Foster" userId="ee6cbdebcdc9dff9" providerId="LiveId" clId="{EF53AB8E-4E8A-4D5F-B797-CEB9B9DD963E}" dt="2019-11-07T06:20:28.854" v="58" actId="26606"/>
          <ac:graphicFrameMkLst>
            <pc:docMk/>
            <pc:sldMk cId="3468074956" sldId="329"/>
            <ac:graphicFrameMk id="7" creationId="{21B7FF08-78EF-4CAB-A041-0289E9D38CE4}"/>
          </ac:graphicFrameMkLst>
        </pc:graphicFrameChg>
        <pc:graphicFrameChg chg="add del">
          <ac:chgData name="Sam Foster" userId="ee6cbdebcdc9dff9" providerId="LiveId" clId="{EF53AB8E-4E8A-4D5F-B797-CEB9B9DD963E}" dt="2019-11-07T06:20:34.378" v="60" actId="26606"/>
          <ac:graphicFrameMkLst>
            <pc:docMk/>
            <pc:sldMk cId="3468074956" sldId="329"/>
            <ac:graphicFrameMk id="9" creationId="{3FBE0F4D-A93E-4419-99CF-1DC0ABC91ACA}"/>
          </ac:graphicFrameMkLst>
        </pc:graphicFrameChg>
        <pc:graphicFrameChg chg="add del">
          <ac:chgData name="Sam Foster" userId="ee6cbdebcdc9dff9" providerId="LiveId" clId="{EF53AB8E-4E8A-4D5F-B797-CEB9B9DD963E}" dt="2019-11-07T06:20:45.648" v="62" actId="26606"/>
          <ac:graphicFrameMkLst>
            <pc:docMk/>
            <pc:sldMk cId="3468074956" sldId="329"/>
            <ac:graphicFrameMk id="11" creationId="{C133B4A2-F837-469A-9E75-773BF15AE6FA}"/>
          </ac:graphicFrameMkLst>
        </pc:graphicFrameChg>
        <pc:picChg chg="add del mod">
          <ac:chgData name="Sam Foster" userId="ee6cbdebcdc9dff9" providerId="LiveId" clId="{EF53AB8E-4E8A-4D5F-B797-CEB9B9DD963E}" dt="2019-11-07T06:20:13.003" v="56" actId="931"/>
          <ac:picMkLst>
            <pc:docMk/>
            <pc:sldMk cId="3468074956" sldId="329"/>
            <ac:picMk id="5" creationId="{7BCD0EBF-693E-48DC-90E4-201CAC3A120D}"/>
          </ac:picMkLst>
        </pc:picChg>
        <pc:picChg chg="add mod">
          <ac:chgData name="Sam Foster" userId="ee6cbdebcdc9dff9" providerId="LiveId" clId="{EF53AB8E-4E8A-4D5F-B797-CEB9B9DD963E}" dt="2019-11-07T06:21:26.978" v="68" actId="26606"/>
          <ac:picMkLst>
            <pc:docMk/>
            <pc:sldMk cId="3468074956" sldId="329"/>
            <ac:picMk id="14" creationId="{5CFB4BE2-9E2C-48B0-9B69-8CEA292341D4}"/>
          </ac:picMkLst>
        </pc:picChg>
      </pc:sldChg>
      <pc:sldChg chg="addSp delSp modSp">
        <pc:chgData name="Sam Foster" userId="ee6cbdebcdc9dff9" providerId="LiveId" clId="{EF53AB8E-4E8A-4D5F-B797-CEB9B9DD963E}" dt="2019-11-07T06:05:33.643" v="3" actId="21"/>
        <pc:sldMkLst>
          <pc:docMk/>
          <pc:sldMk cId="510059905" sldId="330"/>
        </pc:sldMkLst>
        <pc:spChg chg="del">
          <ac:chgData name="Sam Foster" userId="ee6cbdebcdc9dff9" providerId="LiveId" clId="{EF53AB8E-4E8A-4D5F-B797-CEB9B9DD963E}" dt="2019-11-07T06:04:34.914" v="0" actId="931"/>
          <ac:spMkLst>
            <pc:docMk/>
            <pc:sldMk cId="510059905" sldId="330"/>
            <ac:spMk id="3" creationId="{4E06654E-AA18-4EE1-88BF-6CEA48BD7415}"/>
          </ac:spMkLst>
        </pc:spChg>
        <pc:spChg chg="add del mod">
          <ac:chgData name="Sam Foster" userId="ee6cbdebcdc9dff9" providerId="LiveId" clId="{EF53AB8E-4E8A-4D5F-B797-CEB9B9DD963E}" dt="2019-11-07T06:05:33.643" v="3" actId="21"/>
          <ac:spMkLst>
            <pc:docMk/>
            <pc:sldMk cId="510059905" sldId="330"/>
            <ac:spMk id="7" creationId="{C969B808-CE62-4D08-8157-9F7DC2EA2021}"/>
          </ac:spMkLst>
        </pc:spChg>
        <pc:picChg chg="add mod">
          <ac:chgData name="Sam Foster" userId="ee6cbdebcdc9dff9" providerId="LiveId" clId="{EF53AB8E-4E8A-4D5F-B797-CEB9B9DD963E}" dt="2019-11-07T06:04:36.688" v="2" actId="962"/>
          <ac:picMkLst>
            <pc:docMk/>
            <pc:sldMk cId="510059905" sldId="330"/>
            <ac:picMk id="6" creationId="{6C79E1A4-9382-4D80-9DC9-F5975C122DE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110068-7CE2-4735-ACBD-D4EDB7E6E78C}" type="datetimeFigureOut">
              <a:rPr lang="en-US" smtClean="0"/>
              <a:t>11/6/2019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A78D65-8002-43E1-99B9-DC7B11964144}" type="slidenum">
              <a:rPr lang="en-US" smtClean="0"/>
              <a:t>‹#›</a:t>
            </a:fld>
            <a:endParaRPr lang="en-US"/>
          </a:p>
        </p:txBody>
      </p:sp>
    </p:spTree>
    <p:extLst>
      <p:ext uri="{BB962C8B-B14F-4D97-AF65-F5344CB8AC3E}">
        <p14:creationId xmlns:p14="http://schemas.microsoft.com/office/powerpoint/2010/main" val="9872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
        <p:nvSpPr>
          <p:cNvPr id="4" name="Slide Number Placeholder 3"/>
          <p:cNvSpPr>
            <a:spLocks noGrp="1"/>
          </p:cNvSpPr>
          <p:nvPr>
            <p:ph type="sldNum" sz="quarter" idx="10"/>
          </p:nvPr>
        </p:nvSpPr>
        <p:spPr/>
        <p:txBody>
          <a:bodyPr/>
          <a:lstStyle/>
          <a:p>
            <a:fld id="{9B76EAC2-157E-434C-9995-73CD4FD359D0}" type="slidenum">
              <a:rPr lang="en-US" smtClean="0"/>
              <a:t>6</a:t>
            </a:fld>
            <a:endParaRPr lang="en-US" dirty="0"/>
          </a:p>
        </p:txBody>
      </p:sp>
    </p:spTree>
    <p:extLst>
      <p:ext uri="{BB962C8B-B14F-4D97-AF65-F5344CB8AC3E}">
        <p14:creationId xmlns:p14="http://schemas.microsoft.com/office/powerpoint/2010/main" val="1593687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is worth checking with the CCC CO.  They have the letter and seemed satisfied, but I don’t know who is going to say “Let’s start it now!”.</a:t>
            </a:r>
          </a:p>
        </p:txBody>
      </p:sp>
      <p:sp>
        <p:nvSpPr>
          <p:cNvPr id="4" name="Slide Number Placeholder 3"/>
          <p:cNvSpPr>
            <a:spLocks noGrp="1"/>
          </p:cNvSpPr>
          <p:nvPr>
            <p:ph type="sldNum" sz="quarter" idx="5"/>
          </p:nvPr>
        </p:nvSpPr>
        <p:spPr/>
        <p:txBody>
          <a:bodyPr/>
          <a:lstStyle/>
          <a:p>
            <a:fld id="{AA4213BA-FFC7-B146-90AA-28F0E3F886B2}" type="slidenum">
              <a:rPr lang="en-US" smtClean="0"/>
              <a:t>11</a:t>
            </a:fld>
            <a:endParaRPr lang="en-US"/>
          </a:p>
        </p:txBody>
      </p:sp>
    </p:spTree>
    <p:extLst>
      <p:ext uri="{BB962C8B-B14F-4D97-AF65-F5344CB8AC3E}">
        <p14:creationId xmlns:p14="http://schemas.microsoft.com/office/powerpoint/2010/main" val="3325856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1524000"/>
            <a:ext cx="7315200" cy="4114800"/>
          </a:xfrm>
        </p:spPr>
      </p:sp>
      <p:sp>
        <p:nvSpPr>
          <p:cNvPr id="3" name="Notes Placeholder 2"/>
          <p:cNvSpPr>
            <a:spLocks noGrp="1"/>
          </p:cNvSpPr>
          <p:nvPr>
            <p:ph type="body" idx="1"/>
          </p:nvPr>
        </p:nvSpPr>
        <p:spPr/>
        <p:txBody>
          <a:bodyPr/>
          <a:lstStyle/>
          <a:p>
            <a:pPr defTabSz="447919">
              <a:defRPr/>
            </a:pPr>
            <a:endParaRPr lang="en-US" dirty="0"/>
          </a:p>
        </p:txBody>
      </p:sp>
      <p:sp>
        <p:nvSpPr>
          <p:cNvPr id="4" name="Slide Number Placeholder 3"/>
          <p:cNvSpPr>
            <a:spLocks noGrp="1"/>
          </p:cNvSpPr>
          <p:nvPr>
            <p:ph type="sldNum" sz="quarter" idx="10"/>
          </p:nvPr>
        </p:nvSpPr>
        <p:spPr/>
        <p:txBody>
          <a:bodyPr/>
          <a:lstStyle/>
          <a:p>
            <a:fld id="{3C2D5646-A00B-3942-B201-4EB41B9B77BE}" type="slidenum">
              <a:rPr lang="en-US" smtClean="0"/>
              <a:pPr/>
              <a:t>12</a:t>
            </a:fld>
            <a:endParaRPr lang="en-US"/>
          </a:p>
        </p:txBody>
      </p:sp>
    </p:spTree>
    <p:extLst>
      <p:ext uri="{BB962C8B-B14F-4D97-AF65-F5344CB8AC3E}">
        <p14:creationId xmlns:p14="http://schemas.microsoft.com/office/powerpoint/2010/main" val="587227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1524000"/>
            <a:ext cx="7315200" cy="4114800"/>
          </a:xfrm>
        </p:spPr>
      </p:sp>
      <p:sp>
        <p:nvSpPr>
          <p:cNvPr id="3" name="Notes Placeholder 2"/>
          <p:cNvSpPr>
            <a:spLocks noGrp="1"/>
          </p:cNvSpPr>
          <p:nvPr>
            <p:ph type="body" idx="1"/>
          </p:nvPr>
        </p:nvSpPr>
        <p:spPr/>
        <p:txBody>
          <a:bodyPr/>
          <a:lstStyle/>
          <a:p>
            <a:pPr defTabSz="447919">
              <a:defRPr/>
            </a:pPr>
            <a:endParaRPr lang="en-US" dirty="0"/>
          </a:p>
        </p:txBody>
      </p:sp>
      <p:sp>
        <p:nvSpPr>
          <p:cNvPr id="4" name="Slide Number Placeholder 3"/>
          <p:cNvSpPr>
            <a:spLocks noGrp="1"/>
          </p:cNvSpPr>
          <p:nvPr>
            <p:ph type="sldNum" sz="quarter" idx="10"/>
          </p:nvPr>
        </p:nvSpPr>
        <p:spPr/>
        <p:txBody>
          <a:bodyPr/>
          <a:lstStyle/>
          <a:p>
            <a:fld id="{3C2D5646-A00B-3942-B201-4EB41B9B77BE}" type="slidenum">
              <a:rPr lang="en-US" smtClean="0"/>
              <a:pPr/>
              <a:t>13</a:t>
            </a:fld>
            <a:endParaRPr lang="en-US"/>
          </a:p>
        </p:txBody>
      </p:sp>
    </p:spTree>
    <p:extLst>
      <p:ext uri="{BB962C8B-B14F-4D97-AF65-F5344CB8AC3E}">
        <p14:creationId xmlns:p14="http://schemas.microsoft.com/office/powerpoint/2010/main" val="587227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is worth checking with the CCC CO.  They have the letter and seemed satisfied, but I don’t know who is going to say “Let’s start it now!”.</a:t>
            </a:r>
          </a:p>
        </p:txBody>
      </p:sp>
      <p:sp>
        <p:nvSpPr>
          <p:cNvPr id="4" name="Slide Number Placeholder 3"/>
          <p:cNvSpPr>
            <a:spLocks noGrp="1"/>
          </p:cNvSpPr>
          <p:nvPr>
            <p:ph type="sldNum" sz="quarter" idx="5"/>
          </p:nvPr>
        </p:nvSpPr>
        <p:spPr/>
        <p:txBody>
          <a:bodyPr/>
          <a:lstStyle/>
          <a:p>
            <a:fld id="{AA4213BA-FFC7-B146-90AA-28F0E3F886B2}" type="slidenum">
              <a:rPr lang="en-US" smtClean="0"/>
              <a:t>14</a:t>
            </a:fld>
            <a:endParaRPr lang="en-US"/>
          </a:p>
        </p:txBody>
      </p:sp>
    </p:spTree>
    <p:extLst>
      <p:ext uri="{BB962C8B-B14F-4D97-AF65-F5344CB8AC3E}">
        <p14:creationId xmlns:p14="http://schemas.microsoft.com/office/powerpoint/2010/main" val="603744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A12C38C6-F352-4C3D-B843-2F6C3683A053}" type="datetime1">
              <a:rPr lang="en-US" smtClean="0"/>
              <a:t>11/6/2019</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2019 Fall Plenary, Newport Beach</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B3B84CB-F785-4BC9-9187-B8DC8F63710D}"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789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1909D8-9548-4DDE-84AE-FE2228DEA730}" type="datetime1">
              <a:rPr lang="en-US" smtClean="0"/>
              <a:t>11/6/2019</a:t>
            </a:fld>
            <a:endParaRPr lang="en-US"/>
          </a:p>
        </p:txBody>
      </p:sp>
      <p:sp>
        <p:nvSpPr>
          <p:cNvPr id="5" name="Footer Placeholder 4"/>
          <p:cNvSpPr>
            <a:spLocks noGrp="1"/>
          </p:cNvSpPr>
          <p:nvPr>
            <p:ph type="ftr" sz="quarter" idx="11"/>
          </p:nvPr>
        </p:nvSpPr>
        <p:spPr/>
        <p:txBody>
          <a:bodyPr/>
          <a:lstStyle/>
          <a:p>
            <a:r>
              <a:rPr lang="en-US"/>
              <a:t>2019 Fall Plenary, Newport Beach</a:t>
            </a:r>
          </a:p>
        </p:txBody>
      </p:sp>
      <p:sp>
        <p:nvSpPr>
          <p:cNvPr id="6" name="Slide Number Placeholder 5"/>
          <p:cNvSpPr>
            <a:spLocks noGrp="1"/>
          </p:cNvSpPr>
          <p:nvPr>
            <p:ph type="sldNum" sz="quarter" idx="12"/>
          </p:nvPr>
        </p:nvSpPr>
        <p:spPr/>
        <p:txBody>
          <a:bodyPr/>
          <a:lstStyle/>
          <a:p>
            <a:fld id="{2B3B84CB-F785-4BC9-9187-B8DC8F63710D}" type="slidenum">
              <a:rPr lang="en-US" smtClean="0"/>
              <a:t>‹#›</a:t>
            </a:fld>
            <a:endParaRPr lang="en-US"/>
          </a:p>
        </p:txBody>
      </p:sp>
    </p:spTree>
    <p:extLst>
      <p:ext uri="{BB962C8B-B14F-4D97-AF65-F5344CB8AC3E}">
        <p14:creationId xmlns:p14="http://schemas.microsoft.com/office/powerpoint/2010/main" val="4265360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5C18E8-F1C7-441E-8A12-3EDBD4DF296D}" type="datetime1">
              <a:rPr lang="en-US" smtClean="0"/>
              <a:t>11/6/2019</a:t>
            </a:fld>
            <a:endParaRPr lang="en-US"/>
          </a:p>
        </p:txBody>
      </p:sp>
      <p:sp>
        <p:nvSpPr>
          <p:cNvPr id="5" name="Footer Placeholder 4"/>
          <p:cNvSpPr>
            <a:spLocks noGrp="1"/>
          </p:cNvSpPr>
          <p:nvPr>
            <p:ph type="ftr" sz="quarter" idx="11"/>
          </p:nvPr>
        </p:nvSpPr>
        <p:spPr/>
        <p:txBody>
          <a:bodyPr/>
          <a:lstStyle/>
          <a:p>
            <a:r>
              <a:rPr lang="en-US"/>
              <a:t>2019 Fall Plenary, Newport Beach</a:t>
            </a:r>
          </a:p>
        </p:txBody>
      </p:sp>
      <p:sp>
        <p:nvSpPr>
          <p:cNvPr id="6" name="Slide Number Placeholder 5"/>
          <p:cNvSpPr>
            <a:spLocks noGrp="1"/>
          </p:cNvSpPr>
          <p:nvPr>
            <p:ph type="sldNum" sz="quarter" idx="12"/>
          </p:nvPr>
        </p:nvSpPr>
        <p:spPr/>
        <p:txBody>
          <a:bodyPr/>
          <a:lstStyle/>
          <a:p>
            <a:fld id="{2B3B84CB-F785-4BC9-9187-B8DC8F63710D}" type="slidenum">
              <a:rPr lang="en-US" smtClean="0"/>
              <a:t>‹#›</a:t>
            </a:fld>
            <a:endParaRPr lang="en-US"/>
          </a:p>
        </p:txBody>
      </p:sp>
    </p:spTree>
    <p:extLst>
      <p:ext uri="{BB962C8B-B14F-4D97-AF65-F5344CB8AC3E}">
        <p14:creationId xmlns:p14="http://schemas.microsoft.com/office/powerpoint/2010/main" val="2566280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E86F02-F7BC-4D7F-83CB-25A5B6C413E8}" type="datetime1">
              <a:rPr lang="en-US" smtClean="0"/>
              <a:t>11/6/2019</a:t>
            </a:fld>
            <a:endParaRPr lang="en-US"/>
          </a:p>
        </p:txBody>
      </p:sp>
      <p:sp>
        <p:nvSpPr>
          <p:cNvPr id="5" name="Footer Placeholder 4"/>
          <p:cNvSpPr>
            <a:spLocks noGrp="1"/>
          </p:cNvSpPr>
          <p:nvPr>
            <p:ph type="ftr" sz="quarter" idx="11"/>
          </p:nvPr>
        </p:nvSpPr>
        <p:spPr/>
        <p:txBody>
          <a:bodyPr/>
          <a:lstStyle/>
          <a:p>
            <a:r>
              <a:rPr lang="en-US"/>
              <a:t>2019 Fall Plenary, Newport Beach</a:t>
            </a:r>
          </a:p>
        </p:txBody>
      </p:sp>
      <p:sp>
        <p:nvSpPr>
          <p:cNvPr id="6" name="Slide Number Placeholder 5"/>
          <p:cNvSpPr>
            <a:spLocks noGrp="1"/>
          </p:cNvSpPr>
          <p:nvPr>
            <p:ph type="sldNum" sz="quarter" idx="12"/>
          </p:nvPr>
        </p:nvSpPr>
        <p:spPr/>
        <p:txBody>
          <a:bodyPr/>
          <a:lstStyle/>
          <a:p>
            <a:fld id="{2B3B84CB-F785-4BC9-9187-B8DC8F63710D}" type="slidenum">
              <a:rPr lang="en-US" smtClean="0"/>
              <a:t>‹#›</a:t>
            </a:fld>
            <a:endParaRPr lang="en-US"/>
          </a:p>
        </p:txBody>
      </p:sp>
    </p:spTree>
    <p:extLst>
      <p:ext uri="{BB962C8B-B14F-4D97-AF65-F5344CB8AC3E}">
        <p14:creationId xmlns:p14="http://schemas.microsoft.com/office/powerpoint/2010/main" val="3695113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BC404B-8D1F-4784-B258-545379AA9A24}" type="datetime1">
              <a:rPr lang="en-US" smtClean="0"/>
              <a:t>11/6/2019</a:t>
            </a:fld>
            <a:endParaRPr lang="en-US"/>
          </a:p>
        </p:txBody>
      </p:sp>
      <p:sp>
        <p:nvSpPr>
          <p:cNvPr id="5" name="Footer Placeholder 4"/>
          <p:cNvSpPr>
            <a:spLocks noGrp="1"/>
          </p:cNvSpPr>
          <p:nvPr>
            <p:ph type="ftr" sz="quarter" idx="11"/>
          </p:nvPr>
        </p:nvSpPr>
        <p:spPr/>
        <p:txBody>
          <a:bodyPr/>
          <a:lstStyle/>
          <a:p>
            <a:r>
              <a:rPr lang="en-US"/>
              <a:t>2019 Fall Plenary, Newport Beach</a:t>
            </a:r>
          </a:p>
        </p:txBody>
      </p:sp>
      <p:sp>
        <p:nvSpPr>
          <p:cNvPr id="6" name="Slide Number Placeholder 5"/>
          <p:cNvSpPr>
            <a:spLocks noGrp="1"/>
          </p:cNvSpPr>
          <p:nvPr>
            <p:ph type="sldNum" sz="quarter" idx="12"/>
          </p:nvPr>
        </p:nvSpPr>
        <p:spPr/>
        <p:txBody>
          <a:bodyPr/>
          <a:lstStyle/>
          <a:p>
            <a:fld id="{2B3B84CB-F785-4BC9-9187-B8DC8F63710D}"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458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D30BC5-B0FA-4101-80A7-A8F4C4C6B0E0}" type="datetime1">
              <a:rPr lang="en-US" smtClean="0"/>
              <a:t>11/6/2019</a:t>
            </a:fld>
            <a:endParaRPr lang="en-US"/>
          </a:p>
        </p:txBody>
      </p:sp>
      <p:sp>
        <p:nvSpPr>
          <p:cNvPr id="6" name="Footer Placeholder 5"/>
          <p:cNvSpPr>
            <a:spLocks noGrp="1"/>
          </p:cNvSpPr>
          <p:nvPr>
            <p:ph type="ftr" sz="quarter" idx="11"/>
          </p:nvPr>
        </p:nvSpPr>
        <p:spPr/>
        <p:txBody>
          <a:bodyPr/>
          <a:lstStyle/>
          <a:p>
            <a:r>
              <a:rPr lang="en-US"/>
              <a:t>2019 Fall Plenary, Newport Beach</a:t>
            </a:r>
          </a:p>
        </p:txBody>
      </p:sp>
      <p:sp>
        <p:nvSpPr>
          <p:cNvPr id="7" name="Slide Number Placeholder 6"/>
          <p:cNvSpPr>
            <a:spLocks noGrp="1"/>
          </p:cNvSpPr>
          <p:nvPr>
            <p:ph type="sldNum" sz="quarter" idx="12"/>
          </p:nvPr>
        </p:nvSpPr>
        <p:spPr/>
        <p:txBody>
          <a:bodyPr/>
          <a:lstStyle/>
          <a:p>
            <a:fld id="{2B3B84CB-F785-4BC9-9187-B8DC8F63710D}" type="slidenum">
              <a:rPr lang="en-US" smtClean="0"/>
              <a:t>‹#›</a:t>
            </a:fld>
            <a:endParaRPr lang="en-US"/>
          </a:p>
        </p:txBody>
      </p:sp>
    </p:spTree>
    <p:extLst>
      <p:ext uri="{BB962C8B-B14F-4D97-AF65-F5344CB8AC3E}">
        <p14:creationId xmlns:p14="http://schemas.microsoft.com/office/powerpoint/2010/main" val="932301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91AF22-5817-4022-89D7-63178B7A5925}" type="datetime1">
              <a:rPr lang="en-US" smtClean="0"/>
              <a:t>11/6/2019</a:t>
            </a:fld>
            <a:endParaRPr lang="en-US"/>
          </a:p>
        </p:txBody>
      </p:sp>
      <p:sp>
        <p:nvSpPr>
          <p:cNvPr id="8" name="Footer Placeholder 7"/>
          <p:cNvSpPr>
            <a:spLocks noGrp="1"/>
          </p:cNvSpPr>
          <p:nvPr>
            <p:ph type="ftr" sz="quarter" idx="11"/>
          </p:nvPr>
        </p:nvSpPr>
        <p:spPr/>
        <p:txBody>
          <a:bodyPr/>
          <a:lstStyle/>
          <a:p>
            <a:r>
              <a:rPr lang="en-US"/>
              <a:t>2019 Fall Plenary, Newport Beach</a:t>
            </a:r>
          </a:p>
        </p:txBody>
      </p:sp>
      <p:sp>
        <p:nvSpPr>
          <p:cNvPr id="9" name="Slide Number Placeholder 8"/>
          <p:cNvSpPr>
            <a:spLocks noGrp="1"/>
          </p:cNvSpPr>
          <p:nvPr>
            <p:ph type="sldNum" sz="quarter" idx="12"/>
          </p:nvPr>
        </p:nvSpPr>
        <p:spPr/>
        <p:txBody>
          <a:bodyPr/>
          <a:lstStyle/>
          <a:p>
            <a:fld id="{2B3B84CB-F785-4BC9-9187-B8DC8F63710D}" type="slidenum">
              <a:rPr lang="en-US" smtClean="0"/>
              <a:t>‹#›</a:t>
            </a:fld>
            <a:endParaRPr lang="en-US"/>
          </a:p>
        </p:txBody>
      </p:sp>
    </p:spTree>
    <p:extLst>
      <p:ext uri="{BB962C8B-B14F-4D97-AF65-F5344CB8AC3E}">
        <p14:creationId xmlns:p14="http://schemas.microsoft.com/office/powerpoint/2010/main" val="2324880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CC9C40-EF94-428D-9A29-D9DCDDD088D1}" type="datetime1">
              <a:rPr lang="en-US" smtClean="0"/>
              <a:t>11/6/2019</a:t>
            </a:fld>
            <a:endParaRPr lang="en-US"/>
          </a:p>
        </p:txBody>
      </p:sp>
      <p:sp>
        <p:nvSpPr>
          <p:cNvPr id="4" name="Footer Placeholder 3"/>
          <p:cNvSpPr>
            <a:spLocks noGrp="1"/>
          </p:cNvSpPr>
          <p:nvPr>
            <p:ph type="ftr" sz="quarter" idx="11"/>
          </p:nvPr>
        </p:nvSpPr>
        <p:spPr/>
        <p:txBody>
          <a:bodyPr/>
          <a:lstStyle/>
          <a:p>
            <a:r>
              <a:rPr lang="en-US"/>
              <a:t>2019 Fall Plenary, Newport Beach</a:t>
            </a:r>
          </a:p>
        </p:txBody>
      </p:sp>
      <p:sp>
        <p:nvSpPr>
          <p:cNvPr id="5" name="Slide Number Placeholder 4"/>
          <p:cNvSpPr>
            <a:spLocks noGrp="1"/>
          </p:cNvSpPr>
          <p:nvPr>
            <p:ph type="sldNum" sz="quarter" idx="12"/>
          </p:nvPr>
        </p:nvSpPr>
        <p:spPr/>
        <p:txBody>
          <a:bodyPr/>
          <a:lstStyle/>
          <a:p>
            <a:fld id="{2B3B84CB-F785-4BC9-9187-B8DC8F63710D}" type="slidenum">
              <a:rPr lang="en-US" smtClean="0"/>
              <a:t>‹#›</a:t>
            </a:fld>
            <a:endParaRPr lang="en-US"/>
          </a:p>
        </p:txBody>
      </p:sp>
    </p:spTree>
    <p:extLst>
      <p:ext uri="{BB962C8B-B14F-4D97-AF65-F5344CB8AC3E}">
        <p14:creationId xmlns:p14="http://schemas.microsoft.com/office/powerpoint/2010/main" val="3814174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E2AEF-7348-4EF2-938C-7BC315C2661F}" type="datetime1">
              <a:rPr lang="en-US" smtClean="0"/>
              <a:t>11/6/2019</a:t>
            </a:fld>
            <a:endParaRPr lang="en-US"/>
          </a:p>
        </p:txBody>
      </p:sp>
      <p:sp>
        <p:nvSpPr>
          <p:cNvPr id="3" name="Footer Placeholder 2"/>
          <p:cNvSpPr>
            <a:spLocks noGrp="1"/>
          </p:cNvSpPr>
          <p:nvPr>
            <p:ph type="ftr" sz="quarter" idx="11"/>
          </p:nvPr>
        </p:nvSpPr>
        <p:spPr/>
        <p:txBody>
          <a:bodyPr/>
          <a:lstStyle/>
          <a:p>
            <a:r>
              <a:rPr lang="en-US"/>
              <a:t>2019 Fall Plenary, Newport Beach</a:t>
            </a:r>
          </a:p>
        </p:txBody>
      </p:sp>
      <p:sp>
        <p:nvSpPr>
          <p:cNvPr id="4" name="Slide Number Placeholder 3"/>
          <p:cNvSpPr>
            <a:spLocks noGrp="1"/>
          </p:cNvSpPr>
          <p:nvPr>
            <p:ph type="sldNum" sz="quarter" idx="12"/>
          </p:nvPr>
        </p:nvSpPr>
        <p:spPr/>
        <p:txBody>
          <a:bodyPr/>
          <a:lstStyle/>
          <a:p>
            <a:fld id="{2B3B84CB-F785-4BC9-9187-B8DC8F63710D}" type="slidenum">
              <a:rPr lang="en-US" smtClean="0"/>
              <a:t>‹#›</a:t>
            </a:fld>
            <a:endParaRPr lang="en-US"/>
          </a:p>
        </p:txBody>
      </p:sp>
    </p:spTree>
    <p:extLst>
      <p:ext uri="{BB962C8B-B14F-4D97-AF65-F5344CB8AC3E}">
        <p14:creationId xmlns:p14="http://schemas.microsoft.com/office/powerpoint/2010/main" val="3610518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8C59C9-2342-4CC6-8E56-9D3A410352C1}" type="datetime1">
              <a:rPr lang="en-US" smtClean="0"/>
              <a:t>11/6/2019</a:t>
            </a:fld>
            <a:endParaRPr lang="en-US"/>
          </a:p>
        </p:txBody>
      </p:sp>
      <p:sp>
        <p:nvSpPr>
          <p:cNvPr id="6" name="Footer Placeholder 5"/>
          <p:cNvSpPr>
            <a:spLocks noGrp="1"/>
          </p:cNvSpPr>
          <p:nvPr>
            <p:ph type="ftr" sz="quarter" idx="11"/>
          </p:nvPr>
        </p:nvSpPr>
        <p:spPr/>
        <p:txBody>
          <a:bodyPr/>
          <a:lstStyle/>
          <a:p>
            <a:r>
              <a:rPr lang="en-US"/>
              <a:t>2019 Fall Plenary, Newport Beach</a:t>
            </a:r>
          </a:p>
        </p:txBody>
      </p:sp>
      <p:sp>
        <p:nvSpPr>
          <p:cNvPr id="7" name="Slide Number Placeholder 6"/>
          <p:cNvSpPr>
            <a:spLocks noGrp="1"/>
          </p:cNvSpPr>
          <p:nvPr>
            <p:ph type="sldNum" sz="quarter" idx="12"/>
          </p:nvPr>
        </p:nvSpPr>
        <p:spPr/>
        <p:txBody>
          <a:bodyPr/>
          <a:lstStyle/>
          <a:p>
            <a:fld id="{2B3B84CB-F785-4BC9-9187-B8DC8F63710D}" type="slidenum">
              <a:rPr lang="en-US" smtClean="0"/>
              <a:t>‹#›</a:t>
            </a:fld>
            <a:endParaRPr lang="en-US"/>
          </a:p>
        </p:txBody>
      </p:sp>
    </p:spTree>
    <p:extLst>
      <p:ext uri="{BB962C8B-B14F-4D97-AF65-F5344CB8AC3E}">
        <p14:creationId xmlns:p14="http://schemas.microsoft.com/office/powerpoint/2010/main" val="2536144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CCC5CD-3E28-4D3F-AE81-953861F5A915}" type="datetime1">
              <a:rPr lang="en-US" smtClean="0"/>
              <a:t>11/6/2019</a:t>
            </a:fld>
            <a:endParaRPr lang="en-US"/>
          </a:p>
        </p:txBody>
      </p:sp>
      <p:sp>
        <p:nvSpPr>
          <p:cNvPr id="6" name="Footer Placeholder 5"/>
          <p:cNvSpPr>
            <a:spLocks noGrp="1"/>
          </p:cNvSpPr>
          <p:nvPr>
            <p:ph type="ftr" sz="quarter" idx="11"/>
          </p:nvPr>
        </p:nvSpPr>
        <p:spPr/>
        <p:txBody>
          <a:bodyPr/>
          <a:lstStyle/>
          <a:p>
            <a:r>
              <a:rPr lang="en-US"/>
              <a:t>2019 Fall Plenary, Newport Beach</a:t>
            </a:r>
          </a:p>
        </p:txBody>
      </p:sp>
      <p:sp>
        <p:nvSpPr>
          <p:cNvPr id="7" name="Slide Number Placeholder 6"/>
          <p:cNvSpPr>
            <a:spLocks noGrp="1"/>
          </p:cNvSpPr>
          <p:nvPr>
            <p:ph type="sldNum" sz="quarter" idx="12"/>
          </p:nvPr>
        </p:nvSpPr>
        <p:spPr/>
        <p:txBody>
          <a:bodyPr/>
          <a:lstStyle/>
          <a:p>
            <a:fld id="{2B3B84CB-F785-4BC9-9187-B8DC8F63710D}" type="slidenum">
              <a:rPr lang="en-US" smtClean="0"/>
              <a:t>‹#›</a:t>
            </a:fld>
            <a:endParaRPr lang="en-US"/>
          </a:p>
        </p:txBody>
      </p:sp>
    </p:spTree>
    <p:extLst>
      <p:ext uri="{BB962C8B-B14F-4D97-AF65-F5344CB8AC3E}">
        <p14:creationId xmlns:p14="http://schemas.microsoft.com/office/powerpoint/2010/main" val="4101928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A5EFC5C9-1422-4B54-A333-96D8F2197F98}" type="datetime1">
              <a:rPr lang="en-US" smtClean="0"/>
              <a:t>11/6/2019</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r>
              <a:rPr lang="en-US"/>
              <a:t>2019 Fall Plenary, Newport Beach</a:t>
            </a: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2B3B84CB-F785-4BC9-9187-B8DC8F63710D}" type="slidenum">
              <a:rPr lang="en-US" smtClean="0"/>
              <a:t>‹#›</a:t>
            </a:fld>
            <a:endParaRPr lang="en-US"/>
          </a:p>
        </p:txBody>
      </p:sp>
    </p:spTree>
    <p:extLst>
      <p:ext uri="{BB962C8B-B14F-4D97-AF65-F5344CB8AC3E}">
        <p14:creationId xmlns:p14="http://schemas.microsoft.com/office/powerpoint/2010/main" val="1018723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var/folders/bs/yql35xd14s90zhgvlbxy5l940000gn/T/com.microsoft.Powerpoint/converted_emf.emf"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ccctransfer.org/hbcu/campuses/" TargetMode="Externa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www.adaptistration.com/blog/2015/09/28/dallas-ratifies-two-year-agreement/"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dmission.universityofcalifornia.edu/transfer/preparation-paths/chemistry-major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hyperlink" Target="http://admission.universityofcalifornia.edu/transfer/preparation-paths/physics-major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cientiablog.com/2011/09/21/las-cinco-claves-del-exito-de-una-tesis-doctora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mrscienceshow.com/2010/06/bring-us-your-burning-science-questions.html"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ccco.edu/" TargetMode="External"/><Relationship Id="rId2" Type="http://schemas.openxmlformats.org/officeDocument/2006/relationships/hyperlink" Target="https://c-id.ne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oulakaz.net/2014/11/27/the-five-biggest-problems-in-mauritiu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pathwaysguide.universityofcalifornia.edu/" TargetMode="External"/><Relationship Id="rId1" Type="http://schemas.openxmlformats.org/officeDocument/2006/relationships/slideLayout" Target="../slideLayouts/slideLayout2.xml"/><Relationship Id="rId4" Type="http://schemas.openxmlformats.org/officeDocument/2006/relationships/hyperlink" Target="https://pxhere.com/en/photo/862052"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477B2-F82A-4BEA-B690-4FC5F3A9423B}"/>
              </a:ext>
            </a:extLst>
          </p:cNvPr>
          <p:cNvSpPr>
            <a:spLocks noGrp="1"/>
          </p:cNvSpPr>
          <p:nvPr>
            <p:ph type="ctrTitle"/>
          </p:nvPr>
        </p:nvSpPr>
        <p:spPr>
          <a:xfrm>
            <a:off x="987904" y="2194559"/>
            <a:ext cx="9966960" cy="1164657"/>
          </a:xfrm>
        </p:spPr>
        <p:txBody>
          <a:bodyPr>
            <a:normAutofit/>
          </a:bodyPr>
          <a:lstStyle/>
          <a:p>
            <a:r>
              <a:rPr lang="en-US" sz="5400" dirty="0"/>
              <a:t>Transfer Pathways </a:t>
            </a:r>
            <a:endParaRPr lang="en-US" sz="4800" dirty="0"/>
          </a:p>
        </p:txBody>
      </p:sp>
      <p:sp>
        <p:nvSpPr>
          <p:cNvPr id="3" name="Subtitle 2">
            <a:extLst>
              <a:ext uri="{FF2B5EF4-FFF2-40B4-BE49-F238E27FC236}">
                <a16:creationId xmlns:a16="http://schemas.microsoft.com/office/drawing/2014/main" id="{11C829AE-B048-4558-97E7-C327C4F22C0F}"/>
              </a:ext>
            </a:extLst>
          </p:cNvPr>
          <p:cNvSpPr>
            <a:spLocks noGrp="1"/>
          </p:cNvSpPr>
          <p:nvPr>
            <p:ph type="subTitle" idx="1"/>
          </p:nvPr>
        </p:nvSpPr>
        <p:spPr>
          <a:xfrm>
            <a:off x="1709530" y="3869634"/>
            <a:ext cx="8767860" cy="683115"/>
          </a:xfrm>
        </p:spPr>
        <p:txBody>
          <a:bodyPr>
            <a:normAutofit/>
          </a:bodyPr>
          <a:lstStyle/>
          <a:p>
            <a:r>
              <a:rPr lang="en-US" sz="3600" dirty="0"/>
              <a:t>Helping our Students Take the Next Step</a:t>
            </a:r>
          </a:p>
        </p:txBody>
      </p:sp>
      <p:sp>
        <p:nvSpPr>
          <p:cNvPr id="4" name="TextBox 3">
            <a:extLst>
              <a:ext uri="{FF2B5EF4-FFF2-40B4-BE49-F238E27FC236}">
                <a16:creationId xmlns:a16="http://schemas.microsoft.com/office/drawing/2014/main" id="{76E32B71-211F-48D4-A8E0-2574E85AD439}"/>
              </a:ext>
            </a:extLst>
          </p:cNvPr>
          <p:cNvSpPr txBox="1"/>
          <p:nvPr/>
        </p:nvSpPr>
        <p:spPr>
          <a:xfrm>
            <a:off x="4325420" y="4736679"/>
            <a:ext cx="7113069" cy="156966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orbel" panose="020B0503020204020204"/>
                <a:ea typeface="+mn-ea"/>
                <a:cs typeface="+mn-cs"/>
              </a:rPr>
              <a:t>Sam Foster, ASCCC South Representative</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orbel" panose="020B0503020204020204"/>
                <a:ea typeface="+mn-ea"/>
                <a:cs typeface="+mn-cs"/>
              </a:rPr>
              <a:t>Jose Lara, Rio Hondo College</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orbel" panose="020B0503020204020204"/>
                <a:ea typeface="+mn-ea"/>
                <a:cs typeface="+mn-cs"/>
              </a:rPr>
              <a:t>Lorrain Levy, San Jose City College</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orbel" panose="020B0503020204020204"/>
                <a:ea typeface="+mn-ea"/>
                <a:cs typeface="+mn-cs"/>
              </a:rPr>
              <a:t>Craig Rutan, ASCCC Data and Technology Specialist</a:t>
            </a:r>
          </a:p>
        </p:txBody>
      </p:sp>
      <p:pic>
        <p:nvPicPr>
          <p:cNvPr id="6" name="Picture 5" descr="A picture containing food&#10;&#10;Description automatically generated">
            <a:extLst>
              <a:ext uri="{FF2B5EF4-FFF2-40B4-BE49-F238E27FC236}">
                <a16:creationId xmlns:a16="http://schemas.microsoft.com/office/drawing/2014/main" id="{FF054D72-456C-4B8D-A1A7-4B296A3ADF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1267" y="367084"/>
            <a:ext cx="6486480" cy="1500215"/>
          </a:xfrm>
          <a:prstGeom prst="rect">
            <a:avLst/>
          </a:prstGeom>
        </p:spPr>
      </p:pic>
      <p:pic>
        <p:nvPicPr>
          <p:cNvPr id="7" name="Picture 6">
            <a:extLst>
              <a:ext uri="{FF2B5EF4-FFF2-40B4-BE49-F238E27FC236}">
                <a16:creationId xmlns:a16="http://schemas.microsoft.com/office/drawing/2014/main" id="{9E7B14FD-F863-BE47-9A2F-EB7DB531184A}"/>
              </a:ext>
            </a:extLst>
          </p:cNvPr>
          <p:cNvPicPr>
            <a:picLocks noChangeAspect="1"/>
          </p:cNvPicPr>
          <p:nvPr/>
        </p:nvPicPr>
        <p:blipFill>
          <a:blip r:link="rId3"/>
          <a:stretch>
            <a:fillRect/>
          </a:stretch>
        </p:blipFill>
        <p:spPr>
          <a:xfrm>
            <a:off x="1270000" y="1270000"/>
            <a:ext cx="63500" cy="76200"/>
          </a:xfrm>
          <a:prstGeom prst="rect">
            <a:avLst/>
          </a:prstGeom>
        </p:spPr>
      </p:pic>
    </p:spTree>
    <p:extLst>
      <p:ext uri="{BB962C8B-B14F-4D97-AF65-F5344CB8AC3E}">
        <p14:creationId xmlns:p14="http://schemas.microsoft.com/office/powerpoint/2010/main" val="3108059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D8DFE-965F-4D5A-AFF9-7BB5ED6939F0}"/>
              </a:ext>
            </a:extLst>
          </p:cNvPr>
          <p:cNvSpPr>
            <a:spLocks noGrp="1"/>
          </p:cNvSpPr>
          <p:nvPr>
            <p:ph type="title"/>
          </p:nvPr>
        </p:nvSpPr>
        <p:spPr>
          <a:xfrm>
            <a:off x="707064" y="609600"/>
            <a:ext cx="6993914" cy="1356360"/>
          </a:xfrm>
        </p:spPr>
        <p:txBody>
          <a:bodyPr>
            <a:normAutofit/>
          </a:bodyPr>
          <a:lstStyle/>
          <a:p>
            <a:r>
              <a:rPr lang="en-US" dirty="0"/>
              <a:t>Transfer Agreements with HBCUs</a:t>
            </a:r>
            <a:endParaRPr lang="en-US"/>
          </a:p>
        </p:txBody>
      </p:sp>
      <p:sp>
        <p:nvSpPr>
          <p:cNvPr id="3" name="Content Placeholder 2">
            <a:extLst>
              <a:ext uri="{FF2B5EF4-FFF2-40B4-BE49-F238E27FC236}">
                <a16:creationId xmlns:a16="http://schemas.microsoft.com/office/drawing/2014/main" id="{2D44A12F-C896-4816-ABB6-01DAE9B25CE3}"/>
              </a:ext>
            </a:extLst>
          </p:cNvPr>
          <p:cNvSpPr>
            <a:spLocks noGrp="1"/>
          </p:cNvSpPr>
          <p:nvPr>
            <p:ph idx="1"/>
          </p:nvPr>
        </p:nvSpPr>
        <p:spPr>
          <a:xfrm>
            <a:off x="707064" y="2057400"/>
            <a:ext cx="6993914" cy="4038600"/>
          </a:xfrm>
        </p:spPr>
        <p:txBody>
          <a:bodyPr>
            <a:normAutofit/>
          </a:bodyPr>
          <a:lstStyle/>
          <a:p>
            <a:r>
              <a:rPr lang="en-US" dirty="0"/>
              <a:t>The CCCCO established a MOU with Historically Black Colleges and Universities (HBCUs) to guarantee admission to CCCCO students that complete an ADT</a:t>
            </a:r>
          </a:p>
          <a:p>
            <a:r>
              <a:rPr lang="en-US" dirty="0"/>
              <a:t>This list of HBCUs that partner with CCCs can be found at </a:t>
            </a:r>
            <a:r>
              <a:rPr lang="en-US" dirty="0">
                <a:hlinkClick r:id="rId2"/>
              </a:rPr>
              <a:t>https://ccctransfer.org/hbcu/campuses/</a:t>
            </a:r>
            <a:r>
              <a:rPr lang="en-US" dirty="0"/>
              <a:t> and it includes more than 35 additional transfer universities where the ADT will guarantee admission to students.</a:t>
            </a:r>
          </a:p>
        </p:txBody>
      </p:sp>
      <p:pic>
        <p:nvPicPr>
          <p:cNvPr id="6" name="Picture 5" descr="A picture containing necklace, table, mirror&#10;&#10;Description automatically generated">
            <a:extLst>
              <a:ext uri="{FF2B5EF4-FFF2-40B4-BE49-F238E27FC236}">
                <a16:creationId xmlns:a16="http://schemas.microsoft.com/office/drawing/2014/main" id="{3396D295-9019-4A38-BE85-D9AAF663DF3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185610" y="1860302"/>
            <a:ext cx="3135414" cy="3135414"/>
          </a:xfrm>
          <a:prstGeom prst="rect">
            <a:avLst/>
          </a:prstGeom>
        </p:spPr>
      </p:pic>
      <p:sp>
        <p:nvSpPr>
          <p:cNvPr id="4" name="Footer Placeholder 3">
            <a:extLst>
              <a:ext uri="{FF2B5EF4-FFF2-40B4-BE49-F238E27FC236}">
                <a16:creationId xmlns:a16="http://schemas.microsoft.com/office/drawing/2014/main" id="{4355EAD8-F9ED-430C-85C0-8071DEFE6E15}"/>
              </a:ext>
            </a:extLst>
          </p:cNvPr>
          <p:cNvSpPr>
            <a:spLocks noGrp="1"/>
          </p:cNvSpPr>
          <p:nvPr>
            <p:ph type="ftr" sz="quarter" idx="11"/>
          </p:nvPr>
        </p:nvSpPr>
        <p:spPr>
          <a:xfrm>
            <a:off x="3949148" y="6223828"/>
            <a:ext cx="4717774" cy="365125"/>
          </a:xfrm>
        </p:spPr>
        <p:txBody>
          <a:bodyPr>
            <a:normAutofit/>
          </a:bodyPr>
          <a:lstStyle/>
          <a:p>
            <a:pPr>
              <a:spcAft>
                <a:spcPts val="600"/>
              </a:spcAft>
            </a:pPr>
            <a:r>
              <a:rPr lang="en-US"/>
              <a:t>2019 Fall Plenary, Newport Beach</a:t>
            </a:r>
          </a:p>
        </p:txBody>
      </p:sp>
      <p:sp>
        <p:nvSpPr>
          <p:cNvPr id="7" name="TextBox 6">
            <a:extLst>
              <a:ext uri="{FF2B5EF4-FFF2-40B4-BE49-F238E27FC236}">
                <a16:creationId xmlns:a16="http://schemas.microsoft.com/office/drawing/2014/main" id="{85975EDC-7FCC-4274-AEB1-F220CCC68899}"/>
              </a:ext>
            </a:extLst>
          </p:cNvPr>
          <p:cNvSpPr txBox="1"/>
          <p:nvPr/>
        </p:nvSpPr>
        <p:spPr>
          <a:xfrm>
            <a:off x="8791165" y="4795661"/>
            <a:ext cx="2529859"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www.adaptistration.com/blog/2015/09/28/dallas-ratifies-two-year-agreement/">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Tree>
    <p:extLst>
      <p:ext uri="{BB962C8B-B14F-4D97-AF65-F5344CB8AC3E}">
        <p14:creationId xmlns:p14="http://schemas.microsoft.com/office/powerpoint/2010/main" val="2620895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88C60-B057-2A4B-A5BE-7E3585DF5B6D}"/>
              </a:ext>
            </a:extLst>
          </p:cNvPr>
          <p:cNvSpPr>
            <a:spLocks noGrp="1"/>
          </p:cNvSpPr>
          <p:nvPr>
            <p:ph type="title"/>
          </p:nvPr>
        </p:nvSpPr>
        <p:spPr/>
        <p:txBody>
          <a:bodyPr/>
          <a:lstStyle/>
          <a:p>
            <a:pPr algn="ctr"/>
            <a:r>
              <a:rPr lang="en-US" b="1" dirty="0">
                <a:latin typeface="Calibri" panose="020F0502020204030204" pitchFamily="34" charset="0"/>
                <a:cs typeface="Calibri" panose="020F0502020204030204" pitchFamily="34" charset="0"/>
              </a:rPr>
              <a:t>Pilot UC Transfer Degrees</a:t>
            </a:r>
          </a:p>
        </p:txBody>
      </p:sp>
      <p:sp>
        <p:nvSpPr>
          <p:cNvPr id="3" name="Content Placeholder 2">
            <a:extLst>
              <a:ext uri="{FF2B5EF4-FFF2-40B4-BE49-F238E27FC236}">
                <a16:creationId xmlns:a16="http://schemas.microsoft.com/office/drawing/2014/main" id="{0A342177-5467-F346-A54A-3D4ABB581BBD}"/>
              </a:ext>
            </a:extLst>
          </p:cNvPr>
          <p:cNvSpPr>
            <a:spLocks noGrp="1"/>
          </p:cNvSpPr>
          <p:nvPr>
            <p:ph idx="1"/>
          </p:nvPr>
        </p:nvSpPr>
        <p:spPr/>
        <p:txBody>
          <a:bodyPr>
            <a:normAutofit/>
          </a:bodyPr>
          <a:lstStyle/>
          <a:p>
            <a:r>
              <a:rPr lang="en-US" dirty="0">
                <a:latin typeface="Calibri" panose="020F0502020204030204" pitchFamily="34" charset="0"/>
                <a:cs typeface="Calibri" panose="020F0502020204030204" pitchFamily="34" charset="0"/>
              </a:rPr>
              <a:t>The pilot degrees are Chemistry and Physics.</a:t>
            </a:r>
          </a:p>
          <a:p>
            <a:pPr lvl="1"/>
            <a:r>
              <a:rPr lang="en-US" dirty="0">
                <a:latin typeface="Calibri" panose="020F0502020204030204" pitchFamily="34" charset="0"/>
                <a:cs typeface="Calibri" panose="020F0502020204030204" pitchFamily="34" charset="0"/>
              </a:rPr>
              <a:t>The Chemistry ADT has been difficult for many colleges to create because of units.</a:t>
            </a:r>
          </a:p>
          <a:p>
            <a:pPr lvl="1"/>
            <a:r>
              <a:rPr lang="en-US" dirty="0">
                <a:latin typeface="Calibri" panose="020F0502020204030204" pitchFamily="34" charset="0"/>
                <a:cs typeface="Calibri" panose="020F0502020204030204" pitchFamily="34" charset="0"/>
              </a:rPr>
              <a:t>The Physics ADT has significant differences with the UCTP, but physics faculty from all three segments agree that the UCTP is better preparation for junior level coursework.</a:t>
            </a:r>
          </a:p>
          <a:p>
            <a:r>
              <a:rPr lang="en-US" dirty="0">
                <a:latin typeface="Calibri" panose="020F0502020204030204" pitchFamily="34" charset="0"/>
                <a:cs typeface="Calibri" panose="020F0502020204030204" pitchFamily="34" charset="0"/>
              </a:rPr>
              <a:t>Colleges will create an AS that aligns to the UCTP. The Chancellor’s Office will publish templates (similar to TMCs). Students will be required to complete UCTP requirements plus a modified GE pattern (IGETC – 4 courses).</a:t>
            </a:r>
          </a:p>
          <a:p>
            <a:r>
              <a:rPr lang="en-US" dirty="0">
                <a:latin typeface="Calibri" panose="020F0502020204030204" pitchFamily="34" charset="0"/>
                <a:cs typeface="Calibri" panose="020F0502020204030204" pitchFamily="34" charset="0"/>
              </a:rPr>
              <a:t>Students would be required to have a 3.5 GPA</a:t>
            </a:r>
          </a:p>
          <a:p>
            <a:r>
              <a:rPr lang="en-US" dirty="0">
                <a:latin typeface="Calibri" panose="020F0502020204030204" pitchFamily="34" charset="0"/>
                <a:cs typeface="Calibri" panose="020F0502020204030204" pitchFamily="34" charset="0"/>
              </a:rPr>
              <a:t>Agreement has been reached between the UCOP and the CCCCO for the pilot to begin, but additional information will be sent out by the CCCCO soon about how colleges can begin submitting degrees for approval.</a:t>
            </a:r>
            <a:endParaRPr lang="en-US" dirty="0"/>
          </a:p>
        </p:txBody>
      </p:sp>
    </p:spTree>
    <p:extLst>
      <p:ext uri="{BB962C8B-B14F-4D97-AF65-F5344CB8AC3E}">
        <p14:creationId xmlns:p14="http://schemas.microsoft.com/office/powerpoint/2010/main" val="4160436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457200" y="609600"/>
            <a:ext cx="10972800" cy="1538883"/>
          </a:xfrm>
          <a:prstGeom prst="rect">
            <a:avLst/>
          </a:prstGeom>
        </p:spPr>
        <p:txBody>
          <a:bodyPr/>
          <a:lstStyle/>
          <a:p>
            <a:pPr marL="0" indent="0" algn="r">
              <a:buNone/>
            </a:pPr>
            <a:r>
              <a:rPr lang="en-US" sz="4000" dirty="0">
                <a:solidFill>
                  <a:srgbClr val="00A1DF"/>
                </a:solidFill>
                <a:hlinkClick r:id="rId3"/>
              </a:rPr>
              <a:t>Chemistry Pathway</a:t>
            </a:r>
            <a:endParaRPr lang="en-US" sz="4000" dirty="0">
              <a:solidFill>
                <a:srgbClr val="00A1DF"/>
              </a:solidFill>
            </a:endParaRPr>
          </a:p>
          <a:p>
            <a:pPr algn="r"/>
            <a:endParaRPr lang="en-US" dirty="0"/>
          </a:p>
        </p:txBody>
      </p:sp>
      <p:sp>
        <p:nvSpPr>
          <p:cNvPr id="9" name="Content Placeholder 1"/>
          <p:cNvSpPr>
            <a:spLocks noGrp="1"/>
          </p:cNvSpPr>
          <p:nvPr>
            <p:ph idx="4294967295"/>
          </p:nvPr>
        </p:nvSpPr>
        <p:spPr>
          <a:xfrm>
            <a:off x="7658100" y="5538788"/>
            <a:ext cx="4533900" cy="1042987"/>
          </a:xfrm>
          <a:prstGeom prst="rect">
            <a:avLst/>
          </a:prstGeom>
        </p:spPr>
        <p:txBody>
          <a:bodyPr>
            <a:normAutofit/>
          </a:bodyPr>
          <a:lstStyle/>
          <a:p>
            <a:pPr marL="0" indent="0">
              <a:buClr>
                <a:srgbClr val="0F7FC5"/>
              </a:buClr>
              <a:buNone/>
            </a:pPr>
            <a:r>
              <a:rPr lang="en-US" dirty="0"/>
              <a:t>Includes important notes for academic planning</a:t>
            </a:r>
          </a:p>
          <a:p>
            <a:endParaRPr lang="en-US" dirty="0"/>
          </a:p>
          <a:p>
            <a:endParaRPr lang="en-US" dirty="0"/>
          </a:p>
          <a:p>
            <a:endParaRPr lang="en-US" dirty="0"/>
          </a:p>
          <a:p>
            <a:endParaRPr lang="en-US" dirty="0"/>
          </a:p>
          <a:p>
            <a:endParaRPr lang="en-US" dirty="0"/>
          </a:p>
          <a:p>
            <a:endParaRPr lang="en-US" dirty="0">
              <a:solidFill>
                <a:srgbClr val="666666"/>
              </a:solidFill>
            </a:endParaRPr>
          </a:p>
          <a:p>
            <a:endParaRPr lang="en-US" dirty="0">
              <a:solidFill>
                <a:srgbClr val="666666"/>
              </a:solidFill>
            </a:endParaRPr>
          </a:p>
          <a:p>
            <a:endParaRPr lang="en-US" dirty="0">
              <a:solidFill>
                <a:srgbClr val="666666"/>
              </a:solidFill>
            </a:endParaRPr>
          </a:p>
          <a:p>
            <a:endParaRPr lang="en-US" dirty="0"/>
          </a:p>
        </p:txBody>
      </p:sp>
      <p:sp>
        <p:nvSpPr>
          <p:cNvPr id="6" name="Content Placeholder 1"/>
          <p:cNvSpPr>
            <a:spLocks noGrp="1"/>
          </p:cNvSpPr>
          <p:nvPr>
            <p:ph sz="quarter" idx="4294967295"/>
          </p:nvPr>
        </p:nvSpPr>
        <p:spPr>
          <a:xfrm>
            <a:off x="7658100" y="2643188"/>
            <a:ext cx="4533900" cy="898525"/>
          </a:xfrm>
          <a:prstGeom prst="rect">
            <a:avLst/>
          </a:prstGeom>
        </p:spPr>
        <p:txBody>
          <a:bodyPr>
            <a:normAutofit/>
          </a:bodyPr>
          <a:lstStyle/>
          <a:p>
            <a:pPr marL="0" indent="0">
              <a:buClr>
                <a:srgbClr val="0F7FC5"/>
              </a:buClr>
              <a:buNone/>
            </a:pPr>
            <a:r>
              <a:rPr lang="en-US" dirty="0"/>
              <a:t>Highlights the Pathway course expectations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solidFill>
                <a:srgbClr val="666666"/>
              </a:solidFill>
            </a:endParaRPr>
          </a:p>
          <a:p>
            <a:endParaRPr lang="en-US" dirty="0">
              <a:solidFill>
                <a:srgbClr val="666666"/>
              </a:solidFill>
            </a:endParaRPr>
          </a:p>
          <a:p>
            <a:endParaRPr lang="en-US" dirty="0">
              <a:solidFill>
                <a:srgbClr val="666666"/>
              </a:solidFill>
            </a:endParaRPr>
          </a:p>
          <a:p>
            <a:endParaRPr lang="en-US" dirty="0"/>
          </a:p>
        </p:txBody>
      </p:sp>
      <p:sp>
        <p:nvSpPr>
          <p:cNvPr id="7" name="Right Arrow 6"/>
          <p:cNvSpPr/>
          <p:nvPr/>
        </p:nvSpPr>
        <p:spPr>
          <a:xfrm rot="10800000">
            <a:off x="5670956" y="2752381"/>
            <a:ext cx="1304544" cy="484632"/>
          </a:xfrm>
          <a:prstGeom prst="rightArrow">
            <a:avLst/>
          </a:prstGeom>
          <a:solidFill>
            <a:srgbClr val="00A1DF"/>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00A1DF"/>
              </a:solidFill>
            </a:endParaRPr>
          </a:p>
        </p:txBody>
      </p:sp>
      <p:sp>
        <p:nvSpPr>
          <p:cNvPr id="8" name="Right Arrow 7"/>
          <p:cNvSpPr/>
          <p:nvPr/>
        </p:nvSpPr>
        <p:spPr>
          <a:xfrm rot="10800000">
            <a:off x="5670956" y="5666080"/>
            <a:ext cx="1304544" cy="484632"/>
          </a:xfrm>
          <a:prstGeom prst="rightArrow">
            <a:avLst/>
          </a:prstGeom>
          <a:solidFill>
            <a:srgbClr val="00A1DF"/>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026" name="Picture 2" descr="C:\Users\mlin\Desktop\Chemistry UCTP.PNG"/>
          <p:cNvPicPr>
            <a:picLocks noChangeAspect="1" noChangeArrowheads="1"/>
          </p:cNvPicPr>
          <p:nvPr/>
        </p:nvPicPr>
        <p:blipFill rotWithShape="1">
          <a:blip r:embed="rId4">
            <a:extLst>
              <a:ext uri="{28A0092B-C50C-407E-A947-70E740481C1C}">
                <a14:useLocalDpi xmlns:a14="http://schemas.microsoft.com/office/drawing/2010/main" val="0"/>
              </a:ext>
            </a:extLst>
          </a:blip>
          <a:srcRect l="33632" t="16716" r="34318" b="1871"/>
          <a:stretch/>
        </p:blipFill>
        <p:spPr bwMode="auto">
          <a:xfrm>
            <a:off x="997526" y="360220"/>
            <a:ext cx="4343407" cy="6075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198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457200" y="609600"/>
            <a:ext cx="10972800" cy="1538883"/>
          </a:xfrm>
          <a:prstGeom prst="rect">
            <a:avLst/>
          </a:prstGeom>
        </p:spPr>
        <p:txBody>
          <a:bodyPr/>
          <a:lstStyle/>
          <a:p>
            <a:pPr marL="0" indent="0" algn="r">
              <a:buNone/>
            </a:pPr>
            <a:r>
              <a:rPr lang="en-US" sz="4000" dirty="0">
                <a:solidFill>
                  <a:srgbClr val="00A1DF"/>
                </a:solidFill>
                <a:hlinkClick r:id="rId3"/>
              </a:rPr>
              <a:t>Physics Pathway</a:t>
            </a:r>
            <a:endParaRPr lang="en-US" sz="4000" dirty="0">
              <a:solidFill>
                <a:srgbClr val="00A1DF"/>
              </a:solidFill>
            </a:endParaRPr>
          </a:p>
          <a:p>
            <a:pPr algn="r"/>
            <a:endParaRPr lang="en-US" dirty="0"/>
          </a:p>
        </p:txBody>
      </p:sp>
      <p:sp>
        <p:nvSpPr>
          <p:cNvPr id="6" name="Content Placeholder 1"/>
          <p:cNvSpPr>
            <a:spLocks noGrp="1"/>
          </p:cNvSpPr>
          <p:nvPr>
            <p:ph sz="quarter" idx="4294967295"/>
          </p:nvPr>
        </p:nvSpPr>
        <p:spPr>
          <a:xfrm>
            <a:off x="7658100" y="3073400"/>
            <a:ext cx="4533900" cy="898525"/>
          </a:xfrm>
          <a:prstGeom prst="rect">
            <a:avLst/>
          </a:prstGeom>
        </p:spPr>
        <p:txBody>
          <a:bodyPr>
            <a:normAutofit/>
          </a:bodyPr>
          <a:lstStyle/>
          <a:p>
            <a:pPr marL="0" indent="0">
              <a:buClr>
                <a:srgbClr val="0F7FC5"/>
              </a:buClr>
              <a:buNone/>
            </a:pPr>
            <a:r>
              <a:rPr lang="en-US" dirty="0"/>
              <a:t>Highlights the Pathway course expectations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solidFill>
                <a:srgbClr val="666666"/>
              </a:solidFill>
            </a:endParaRPr>
          </a:p>
          <a:p>
            <a:endParaRPr lang="en-US" dirty="0">
              <a:solidFill>
                <a:srgbClr val="666666"/>
              </a:solidFill>
            </a:endParaRPr>
          </a:p>
          <a:p>
            <a:endParaRPr lang="en-US" dirty="0">
              <a:solidFill>
                <a:srgbClr val="666666"/>
              </a:solidFill>
            </a:endParaRPr>
          </a:p>
          <a:p>
            <a:endParaRPr lang="en-US" dirty="0"/>
          </a:p>
        </p:txBody>
      </p:sp>
      <p:sp>
        <p:nvSpPr>
          <p:cNvPr id="7" name="Right Arrow 6"/>
          <p:cNvSpPr/>
          <p:nvPr/>
        </p:nvSpPr>
        <p:spPr>
          <a:xfrm rot="10800000">
            <a:off x="5670956" y="3183220"/>
            <a:ext cx="1304544" cy="484632"/>
          </a:xfrm>
          <a:prstGeom prst="rightArrow">
            <a:avLst/>
          </a:prstGeom>
          <a:solidFill>
            <a:srgbClr val="00A1DF"/>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00A1DF"/>
              </a:solidFill>
            </a:endParaRPr>
          </a:p>
        </p:txBody>
      </p:sp>
      <p:pic>
        <p:nvPicPr>
          <p:cNvPr id="2050" name="Picture 2" descr="C:\Users\mlin\Desktop\Physics UCTP.PNG"/>
          <p:cNvPicPr>
            <a:picLocks noChangeAspect="1" noChangeArrowheads="1"/>
          </p:cNvPicPr>
          <p:nvPr/>
        </p:nvPicPr>
        <p:blipFill rotWithShape="1">
          <a:blip r:embed="rId4">
            <a:extLst>
              <a:ext uri="{28A0092B-C50C-407E-A947-70E740481C1C}">
                <a14:useLocalDpi xmlns:a14="http://schemas.microsoft.com/office/drawing/2010/main" val="0"/>
              </a:ext>
            </a:extLst>
          </a:blip>
          <a:srcRect l="33407" t="26967" r="34829" b="2946"/>
          <a:stretch/>
        </p:blipFill>
        <p:spPr bwMode="auto">
          <a:xfrm>
            <a:off x="711199" y="533400"/>
            <a:ext cx="4959756" cy="5896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901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88C60-B057-2A4B-A5BE-7E3585DF5B6D}"/>
              </a:ext>
            </a:extLst>
          </p:cNvPr>
          <p:cNvSpPr>
            <a:spLocks noGrp="1"/>
          </p:cNvSpPr>
          <p:nvPr>
            <p:ph type="title"/>
          </p:nvPr>
        </p:nvSpPr>
        <p:spPr>
          <a:xfrm>
            <a:off x="861068" y="211756"/>
            <a:ext cx="6993914" cy="1388444"/>
          </a:xfrm>
        </p:spPr>
        <p:txBody>
          <a:bodyPr>
            <a:normAutofit/>
          </a:bodyPr>
          <a:lstStyle/>
          <a:p>
            <a:r>
              <a:rPr lang="en-US" b="1" dirty="0">
                <a:latin typeface="Calibri" panose="020F0502020204030204" pitchFamily="34" charset="0"/>
                <a:cs typeface="Calibri" panose="020F0502020204030204" pitchFamily="34" charset="0"/>
              </a:rPr>
              <a:t>Pilot UC Transfer Degrees</a:t>
            </a:r>
          </a:p>
        </p:txBody>
      </p:sp>
      <p:sp>
        <p:nvSpPr>
          <p:cNvPr id="3" name="Content Placeholder 2">
            <a:extLst>
              <a:ext uri="{FF2B5EF4-FFF2-40B4-BE49-F238E27FC236}">
                <a16:creationId xmlns:a16="http://schemas.microsoft.com/office/drawing/2014/main" id="{0A342177-5467-F346-A54A-3D4ABB581BBD}"/>
              </a:ext>
            </a:extLst>
          </p:cNvPr>
          <p:cNvSpPr>
            <a:spLocks noGrp="1"/>
          </p:cNvSpPr>
          <p:nvPr>
            <p:ph idx="1"/>
          </p:nvPr>
        </p:nvSpPr>
        <p:spPr>
          <a:xfrm>
            <a:off x="707064" y="1771048"/>
            <a:ext cx="6993914" cy="4324952"/>
          </a:xfrm>
        </p:spPr>
        <p:txBody>
          <a:bodyPr>
            <a:normAutofit/>
          </a:bodyPr>
          <a:lstStyle/>
          <a:p>
            <a:r>
              <a:rPr lang="en-US" sz="2000" dirty="0">
                <a:latin typeface="Calibri" panose="020F0502020204030204" pitchFamily="34" charset="0"/>
                <a:cs typeface="Calibri" panose="020F0502020204030204" pitchFamily="34" charset="0"/>
              </a:rPr>
              <a:t>The pilot is active in Chemistry and Physics.</a:t>
            </a:r>
          </a:p>
          <a:p>
            <a:pPr lvl="1"/>
            <a:r>
              <a:rPr lang="en-US" dirty="0">
                <a:latin typeface="Calibri" panose="020F0502020204030204" pitchFamily="34" charset="0"/>
                <a:cs typeface="Calibri" panose="020F0502020204030204" pitchFamily="34" charset="0"/>
              </a:rPr>
              <a:t>The Chemistry ADT has been difficult for many colleges to create because of units.</a:t>
            </a:r>
          </a:p>
          <a:p>
            <a:pPr lvl="1"/>
            <a:r>
              <a:rPr lang="en-US" dirty="0">
                <a:latin typeface="Calibri" panose="020F0502020204030204" pitchFamily="34" charset="0"/>
                <a:cs typeface="Calibri" panose="020F0502020204030204" pitchFamily="34" charset="0"/>
              </a:rPr>
              <a:t>The Physics ADT has significant differences with the UCTP, but physics faculty from all three segments agree that the UCTP is better preparation for junior level coursework.</a:t>
            </a:r>
          </a:p>
          <a:p>
            <a:r>
              <a:rPr lang="en-US" sz="2000" dirty="0">
                <a:latin typeface="Calibri" panose="020F0502020204030204" pitchFamily="34" charset="0"/>
                <a:cs typeface="Calibri" panose="020F0502020204030204" pitchFamily="34" charset="0"/>
              </a:rPr>
              <a:t>Colleges will create an AS that aligns to the UCTP. The Chancellor’s Office has published templates (similar to TMCs). Students will be required to complete UCTP requirements plus a modified GE pattern (IGETC – 4 courses).</a:t>
            </a:r>
          </a:p>
          <a:p>
            <a:r>
              <a:rPr lang="en-US" sz="2000" dirty="0">
                <a:latin typeface="Calibri" panose="020F0502020204030204" pitchFamily="34" charset="0"/>
                <a:cs typeface="Calibri" panose="020F0502020204030204" pitchFamily="34" charset="0"/>
              </a:rPr>
              <a:t>Students would be required to meet a higher GPA requirement than most of the available TAGs with the UC campuses.</a:t>
            </a:r>
          </a:p>
        </p:txBody>
      </p:sp>
      <p:pic>
        <p:nvPicPr>
          <p:cNvPr id="14" name="Picture 13" descr="A picture containing drawing&#10;&#10;Description automatically generated">
            <a:extLst>
              <a:ext uri="{FF2B5EF4-FFF2-40B4-BE49-F238E27FC236}">
                <a16:creationId xmlns:a16="http://schemas.microsoft.com/office/drawing/2014/main" id="{5CFB4BE2-9E2C-48B0-9B69-8CEA292341D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185610" y="2432516"/>
            <a:ext cx="3135414" cy="1990987"/>
          </a:xfrm>
          <a:prstGeom prst="rect">
            <a:avLst/>
          </a:prstGeom>
        </p:spPr>
      </p:pic>
    </p:spTree>
    <p:extLst>
      <p:ext uri="{BB962C8B-B14F-4D97-AF65-F5344CB8AC3E}">
        <p14:creationId xmlns:p14="http://schemas.microsoft.com/office/powerpoint/2010/main" val="3468074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9843-9F06-4869-B9A6-4E0ABC5A4A64}"/>
              </a:ext>
            </a:extLst>
          </p:cNvPr>
          <p:cNvSpPr>
            <a:spLocks noGrp="1"/>
          </p:cNvSpPr>
          <p:nvPr>
            <p:ph type="title"/>
          </p:nvPr>
        </p:nvSpPr>
        <p:spPr/>
        <p:txBody>
          <a:bodyPr/>
          <a:lstStyle/>
          <a:p>
            <a:r>
              <a:rPr lang="en-US" dirty="0"/>
              <a:t>Transfer to Community Colleges  with Bachelors Degree Programs</a:t>
            </a:r>
          </a:p>
        </p:txBody>
      </p:sp>
      <p:sp>
        <p:nvSpPr>
          <p:cNvPr id="3" name="Content Placeholder 2">
            <a:extLst>
              <a:ext uri="{FF2B5EF4-FFF2-40B4-BE49-F238E27FC236}">
                <a16:creationId xmlns:a16="http://schemas.microsoft.com/office/drawing/2014/main" id="{12E471D0-DC7C-4354-BEA6-6C943BE13203}"/>
              </a:ext>
            </a:extLst>
          </p:cNvPr>
          <p:cNvSpPr>
            <a:spLocks noGrp="1"/>
          </p:cNvSpPr>
          <p:nvPr>
            <p:ph idx="1"/>
          </p:nvPr>
        </p:nvSpPr>
        <p:spPr>
          <a:xfrm>
            <a:off x="1143000" y="2512194"/>
            <a:ext cx="9872871" cy="3583806"/>
          </a:xfrm>
        </p:spPr>
        <p:txBody>
          <a:bodyPr>
            <a:normAutofit/>
          </a:bodyPr>
          <a:lstStyle/>
          <a:p>
            <a:r>
              <a:rPr lang="en-US" sz="2400" dirty="0"/>
              <a:t>Currently 15 community colleges around the State offer bachelor’s degree programs</a:t>
            </a:r>
          </a:p>
          <a:p>
            <a:r>
              <a:rPr lang="en-US" sz="2400" dirty="0"/>
              <a:t>Some degrees include areas that many community colleges offer as certificates or associate degrees</a:t>
            </a:r>
          </a:p>
          <a:p>
            <a:r>
              <a:rPr lang="en-US" sz="2400" dirty="0"/>
              <a:t>Community College Bachelors Degree programs provide transfer opportunities just as traditional 4-year institutions do</a:t>
            </a:r>
          </a:p>
        </p:txBody>
      </p:sp>
      <p:sp>
        <p:nvSpPr>
          <p:cNvPr id="4" name="Footer Placeholder 3">
            <a:extLst>
              <a:ext uri="{FF2B5EF4-FFF2-40B4-BE49-F238E27FC236}">
                <a16:creationId xmlns:a16="http://schemas.microsoft.com/office/drawing/2014/main" id="{1470F4B3-7968-472E-912F-9A2A65E2477E}"/>
              </a:ext>
            </a:extLst>
          </p:cNvPr>
          <p:cNvSpPr>
            <a:spLocks noGrp="1"/>
          </p:cNvSpPr>
          <p:nvPr>
            <p:ph type="ftr" sz="quarter" idx="11"/>
          </p:nvPr>
        </p:nvSpPr>
        <p:spPr/>
        <p:txBody>
          <a:bodyPr/>
          <a:lstStyle/>
          <a:p>
            <a:r>
              <a:rPr lang="en-US"/>
              <a:t>2019 Fall Plenary, Newport Beach</a:t>
            </a:r>
          </a:p>
        </p:txBody>
      </p:sp>
    </p:spTree>
    <p:extLst>
      <p:ext uri="{BB962C8B-B14F-4D97-AF65-F5344CB8AC3E}">
        <p14:creationId xmlns:p14="http://schemas.microsoft.com/office/powerpoint/2010/main" val="1072475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3DDE5-B713-410A-BD82-DE8374814C20}"/>
              </a:ext>
            </a:extLst>
          </p:cNvPr>
          <p:cNvSpPr>
            <a:spLocks noGrp="1"/>
          </p:cNvSpPr>
          <p:nvPr>
            <p:ph type="title"/>
          </p:nvPr>
        </p:nvSpPr>
        <p:spPr/>
        <p:txBody>
          <a:bodyPr/>
          <a:lstStyle/>
          <a:p>
            <a:r>
              <a:rPr lang="en-US" dirty="0"/>
              <a:t>Questions?</a:t>
            </a:r>
          </a:p>
        </p:txBody>
      </p:sp>
      <p:pic>
        <p:nvPicPr>
          <p:cNvPr id="6" name="Content Placeholder 5" descr="A close up of a toy&#10;&#10;Description automatically generated">
            <a:extLst>
              <a:ext uri="{FF2B5EF4-FFF2-40B4-BE49-F238E27FC236}">
                <a16:creationId xmlns:a16="http://schemas.microsoft.com/office/drawing/2014/main" id="{6C79E1A4-9382-4D80-9DC9-F5975C122DE2}"/>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060031" y="2057400"/>
            <a:ext cx="4038600" cy="4038600"/>
          </a:xfrm>
        </p:spPr>
      </p:pic>
      <p:sp>
        <p:nvSpPr>
          <p:cNvPr id="4" name="Footer Placeholder 3">
            <a:extLst>
              <a:ext uri="{FF2B5EF4-FFF2-40B4-BE49-F238E27FC236}">
                <a16:creationId xmlns:a16="http://schemas.microsoft.com/office/drawing/2014/main" id="{6EC60D20-D328-4817-8FC3-0623CBC7D88D}"/>
              </a:ext>
            </a:extLst>
          </p:cNvPr>
          <p:cNvSpPr>
            <a:spLocks noGrp="1"/>
          </p:cNvSpPr>
          <p:nvPr>
            <p:ph type="ftr" sz="quarter" idx="11"/>
          </p:nvPr>
        </p:nvSpPr>
        <p:spPr/>
        <p:txBody>
          <a:bodyPr/>
          <a:lstStyle/>
          <a:p>
            <a:r>
              <a:rPr lang="en-US"/>
              <a:t>2019 Fall Plenary, Newport Beach</a:t>
            </a:r>
          </a:p>
        </p:txBody>
      </p:sp>
    </p:spTree>
    <p:extLst>
      <p:ext uri="{BB962C8B-B14F-4D97-AF65-F5344CB8AC3E}">
        <p14:creationId xmlns:p14="http://schemas.microsoft.com/office/powerpoint/2010/main" val="510059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D092B-DF6A-4887-82EC-5CC3FA72573A}"/>
              </a:ext>
            </a:extLst>
          </p:cNvPr>
          <p:cNvSpPr>
            <a:spLocks noGrp="1"/>
          </p:cNvSpPr>
          <p:nvPr>
            <p:ph type="title"/>
          </p:nvPr>
        </p:nvSpPr>
        <p:spPr/>
        <p:txBody>
          <a:bodyPr/>
          <a:lstStyle/>
          <a:p>
            <a:pPr algn="ctr"/>
            <a:r>
              <a:rPr lang="en-US" dirty="0"/>
              <a:t>Providing Transfer Pathways is an Important Tool Helping Our Students</a:t>
            </a:r>
          </a:p>
        </p:txBody>
      </p:sp>
      <p:sp>
        <p:nvSpPr>
          <p:cNvPr id="3" name="Content Placeholder 2">
            <a:extLst>
              <a:ext uri="{FF2B5EF4-FFF2-40B4-BE49-F238E27FC236}">
                <a16:creationId xmlns:a16="http://schemas.microsoft.com/office/drawing/2014/main" id="{35B9324E-C16D-425C-866E-0794410452B3}"/>
              </a:ext>
            </a:extLst>
          </p:cNvPr>
          <p:cNvSpPr>
            <a:spLocks noGrp="1"/>
          </p:cNvSpPr>
          <p:nvPr>
            <p:ph idx="1"/>
          </p:nvPr>
        </p:nvSpPr>
        <p:spPr>
          <a:xfrm>
            <a:off x="863867" y="2868328"/>
            <a:ext cx="9872871" cy="3538062"/>
          </a:xfrm>
        </p:spPr>
        <p:txBody>
          <a:bodyPr>
            <a:normAutofit/>
          </a:bodyPr>
          <a:lstStyle/>
          <a:p>
            <a:r>
              <a:rPr lang="en-US" sz="2800" dirty="0"/>
              <a:t>A large number of our students list transfer as an educational goal.</a:t>
            </a:r>
          </a:p>
          <a:p>
            <a:r>
              <a:rPr lang="en-US" sz="2800" dirty="0"/>
              <a:t>There are various pathways we can provide students to help them achieve their transfer goals</a:t>
            </a:r>
          </a:p>
        </p:txBody>
      </p:sp>
      <p:sp>
        <p:nvSpPr>
          <p:cNvPr id="4" name="Footer Placeholder 3">
            <a:extLst>
              <a:ext uri="{FF2B5EF4-FFF2-40B4-BE49-F238E27FC236}">
                <a16:creationId xmlns:a16="http://schemas.microsoft.com/office/drawing/2014/main" id="{A1469C02-32F8-4EDC-BFB3-B169682A533C}"/>
              </a:ext>
            </a:extLst>
          </p:cNvPr>
          <p:cNvSpPr>
            <a:spLocks noGrp="1"/>
          </p:cNvSpPr>
          <p:nvPr>
            <p:ph type="ftr" sz="quarter" idx="11"/>
          </p:nvPr>
        </p:nvSpPr>
        <p:spPr/>
        <p:txBody>
          <a:bodyPr/>
          <a:lstStyle/>
          <a:p>
            <a:r>
              <a:rPr lang="en-US"/>
              <a:t>2019 Fall Plenary, Newport Beach</a:t>
            </a:r>
          </a:p>
        </p:txBody>
      </p:sp>
    </p:spTree>
    <p:extLst>
      <p:ext uri="{BB962C8B-B14F-4D97-AF65-F5344CB8AC3E}">
        <p14:creationId xmlns:p14="http://schemas.microsoft.com/office/powerpoint/2010/main" val="3567156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FDE41-836C-46C1-AC11-6D33013F16C1}"/>
              </a:ext>
            </a:extLst>
          </p:cNvPr>
          <p:cNvSpPr>
            <a:spLocks noGrp="1"/>
          </p:cNvSpPr>
          <p:nvPr>
            <p:ph type="title"/>
          </p:nvPr>
        </p:nvSpPr>
        <p:spPr/>
        <p:txBody>
          <a:bodyPr/>
          <a:lstStyle/>
          <a:p>
            <a:pPr algn="ctr"/>
            <a:r>
              <a:rPr lang="en-US" b="1" dirty="0"/>
              <a:t>Overview</a:t>
            </a:r>
          </a:p>
        </p:txBody>
      </p:sp>
      <p:sp>
        <p:nvSpPr>
          <p:cNvPr id="3" name="Content Placeholder 2">
            <a:extLst>
              <a:ext uri="{FF2B5EF4-FFF2-40B4-BE49-F238E27FC236}">
                <a16:creationId xmlns:a16="http://schemas.microsoft.com/office/drawing/2014/main" id="{B1971ECD-4B05-4E83-9A27-811F0DAD51C8}"/>
              </a:ext>
            </a:extLst>
          </p:cNvPr>
          <p:cNvSpPr>
            <a:spLocks noGrp="1"/>
          </p:cNvSpPr>
          <p:nvPr>
            <p:ph idx="1"/>
          </p:nvPr>
        </p:nvSpPr>
        <p:spPr/>
        <p:txBody>
          <a:bodyPr>
            <a:normAutofit lnSpcReduction="10000"/>
          </a:bodyPr>
          <a:lstStyle/>
          <a:p>
            <a:pPr marL="45720" indent="0">
              <a:buNone/>
            </a:pPr>
            <a:r>
              <a:rPr lang="en-US" sz="3200" dirty="0"/>
              <a:t>We will examine:</a:t>
            </a:r>
          </a:p>
          <a:p>
            <a:r>
              <a:rPr lang="en-US" sz="2800" dirty="0"/>
              <a:t>Associate Degrees for Transfer  (ADTs)</a:t>
            </a:r>
          </a:p>
          <a:p>
            <a:r>
              <a:rPr lang="en-US" sz="2800" dirty="0"/>
              <a:t>UC Transfer Pathways (UCTPs)</a:t>
            </a:r>
          </a:p>
          <a:p>
            <a:r>
              <a:rPr lang="en-US" sz="2800" dirty="0"/>
              <a:t>Aligning ADTs with UCTPs</a:t>
            </a:r>
          </a:p>
          <a:p>
            <a:r>
              <a:rPr lang="en-US" sz="2800" dirty="0"/>
              <a:t>Transfer agreements with Historically Black Colleges and Universities (HBCUs) and private universities</a:t>
            </a:r>
          </a:p>
          <a:p>
            <a:r>
              <a:rPr lang="en-US" sz="2800" dirty="0"/>
              <a:t>UC Transfer Pilot in chemistry and physics</a:t>
            </a:r>
          </a:p>
          <a:p>
            <a:r>
              <a:rPr lang="en-US" sz="2800" dirty="0"/>
              <a:t>Transfer to community colleges with bachelors degree programs</a:t>
            </a:r>
          </a:p>
          <a:p>
            <a:pPr marL="45720" indent="0">
              <a:buNone/>
            </a:pPr>
            <a:endParaRPr lang="en-US" dirty="0"/>
          </a:p>
          <a:p>
            <a:endParaRPr lang="en-US" dirty="0"/>
          </a:p>
          <a:p>
            <a:endParaRPr lang="en-US" dirty="0"/>
          </a:p>
        </p:txBody>
      </p:sp>
      <p:sp>
        <p:nvSpPr>
          <p:cNvPr id="4" name="Footer Placeholder 3">
            <a:extLst>
              <a:ext uri="{FF2B5EF4-FFF2-40B4-BE49-F238E27FC236}">
                <a16:creationId xmlns:a16="http://schemas.microsoft.com/office/drawing/2014/main" id="{207F98EC-8F3E-4C3F-9651-EB72AB299C29}"/>
              </a:ext>
            </a:extLst>
          </p:cNvPr>
          <p:cNvSpPr>
            <a:spLocks noGrp="1"/>
          </p:cNvSpPr>
          <p:nvPr>
            <p:ph type="ftr" sz="quarter" idx="11"/>
          </p:nvPr>
        </p:nvSpPr>
        <p:spPr/>
        <p:txBody>
          <a:bodyPr/>
          <a:lstStyle/>
          <a:p>
            <a:r>
              <a:rPr lang="en-US"/>
              <a:t>2019 Fall Plenary, Newport Beach</a:t>
            </a:r>
          </a:p>
        </p:txBody>
      </p:sp>
    </p:spTree>
    <p:extLst>
      <p:ext uri="{BB962C8B-B14F-4D97-AF65-F5344CB8AC3E}">
        <p14:creationId xmlns:p14="http://schemas.microsoft.com/office/powerpoint/2010/main" val="2717120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BB43A-17B8-4255-9790-CF23D51467CE}"/>
              </a:ext>
            </a:extLst>
          </p:cNvPr>
          <p:cNvSpPr>
            <a:spLocks noGrp="1"/>
          </p:cNvSpPr>
          <p:nvPr>
            <p:ph type="title"/>
          </p:nvPr>
        </p:nvSpPr>
        <p:spPr/>
        <p:txBody>
          <a:bodyPr/>
          <a:lstStyle/>
          <a:p>
            <a:pPr algn="ctr"/>
            <a:r>
              <a:rPr lang="en-US" b="1" dirty="0"/>
              <a:t>Associate Degrees for Transfer</a:t>
            </a:r>
          </a:p>
        </p:txBody>
      </p:sp>
      <p:sp>
        <p:nvSpPr>
          <p:cNvPr id="3" name="Content Placeholder 2">
            <a:extLst>
              <a:ext uri="{FF2B5EF4-FFF2-40B4-BE49-F238E27FC236}">
                <a16:creationId xmlns:a16="http://schemas.microsoft.com/office/drawing/2014/main" id="{E3A1C4EB-93ED-474E-A25B-BFA38B9DF79E}"/>
              </a:ext>
            </a:extLst>
          </p:cNvPr>
          <p:cNvSpPr>
            <a:spLocks noGrp="1"/>
          </p:cNvSpPr>
          <p:nvPr>
            <p:ph idx="1"/>
          </p:nvPr>
        </p:nvSpPr>
        <p:spPr/>
        <p:txBody>
          <a:bodyPr/>
          <a:lstStyle/>
          <a:p>
            <a:r>
              <a:rPr lang="en-US" sz="2800" dirty="0"/>
              <a:t>Student Transfer Achievement Reform Act (SB1440, Padilla) created Associate Degrees for Transfer (ADTs) </a:t>
            </a:r>
          </a:p>
          <a:p>
            <a:r>
              <a:rPr lang="en-US" sz="2800" dirty="0"/>
              <a:t>These degrees are the first half of a 120 unit baccalaureate degree program with the California State University</a:t>
            </a:r>
          </a:p>
          <a:p>
            <a:r>
              <a:rPr lang="en-US" sz="2800" dirty="0"/>
              <a:t>Students completing an ADT are guaranteed:</a:t>
            </a:r>
          </a:p>
          <a:p>
            <a:pPr lvl="1"/>
            <a:r>
              <a:rPr lang="en-US" sz="2800" dirty="0"/>
              <a:t>Admission to a CSU campus with junior standing in a similar major to their ADT</a:t>
            </a:r>
          </a:p>
          <a:p>
            <a:pPr lvl="1"/>
            <a:r>
              <a:rPr lang="en-US" sz="2800" dirty="0"/>
              <a:t>Will not be required to take more than 60 units after transfer</a:t>
            </a:r>
          </a:p>
          <a:p>
            <a:pPr marL="45720" indent="0">
              <a:buNone/>
            </a:pPr>
            <a:endParaRPr lang="en-US" dirty="0"/>
          </a:p>
        </p:txBody>
      </p:sp>
      <p:sp>
        <p:nvSpPr>
          <p:cNvPr id="4" name="Footer Placeholder 3">
            <a:extLst>
              <a:ext uri="{FF2B5EF4-FFF2-40B4-BE49-F238E27FC236}">
                <a16:creationId xmlns:a16="http://schemas.microsoft.com/office/drawing/2014/main" id="{DA7B7CDC-F343-458F-9A36-06FEF39F6681}"/>
              </a:ext>
            </a:extLst>
          </p:cNvPr>
          <p:cNvSpPr>
            <a:spLocks noGrp="1"/>
          </p:cNvSpPr>
          <p:nvPr>
            <p:ph type="ftr" sz="quarter" idx="11"/>
          </p:nvPr>
        </p:nvSpPr>
        <p:spPr/>
        <p:txBody>
          <a:bodyPr/>
          <a:lstStyle/>
          <a:p>
            <a:r>
              <a:rPr lang="en-US"/>
              <a:t>2019 Fall Plenary, Newport Beach</a:t>
            </a:r>
          </a:p>
        </p:txBody>
      </p:sp>
    </p:spTree>
    <p:extLst>
      <p:ext uri="{BB962C8B-B14F-4D97-AF65-F5344CB8AC3E}">
        <p14:creationId xmlns:p14="http://schemas.microsoft.com/office/powerpoint/2010/main" val="3935942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96255-5CDF-45CA-AB2E-BDB787A07655}"/>
              </a:ext>
            </a:extLst>
          </p:cNvPr>
          <p:cNvSpPr>
            <a:spLocks noGrp="1"/>
          </p:cNvSpPr>
          <p:nvPr>
            <p:ph type="title"/>
          </p:nvPr>
        </p:nvSpPr>
        <p:spPr/>
        <p:txBody>
          <a:bodyPr/>
          <a:lstStyle/>
          <a:p>
            <a:pPr algn="ctr"/>
            <a:r>
              <a:rPr lang="en-US" b="1" dirty="0"/>
              <a:t>Intent of ADTs</a:t>
            </a:r>
          </a:p>
        </p:txBody>
      </p:sp>
      <p:sp>
        <p:nvSpPr>
          <p:cNvPr id="3" name="Content Placeholder 2">
            <a:extLst>
              <a:ext uri="{FF2B5EF4-FFF2-40B4-BE49-F238E27FC236}">
                <a16:creationId xmlns:a16="http://schemas.microsoft.com/office/drawing/2014/main" id="{9138AB8C-1CFD-43F2-A3F8-B31C1F6B7145}"/>
              </a:ext>
            </a:extLst>
          </p:cNvPr>
          <p:cNvSpPr>
            <a:spLocks noGrp="1"/>
          </p:cNvSpPr>
          <p:nvPr>
            <p:ph idx="1"/>
          </p:nvPr>
        </p:nvSpPr>
        <p:spPr/>
        <p:txBody>
          <a:bodyPr/>
          <a:lstStyle/>
          <a:p>
            <a:pPr>
              <a:lnSpc>
                <a:spcPct val="100000"/>
              </a:lnSpc>
            </a:pPr>
            <a:r>
              <a:rPr lang="en-US" sz="2400" dirty="0"/>
              <a:t>Streamline the transfer of students from community colleges to CSU.</a:t>
            </a:r>
          </a:p>
          <a:p>
            <a:pPr>
              <a:lnSpc>
                <a:spcPct val="100000"/>
              </a:lnSpc>
            </a:pPr>
            <a:r>
              <a:rPr lang="en-US" sz="2400" dirty="0"/>
              <a:t>Aligned to an </a:t>
            </a:r>
            <a:r>
              <a:rPr lang="en-US" sz="2400" dirty="0" err="1"/>
              <a:t>intersegmentally</a:t>
            </a:r>
            <a:r>
              <a:rPr lang="en-US" sz="2400" dirty="0"/>
              <a:t> developed degree template, transfer model curriculum (TMC).</a:t>
            </a:r>
          </a:p>
          <a:p>
            <a:pPr>
              <a:lnSpc>
                <a:spcPct val="100000"/>
              </a:lnSpc>
            </a:pPr>
            <a:r>
              <a:rPr lang="en-US" sz="2400" dirty="0"/>
              <a:t>Approved TMCs are posted to </a:t>
            </a:r>
            <a:r>
              <a:rPr lang="en-US" sz="2400" dirty="0">
                <a:hlinkClick r:id="rId2"/>
              </a:rPr>
              <a:t>https://c-id.net </a:t>
            </a:r>
            <a:endParaRPr lang="en-US" sz="2400" dirty="0"/>
          </a:p>
          <a:p>
            <a:pPr>
              <a:lnSpc>
                <a:spcPct val="100000"/>
              </a:lnSpc>
            </a:pPr>
            <a:r>
              <a:rPr lang="en-US" sz="2400" dirty="0"/>
              <a:t>Chancellor’s Office produces templates for degree submission that can be found at </a:t>
            </a:r>
            <a:r>
              <a:rPr lang="en-US" sz="2400" dirty="0">
                <a:hlinkClick r:id="rId3"/>
              </a:rPr>
              <a:t>https://www.cccco.edu/</a:t>
            </a:r>
            <a:endParaRPr lang="en-US" dirty="0"/>
          </a:p>
        </p:txBody>
      </p:sp>
      <p:sp>
        <p:nvSpPr>
          <p:cNvPr id="4" name="Footer Placeholder 3">
            <a:extLst>
              <a:ext uri="{FF2B5EF4-FFF2-40B4-BE49-F238E27FC236}">
                <a16:creationId xmlns:a16="http://schemas.microsoft.com/office/drawing/2014/main" id="{7F436C49-154C-4D8B-9ED6-FD41D25B4582}"/>
              </a:ext>
            </a:extLst>
          </p:cNvPr>
          <p:cNvSpPr>
            <a:spLocks noGrp="1"/>
          </p:cNvSpPr>
          <p:nvPr>
            <p:ph type="ftr" sz="quarter" idx="11"/>
          </p:nvPr>
        </p:nvSpPr>
        <p:spPr/>
        <p:txBody>
          <a:bodyPr/>
          <a:lstStyle/>
          <a:p>
            <a:r>
              <a:rPr lang="en-US"/>
              <a:t>2019 Fall Plenary, Newport Beach</a:t>
            </a:r>
          </a:p>
        </p:txBody>
      </p:sp>
    </p:spTree>
    <p:extLst>
      <p:ext uri="{BB962C8B-B14F-4D97-AF65-F5344CB8AC3E}">
        <p14:creationId xmlns:p14="http://schemas.microsoft.com/office/powerpoint/2010/main" val="2172163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06704" y="609600"/>
            <a:ext cx="5364444" cy="1356360"/>
          </a:xfrm>
        </p:spPr>
        <p:txBody>
          <a:bodyPr>
            <a:normAutofit/>
          </a:bodyPr>
          <a:lstStyle/>
          <a:p>
            <a:r>
              <a:rPr lang="en-US" b="1" dirty="0"/>
              <a:t>Challenges with ADTs</a:t>
            </a:r>
            <a:endParaRPr lang="en-US" b="1"/>
          </a:p>
        </p:txBody>
      </p:sp>
      <p:pic>
        <p:nvPicPr>
          <p:cNvPr id="6" name="Picture 5" descr="A yellow sign&#10;&#10;Description automatically generated">
            <a:extLst>
              <a:ext uri="{FF2B5EF4-FFF2-40B4-BE49-F238E27FC236}">
                <a16:creationId xmlns:a16="http://schemas.microsoft.com/office/drawing/2014/main" id="{D228DF2D-00D0-4F9C-A256-ADF2210B6613}"/>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72064" y="886805"/>
            <a:ext cx="4593715" cy="5082408"/>
          </a:xfrm>
          <a:prstGeom prst="rect">
            <a:avLst/>
          </a:prstGeom>
        </p:spPr>
      </p:pic>
      <p:sp>
        <p:nvSpPr>
          <p:cNvPr id="3" name="Content Placeholder 2"/>
          <p:cNvSpPr>
            <a:spLocks noGrp="1"/>
          </p:cNvSpPr>
          <p:nvPr>
            <p:ph idx="1"/>
          </p:nvPr>
        </p:nvSpPr>
        <p:spPr>
          <a:xfrm>
            <a:off x="6106703" y="2057400"/>
            <a:ext cx="5364444" cy="4038600"/>
          </a:xfrm>
        </p:spPr>
        <p:txBody>
          <a:bodyPr>
            <a:normAutofit/>
          </a:bodyPr>
          <a:lstStyle/>
          <a:p>
            <a:r>
              <a:rPr lang="en-US"/>
              <a:t>Units! Some disciplines have had trouble meeting the 60 unit requirement for ADT approval. </a:t>
            </a:r>
          </a:p>
          <a:p>
            <a:r>
              <a:rPr lang="en-US"/>
              <a:t>C-ID Approval – C-ID Approval is a requirement for ADT submission, but obtaining approval is not always easy.</a:t>
            </a:r>
          </a:p>
          <a:p>
            <a:r>
              <a:rPr lang="en-US"/>
              <a:t>The TMC is frequently different from the major preparation package required by UC campuses (UC Transfer Pathways).</a:t>
            </a:r>
          </a:p>
          <a:p>
            <a:endParaRPr lang="en-US"/>
          </a:p>
        </p:txBody>
      </p:sp>
      <p:sp>
        <p:nvSpPr>
          <p:cNvPr id="4" name="Footer Placeholder 3"/>
          <p:cNvSpPr>
            <a:spLocks noGrp="1"/>
          </p:cNvSpPr>
          <p:nvPr>
            <p:ph type="ftr" sz="quarter" idx="11"/>
          </p:nvPr>
        </p:nvSpPr>
        <p:spPr>
          <a:xfrm>
            <a:off x="3949148" y="6223828"/>
            <a:ext cx="4717774" cy="365125"/>
          </a:xfrm>
        </p:spPr>
        <p:txBody>
          <a:bodyPr>
            <a:normAutofit/>
          </a:bodyPr>
          <a:lstStyle/>
          <a:p>
            <a:pPr>
              <a:spcAft>
                <a:spcPts val="600"/>
              </a:spcAft>
            </a:pPr>
            <a:r>
              <a:rPr lang="en-US"/>
              <a:t>ASCCC Curriculum Institute July 7 – 9, 2016</a:t>
            </a:r>
          </a:p>
        </p:txBody>
      </p:sp>
    </p:spTree>
    <p:extLst>
      <p:ext uri="{BB962C8B-B14F-4D97-AF65-F5344CB8AC3E}">
        <p14:creationId xmlns:p14="http://schemas.microsoft.com/office/powerpoint/2010/main" val="1718534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63759-26D5-4EC8-AAAC-7F403D00AD48}"/>
              </a:ext>
            </a:extLst>
          </p:cNvPr>
          <p:cNvSpPr>
            <a:spLocks noGrp="1"/>
          </p:cNvSpPr>
          <p:nvPr>
            <p:ph type="title"/>
          </p:nvPr>
        </p:nvSpPr>
        <p:spPr>
          <a:xfrm>
            <a:off x="1349185" y="365114"/>
            <a:ext cx="5199926" cy="1443269"/>
          </a:xfrm>
        </p:spPr>
        <p:txBody>
          <a:bodyPr>
            <a:normAutofit/>
          </a:bodyPr>
          <a:lstStyle/>
          <a:p>
            <a:r>
              <a:rPr lang="en-US" sz="4000" b="1" dirty="0"/>
              <a:t>UC Transfer Pathways</a:t>
            </a:r>
          </a:p>
        </p:txBody>
      </p:sp>
      <p:sp>
        <p:nvSpPr>
          <p:cNvPr id="3" name="Content Placeholder 2">
            <a:extLst>
              <a:ext uri="{FF2B5EF4-FFF2-40B4-BE49-F238E27FC236}">
                <a16:creationId xmlns:a16="http://schemas.microsoft.com/office/drawing/2014/main" id="{F54996AA-B6BA-4398-88BD-6D160A591A10}"/>
              </a:ext>
            </a:extLst>
          </p:cNvPr>
          <p:cNvSpPr>
            <a:spLocks noGrp="1"/>
          </p:cNvSpPr>
          <p:nvPr>
            <p:ph idx="1"/>
          </p:nvPr>
        </p:nvSpPr>
        <p:spPr>
          <a:xfrm>
            <a:off x="1143002" y="1674688"/>
            <a:ext cx="7024590" cy="4421312"/>
          </a:xfrm>
        </p:spPr>
        <p:txBody>
          <a:bodyPr>
            <a:normAutofit/>
          </a:bodyPr>
          <a:lstStyle/>
          <a:p>
            <a:pPr>
              <a:spcBef>
                <a:spcPts val="600"/>
              </a:spcBef>
              <a:spcAft>
                <a:spcPts val="600"/>
              </a:spcAft>
            </a:pPr>
            <a:r>
              <a:rPr lang="en-US" sz="2400" dirty="0">
                <a:latin typeface="Calibri" panose="020F0502020204030204" pitchFamily="34" charset="0"/>
                <a:cs typeface="Calibri" panose="020F0502020204030204" pitchFamily="34" charset="0"/>
              </a:rPr>
              <a:t>UC has developed transfer pathways in 21 majors. </a:t>
            </a:r>
          </a:p>
          <a:p>
            <a:pPr>
              <a:spcBef>
                <a:spcPts val="600"/>
              </a:spcBef>
              <a:spcAft>
                <a:spcPts val="600"/>
              </a:spcAft>
            </a:pPr>
            <a:r>
              <a:rPr lang="en-US" sz="2400" dirty="0">
                <a:latin typeface="Calibri" panose="020F0502020204030204" pitchFamily="34" charset="0"/>
                <a:cs typeface="Calibri" panose="020F0502020204030204" pitchFamily="34" charset="0"/>
              </a:rPr>
              <a:t>Help students to </a:t>
            </a:r>
            <a:r>
              <a:rPr lang="en-US" sz="2400" b="1" u="sng" dirty="0">
                <a:latin typeface="Calibri" panose="020F0502020204030204" pitchFamily="34" charset="0"/>
                <a:cs typeface="Calibri" panose="020F0502020204030204" pitchFamily="34" charset="0"/>
              </a:rPr>
              <a:t>prepare early</a:t>
            </a:r>
            <a:r>
              <a:rPr lang="en-US" sz="2400" dirty="0">
                <a:latin typeface="Calibri" panose="020F0502020204030204" pitchFamily="34" charset="0"/>
                <a:cs typeface="Calibri" panose="020F0502020204030204" pitchFamily="34" charset="0"/>
              </a:rPr>
              <a:t> and </a:t>
            </a:r>
            <a:r>
              <a:rPr lang="en-US" sz="2400" b="1" u="sng" dirty="0">
                <a:latin typeface="Calibri" panose="020F0502020204030204" pitchFamily="34" charset="0"/>
                <a:cs typeface="Calibri" panose="020F0502020204030204" pitchFamily="34" charset="0"/>
              </a:rPr>
              <a:t>apply broadly</a:t>
            </a:r>
          </a:p>
          <a:p>
            <a:pPr>
              <a:spcBef>
                <a:spcPts val="600"/>
              </a:spcBef>
              <a:spcAft>
                <a:spcPts val="600"/>
              </a:spcAft>
            </a:pPr>
            <a:r>
              <a:rPr lang="en-US" sz="2400" dirty="0">
                <a:latin typeface="Calibri" panose="020F0502020204030204" pitchFamily="34" charset="0"/>
                <a:cs typeface="Calibri" panose="020F0502020204030204" pitchFamily="34" charset="0"/>
              </a:rPr>
              <a:t>Provide clear, consistent course-taking advice</a:t>
            </a:r>
          </a:p>
          <a:p>
            <a:pPr>
              <a:spcBef>
                <a:spcPts val="600"/>
              </a:spcBef>
              <a:spcAft>
                <a:spcPts val="600"/>
              </a:spcAft>
            </a:pPr>
            <a:r>
              <a:rPr lang="en-US" sz="2400" dirty="0">
                <a:latin typeface="Calibri" panose="020F0502020204030204" pitchFamily="34" charset="0"/>
                <a:cs typeface="Calibri" panose="020F0502020204030204" pitchFamily="34" charset="0"/>
              </a:rPr>
              <a:t>Satisfy UC campus admission requirements across the entire system for a specific major</a:t>
            </a:r>
          </a:p>
          <a:p>
            <a:pPr>
              <a:spcBef>
                <a:spcPts val="600"/>
              </a:spcBef>
              <a:spcAft>
                <a:spcPts val="600"/>
              </a:spcAft>
            </a:pPr>
            <a:r>
              <a:rPr lang="en-US" sz="2400" dirty="0">
                <a:latin typeface="Calibri" panose="020F0502020204030204" pitchFamily="34" charset="0"/>
                <a:cs typeface="Calibri" panose="020F0502020204030204" pitchFamily="34" charset="0"/>
                <a:hlinkClick r:id="rId2"/>
              </a:rPr>
              <a:t>http://pathwaysguide.universityofcalifornia.edu</a:t>
            </a:r>
            <a:r>
              <a:rPr lang="en-US" sz="2400" dirty="0">
                <a:latin typeface="Calibri" panose="020F0502020204030204" pitchFamily="34" charset="0"/>
                <a:cs typeface="Calibri" panose="020F0502020204030204" pitchFamily="34" charset="0"/>
              </a:rPr>
              <a:t> to see whether your college’s courses are fully articulated for each pathway</a:t>
            </a:r>
          </a:p>
          <a:p>
            <a:r>
              <a:rPr lang="en-US" sz="2400" dirty="0">
                <a:latin typeface="Calibri" panose="020F0502020204030204" pitchFamily="34" charset="0"/>
                <a:cs typeface="Calibri" panose="020F0502020204030204" pitchFamily="34" charset="0"/>
              </a:rPr>
              <a:t>UC’s Transfer Pathways (UCTP) address academic preparation but do not bring guarantees</a:t>
            </a:r>
          </a:p>
          <a:p>
            <a:pPr marL="45720" indent="0">
              <a:buNone/>
            </a:pPr>
            <a:endParaRPr lang="en-US" sz="1800" dirty="0"/>
          </a:p>
        </p:txBody>
      </p:sp>
      <p:pic>
        <p:nvPicPr>
          <p:cNvPr id="6" name="Picture 5" descr="A group of giraffe standing on top of a lush green forest&#10;&#10;Description automatically generated">
            <a:extLst>
              <a:ext uri="{FF2B5EF4-FFF2-40B4-BE49-F238E27FC236}">
                <a16:creationId xmlns:a16="http://schemas.microsoft.com/office/drawing/2014/main" id="{5109ED93-47F4-411E-B75F-6EC26288A437}"/>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5415" r="24150"/>
          <a:stretch/>
        </p:blipFill>
        <p:spPr>
          <a:xfrm>
            <a:off x="8167592" y="1546860"/>
            <a:ext cx="3395604" cy="3217943"/>
          </a:xfrm>
          <a:prstGeom prst="rect">
            <a:avLst/>
          </a:prstGeom>
        </p:spPr>
      </p:pic>
      <p:sp>
        <p:nvSpPr>
          <p:cNvPr id="4" name="Footer Placeholder 3">
            <a:extLst>
              <a:ext uri="{FF2B5EF4-FFF2-40B4-BE49-F238E27FC236}">
                <a16:creationId xmlns:a16="http://schemas.microsoft.com/office/drawing/2014/main" id="{C2DB26ED-115D-4561-861A-9AD5898209B0}"/>
              </a:ext>
            </a:extLst>
          </p:cNvPr>
          <p:cNvSpPr>
            <a:spLocks noGrp="1"/>
          </p:cNvSpPr>
          <p:nvPr>
            <p:ph type="ftr" sz="quarter" idx="11"/>
          </p:nvPr>
        </p:nvSpPr>
        <p:spPr>
          <a:xfrm>
            <a:off x="3949148" y="6223828"/>
            <a:ext cx="4717774" cy="365125"/>
          </a:xfrm>
        </p:spPr>
        <p:txBody>
          <a:bodyPr>
            <a:normAutofit/>
          </a:bodyPr>
          <a:lstStyle/>
          <a:p>
            <a:pPr>
              <a:spcAft>
                <a:spcPts val="600"/>
              </a:spcAft>
            </a:pPr>
            <a:r>
              <a:rPr lang="en-US"/>
              <a:t>2019 Fall Plenary, Newport Beach</a:t>
            </a:r>
          </a:p>
        </p:txBody>
      </p:sp>
    </p:spTree>
    <p:extLst>
      <p:ext uri="{BB962C8B-B14F-4D97-AF65-F5344CB8AC3E}">
        <p14:creationId xmlns:p14="http://schemas.microsoft.com/office/powerpoint/2010/main" val="1835933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C5C80-2B51-4C39-9037-68EC4869E67B}"/>
              </a:ext>
            </a:extLst>
          </p:cNvPr>
          <p:cNvSpPr>
            <a:spLocks noGrp="1"/>
          </p:cNvSpPr>
          <p:nvPr>
            <p:ph type="title"/>
          </p:nvPr>
        </p:nvSpPr>
        <p:spPr>
          <a:xfrm>
            <a:off x="1029903" y="609600"/>
            <a:ext cx="9988617" cy="1356360"/>
          </a:xfrm>
        </p:spPr>
        <p:txBody>
          <a:bodyPr/>
          <a:lstStyle/>
          <a:p>
            <a:r>
              <a:rPr lang="en-US" b="1" dirty="0"/>
              <a:t>UC Transfer Admission Guarantees (TAG)</a:t>
            </a:r>
          </a:p>
        </p:txBody>
      </p:sp>
      <p:sp>
        <p:nvSpPr>
          <p:cNvPr id="3" name="Content Placeholder 2">
            <a:extLst>
              <a:ext uri="{FF2B5EF4-FFF2-40B4-BE49-F238E27FC236}">
                <a16:creationId xmlns:a16="http://schemas.microsoft.com/office/drawing/2014/main" id="{72380782-C266-4CC7-8D18-687D8A2F8E20}"/>
              </a:ext>
            </a:extLst>
          </p:cNvPr>
          <p:cNvSpPr>
            <a:spLocks noGrp="1"/>
          </p:cNvSpPr>
          <p:nvPr>
            <p:ph idx="1"/>
          </p:nvPr>
        </p:nvSpPr>
        <p:spPr/>
        <p:txBody>
          <a:bodyPr/>
          <a:lstStyle/>
          <a:p>
            <a:r>
              <a:rPr lang="en-US" dirty="0"/>
              <a:t>Guaranteed admission is available in some majors at six UC campuses (Irvine, Riverside, Merced, Santa Cruz, Davis, and Santa Barbara).</a:t>
            </a:r>
          </a:p>
          <a:p>
            <a:r>
              <a:rPr lang="en-US" dirty="0"/>
              <a:t>The TAG outlines specific course and GPA requirements that the student must complete in order to receive guaranteed admission.</a:t>
            </a:r>
          </a:p>
          <a:p>
            <a:r>
              <a:rPr lang="en-US" dirty="0"/>
              <a:t>A student is only permitted to apply for one TAG, must apply by September 30, and must also apply for UC transfer admission by November 30.</a:t>
            </a:r>
          </a:p>
          <a:p>
            <a:r>
              <a:rPr lang="en-US" dirty="0"/>
              <a:t>The TAG requirements </a:t>
            </a:r>
            <a:r>
              <a:rPr lang="en-US" b="1" dirty="0"/>
              <a:t>do not </a:t>
            </a:r>
            <a:r>
              <a:rPr lang="en-US" dirty="0"/>
              <a:t>align with the UCTP.</a:t>
            </a:r>
          </a:p>
          <a:p>
            <a:endParaRPr lang="en-US" dirty="0"/>
          </a:p>
        </p:txBody>
      </p:sp>
      <p:sp>
        <p:nvSpPr>
          <p:cNvPr id="4" name="Footer Placeholder 3">
            <a:extLst>
              <a:ext uri="{FF2B5EF4-FFF2-40B4-BE49-F238E27FC236}">
                <a16:creationId xmlns:a16="http://schemas.microsoft.com/office/drawing/2014/main" id="{1BFD1B90-D84C-405E-92CC-2797D8CE2440}"/>
              </a:ext>
            </a:extLst>
          </p:cNvPr>
          <p:cNvSpPr>
            <a:spLocks noGrp="1"/>
          </p:cNvSpPr>
          <p:nvPr>
            <p:ph type="ftr" sz="quarter" idx="11"/>
          </p:nvPr>
        </p:nvSpPr>
        <p:spPr/>
        <p:txBody>
          <a:bodyPr/>
          <a:lstStyle/>
          <a:p>
            <a:r>
              <a:rPr lang="en-US"/>
              <a:t>2019 Fall Plenary, Newport Beach</a:t>
            </a:r>
          </a:p>
        </p:txBody>
      </p:sp>
    </p:spTree>
    <p:extLst>
      <p:ext uri="{BB962C8B-B14F-4D97-AF65-F5344CB8AC3E}">
        <p14:creationId xmlns:p14="http://schemas.microsoft.com/office/powerpoint/2010/main" val="1015340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C443D-2450-423A-B5E3-EE8F95FF15E1}"/>
              </a:ext>
            </a:extLst>
          </p:cNvPr>
          <p:cNvSpPr>
            <a:spLocks noGrp="1"/>
          </p:cNvSpPr>
          <p:nvPr>
            <p:ph type="title"/>
          </p:nvPr>
        </p:nvSpPr>
        <p:spPr/>
        <p:txBody>
          <a:bodyPr/>
          <a:lstStyle/>
          <a:p>
            <a:pPr algn="ctr"/>
            <a:r>
              <a:rPr lang="en-US" b="1" dirty="0"/>
              <a:t>Aligning ADTs with UCTP</a:t>
            </a:r>
          </a:p>
        </p:txBody>
      </p:sp>
      <p:sp>
        <p:nvSpPr>
          <p:cNvPr id="3" name="Content Placeholder 2">
            <a:extLst>
              <a:ext uri="{FF2B5EF4-FFF2-40B4-BE49-F238E27FC236}">
                <a16:creationId xmlns:a16="http://schemas.microsoft.com/office/drawing/2014/main" id="{C243298B-C28C-4BA5-89B5-4551B56F5B6C}"/>
              </a:ext>
            </a:extLst>
          </p:cNvPr>
          <p:cNvSpPr>
            <a:spLocks noGrp="1"/>
          </p:cNvSpPr>
          <p:nvPr>
            <p:ph idx="1"/>
          </p:nvPr>
        </p:nvSpPr>
        <p:spPr/>
        <p:txBody>
          <a:bodyPr/>
          <a:lstStyle/>
          <a:p>
            <a:r>
              <a:rPr lang="en-US" dirty="0"/>
              <a:t>The transfer memo between the UC President and Chancellor Oakley called on the UC Academic Senate to work with ASCCC to identify alignment between the UCTPs and existing TMCs.</a:t>
            </a:r>
          </a:p>
          <a:p>
            <a:r>
              <a:rPr lang="en-US" dirty="0"/>
              <a:t>In some cases the current TMC requirements are the same or exceed the UCTP</a:t>
            </a:r>
          </a:p>
          <a:p>
            <a:r>
              <a:rPr lang="en-US" dirty="0"/>
              <a:t>Once these majors are identified, students can be prepared for transfer to either system by completing an ADT.</a:t>
            </a:r>
          </a:p>
          <a:p>
            <a:r>
              <a:rPr lang="en-US" dirty="0"/>
              <a:t>If a guarantee can be established for students completing a UCTP, that guarantee could be extended to students earning an ADT (the GPA requirement would likely be higher for UC admission).</a:t>
            </a:r>
          </a:p>
        </p:txBody>
      </p:sp>
      <p:sp>
        <p:nvSpPr>
          <p:cNvPr id="4" name="Footer Placeholder 3">
            <a:extLst>
              <a:ext uri="{FF2B5EF4-FFF2-40B4-BE49-F238E27FC236}">
                <a16:creationId xmlns:a16="http://schemas.microsoft.com/office/drawing/2014/main" id="{EE7B9B0A-B92D-4295-A0E1-1EFD6C48A4D6}"/>
              </a:ext>
            </a:extLst>
          </p:cNvPr>
          <p:cNvSpPr>
            <a:spLocks noGrp="1"/>
          </p:cNvSpPr>
          <p:nvPr>
            <p:ph type="ftr" sz="quarter" idx="11"/>
          </p:nvPr>
        </p:nvSpPr>
        <p:spPr/>
        <p:txBody>
          <a:bodyPr/>
          <a:lstStyle/>
          <a:p>
            <a:r>
              <a:rPr lang="en-US"/>
              <a:t>2019 Fall Plenary, Newport Beach</a:t>
            </a:r>
          </a:p>
        </p:txBody>
      </p:sp>
    </p:spTree>
    <p:extLst>
      <p:ext uri="{BB962C8B-B14F-4D97-AF65-F5344CB8AC3E}">
        <p14:creationId xmlns:p14="http://schemas.microsoft.com/office/powerpoint/2010/main" val="509343499"/>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1132</Words>
  <Application>Microsoft Office PowerPoint</Application>
  <PresentationFormat>Widescreen</PresentationFormat>
  <Paragraphs>121</Paragraphs>
  <Slides>16</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Corbel</vt:lpstr>
      <vt:lpstr>Basis</vt:lpstr>
      <vt:lpstr>Transfer Pathways </vt:lpstr>
      <vt:lpstr>Providing Transfer Pathways is an Important Tool Helping Our Students</vt:lpstr>
      <vt:lpstr>Overview</vt:lpstr>
      <vt:lpstr>Associate Degrees for Transfer</vt:lpstr>
      <vt:lpstr>Intent of ADTs</vt:lpstr>
      <vt:lpstr>Challenges with ADTs</vt:lpstr>
      <vt:lpstr>UC Transfer Pathways</vt:lpstr>
      <vt:lpstr>UC Transfer Admission Guarantees (TAG)</vt:lpstr>
      <vt:lpstr>Aligning ADTs with UCTP</vt:lpstr>
      <vt:lpstr>Transfer Agreements with HBCUs</vt:lpstr>
      <vt:lpstr>Pilot UC Transfer Degrees</vt:lpstr>
      <vt:lpstr>PowerPoint Presentation</vt:lpstr>
      <vt:lpstr>PowerPoint Presentation</vt:lpstr>
      <vt:lpstr>Pilot UC Transfer Degrees</vt:lpstr>
      <vt:lpstr>Transfer to Community Colleges  with Bachelors Degree Programs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 Pathways </dc:title>
  <dc:creator>Sam Foster</dc:creator>
  <cp:lastModifiedBy>Sam Foster</cp:lastModifiedBy>
  <cp:revision>1</cp:revision>
  <dcterms:created xsi:type="dcterms:W3CDTF">2019-11-07T06:21:26Z</dcterms:created>
  <dcterms:modified xsi:type="dcterms:W3CDTF">2019-11-07T06:23:20Z</dcterms:modified>
</cp:coreProperties>
</file>