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2"/>
  </p:notesMasterIdLst>
  <p:handoutMasterIdLst>
    <p:handoutMasterId r:id="rId23"/>
  </p:handoutMasterIdLst>
  <p:sldIdLst>
    <p:sldId id="258" r:id="rId2"/>
    <p:sldId id="259" r:id="rId3"/>
    <p:sldId id="260" r:id="rId4"/>
    <p:sldId id="261" r:id="rId5"/>
    <p:sldId id="270" r:id="rId6"/>
    <p:sldId id="271" r:id="rId7"/>
    <p:sldId id="272" r:id="rId8"/>
    <p:sldId id="273" r:id="rId9"/>
    <p:sldId id="274" r:id="rId10"/>
    <p:sldId id="275" r:id="rId11"/>
    <p:sldId id="269" r:id="rId12"/>
    <p:sldId id="276" r:id="rId13"/>
    <p:sldId id="277" r:id="rId14"/>
    <p:sldId id="267" r:id="rId15"/>
    <p:sldId id="268" r:id="rId16"/>
    <p:sldId id="278" r:id="rId17"/>
    <p:sldId id="279" r:id="rId18"/>
    <p:sldId id="280" r:id="rId19"/>
    <p:sldId id="262" r:id="rId20"/>
    <p:sldId id="266" r:id="rId2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357"/>
    <p:restoredTop sz="96098"/>
  </p:normalViewPr>
  <p:slideViewPr>
    <p:cSldViewPr snapToGrid="0" snapToObjects="1">
      <p:cViewPr varScale="1">
        <p:scale>
          <a:sx n="75" d="100"/>
          <a:sy n="75" d="100"/>
        </p:scale>
        <p:origin x="176" y="512"/>
      </p:cViewPr>
      <p:guideLst/>
    </p:cSldViewPr>
  </p:slideViewPr>
  <p:notesTextViewPr>
    <p:cViewPr>
      <p:scale>
        <a:sx n="1" d="1"/>
        <a:sy n="1" d="1"/>
      </p:scale>
      <p:origin x="0" y="0"/>
    </p:cViewPr>
  </p:notesTextViewPr>
  <p:notesViewPr>
    <p:cSldViewPr snapToGrid="0" snapToObjects="1">
      <p:cViewPr varScale="1">
        <p:scale>
          <a:sx n="95" d="100"/>
          <a:sy n="95" d="100"/>
        </p:scale>
        <p:origin x="2512"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C2A6D0-5D39-664E-AE73-15BB849394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584BB5E9-8DAD-A04E-9691-81BB78297DD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8ADA93F-E7DF-6F4A-8E56-B48E845A5391}" type="datetimeFigureOut">
              <a:rPr lang="en-US"/>
              <a:pPr>
                <a:defRPr/>
              </a:pPr>
              <a:t>10/28/21</a:t>
            </a:fld>
            <a:endParaRPr lang="en-US"/>
          </a:p>
        </p:txBody>
      </p:sp>
      <p:sp>
        <p:nvSpPr>
          <p:cNvPr id="4" name="Footer Placeholder 3">
            <a:extLst>
              <a:ext uri="{FF2B5EF4-FFF2-40B4-BE49-F238E27FC236}">
                <a16:creationId xmlns:a16="http://schemas.microsoft.com/office/drawing/2014/main" id="{2EA98972-4EA1-A742-B357-2CF743B923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a:t>ASCCC Academic Academy 2020</a:t>
            </a:r>
          </a:p>
        </p:txBody>
      </p:sp>
      <p:sp>
        <p:nvSpPr>
          <p:cNvPr id="5" name="Slide Number Placeholder 4">
            <a:extLst>
              <a:ext uri="{FF2B5EF4-FFF2-40B4-BE49-F238E27FC236}">
                <a16:creationId xmlns:a16="http://schemas.microsoft.com/office/drawing/2014/main" id="{C1DBA76E-688F-0F4E-BA30-6790D10ABA4E}"/>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48D268D4-1DCC-C64C-A18E-8FC5FEA5067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67A6A58-33A5-6B4F-A3A0-194E6FC30BB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33DC095B-F663-5447-9453-A245D06CE5B0}"/>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0264C6E-3E86-7840-8CB1-62BD7FCE4DB1}" type="datetimeFigureOut">
              <a:rPr lang="en-US"/>
              <a:pPr>
                <a:defRPr/>
              </a:pPr>
              <a:t>10/28/21</a:t>
            </a:fld>
            <a:endParaRPr lang="en-US"/>
          </a:p>
        </p:txBody>
      </p:sp>
      <p:sp>
        <p:nvSpPr>
          <p:cNvPr id="4" name="Slide Image Placeholder 3">
            <a:extLst>
              <a:ext uri="{FF2B5EF4-FFF2-40B4-BE49-F238E27FC236}">
                <a16:creationId xmlns:a16="http://schemas.microsoft.com/office/drawing/2014/main" id="{B723C4E8-3F4D-D04A-BAF8-651E54DF1BBB}"/>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570532E2-2D0B-2C42-BFE7-00EA5CF50166}"/>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3E5ACFC-B433-704A-BFA9-4F462171B37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a:t>ASCCC Academic Academy 2020</a:t>
            </a:r>
          </a:p>
        </p:txBody>
      </p:sp>
      <p:sp>
        <p:nvSpPr>
          <p:cNvPr id="7" name="Slide Number Placeholder 6">
            <a:extLst>
              <a:ext uri="{FF2B5EF4-FFF2-40B4-BE49-F238E27FC236}">
                <a16:creationId xmlns:a16="http://schemas.microsoft.com/office/drawing/2014/main" id="{02EA6DDD-C8E9-444B-A973-CAFAFDD95C8A}"/>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C8C0C864-278B-374A-A6F0-4CEE3ADE8FE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6319158" y="2752853"/>
            <a:ext cx="5502727" cy="3725893"/>
          </a:xfrm>
        </p:spPr>
        <p:txBody>
          <a:bodyPr>
            <a:normAutofit/>
          </a:bodyPr>
          <a:lstStyle>
            <a:lvl1pPr algn="ctr">
              <a:lnSpc>
                <a:spcPct val="100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830343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alternat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391886" y="947057"/>
            <a:ext cx="4359729" cy="5535386"/>
          </a:xfrm>
        </p:spPr>
        <p:txBody>
          <a:bodyPr>
            <a:normAutofit/>
          </a:bodyPr>
          <a:lstStyle>
            <a:lvl1pPr algn="ctr">
              <a:lnSpc>
                <a:spcPct val="100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23972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Section Slide 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4F7D80-DBC0-904C-9E65-7A36551C7DFA}"/>
              </a:ext>
            </a:extLst>
          </p:cNvPr>
          <p:cNvPicPr>
            <a:picLocks noChangeAspect="1"/>
          </p:cNvPicPr>
          <p:nvPr userDrawn="1"/>
        </p:nvPicPr>
        <p:blipFill>
          <a:blip r:embed="rId2"/>
          <a:stretch>
            <a:fillRect/>
          </a:stretch>
        </p:blipFill>
        <p:spPr>
          <a:xfrm>
            <a:off x="370" y="1588"/>
            <a:ext cx="4007698" cy="6923087"/>
          </a:xfrm>
          <a:prstGeom prst="rect">
            <a:avLst/>
          </a:prstGeom>
          <a:effectLst>
            <a:outerShdw blurRad="190500" dist="38100" algn="l" rotWithShape="0">
              <a:prstClr val="black">
                <a:alpha val="40000"/>
              </a:prstClr>
            </a:outerShdw>
          </a:effectLst>
        </p:spPr>
      </p:pic>
      <p:sp>
        <p:nvSpPr>
          <p:cNvPr id="6" name="Rectangle 5">
            <a:extLst>
              <a:ext uri="{FF2B5EF4-FFF2-40B4-BE49-F238E27FC236}">
                <a16:creationId xmlns:a16="http://schemas.microsoft.com/office/drawing/2014/main" id="{9F958F44-9432-314D-AE33-ACB262C2D300}"/>
              </a:ext>
            </a:extLst>
          </p:cNvPr>
          <p:cNvSpPr/>
          <p:nvPr userDrawn="1"/>
        </p:nvSpPr>
        <p:spPr>
          <a:xfrm>
            <a:off x="370" y="1133475"/>
            <a:ext cx="4007698" cy="4614182"/>
          </a:xfrm>
          <a:prstGeom prst="rect">
            <a:avLst/>
          </a:prstGeom>
          <a:solidFill>
            <a:schemeClr val="accent5">
              <a:alpha val="25000"/>
            </a:schemeClr>
          </a:solidFill>
          <a:ln>
            <a:noFill/>
          </a:ln>
          <a:effectLst>
            <a:outerShdw blurRad="393700" dir="11400000" sx="1000" sy="1000" algn="ctr" rotWithShape="0">
              <a:schemeClr val="tx2"/>
            </a:outerShdw>
            <a:softEdge rad="254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endParaRPr>
          </a:p>
        </p:txBody>
      </p:sp>
      <p:pic>
        <p:nvPicPr>
          <p:cNvPr id="8" name="Picture 7">
            <a:extLst>
              <a:ext uri="{FF2B5EF4-FFF2-40B4-BE49-F238E27FC236}">
                <a16:creationId xmlns:a16="http://schemas.microsoft.com/office/drawing/2014/main" id="{2E307029-25B3-4242-91F6-1E629F750B0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60863"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7885" y="1335091"/>
            <a:ext cx="3583461" cy="1611995"/>
          </a:xfrm>
        </p:spPr>
        <p:txBody>
          <a:bodyPr anchor="b">
            <a:normAutofit/>
          </a:bodyPr>
          <a:lstStyle>
            <a:lvl1pPr algn="ctr">
              <a:defRPr sz="36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4356705" y="1335091"/>
            <a:ext cx="6672648" cy="4890128"/>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a:defRPr sz="22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p:nvPr>
        </p:nvSpPr>
        <p:spPr>
          <a:xfrm>
            <a:off x="227885" y="2947086"/>
            <a:ext cx="3583461" cy="2575824"/>
          </a:xfrm>
          <a:ln>
            <a:noFill/>
          </a:ln>
        </p:spPr>
        <p:txBody>
          <a:bodyPr>
            <a:normAutofit/>
          </a:bodyPr>
          <a:lstStyle>
            <a:lvl1pPr marL="0" indent="0" algn="ctr">
              <a:buNone/>
              <a:defRPr sz="26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Slide Number Placeholder 6">
            <a:extLst>
              <a:ext uri="{FF2B5EF4-FFF2-40B4-BE49-F238E27FC236}">
                <a16:creationId xmlns:a16="http://schemas.microsoft.com/office/drawing/2014/main" id="{2973C2A9-E941-1945-8517-AD68E5C2C4B7}"/>
              </a:ext>
            </a:extLst>
          </p:cNvPr>
          <p:cNvSpPr>
            <a:spLocks noGrp="1"/>
          </p:cNvSpPr>
          <p:nvPr>
            <p:ph type="sldNum" sz="quarter" idx="10"/>
          </p:nvPr>
        </p:nvSpPr>
        <p:spPr>
          <a:xfrm>
            <a:off x="9890125" y="6356350"/>
            <a:ext cx="1143000" cy="368300"/>
          </a:xfrm>
        </p:spPr>
        <p:txBody>
          <a:bodyPr/>
          <a:lstStyle>
            <a:lvl1pPr>
              <a:defRPr/>
            </a:lvl1pPr>
          </a:lstStyle>
          <a:p>
            <a:pPr>
              <a:defRPr/>
            </a:pPr>
            <a:fld id="{BA612EA7-8AF5-6D4A-BB65-EDB273F44EC3}" type="slidenum">
              <a:rPr lang="en-US" altLang="en-US"/>
              <a:pPr>
                <a:defRPr/>
              </a:pPr>
              <a:t>‹#›</a:t>
            </a:fld>
            <a:endParaRPr lang="en-US" altLang="en-US"/>
          </a:p>
        </p:txBody>
      </p:sp>
      <p:sp>
        <p:nvSpPr>
          <p:cNvPr id="10" name="Rectangle 9">
            <a:extLst>
              <a:ext uri="{FF2B5EF4-FFF2-40B4-BE49-F238E27FC236}">
                <a16:creationId xmlns:a16="http://schemas.microsoft.com/office/drawing/2014/main" id="{E6D6B82C-039A-6E43-97A5-CAA12C1E5213}"/>
              </a:ext>
            </a:extLst>
          </p:cNvPr>
          <p:cNvSpPr/>
          <p:nvPr userDrawn="1"/>
        </p:nvSpPr>
        <p:spPr>
          <a:xfrm>
            <a:off x="11377991" y="0"/>
            <a:ext cx="814010" cy="6858000"/>
          </a:xfrm>
          <a:prstGeom prst="rect">
            <a:avLst/>
          </a:prstGeom>
          <a:gradFill flip="none" rotWithShape="1">
            <a:gsLst>
              <a:gs pos="77000">
                <a:srgbClr val="B4E4E0"/>
              </a:gs>
              <a:gs pos="25000">
                <a:srgbClr val="6DD5E5"/>
              </a:gs>
              <a:gs pos="100000">
                <a:srgbClr val="F0F1DC"/>
              </a:gs>
            </a:gsLst>
            <a:lin ang="198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3690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2 Column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C19392-FD29-8D49-8560-1C7E7F1D967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7938"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E21365F-1657-3C40-90EB-F6DD9D95DB2D}"/>
              </a:ext>
            </a:extLst>
          </p:cNvPr>
          <p:cNvPicPr>
            <a:picLocks noChangeAspect="1"/>
          </p:cNvPicPr>
          <p:nvPr userDrawn="1"/>
        </p:nvPicPr>
        <p:blipFill>
          <a:blip r:embed="rId3"/>
          <a:stretch>
            <a:fillRect/>
          </a:stretch>
        </p:blipFill>
        <p:spPr>
          <a:xfrm>
            <a:off x="0" y="2646"/>
            <a:ext cx="822325" cy="6852708"/>
          </a:xfrm>
          <a:prstGeom prst="rect">
            <a:avLst/>
          </a:prstGeom>
          <a:effectLst>
            <a:outerShdw blurRad="190500" dist="38100" algn="ctr" rotWithShape="0">
              <a:srgbClr val="000000">
                <a:alpha val="40000"/>
              </a:srgbClr>
            </a:outerShdw>
          </a:effectLst>
        </p:spPr>
      </p:pic>
      <p:sp>
        <p:nvSpPr>
          <p:cNvPr id="2" name="Title 1"/>
          <p:cNvSpPr>
            <a:spLocks noGrp="1"/>
          </p:cNvSpPr>
          <p:nvPr>
            <p:ph type="title"/>
          </p:nvPr>
        </p:nvSpPr>
        <p:spPr>
          <a:xfrm>
            <a:off x="1277650" y="365125"/>
            <a:ext cx="10046043" cy="1325563"/>
          </a:xfrm>
        </p:spPr>
        <p:txBody>
          <a:bodyPr anchor="b">
            <a:normAutofit/>
          </a:bodyPr>
          <a:lstStyle>
            <a:lvl1pPr>
              <a:defRPr sz="3600">
                <a:solidFill>
                  <a:schemeClr val="tx2"/>
                </a:solidFill>
              </a:defRPr>
            </a:lvl1pPr>
          </a:lstStyle>
          <a:p>
            <a:r>
              <a:rPr lang="en-US"/>
              <a:t>Click to edit Master title style</a:t>
            </a:r>
            <a:endParaRPr lang="en-US" dirty="0"/>
          </a:p>
        </p:txBody>
      </p:sp>
      <p:sp>
        <p:nvSpPr>
          <p:cNvPr id="4" name="Content Placeholder 3"/>
          <p:cNvSpPr>
            <a:spLocks noGrp="1"/>
          </p:cNvSpPr>
          <p:nvPr>
            <p:ph sz="half" idx="2"/>
          </p:nvPr>
        </p:nvSpPr>
        <p:spPr>
          <a:xfrm>
            <a:off x="1277650" y="1798320"/>
            <a:ext cx="4922537" cy="439134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4"/>
          </p:nvPr>
        </p:nvSpPr>
        <p:spPr>
          <a:xfrm>
            <a:off x="6388259" y="1798320"/>
            <a:ext cx="4948881" cy="439134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8" name="Slide Number Placeholder 12">
            <a:extLst>
              <a:ext uri="{FF2B5EF4-FFF2-40B4-BE49-F238E27FC236}">
                <a16:creationId xmlns:a16="http://schemas.microsoft.com/office/drawing/2014/main" id="{577BBE42-6646-574A-8F8F-061779CCC8C6}"/>
              </a:ext>
            </a:extLst>
          </p:cNvPr>
          <p:cNvSpPr>
            <a:spLocks noGrp="1"/>
          </p:cNvSpPr>
          <p:nvPr>
            <p:ph type="sldNum" sz="quarter" idx="10"/>
          </p:nvPr>
        </p:nvSpPr>
        <p:spPr/>
        <p:txBody>
          <a:bodyPr/>
          <a:lstStyle>
            <a:lvl1pPr>
              <a:defRPr/>
            </a:lvl1pPr>
          </a:lstStyle>
          <a:p>
            <a:pPr>
              <a:defRPr/>
            </a:pPr>
            <a:fld id="{ACC24514-134D-334B-9247-30111F82FF65}" type="slidenum">
              <a:rPr lang="en-US" altLang="en-US"/>
              <a:pPr>
                <a:defRPr/>
              </a:pPr>
              <a:t>‹#›</a:t>
            </a:fld>
            <a:endParaRPr lang="en-US" altLang="en-US"/>
          </a:p>
        </p:txBody>
      </p:sp>
    </p:spTree>
    <p:extLst>
      <p:ext uri="{BB962C8B-B14F-4D97-AF65-F5344CB8AC3E}">
        <p14:creationId xmlns:p14="http://schemas.microsoft.com/office/powerpoint/2010/main" val="3500531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Column Slide">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DC406C7-C891-854D-B11C-9BA3F33D0C6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7938"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7650" y="365125"/>
            <a:ext cx="10046043" cy="1325563"/>
          </a:xfrm>
        </p:spPr>
        <p:txBody>
          <a:bodyPr anchor="b">
            <a:normAutofit/>
          </a:bodyPr>
          <a:lstStyle>
            <a:lvl1pPr>
              <a:defRPr sz="3600">
                <a:solidFill>
                  <a:schemeClr val="tx2"/>
                </a:solidFill>
              </a:defRPr>
            </a:lvl1pPr>
          </a:lstStyle>
          <a:p>
            <a:r>
              <a:rPr lang="en-US"/>
              <a:t>Click to edit Master title style</a:t>
            </a:r>
            <a:endParaRPr lang="en-US" dirty="0"/>
          </a:p>
        </p:txBody>
      </p:sp>
      <p:sp>
        <p:nvSpPr>
          <p:cNvPr id="11" name="Content Placeholder 2"/>
          <p:cNvSpPr>
            <a:spLocks noGrp="1"/>
          </p:cNvSpPr>
          <p:nvPr>
            <p:ph sz="half" idx="1"/>
          </p:nvPr>
        </p:nvSpPr>
        <p:spPr>
          <a:xfrm>
            <a:off x="1277650" y="1798320"/>
            <a:ext cx="10058400" cy="441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9">
            <a:extLst>
              <a:ext uri="{FF2B5EF4-FFF2-40B4-BE49-F238E27FC236}">
                <a16:creationId xmlns:a16="http://schemas.microsoft.com/office/drawing/2014/main" id="{BF1D28D4-0B63-4F49-885F-3C0F3FF9DDFD}"/>
              </a:ext>
            </a:extLst>
          </p:cNvPr>
          <p:cNvSpPr>
            <a:spLocks noGrp="1"/>
          </p:cNvSpPr>
          <p:nvPr>
            <p:ph type="sldNum" sz="quarter" idx="10"/>
          </p:nvPr>
        </p:nvSpPr>
        <p:spPr/>
        <p:txBody>
          <a:bodyPr/>
          <a:lstStyle>
            <a:lvl1pPr>
              <a:defRPr/>
            </a:lvl1pPr>
          </a:lstStyle>
          <a:p>
            <a:pPr>
              <a:defRPr/>
            </a:pPr>
            <a:fld id="{B3DECD38-FFDC-B946-A4F7-DDE361C58630}" type="slidenum">
              <a:rPr lang="en-US" altLang="en-US"/>
              <a:pPr>
                <a:defRPr/>
              </a:pPr>
              <a:t>‹#›</a:t>
            </a:fld>
            <a:endParaRPr lang="en-US" altLang="en-US"/>
          </a:p>
        </p:txBody>
      </p:sp>
      <p:pic>
        <p:nvPicPr>
          <p:cNvPr id="7" name="Picture 6">
            <a:extLst>
              <a:ext uri="{FF2B5EF4-FFF2-40B4-BE49-F238E27FC236}">
                <a16:creationId xmlns:a16="http://schemas.microsoft.com/office/drawing/2014/main" id="{6FBF5BDE-73CE-E04D-BC78-641C5C53E342}"/>
              </a:ext>
            </a:extLst>
          </p:cNvPr>
          <p:cNvPicPr>
            <a:picLocks noChangeAspect="1"/>
          </p:cNvPicPr>
          <p:nvPr userDrawn="1"/>
        </p:nvPicPr>
        <p:blipFill>
          <a:blip r:embed="rId3"/>
          <a:stretch>
            <a:fillRect/>
          </a:stretch>
        </p:blipFill>
        <p:spPr>
          <a:xfrm>
            <a:off x="0" y="2646"/>
            <a:ext cx="822325" cy="6852708"/>
          </a:xfrm>
          <a:prstGeom prst="rect">
            <a:avLst/>
          </a:prstGeom>
          <a:effectLst>
            <a:outerShdw blurRad="190500" dist="38100" algn="ctr" rotWithShape="0">
              <a:srgbClr val="000000">
                <a:alpha val="40000"/>
              </a:srgbClr>
            </a:outerShdw>
          </a:effectLst>
        </p:spPr>
      </p:pic>
    </p:spTree>
    <p:extLst>
      <p:ext uri="{BB962C8B-B14F-4D97-AF65-F5344CB8AC3E}">
        <p14:creationId xmlns:p14="http://schemas.microsoft.com/office/powerpoint/2010/main" val="1390661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1 Column Slide">
    <p:bg>
      <p:bgPr>
        <a:gradFill>
          <a:gsLst>
            <a:gs pos="50000">
              <a:schemeClr val="accent4"/>
            </a:gs>
            <a:gs pos="81000">
              <a:srgbClr val="B4E4E0">
                <a:alpha val="99000"/>
              </a:srgbClr>
            </a:gs>
            <a:gs pos="100000">
              <a:srgbClr val="F0F1DC"/>
            </a:gs>
          </a:gsLst>
          <a:lin ang="19800000" scaled="0"/>
        </a:gra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DC406C7-C891-854D-B11C-9BA3F33D0C6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7938"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7650" y="365125"/>
            <a:ext cx="10076150" cy="1325563"/>
          </a:xfrm>
        </p:spPr>
        <p:txBody>
          <a:bodyPr anchor="b">
            <a:normAutofit/>
          </a:bodyPr>
          <a:lstStyle>
            <a:lvl1pPr>
              <a:defRPr sz="3600">
                <a:solidFill>
                  <a:schemeClr val="bg1"/>
                </a:solidFill>
              </a:defRPr>
            </a:lvl1pPr>
          </a:lstStyle>
          <a:p>
            <a:r>
              <a:rPr lang="en-US"/>
              <a:t>Click to edit Master title style</a:t>
            </a:r>
            <a:endParaRPr lang="en-US" dirty="0"/>
          </a:p>
        </p:txBody>
      </p:sp>
      <p:sp>
        <p:nvSpPr>
          <p:cNvPr id="11" name="Content Placeholder 2"/>
          <p:cNvSpPr>
            <a:spLocks noGrp="1"/>
          </p:cNvSpPr>
          <p:nvPr>
            <p:ph sz="half" idx="1"/>
          </p:nvPr>
        </p:nvSpPr>
        <p:spPr>
          <a:xfrm>
            <a:off x="1277650" y="1798320"/>
            <a:ext cx="10076150" cy="4419600"/>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9">
            <a:extLst>
              <a:ext uri="{FF2B5EF4-FFF2-40B4-BE49-F238E27FC236}">
                <a16:creationId xmlns:a16="http://schemas.microsoft.com/office/drawing/2014/main" id="{BF1D28D4-0B63-4F49-885F-3C0F3FF9DDFD}"/>
              </a:ext>
            </a:extLst>
          </p:cNvPr>
          <p:cNvSpPr>
            <a:spLocks noGrp="1"/>
          </p:cNvSpPr>
          <p:nvPr>
            <p:ph type="sldNum" sz="quarter" idx="10"/>
          </p:nvPr>
        </p:nvSpPr>
        <p:spPr/>
        <p:txBody>
          <a:bodyPr/>
          <a:lstStyle>
            <a:lvl1pPr>
              <a:defRPr/>
            </a:lvl1pPr>
          </a:lstStyle>
          <a:p>
            <a:pPr>
              <a:defRPr/>
            </a:pPr>
            <a:fld id="{B3DECD38-FFDC-B946-A4F7-DDE361C58630}" type="slidenum">
              <a:rPr lang="en-US" altLang="en-US"/>
              <a:pPr>
                <a:defRPr/>
              </a:pPr>
              <a:t>‹#›</a:t>
            </a:fld>
            <a:endParaRPr lang="en-US" altLang="en-US"/>
          </a:p>
        </p:txBody>
      </p:sp>
    </p:spTree>
    <p:extLst>
      <p:ext uri="{BB962C8B-B14F-4D97-AF65-F5344CB8AC3E}">
        <p14:creationId xmlns:p14="http://schemas.microsoft.com/office/powerpoint/2010/main" val="3563358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64D85B75-C2A5-1348-BA29-5AC2B5B45E1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7938"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a:extLst>
              <a:ext uri="{FF2B5EF4-FFF2-40B4-BE49-F238E27FC236}">
                <a16:creationId xmlns:a16="http://schemas.microsoft.com/office/drawing/2014/main" id="{71E71348-A66C-BF47-901E-578BE3ECBFBC}"/>
              </a:ext>
            </a:extLst>
          </p:cNvPr>
          <p:cNvSpPr>
            <a:spLocks noGrp="1"/>
          </p:cNvSpPr>
          <p:nvPr>
            <p:ph type="sldNum" sz="quarter" idx="10"/>
          </p:nvPr>
        </p:nvSpPr>
        <p:spPr>
          <a:xfrm>
            <a:off x="10298113" y="6356350"/>
            <a:ext cx="1055687" cy="365125"/>
          </a:xfrm>
        </p:spPr>
        <p:txBody>
          <a:bodyPr/>
          <a:lstStyle>
            <a:lvl1pPr>
              <a:defRPr/>
            </a:lvl1pPr>
          </a:lstStyle>
          <a:p>
            <a:pPr>
              <a:defRPr/>
            </a:pPr>
            <a:fld id="{D5D2CB04-307F-394D-9421-4C7BD16D86F1}" type="slidenum">
              <a:rPr lang="en-US" altLang="en-US"/>
              <a:pPr>
                <a:defRPr/>
              </a:pPr>
              <a:t>‹#›</a:t>
            </a:fld>
            <a:endParaRPr lang="en-US" altLang="en-US"/>
          </a:p>
        </p:txBody>
      </p:sp>
    </p:spTree>
    <p:extLst>
      <p:ext uri="{BB962C8B-B14F-4D97-AF65-F5344CB8AC3E}">
        <p14:creationId xmlns:p14="http://schemas.microsoft.com/office/powerpoint/2010/main" val="111633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6F429E9-F1BC-924F-A832-CDCEB5407F00}"/>
              </a:ext>
            </a:extLst>
          </p:cNvPr>
          <p:cNvSpPr>
            <a:spLocks noGrp="1" noChangeArrowheads="1"/>
          </p:cNvSpPr>
          <p:nvPr>
            <p:ph type="title"/>
          </p:nvPr>
        </p:nvSpPr>
        <p:spPr bwMode="auto">
          <a:xfrm>
            <a:off x="1277938" y="365125"/>
            <a:ext cx="1007586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7" name="Text Placeholder 2">
            <a:extLst>
              <a:ext uri="{FF2B5EF4-FFF2-40B4-BE49-F238E27FC236}">
                <a16:creationId xmlns:a16="http://schemas.microsoft.com/office/drawing/2014/main" id="{D87FE5A2-9799-5641-B170-D4D046B0495A}"/>
              </a:ext>
            </a:extLst>
          </p:cNvPr>
          <p:cNvSpPr>
            <a:spLocks noGrp="1" noChangeArrowheads="1"/>
          </p:cNvSpPr>
          <p:nvPr>
            <p:ph type="body" idx="1"/>
          </p:nvPr>
        </p:nvSpPr>
        <p:spPr bwMode="auto">
          <a:xfrm>
            <a:off x="1289050" y="1825625"/>
            <a:ext cx="1006475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 Remember to ad alt text to all imported graphics and images.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 name="Slide Number Placeholder 14">
            <a:extLst>
              <a:ext uri="{FF2B5EF4-FFF2-40B4-BE49-F238E27FC236}">
                <a16:creationId xmlns:a16="http://schemas.microsoft.com/office/drawing/2014/main" id="{16EC4CEF-8B82-7242-84B1-FF9D2B43C7DD}"/>
              </a:ext>
            </a:extLst>
          </p:cNvPr>
          <p:cNvSpPr>
            <a:spLocks noGrp="1"/>
          </p:cNvSpPr>
          <p:nvPr>
            <p:ph type="sldNum" sz="quarter" idx="4"/>
          </p:nvPr>
        </p:nvSpPr>
        <p:spPr>
          <a:xfrm>
            <a:off x="10437813" y="6356350"/>
            <a:ext cx="915987" cy="365125"/>
          </a:xfrm>
          <a:prstGeom prst="rect">
            <a:avLst/>
          </a:prstGeom>
        </p:spPr>
        <p:txBody>
          <a:bodyPr vert="horz" wrap="square" lIns="91440" tIns="45720" rIns="0" bIns="45720" numCol="1" anchor="ctr" anchorCtr="0" compatLnSpc="1">
            <a:prstTxWarp prst="textNoShape">
              <a:avLst/>
            </a:prstTxWarp>
          </a:bodyPr>
          <a:lstStyle>
            <a:lvl1pPr algn="r" eaLnBrk="1" hangingPunct="1">
              <a:defRPr sz="1200">
                <a:solidFill>
                  <a:srgbClr val="7F7F7F"/>
                </a:solidFill>
              </a:defRPr>
            </a:lvl1pPr>
          </a:lstStyle>
          <a:p>
            <a:pPr>
              <a:defRPr/>
            </a:pPr>
            <a:fld id="{8398C44E-10D6-8241-94A7-2F5A39EDCE3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89" r:id="rId1"/>
    <p:sldLayoutId id="2147483784" r:id="rId2"/>
    <p:sldLayoutId id="2147483785" r:id="rId3"/>
    <p:sldLayoutId id="2147483786" r:id="rId4"/>
    <p:sldLayoutId id="2147483787" r:id="rId5"/>
    <p:sldLayoutId id="2147483790" r:id="rId6"/>
    <p:sldLayoutId id="2147483788" r:id="rId7"/>
  </p:sldLayoutIdLst>
  <p:hf hdr="0" dt="0"/>
  <p:txStyles>
    <p:titleStyle>
      <a:lvl1pPr algn="l" rtl="0" eaLnBrk="1" fontAlgn="base" hangingPunct="1">
        <a:lnSpc>
          <a:spcPct val="90000"/>
        </a:lnSpc>
        <a:spcBef>
          <a:spcPct val="0"/>
        </a:spcBef>
        <a:spcAft>
          <a:spcPct val="0"/>
        </a:spcAft>
        <a:defRPr sz="4400" kern="1200">
          <a:solidFill>
            <a:schemeClr val="tx2"/>
          </a:solidFill>
          <a:latin typeface="Palatino" pitchFamily="2" charset="77"/>
          <a:ea typeface="Palatino" pitchFamily="2" charset="77"/>
          <a:cs typeface="Palatino" pitchFamily="2" charset="77"/>
        </a:defRPr>
      </a:lvl1pPr>
      <a:lvl2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2pPr>
      <a:lvl3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3pPr>
      <a:lvl4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4pPr>
      <a:lvl5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5pPr>
      <a:lvl6pPr marL="4572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6pPr>
      <a:lvl7pPr marL="9144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7pPr>
      <a:lvl8pPr marL="13716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8pPr>
      <a:lvl9pPr marL="18288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400" kern="1200">
          <a:solidFill>
            <a:srgbClr val="404040"/>
          </a:solidFill>
          <a:latin typeface="+mj-lt"/>
          <a:ea typeface="+mn-ea"/>
          <a:cs typeface="Gill Sans" panose="020B0502020104020203" pitchFamily="34" charset="-79"/>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200" kern="1200">
          <a:solidFill>
            <a:srgbClr val="404040"/>
          </a:solidFill>
          <a:latin typeface="+mj-lt"/>
          <a:ea typeface="+mn-ea"/>
          <a:cs typeface="Gill Sans" panose="020B0502020104020203" pitchFamily="34" charset="-79"/>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404040"/>
          </a:solidFill>
          <a:latin typeface="+mj-lt"/>
          <a:ea typeface="+mn-ea"/>
          <a:cs typeface="Gill Sans" panose="020B0502020104020203" pitchFamily="34" charset="-79"/>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mj-lt"/>
          <a:ea typeface="+mn-ea"/>
          <a:cs typeface="Gill Sans" panose="020B0502020104020203" pitchFamily="34" charset="-79"/>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mj-lt"/>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foundationccc.org/What-We-Do/Student-Success/California-Guided-Pathways-Project" TargetMode="External"/><Relationship Id="rId2" Type="http://schemas.openxmlformats.org/officeDocument/2006/relationships/hyperlink" Target="https://www.cccco.edu/College-Professionals/Guided-Pathways/regional-coordinators-list" TargetMode="Externa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hyperlink" Target="https://leginfo.legislature.ca.gov/faces/billTextClient.xhtml?bill_id=202120220AB928" TargetMode="Externa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hyperlink" Target="https://leginfo.legislature.ca.gov/faces/billNavClient.xhtml?bill_id=202120220AB1111" TargetMode="Externa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hyperlink" Target="https://icangotocollege.com/associate-degree-for-transfer?sitekey=adegree&amp;sitekey=adegree" TargetMode="External"/><Relationship Id="rId3" Type="http://schemas.openxmlformats.org/officeDocument/2006/relationships/hyperlink" Target="https://www.c-id.net/" TargetMode="External"/><Relationship Id="rId7" Type="http://schemas.openxmlformats.org/officeDocument/2006/relationships/hyperlink" Target="https://aiccu.edu/page/transfer" TargetMode="External"/><Relationship Id="rId2" Type="http://schemas.openxmlformats.org/officeDocument/2006/relationships/hyperlink" Target="https://asccc.org/transfer-alignment-project" TargetMode="External"/><Relationship Id="rId1" Type="http://schemas.openxmlformats.org/officeDocument/2006/relationships/slideLayout" Target="../slideLayouts/slideLayout5.xml"/><Relationship Id="rId6" Type="http://schemas.openxmlformats.org/officeDocument/2006/relationships/hyperlink" Target="https://admission.universityofcalifornia.edu/admission-requirements/transfer-requirements/" TargetMode="External"/><Relationship Id="rId5" Type="http://schemas.openxmlformats.org/officeDocument/2006/relationships/hyperlink" Target="https://www.calstate.edu/apply/transfer" TargetMode="External"/><Relationship Id="rId10" Type="http://schemas.openxmlformats.org/officeDocument/2006/relationships/hyperlink" Target="mailto:info@asccc.org" TargetMode="External"/><Relationship Id="rId4" Type="http://schemas.openxmlformats.org/officeDocument/2006/relationships/hyperlink" Target="https://icangotocollege.com/associate-degree-for-transfer" TargetMode="External"/><Relationship Id="rId9" Type="http://schemas.openxmlformats.org/officeDocument/2006/relationships/hyperlink" Target="https://asccc.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hyperlink" Target="https://asccc.org/transfer-alignment-project"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hyperlink" Target="https://asccc.org/resolutions/aligning-transfer-pathways-california-state-university-and-university-california-systems" TargetMode="Externa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53937-10F7-EC46-9811-5096C6887B40}"/>
              </a:ext>
            </a:extLst>
          </p:cNvPr>
          <p:cNvSpPr>
            <a:spLocks noGrp="1"/>
          </p:cNvSpPr>
          <p:nvPr>
            <p:ph type="title"/>
          </p:nvPr>
        </p:nvSpPr>
        <p:spPr/>
        <p:txBody>
          <a:bodyPr/>
          <a:lstStyle/>
          <a:p>
            <a:r>
              <a:rPr lang="en-US" b="1" dirty="0">
                <a:solidFill>
                  <a:schemeClr val="accent2">
                    <a:lumMod val="60000"/>
                    <a:lumOff val="40000"/>
                  </a:schemeClr>
                </a:solidFill>
              </a:rPr>
              <a:t>Transfer – Leading the Effort to Create Effective Opportunities</a:t>
            </a:r>
            <a:br>
              <a:rPr lang="en-US" b="1" dirty="0">
                <a:solidFill>
                  <a:schemeClr val="accent2">
                    <a:lumMod val="60000"/>
                    <a:lumOff val="40000"/>
                  </a:schemeClr>
                </a:solidFill>
              </a:rPr>
            </a:br>
            <a:br>
              <a:rPr lang="en-US" dirty="0"/>
            </a:br>
            <a:r>
              <a:rPr lang="en-US" sz="1800" dirty="0">
                <a:solidFill>
                  <a:schemeClr val="accent4">
                    <a:lumMod val="40000"/>
                    <a:lumOff val="60000"/>
                  </a:schemeClr>
                </a:solidFill>
              </a:rPr>
              <a:t>Friday, November 5 | 2:30-3:45</a:t>
            </a:r>
          </a:p>
        </p:txBody>
      </p:sp>
    </p:spTree>
    <p:extLst>
      <p:ext uri="{BB962C8B-B14F-4D97-AF65-F5344CB8AC3E}">
        <p14:creationId xmlns:p14="http://schemas.microsoft.com/office/powerpoint/2010/main" val="4257977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EEC7B-57FA-5947-ACC7-C730E3D3A742}"/>
              </a:ext>
            </a:extLst>
          </p:cNvPr>
          <p:cNvSpPr>
            <a:spLocks noGrp="1"/>
          </p:cNvSpPr>
          <p:nvPr>
            <p:ph type="title"/>
          </p:nvPr>
        </p:nvSpPr>
        <p:spPr>
          <a:xfrm>
            <a:off x="1303867" y="365125"/>
            <a:ext cx="10019826" cy="1017059"/>
          </a:xfrm>
        </p:spPr>
        <p:txBody>
          <a:bodyPr anchor="ctr"/>
          <a:lstStyle/>
          <a:p>
            <a:pPr algn="ctr"/>
            <a:r>
              <a:rPr lang="en-US" b="1" dirty="0"/>
              <a:t>Transfer Alignment Project Workgroup</a:t>
            </a:r>
          </a:p>
        </p:txBody>
      </p:sp>
      <p:sp>
        <p:nvSpPr>
          <p:cNvPr id="3" name="Content Placeholder 2">
            <a:extLst>
              <a:ext uri="{FF2B5EF4-FFF2-40B4-BE49-F238E27FC236}">
                <a16:creationId xmlns:a16="http://schemas.microsoft.com/office/drawing/2014/main" id="{C63ABA06-3BBB-B74E-AB53-D8D9EFBA0AA3}"/>
              </a:ext>
            </a:extLst>
          </p:cNvPr>
          <p:cNvSpPr>
            <a:spLocks noGrp="1"/>
          </p:cNvSpPr>
          <p:nvPr>
            <p:ph sz="half" idx="1"/>
          </p:nvPr>
        </p:nvSpPr>
        <p:spPr>
          <a:xfrm>
            <a:off x="1778000" y="1557867"/>
            <a:ext cx="9558050" cy="4622800"/>
          </a:xfrm>
        </p:spPr>
        <p:txBody>
          <a:bodyPr/>
          <a:lstStyle/>
          <a:p>
            <a:r>
              <a:rPr lang="en-US" dirty="0" err="1"/>
              <a:t>Ginni</a:t>
            </a:r>
            <a:r>
              <a:rPr lang="en-US" dirty="0"/>
              <a:t> May (chair), ASCCC Vice President, ICW Chair</a:t>
            </a:r>
          </a:p>
          <a:p>
            <a:r>
              <a:rPr lang="en-US" dirty="0"/>
              <a:t>Eric Wada, C-ID Curriculum Director</a:t>
            </a:r>
          </a:p>
          <a:p>
            <a:r>
              <a:rPr lang="en-US" dirty="0"/>
              <a:t>Cheryl </a:t>
            </a:r>
            <a:r>
              <a:rPr lang="en-US" dirty="0" err="1"/>
              <a:t>Aschenbach</a:t>
            </a:r>
            <a:r>
              <a:rPr lang="en-US" dirty="0"/>
              <a:t>, ASCCC Secretary, TASSC Chair</a:t>
            </a:r>
          </a:p>
          <a:p>
            <a:r>
              <a:rPr lang="en-US" dirty="0"/>
              <a:t>LaTonya Parker, ASCCC Area D Representative, S&amp;P Chair</a:t>
            </a:r>
          </a:p>
          <a:p>
            <a:r>
              <a:rPr lang="en-US" dirty="0"/>
              <a:t>Karla Kirk, ASCCC North Representative, TASSC 2nd Chair</a:t>
            </a:r>
          </a:p>
          <a:p>
            <a:r>
              <a:rPr lang="en-US" dirty="0" err="1"/>
              <a:t>Krystinne</a:t>
            </a:r>
            <a:r>
              <a:rPr lang="en-US" dirty="0"/>
              <a:t> Mica, ASCCC Executive Director</a:t>
            </a:r>
          </a:p>
          <a:p>
            <a:pPr marL="0" indent="0">
              <a:buNone/>
            </a:pPr>
            <a:r>
              <a:rPr lang="en-US" i="1" dirty="0"/>
              <a:t>Pending appointments:</a:t>
            </a:r>
            <a:endParaRPr lang="en-US" dirty="0"/>
          </a:p>
          <a:p>
            <a:r>
              <a:rPr lang="en-US" i="1" dirty="0"/>
              <a:t>Articulation Officer</a:t>
            </a:r>
            <a:endParaRPr lang="en-US" dirty="0"/>
          </a:p>
          <a:p>
            <a:r>
              <a:rPr lang="en-US" i="1" dirty="0"/>
              <a:t>CSU Faculty member</a:t>
            </a:r>
            <a:endParaRPr lang="en-US" dirty="0"/>
          </a:p>
          <a:p>
            <a:r>
              <a:rPr lang="en-US" i="1" dirty="0"/>
              <a:t>UC Faculty member</a:t>
            </a:r>
            <a:endParaRPr lang="en-US" dirty="0"/>
          </a:p>
          <a:p>
            <a:endParaRPr lang="en-US" dirty="0"/>
          </a:p>
        </p:txBody>
      </p:sp>
      <p:sp>
        <p:nvSpPr>
          <p:cNvPr id="4" name="Slide Number Placeholder 3">
            <a:extLst>
              <a:ext uri="{FF2B5EF4-FFF2-40B4-BE49-F238E27FC236}">
                <a16:creationId xmlns:a16="http://schemas.microsoft.com/office/drawing/2014/main" id="{6353AE6F-AF38-6A4C-97B2-2FD97DD36B28}"/>
              </a:ext>
            </a:extLst>
          </p:cNvPr>
          <p:cNvSpPr>
            <a:spLocks noGrp="1"/>
          </p:cNvSpPr>
          <p:nvPr>
            <p:ph type="sldNum" sz="quarter" idx="10"/>
          </p:nvPr>
        </p:nvSpPr>
        <p:spPr/>
        <p:txBody>
          <a:bodyPr/>
          <a:lstStyle/>
          <a:p>
            <a:pPr>
              <a:defRPr/>
            </a:pPr>
            <a:fld id="{B3DECD38-FFDC-B946-A4F7-DDE361C58630}" type="slidenum">
              <a:rPr lang="en-US" altLang="en-US" smtClean="0"/>
              <a:pPr>
                <a:defRPr/>
              </a:pPr>
              <a:t>10</a:t>
            </a:fld>
            <a:endParaRPr lang="en-US" altLang="en-US"/>
          </a:p>
        </p:txBody>
      </p:sp>
    </p:spTree>
    <p:extLst>
      <p:ext uri="{BB962C8B-B14F-4D97-AF65-F5344CB8AC3E}">
        <p14:creationId xmlns:p14="http://schemas.microsoft.com/office/powerpoint/2010/main" val="2789744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2C4E8-3FCC-7340-B450-1151A742B565}"/>
              </a:ext>
            </a:extLst>
          </p:cNvPr>
          <p:cNvSpPr>
            <a:spLocks noGrp="1"/>
          </p:cNvSpPr>
          <p:nvPr>
            <p:ph type="title"/>
          </p:nvPr>
        </p:nvSpPr>
        <p:spPr>
          <a:xfrm>
            <a:off x="1277650" y="365125"/>
            <a:ext cx="10046043" cy="803275"/>
          </a:xfrm>
        </p:spPr>
        <p:txBody>
          <a:bodyPr anchor="ctr">
            <a:normAutofit fontScale="90000"/>
          </a:bodyPr>
          <a:lstStyle/>
          <a:p>
            <a:pPr algn="ctr"/>
            <a:r>
              <a:rPr lang="en-US" b="1" dirty="0"/>
              <a:t>State of Guided Pathways in the California Community Colleges</a:t>
            </a:r>
            <a:endParaRPr lang="en-US" dirty="0"/>
          </a:p>
        </p:txBody>
      </p:sp>
      <p:sp>
        <p:nvSpPr>
          <p:cNvPr id="3" name="Content Placeholder 2">
            <a:extLst>
              <a:ext uri="{FF2B5EF4-FFF2-40B4-BE49-F238E27FC236}">
                <a16:creationId xmlns:a16="http://schemas.microsoft.com/office/drawing/2014/main" id="{FDBBE5B9-4D2C-D144-95DF-34493072A751}"/>
              </a:ext>
            </a:extLst>
          </p:cNvPr>
          <p:cNvSpPr>
            <a:spLocks noGrp="1"/>
          </p:cNvSpPr>
          <p:nvPr>
            <p:ph sz="half" idx="1"/>
          </p:nvPr>
        </p:nvSpPr>
        <p:spPr>
          <a:xfrm>
            <a:off x="1277650" y="1286933"/>
            <a:ext cx="10058400" cy="4930987"/>
          </a:xfrm>
        </p:spPr>
        <p:txBody>
          <a:bodyPr/>
          <a:lstStyle/>
          <a:p>
            <a:r>
              <a:rPr lang="en-US" dirty="0"/>
              <a:t>In 2017, California 2017-18 Budget Act: $150M for the California Community Colleges Guided Pathways Grant Program (CCCGPGP) </a:t>
            </a:r>
          </a:p>
          <a:p>
            <a:pPr lvl="1"/>
            <a:r>
              <a:rPr lang="en-US" sz="1600" dirty="0"/>
              <a:t>Funds disseminated to college by the CCC Chancellor’s Office (less 10%)</a:t>
            </a:r>
          </a:p>
          <a:p>
            <a:pPr lvl="1"/>
            <a:r>
              <a:rPr lang="en-US" sz="1600" dirty="0"/>
              <a:t>Funds allocated: 25% first year, 30% second year,  25% third year, 10% fourth year, 10% fifth year</a:t>
            </a:r>
          </a:p>
          <a:p>
            <a:pPr lvl="1"/>
            <a:r>
              <a:rPr lang="en-US" sz="1600" dirty="0"/>
              <a:t>All funds must be spent by June 30, 2022</a:t>
            </a:r>
          </a:p>
          <a:p>
            <a:r>
              <a:rPr lang="en-US" dirty="0"/>
              <a:t>Chancellor’s Office </a:t>
            </a:r>
            <a:r>
              <a:rPr lang="en-US" dirty="0">
                <a:hlinkClick r:id="rId2"/>
              </a:rPr>
              <a:t>Guided Pathways Regional Coordinators </a:t>
            </a:r>
            <a:r>
              <a:rPr lang="en-US" dirty="0"/>
              <a:t>and other resources through the </a:t>
            </a:r>
            <a:r>
              <a:rPr lang="en-US" dirty="0">
                <a:hlinkClick r:id="rId3"/>
              </a:rPr>
              <a:t>Foundation of the California Community Colleges</a:t>
            </a:r>
            <a:endParaRPr lang="en-US" dirty="0"/>
          </a:p>
          <a:p>
            <a:r>
              <a:rPr lang="en-US" dirty="0"/>
              <a:t>ASCCC Guided Pathways Task Force: funding ended December 30, 2020</a:t>
            </a:r>
          </a:p>
          <a:p>
            <a:pPr lvl="1"/>
            <a:r>
              <a:rPr lang="en-US" sz="1500" dirty="0"/>
              <a:t>Integrated GP work and resources to ASCCC Standing Committees</a:t>
            </a:r>
          </a:p>
          <a:p>
            <a:pPr lvl="1"/>
            <a:r>
              <a:rPr lang="en-US" sz="1500" dirty="0"/>
              <a:t>GP resources still on ASCCC website</a:t>
            </a:r>
          </a:p>
          <a:p>
            <a:r>
              <a:rPr lang="en-US" dirty="0"/>
              <a:t>In 2021, The California 2021-22 Budget Act:  $50M to continue CCCGPGP</a:t>
            </a:r>
          </a:p>
          <a:p>
            <a:pPr lvl="1"/>
            <a:r>
              <a:rPr lang="en-US" sz="1500" dirty="0"/>
              <a:t>May be used for AB 928 (Berman, 2021) Implementation</a:t>
            </a:r>
          </a:p>
          <a:p>
            <a:endParaRPr lang="en-US" dirty="0"/>
          </a:p>
        </p:txBody>
      </p:sp>
      <p:sp>
        <p:nvSpPr>
          <p:cNvPr id="4" name="Slide Number Placeholder 3">
            <a:extLst>
              <a:ext uri="{FF2B5EF4-FFF2-40B4-BE49-F238E27FC236}">
                <a16:creationId xmlns:a16="http://schemas.microsoft.com/office/drawing/2014/main" id="{E7C7EBD3-E98E-7948-930B-10B4BC127253}"/>
              </a:ext>
            </a:extLst>
          </p:cNvPr>
          <p:cNvSpPr>
            <a:spLocks noGrp="1"/>
          </p:cNvSpPr>
          <p:nvPr>
            <p:ph type="sldNum" sz="quarter" idx="10"/>
          </p:nvPr>
        </p:nvSpPr>
        <p:spPr/>
        <p:txBody>
          <a:bodyPr/>
          <a:lstStyle/>
          <a:p>
            <a:pPr>
              <a:defRPr/>
            </a:pPr>
            <a:fld id="{B3DECD38-FFDC-B946-A4F7-DDE361C58630}" type="slidenum">
              <a:rPr lang="en-US" altLang="en-US" smtClean="0"/>
              <a:pPr>
                <a:defRPr/>
              </a:pPr>
              <a:t>11</a:t>
            </a:fld>
            <a:endParaRPr lang="en-US" altLang="en-US"/>
          </a:p>
        </p:txBody>
      </p:sp>
    </p:spTree>
    <p:extLst>
      <p:ext uri="{BB962C8B-B14F-4D97-AF65-F5344CB8AC3E}">
        <p14:creationId xmlns:p14="http://schemas.microsoft.com/office/powerpoint/2010/main" val="2609909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07804-E110-9F49-8242-EBE76188A29C}"/>
              </a:ext>
            </a:extLst>
          </p:cNvPr>
          <p:cNvSpPr>
            <a:spLocks noGrp="1"/>
          </p:cNvSpPr>
          <p:nvPr>
            <p:ph type="title"/>
          </p:nvPr>
        </p:nvSpPr>
        <p:spPr/>
        <p:txBody>
          <a:bodyPr anchor="ctr"/>
          <a:lstStyle/>
          <a:p>
            <a:pPr algn="ctr"/>
            <a:endParaRPr lang="en-US" b="1" dirty="0"/>
          </a:p>
        </p:txBody>
      </p:sp>
      <p:pic>
        <p:nvPicPr>
          <p:cNvPr id="5" name="Content Placeholder 4">
            <a:extLst>
              <a:ext uri="{FF2B5EF4-FFF2-40B4-BE49-F238E27FC236}">
                <a16:creationId xmlns:a16="http://schemas.microsoft.com/office/drawing/2014/main" id="{D50E430F-D2DE-F74E-8DE9-DDE2CC8CC4DB}"/>
              </a:ext>
            </a:extLst>
          </p:cNvPr>
          <p:cNvPicPr>
            <a:picLocks noGrp="1" noChangeAspect="1"/>
          </p:cNvPicPr>
          <p:nvPr>
            <p:ph sz="half" idx="1"/>
          </p:nvPr>
        </p:nvPicPr>
        <p:blipFill>
          <a:blip r:embed="rId2"/>
          <a:stretch>
            <a:fillRect/>
          </a:stretch>
        </p:blipFill>
        <p:spPr>
          <a:xfrm>
            <a:off x="972693" y="212816"/>
            <a:ext cx="10655956" cy="6326096"/>
          </a:xfrm>
          <a:prstGeom prst="rect">
            <a:avLst/>
          </a:prstGeom>
        </p:spPr>
      </p:pic>
      <p:sp>
        <p:nvSpPr>
          <p:cNvPr id="4" name="Slide Number Placeholder 3">
            <a:extLst>
              <a:ext uri="{FF2B5EF4-FFF2-40B4-BE49-F238E27FC236}">
                <a16:creationId xmlns:a16="http://schemas.microsoft.com/office/drawing/2014/main" id="{29D6A8DA-1E1F-4B4E-86F7-F78708FB0B28}"/>
              </a:ext>
            </a:extLst>
          </p:cNvPr>
          <p:cNvSpPr>
            <a:spLocks noGrp="1"/>
          </p:cNvSpPr>
          <p:nvPr>
            <p:ph type="sldNum" sz="quarter" idx="10"/>
          </p:nvPr>
        </p:nvSpPr>
        <p:spPr/>
        <p:txBody>
          <a:bodyPr/>
          <a:lstStyle/>
          <a:p>
            <a:pPr>
              <a:defRPr/>
            </a:pPr>
            <a:fld id="{B3DECD38-FFDC-B946-A4F7-DDE361C58630}" type="slidenum">
              <a:rPr lang="en-US" altLang="en-US" smtClean="0"/>
              <a:pPr>
                <a:defRPr/>
              </a:pPr>
              <a:t>12</a:t>
            </a:fld>
            <a:endParaRPr lang="en-US" altLang="en-US"/>
          </a:p>
        </p:txBody>
      </p:sp>
    </p:spTree>
    <p:extLst>
      <p:ext uri="{BB962C8B-B14F-4D97-AF65-F5344CB8AC3E}">
        <p14:creationId xmlns:p14="http://schemas.microsoft.com/office/powerpoint/2010/main" val="3497152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07804-E110-9F49-8242-EBE76188A29C}"/>
              </a:ext>
            </a:extLst>
          </p:cNvPr>
          <p:cNvSpPr>
            <a:spLocks noGrp="1"/>
          </p:cNvSpPr>
          <p:nvPr>
            <p:ph type="title"/>
          </p:nvPr>
        </p:nvSpPr>
        <p:spPr/>
        <p:txBody>
          <a:bodyPr anchor="ctr"/>
          <a:lstStyle/>
          <a:p>
            <a:pPr algn="ctr"/>
            <a:endParaRPr lang="en-US" b="1" dirty="0"/>
          </a:p>
        </p:txBody>
      </p:sp>
      <p:sp>
        <p:nvSpPr>
          <p:cNvPr id="4" name="Slide Number Placeholder 3">
            <a:extLst>
              <a:ext uri="{FF2B5EF4-FFF2-40B4-BE49-F238E27FC236}">
                <a16:creationId xmlns:a16="http://schemas.microsoft.com/office/drawing/2014/main" id="{29D6A8DA-1E1F-4B4E-86F7-F78708FB0B28}"/>
              </a:ext>
            </a:extLst>
          </p:cNvPr>
          <p:cNvSpPr>
            <a:spLocks noGrp="1"/>
          </p:cNvSpPr>
          <p:nvPr>
            <p:ph type="sldNum" sz="quarter" idx="10"/>
          </p:nvPr>
        </p:nvSpPr>
        <p:spPr/>
        <p:txBody>
          <a:bodyPr/>
          <a:lstStyle/>
          <a:p>
            <a:pPr>
              <a:defRPr/>
            </a:pPr>
            <a:fld id="{B3DECD38-FFDC-B946-A4F7-DDE361C58630}" type="slidenum">
              <a:rPr lang="en-US" altLang="en-US" smtClean="0"/>
              <a:pPr>
                <a:defRPr/>
              </a:pPr>
              <a:t>13</a:t>
            </a:fld>
            <a:endParaRPr lang="en-US" altLang="en-US"/>
          </a:p>
        </p:txBody>
      </p:sp>
      <p:sp>
        <p:nvSpPr>
          <p:cNvPr id="6" name="Content Placeholder 5">
            <a:extLst>
              <a:ext uri="{FF2B5EF4-FFF2-40B4-BE49-F238E27FC236}">
                <a16:creationId xmlns:a16="http://schemas.microsoft.com/office/drawing/2014/main" id="{3DC6A563-3EA0-FE4F-8E45-403F4E7AEE18}"/>
              </a:ext>
            </a:extLst>
          </p:cNvPr>
          <p:cNvSpPr>
            <a:spLocks noGrp="1"/>
          </p:cNvSpPr>
          <p:nvPr>
            <p:ph sz="half" idx="1"/>
          </p:nvPr>
        </p:nvSpPr>
        <p:spPr/>
        <p:txBody>
          <a:bodyPr/>
          <a:lstStyle/>
          <a:p>
            <a:endParaRPr lang="en-US"/>
          </a:p>
        </p:txBody>
      </p:sp>
      <p:pic>
        <p:nvPicPr>
          <p:cNvPr id="7" name="Picture 6">
            <a:extLst>
              <a:ext uri="{FF2B5EF4-FFF2-40B4-BE49-F238E27FC236}">
                <a16:creationId xmlns:a16="http://schemas.microsoft.com/office/drawing/2014/main" id="{01206609-C934-D34C-856A-EF74BBAAE981}"/>
              </a:ext>
            </a:extLst>
          </p:cNvPr>
          <p:cNvPicPr>
            <a:picLocks noChangeAspect="1"/>
          </p:cNvPicPr>
          <p:nvPr/>
        </p:nvPicPr>
        <p:blipFill>
          <a:blip r:embed="rId2"/>
          <a:stretch>
            <a:fillRect/>
          </a:stretch>
        </p:blipFill>
        <p:spPr>
          <a:xfrm>
            <a:off x="1443980" y="199799"/>
            <a:ext cx="9713382" cy="6156551"/>
          </a:xfrm>
          <a:prstGeom prst="rect">
            <a:avLst/>
          </a:prstGeom>
        </p:spPr>
      </p:pic>
    </p:spTree>
    <p:extLst>
      <p:ext uri="{BB962C8B-B14F-4D97-AF65-F5344CB8AC3E}">
        <p14:creationId xmlns:p14="http://schemas.microsoft.com/office/powerpoint/2010/main" val="1987163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DFED-7EC1-4949-83E8-39AFF8374795}"/>
              </a:ext>
            </a:extLst>
          </p:cNvPr>
          <p:cNvSpPr>
            <a:spLocks noGrp="1"/>
          </p:cNvSpPr>
          <p:nvPr>
            <p:ph type="title"/>
          </p:nvPr>
        </p:nvSpPr>
        <p:spPr/>
        <p:txBody>
          <a:bodyPr anchor="ctr"/>
          <a:lstStyle/>
          <a:p>
            <a:pPr algn="ctr"/>
            <a:r>
              <a:rPr lang="en-US" b="1" dirty="0">
                <a:hlinkClick r:id="rId2"/>
              </a:rPr>
              <a:t>AB 928 (Berman, 2021)</a:t>
            </a:r>
            <a:endParaRPr lang="en-US" b="1" dirty="0"/>
          </a:p>
        </p:txBody>
      </p:sp>
      <p:sp>
        <p:nvSpPr>
          <p:cNvPr id="3" name="Content Placeholder 2">
            <a:extLst>
              <a:ext uri="{FF2B5EF4-FFF2-40B4-BE49-F238E27FC236}">
                <a16:creationId xmlns:a16="http://schemas.microsoft.com/office/drawing/2014/main" id="{9834F1CB-9764-C240-8598-8B3FC7ABD8DC}"/>
              </a:ext>
            </a:extLst>
          </p:cNvPr>
          <p:cNvSpPr>
            <a:spLocks noGrp="1"/>
          </p:cNvSpPr>
          <p:nvPr>
            <p:ph sz="half" idx="1"/>
          </p:nvPr>
        </p:nvSpPr>
        <p:spPr>
          <a:xfrm>
            <a:off x="1277650" y="1557867"/>
            <a:ext cx="10058400" cy="4660053"/>
          </a:xfrm>
        </p:spPr>
        <p:txBody>
          <a:bodyPr/>
          <a:lstStyle/>
          <a:p>
            <a:r>
              <a:rPr lang="en-US" dirty="0"/>
              <a:t>Implementation Committee to be in place by March 1, 2022 – 16 members</a:t>
            </a:r>
          </a:p>
          <a:p>
            <a:pPr lvl="1"/>
            <a:r>
              <a:rPr lang="en-US" dirty="0"/>
              <a:t>One faculty member from each of the CCC, CSU, and UC systems</a:t>
            </a:r>
          </a:p>
          <a:p>
            <a:pPr lvl="1"/>
            <a:r>
              <a:rPr lang="en-US" dirty="0"/>
              <a:t>Examine unit limits on ADTs for STEM pathways</a:t>
            </a:r>
          </a:p>
          <a:p>
            <a:r>
              <a:rPr lang="en-US" dirty="0"/>
              <a:t>By May 31, 2023 Intersegmental Committee of Academic Senates to establish a singular GE pathway for transfer; if no agreement, then administrations shall establish the pathway by December 31, 2023</a:t>
            </a:r>
          </a:p>
          <a:p>
            <a:pPr lvl="1"/>
            <a:r>
              <a:rPr lang="en-US" dirty="0"/>
              <a:t>Beginning 2025-26, the GE pathway shall be only pathway to determine eligibility for transfer</a:t>
            </a:r>
          </a:p>
          <a:p>
            <a:pPr lvl="1"/>
            <a:r>
              <a:rPr lang="en-US" dirty="0"/>
              <a:t>The GE pathway may not require more units than the current IGETC (34 semester units)</a:t>
            </a:r>
          </a:p>
          <a:p>
            <a:r>
              <a:rPr lang="en-US" dirty="0"/>
              <a:t>Students with a goal of transfer for which there exists an ADT </a:t>
            </a:r>
            <a:r>
              <a:rPr lang="en-US" b="1" dirty="0"/>
              <a:t>shall</a:t>
            </a:r>
            <a:r>
              <a:rPr lang="en-US" dirty="0"/>
              <a:t> be placed on that pathway – students may opt out</a:t>
            </a:r>
          </a:p>
          <a:p>
            <a:endParaRPr lang="en-US" dirty="0"/>
          </a:p>
          <a:p>
            <a:endParaRPr lang="en-US" dirty="0"/>
          </a:p>
        </p:txBody>
      </p:sp>
      <p:sp>
        <p:nvSpPr>
          <p:cNvPr id="4" name="Slide Number Placeholder 3">
            <a:extLst>
              <a:ext uri="{FF2B5EF4-FFF2-40B4-BE49-F238E27FC236}">
                <a16:creationId xmlns:a16="http://schemas.microsoft.com/office/drawing/2014/main" id="{48CEAB10-56AE-0943-9F0D-648AAB2AF7E0}"/>
              </a:ext>
            </a:extLst>
          </p:cNvPr>
          <p:cNvSpPr>
            <a:spLocks noGrp="1"/>
          </p:cNvSpPr>
          <p:nvPr>
            <p:ph type="sldNum" sz="quarter" idx="10"/>
          </p:nvPr>
        </p:nvSpPr>
        <p:spPr/>
        <p:txBody>
          <a:bodyPr/>
          <a:lstStyle/>
          <a:p>
            <a:pPr>
              <a:defRPr/>
            </a:pPr>
            <a:fld id="{B3DECD38-FFDC-B946-A4F7-DDE361C58630}" type="slidenum">
              <a:rPr lang="en-US" altLang="en-US" smtClean="0"/>
              <a:pPr>
                <a:defRPr/>
              </a:pPr>
              <a:t>14</a:t>
            </a:fld>
            <a:endParaRPr lang="en-US" altLang="en-US"/>
          </a:p>
        </p:txBody>
      </p:sp>
    </p:spTree>
    <p:extLst>
      <p:ext uri="{BB962C8B-B14F-4D97-AF65-F5344CB8AC3E}">
        <p14:creationId xmlns:p14="http://schemas.microsoft.com/office/powerpoint/2010/main" val="2163485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92A2D-8DF1-A94C-B19F-36DDEA08D19D}"/>
              </a:ext>
            </a:extLst>
          </p:cNvPr>
          <p:cNvSpPr>
            <a:spLocks noGrp="1"/>
          </p:cNvSpPr>
          <p:nvPr>
            <p:ph type="title"/>
          </p:nvPr>
        </p:nvSpPr>
        <p:spPr/>
        <p:txBody>
          <a:bodyPr anchor="ctr"/>
          <a:lstStyle/>
          <a:p>
            <a:pPr algn="ctr"/>
            <a:r>
              <a:rPr lang="en-US" b="1" dirty="0">
                <a:hlinkClick r:id="rId2"/>
              </a:rPr>
              <a:t>AB 1111 (Berman, 2021)</a:t>
            </a:r>
            <a:endParaRPr lang="en-US" b="1" dirty="0"/>
          </a:p>
        </p:txBody>
      </p:sp>
      <p:sp>
        <p:nvSpPr>
          <p:cNvPr id="3" name="Content Placeholder 2">
            <a:extLst>
              <a:ext uri="{FF2B5EF4-FFF2-40B4-BE49-F238E27FC236}">
                <a16:creationId xmlns:a16="http://schemas.microsoft.com/office/drawing/2014/main" id="{C3C10C7B-D969-D54F-ACB9-D48E457AD04D}"/>
              </a:ext>
            </a:extLst>
          </p:cNvPr>
          <p:cNvSpPr>
            <a:spLocks noGrp="1"/>
          </p:cNvSpPr>
          <p:nvPr>
            <p:ph sz="half" idx="1"/>
          </p:nvPr>
        </p:nvSpPr>
        <p:spPr/>
        <p:txBody>
          <a:bodyPr/>
          <a:lstStyle/>
          <a:p>
            <a:r>
              <a:rPr lang="en-US" dirty="0"/>
              <a:t>CCC Common Course numbering system for all GE and transfer pathway courses</a:t>
            </a:r>
          </a:p>
          <a:p>
            <a:pPr marL="0" indent="0">
              <a:buNone/>
            </a:pPr>
            <a:endParaRPr lang="en-US" dirty="0"/>
          </a:p>
          <a:p>
            <a:r>
              <a:rPr lang="en-US" dirty="0"/>
              <a:t>Start with courses in the C-ID numbering system and expand</a:t>
            </a:r>
          </a:p>
          <a:p>
            <a:pPr marL="0" indent="0">
              <a:buNone/>
            </a:pPr>
            <a:endParaRPr lang="en-US" dirty="0"/>
          </a:p>
          <a:p>
            <a:r>
              <a:rPr lang="en-US" dirty="0"/>
              <a:t>The C-ID course numbering system identifiers may be used</a:t>
            </a:r>
          </a:p>
          <a:p>
            <a:endParaRPr lang="en-US" dirty="0"/>
          </a:p>
          <a:p>
            <a:r>
              <a:rPr lang="en-US" i="1" dirty="0"/>
              <a:t>To be completed by July 1, 2024</a:t>
            </a:r>
          </a:p>
          <a:p>
            <a:pPr marL="0" indent="0">
              <a:buNone/>
            </a:pPr>
            <a:endParaRPr lang="en-US" dirty="0"/>
          </a:p>
        </p:txBody>
      </p:sp>
      <p:sp>
        <p:nvSpPr>
          <p:cNvPr id="4" name="Slide Number Placeholder 3">
            <a:extLst>
              <a:ext uri="{FF2B5EF4-FFF2-40B4-BE49-F238E27FC236}">
                <a16:creationId xmlns:a16="http://schemas.microsoft.com/office/drawing/2014/main" id="{D02BB473-6507-0949-BB22-C57DB405C44F}"/>
              </a:ext>
            </a:extLst>
          </p:cNvPr>
          <p:cNvSpPr>
            <a:spLocks noGrp="1"/>
          </p:cNvSpPr>
          <p:nvPr>
            <p:ph type="sldNum" sz="quarter" idx="10"/>
          </p:nvPr>
        </p:nvSpPr>
        <p:spPr/>
        <p:txBody>
          <a:bodyPr/>
          <a:lstStyle/>
          <a:p>
            <a:pPr>
              <a:defRPr/>
            </a:pPr>
            <a:fld id="{B3DECD38-FFDC-B946-A4F7-DDE361C58630}" type="slidenum">
              <a:rPr lang="en-US" altLang="en-US" smtClean="0"/>
              <a:pPr>
                <a:defRPr/>
              </a:pPr>
              <a:t>15</a:t>
            </a:fld>
            <a:endParaRPr lang="en-US" altLang="en-US"/>
          </a:p>
        </p:txBody>
      </p:sp>
    </p:spTree>
    <p:extLst>
      <p:ext uri="{BB962C8B-B14F-4D97-AF65-F5344CB8AC3E}">
        <p14:creationId xmlns:p14="http://schemas.microsoft.com/office/powerpoint/2010/main" val="178913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693E3-62DC-6646-9C78-219AEBBB5884}"/>
              </a:ext>
            </a:extLst>
          </p:cNvPr>
          <p:cNvSpPr>
            <a:spLocks noGrp="1"/>
          </p:cNvSpPr>
          <p:nvPr>
            <p:ph type="title"/>
          </p:nvPr>
        </p:nvSpPr>
        <p:spPr/>
        <p:txBody>
          <a:bodyPr anchor="ctr"/>
          <a:lstStyle/>
          <a:p>
            <a:pPr algn="ctr"/>
            <a:r>
              <a:rPr lang="en-US" b="1" dirty="0"/>
              <a:t>UCTPs</a:t>
            </a:r>
          </a:p>
        </p:txBody>
      </p:sp>
      <p:sp>
        <p:nvSpPr>
          <p:cNvPr id="3" name="Content Placeholder 2">
            <a:extLst>
              <a:ext uri="{FF2B5EF4-FFF2-40B4-BE49-F238E27FC236}">
                <a16:creationId xmlns:a16="http://schemas.microsoft.com/office/drawing/2014/main" id="{7D65DA5D-E06B-774F-9E76-313B2525E82A}"/>
              </a:ext>
            </a:extLst>
          </p:cNvPr>
          <p:cNvSpPr>
            <a:spLocks noGrp="1"/>
          </p:cNvSpPr>
          <p:nvPr>
            <p:ph sz="half" idx="1"/>
          </p:nvPr>
        </p:nvSpPr>
        <p:spPr>
          <a:xfrm>
            <a:off x="1295400" y="1527387"/>
            <a:ext cx="10058400" cy="4419600"/>
          </a:xfrm>
        </p:spPr>
        <p:txBody>
          <a:bodyPr/>
          <a:lstStyle/>
          <a:p>
            <a:r>
              <a:rPr lang="en-US" dirty="0"/>
              <a:t>UC Transfer Pathways:  For students who know their major</a:t>
            </a:r>
          </a:p>
          <a:p>
            <a:pPr lvl="1"/>
            <a:r>
              <a:rPr lang="en-US" dirty="0">
                <a:solidFill>
                  <a:srgbClr val="513526"/>
                </a:solidFill>
              </a:rPr>
              <a:t>20 most sought after majors</a:t>
            </a:r>
          </a:p>
          <a:p>
            <a:pPr lvl="1"/>
            <a:r>
              <a:rPr lang="en-US" dirty="0">
                <a:solidFill>
                  <a:srgbClr val="513526"/>
                </a:solidFill>
              </a:rPr>
              <a:t>Prepare students to transfer to any of the 9 undergraduate campuses</a:t>
            </a:r>
          </a:p>
          <a:p>
            <a:pPr lvl="1"/>
            <a:r>
              <a:rPr lang="en-US" dirty="0">
                <a:solidFill>
                  <a:srgbClr val="513526"/>
                </a:solidFill>
              </a:rPr>
              <a:t>Degree attainment is not required for transfer</a:t>
            </a:r>
          </a:p>
          <a:p>
            <a:pPr lvl="2"/>
            <a:r>
              <a:rPr lang="en-US" dirty="0">
                <a:solidFill>
                  <a:srgbClr val="513526"/>
                </a:solidFill>
              </a:rPr>
              <a:t>GE completion prior to transfer is not presumed (</a:t>
            </a:r>
            <a:r>
              <a:rPr lang="en-US" i="1" dirty="0">
                <a:solidFill>
                  <a:srgbClr val="513526"/>
                </a:solidFill>
              </a:rPr>
              <a:t>cf. </a:t>
            </a:r>
            <a:r>
              <a:rPr lang="en-US" dirty="0">
                <a:solidFill>
                  <a:srgbClr val="513526"/>
                </a:solidFill>
              </a:rPr>
              <a:t>ADTs)</a:t>
            </a:r>
          </a:p>
          <a:p>
            <a:pPr lvl="1"/>
            <a:r>
              <a:rPr lang="en-US" dirty="0">
                <a:solidFill>
                  <a:srgbClr val="513526"/>
                </a:solidFill>
              </a:rPr>
              <a:t>Transfer is not guaranteed, and by itself, following the UCTP is not sufficient for admission</a:t>
            </a:r>
          </a:p>
          <a:p>
            <a:pPr lvl="2"/>
            <a:r>
              <a:rPr lang="en-US" dirty="0">
                <a:solidFill>
                  <a:srgbClr val="513526"/>
                </a:solidFill>
              </a:rPr>
              <a:t>The 7-course pattern is necessary for transfer:</a:t>
            </a:r>
          </a:p>
          <a:p>
            <a:pPr lvl="3"/>
            <a:r>
              <a:rPr lang="en-US" dirty="0">
                <a:solidFill>
                  <a:srgbClr val="513526"/>
                </a:solidFill>
              </a:rPr>
              <a:t>2 English courses</a:t>
            </a:r>
          </a:p>
          <a:p>
            <a:pPr lvl="3"/>
            <a:r>
              <a:rPr lang="en-US" dirty="0">
                <a:solidFill>
                  <a:srgbClr val="513526"/>
                </a:solidFill>
              </a:rPr>
              <a:t>1 Quantitative Reasoning course</a:t>
            </a:r>
          </a:p>
          <a:p>
            <a:pPr lvl="3"/>
            <a:r>
              <a:rPr lang="en-US" dirty="0">
                <a:solidFill>
                  <a:srgbClr val="513526"/>
                </a:solidFill>
              </a:rPr>
              <a:t>4 UC Transferable courses (may double count for major prep and GE)</a:t>
            </a:r>
          </a:p>
          <a:p>
            <a:pPr lvl="1"/>
            <a:r>
              <a:rPr lang="en-US" dirty="0">
                <a:solidFill>
                  <a:srgbClr val="513526"/>
                </a:solidFill>
              </a:rPr>
              <a:t>Many UCTPs (especially in B-STEM) require sequences of courses, and course-to-course major articulation is important.</a:t>
            </a:r>
          </a:p>
          <a:p>
            <a:pPr lvl="2"/>
            <a:r>
              <a:rPr lang="en-US" dirty="0">
                <a:solidFill>
                  <a:srgbClr val="513526"/>
                </a:solidFill>
              </a:rPr>
              <a:t>Students should consult a counselor</a:t>
            </a:r>
          </a:p>
        </p:txBody>
      </p:sp>
      <p:sp>
        <p:nvSpPr>
          <p:cNvPr id="4" name="Slide Number Placeholder 3">
            <a:extLst>
              <a:ext uri="{FF2B5EF4-FFF2-40B4-BE49-F238E27FC236}">
                <a16:creationId xmlns:a16="http://schemas.microsoft.com/office/drawing/2014/main" id="{809F5B74-FF55-4A42-B778-B750F8515A81}"/>
              </a:ext>
            </a:extLst>
          </p:cNvPr>
          <p:cNvSpPr>
            <a:spLocks noGrp="1"/>
          </p:cNvSpPr>
          <p:nvPr>
            <p:ph type="sldNum" sz="quarter" idx="10"/>
          </p:nvPr>
        </p:nvSpPr>
        <p:spPr/>
        <p:txBody>
          <a:bodyPr/>
          <a:lstStyle/>
          <a:p>
            <a:pPr>
              <a:defRPr/>
            </a:pPr>
            <a:fld id="{B3DECD38-FFDC-B946-A4F7-DDE361C58630}" type="slidenum">
              <a:rPr lang="en-US" altLang="en-US" smtClean="0"/>
              <a:pPr>
                <a:defRPr/>
              </a:pPr>
              <a:t>16</a:t>
            </a:fld>
            <a:endParaRPr lang="en-US" altLang="en-US"/>
          </a:p>
        </p:txBody>
      </p:sp>
    </p:spTree>
    <p:extLst>
      <p:ext uri="{BB962C8B-B14F-4D97-AF65-F5344CB8AC3E}">
        <p14:creationId xmlns:p14="http://schemas.microsoft.com/office/powerpoint/2010/main" val="2401521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693E3-62DC-6646-9C78-219AEBBB5884}"/>
              </a:ext>
            </a:extLst>
          </p:cNvPr>
          <p:cNvSpPr>
            <a:spLocks noGrp="1"/>
          </p:cNvSpPr>
          <p:nvPr>
            <p:ph type="title"/>
          </p:nvPr>
        </p:nvSpPr>
        <p:spPr/>
        <p:txBody>
          <a:bodyPr anchor="ctr"/>
          <a:lstStyle/>
          <a:p>
            <a:pPr algn="ctr"/>
            <a:r>
              <a:rPr lang="en-US" b="1" dirty="0"/>
              <a:t>TAGs</a:t>
            </a:r>
          </a:p>
        </p:txBody>
      </p:sp>
      <p:sp>
        <p:nvSpPr>
          <p:cNvPr id="3" name="Content Placeholder 2">
            <a:extLst>
              <a:ext uri="{FF2B5EF4-FFF2-40B4-BE49-F238E27FC236}">
                <a16:creationId xmlns:a16="http://schemas.microsoft.com/office/drawing/2014/main" id="{7D65DA5D-E06B-774F-9E76-313B2525E82A}"/>
              </a:ext>
            </a:extLst>
          </p:cNvPr>
          <p:cNvSpPr>
            <a:spLocks noGrp="1"/>
          </p:cNvSpPr>
          <p:nvPr>
            <p:ph sz="half" idx="1"/>
          </p:nvPr>
        </p:nvSpPr>
        <p:spPr/>
        <p:txBody>
          <a:bodyPr/>
          <a:lstStyle/>
          <a:p>
            <a:r>
              <a:rPr lang="en-US" dirty="0"/>
              <a:t>Transfer Admission Guarantee:  For CCC students who know which UC campus they want to attend</a:t>
            </a:r>
          </a:p>
          <a:p>
            <a:pPr lvl="1"/>
            <a:r>
              <a:rPr lang="en-US" dirty="0">
                <a:solidFill>
                  <a:srgbClr val="513526"/>
                </a:solidFill>
              </a:rPr>
              <a:t>6 of 9 UC campuses offer TAGs to students attending all 115 CCCs:</a:t>
            </a:r>
          </a:p>
          <a:p>
            <a:pPr lvl="2"/>
            <a:r>
              <a:rPr lang="en-US" dirty="0">
                <a:solidFill>
                  <a:srgbClr val="513526"/>
                </a:solidFill>
              </a:rPr>
              <a:t>Davis, Irvine, Merced, Riverside, Santa Barbara, and Santa Cruz</a:t>
            </a:r>
          </a:p>
          <a:p>
            <a:pPr lvl="1"/>
            <a:r>
              <a:rPr lang="en-US" dirty="0">
                <a:solidFill>
                  <a:srgbClr val="513526"/>
                </a:solidFill>
              </a:rPr>
              <a:t>GPA and course requirements vary by campus</a:t>
            </a:r>
          </a:p>
          <a:p>
            <a:pPr lvl="1"/>
            <a:r>
              <a:rPr lang="en-US" dirty="0">
                <a:solidFill>
                  <a:srgbClr val="513526"/>
                </a:solidFill>
              </a:rPr>
              <a:t>Some majors are excluded (varies by campus)</a:t>
            </a:r>
          </a:p>
          <a:p>
            <a:pPr lvl="1"/>
            <a:r>
              <a:rPr lang="en-US" dirty="0">
                <a:solidFill>
                  <a:srgbClr val="513526"/>
                </a:solidFill>
              </a:rPr>
              <a:t>Transfer IS guaranteed</a:t>
            </a:r>
          </a:p>
          <a:p>
            <a:pPr lvl="1"/>
            <a:r>
              <a:rPr lang="en-US" dirty="0">
                <a:solidFill>
                  <a:srgbClr val="513526"/>
                </a:solidFill>
              </a:rPr>
              <a:t>A student who does not meet TAG requirements can still apply, and is still admissible.</a:t>
            </a:r>
          </a:p>
          <a:p>
            <a:pPr lvl="1"/>
            <a:r>
              <a:rPr lang="en-US" dirty="0">
                <a:solidFill>
                  <a:srgbClr val="513526"/>
                </a:solidFill>
              </a:rPr>
              <a:t>Students should meet with a counselor before, during, and potentially after applying for a TAG.</a:t>
            </a:r>
          </a:p>
        </p:txBody>
      </p:sp>
      <p:sp>
        <p:nvSpPr>
          <p:cNvPr id="4" name="Slide Number Placeholder 3">
            <a:extLst>
              <a:ext uri="{FF2B5EF4-FFF2-40B4-BE49-F238E27FC236}">
                <a16:creationId xmlns:a16="http://schemas.microsoft.com/office/drawing/2014/main" id="{809F5B74-FF55-4A42-B778-B750F8515A81}"/>
              </a:ext>
            </a:extLst>
          </p:cNvPr>
          <p:cNvSpPr>
            <a:spLocks noGrp="1"/>
          </p:cNvSpPr>
          <p:nvPr>
            <p:ph type="sldNum" sz="quarter" idx="10"/>
          </p:nvPr>
        </p:nvSpPr>
        <p:spPr/>
        <p:txBody>
          <a:bodyPr/>
          <a:lstStyle/>
          <a:p>
            <a:pPr>
              <a:defRPr/>
            </a:pPr>
            <a:fld id="{B3DECD38-FFDC-B946-A4F7-DDE361C58630}" type="slidenum">
              <a:rPr lang="en-US" altLang="en-US" smtClean="0"/>
              <a:pPr>
                <a:defRPr/>
              </a:pPr>
              <a:t>17</a:t>
            </a:fld>
            <a:endParaRPr lang="en-US" altLang="en-US"/>
          </a:p>
        </p:txBody>
      </p:sp>
    </p:spTree>
    <p:extLst>
      <p:ext uri="{BB962C8B-B14F-4D97-AF65-F5344CB8AC3E}">
        <p14:creationId xmlns:p14="http://schemas.microsoft.com/office/powerpoint/2010/main" val="1589648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693E3-62DC-6646-9C78-219AEBBB5884}"/>
              </a:ext>
            </a:extLst>
          </p:cNvPr>
          <p:cNvSpPr>
            <a:spLocks noGrp="1"/>
          </p:cNvSpPr>
          <p:nvPr>
            <p:ph type="title"/>
          </p:nvPr>
        </p:nvSpPr>
        <p:spPr/>
        <p:txBody>
          <a:bodyPr anchor="ctr"/>
          <a:lstStyle/>
          <a:p>
            <a:pPr algn="ctr"/>
            <a:r>
              <a:rPr lang="en-US" b="1" dirty="0"/>
              <a:t>Pathways+</a:t>
            </a:r>
          </a:p>
        </p:txBody>
      </p:sp>
      <p:sp>
        <p:nvSpPr>
          <p:cNvPr id="3" name="Content Placeholder 2">
            <a:extLst>
              <a:ext uri="{FF2B5EF4-FFF2-40B4-BE49-F238E27FC236}">
                <a16:creationId xmlns:a16="http://schemas.microsoft.com/office/drawing/2014/main" id="{7D65DA5D-E06B-774F-9E76-313B2525E82A}"/>
              </a:ext>
            </a:extLst>
          </p:cNvPr>
          <p:cNvSpPr>
            <a:spLocks noGrp="1"/>
          </p:cNvSpPr>
          <p:nvPr>
            <p:ph sz="half" idx="1"/>
          </p:nvPr>
        </p:nvSpPr>
        <p:spPr>
          <a:xfrm>
            <a:off x="1480850" y="1726407"/>
            <a:ext cx="10058400" cy="4419600"/>
          </a:xfrm>
        </p:spPr>
        <p:txBody>
          <a:bodyPr/>
          <a:lstStyle/>
          <a:p>
            <a:r>
              <a:rPr lang="en-US" dirty="0"/>
              <a:t>Combines UCTP and TAG</a:t>
            </a:r>
          </a:p>
          <a:p>
            <a:pPr lvl="1"/>
            <a:r>
              <a:rPr lang="en-US" dirty="0">
                <a:solidFill>
                  <a:srgbClr val="513526"/>
                </a:solidFill>
              </a:rPr>
              <a:t>Essential elements of the TAG:</a:t>
            </a:r>
          </a:p>
          <a:p>
            <a:pPr lvl="2"/>
            <a:r>
              <a:rPr lang="en-US" dirty="0">
                <a:solidFill>
                  <a:srgbClr val="513526"/>
                </a:solidFill>
              </a:rPr>
              <a:t>Campus major-specific coursework and GPA</a:t>
            </a:r>
          </a:p>
          <a:p>
            <a:pPr lvl="1"/>
            <a:r>
              <a:rPr lang="en-US" dirty="0">
                <a:solidFill>
                  <a:srgbClr val="513526"/>
                </a:solidFill>
              </a:rPr>
              <a:t>Application and admission process is the same as a TAG</a:t>
            </a:r>
          </a:p>
          <a:p>
            <a:pPr lvl="1"/>
            <a:r>
              <a:rPr lang="en-US" dirty="0">
                <a:solidFill>
                  <a:srgbClr val="513526"/>
                </a:solidFill>
              </a:rPr>
              <a:t>UCTPs are there to guide student course choices for major</a:t>
            </a:r>
          </a:p>
          <a:p>
            <a:r>
              <a:rPr lang="en-US" dirty="0">
                <a:solidFill>
                  <a:srgbClr val="513526"/>
                </a:solidFill>
              </a:rPr>
              <a:t>The UCTP Pilot AS degrees</a:t>
            </a:r>
          </a:p>
          <a:p>
            <a:pPr lvl="1"/>
            <a:r>
              <a:rPr lang="en-US" dirty="0">
                <a:solidFill>
                  <a:srgbClr val="513526"/>
                </a:solidFill>
              </a:rPr>
              <a:t>Follow the Chemistry and Physics UCTPs</a:t>
            </a:r>
          </a:p>
          <a:p>
            <a:pPr lvl="1"/>
            <a:r>
              <a:rPr lang="en-US" dirty="0">
                <a:solidFill>
                  <a:srgbClr val="513526"/>
                </a:solidFill>
              </a:rPr>
              <a:t>Pathways+ (</a:t>
            </a:r>
            <a:r>
              <a:rPr lang="en-US" dirty="0" err="1">
                <a:solidFill>
                  <a:srgbClr val="513526"/>
                </a:solidFill>
              </a:rPr>
              <a:t>i.e</a:t>
            </a:r>
            <a:r>
              <a:rPr lang="en-US" dirty="0">
                <a:solidFill>
                  <a:srgbClr val="513526"/>
                </a:solidFill>
              </a:rPr>
              <a:t> completing the UCTP and meeting TAG GPA requirements) will guarantee admission to a TAG-accepting UC campus</a:t>
            </a:r>
          </a:p>
          <a:p>
            <a:pPr lvl="1"/>
            <a:r>
              <a:rPr lang="en-US" dirty="0">
                <a:solidFill>
                  <a:srgbClr val="513526"/>
                </a:solidFill>
              </a:rPr>
              <a:t>Students will also earn an AS degree.</a:t>
            </a:r>
          </a:p>
        </p:txBody>
      </p:sp>
      <p:sp>
        <p:nvSpPr>
          <p:cNvPr id="4" name="Slide Number Placeholder 3">
            <a:extLst>
              <a:ext uri="{FF2B5EF4-FFF2-40B4-BE49-F238E27FC236}">
                <a16:creationId xmlns:a16="http://schemas.microsoft.com/office/drawing/2014/main" id="{809F5B74-FF55-4A42-B778-B750F8515A81}"/>
              </a:ext>
            </a:extLst>
          </p:cNvPr>
          <p:cNvSpPr>
            <a:spLocks noGrp="1"/>
          </p:cNvSpPr>
          <p:nvPr>
            <p:ph type="sldNum" sz="quarter" idx="10"/>
          </p:nvPr>
        </p:nvSpPr>
        <p:spPr/>
        <p:txBody>
          <a:bodyPr/>
          <a:lstStyle/>
          <a:p>
            <a:pPr>
              <a:defRPr/>
            </a:pPr>
            <a:fld id="{B3DECD38-FFDC-B946-A4F7-DDE361C58630}" type="slidenum">
              <a:rPr lang="en-US" altLang="en-US" smtClean="0"/>
              <a:pPr>
                <a:defRPr/>
              </a:pPr>
              <a:t>18</a:t>
            </a:fld>
            <a:endParaRPr lang="en-US" altLang="en-US"/>
          </a:p>
        </p:txBody>
      </p:sp>
    </p:spTree>
    <p:extLst>
      <p:ext uri="{BB962C8B-B14F-4D97-AF65-F5344CB8AC3E}">
        <p14:creationId xmlns:p14="http://schemas.microsoft.com/office/powerpoint/2010/main" val="4024034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7AA08-A375-534F-A797-95A262E1F901}"/>
              </a:ext>
            </a:extLst>
          </p:cNvPr>
          <p:cNvSpPr>
            <a:spLocks noGrp="1"/>
          </p:cNvSpPr>
          <p:nvPr>
            <p:ph type="title"/>
          </p:nvPr>
        </p:nvSpPr>
        <p:spPr/>
        <p:txBody>
          <a:bodyPr/>
          <a:lstStyle/>
          <a:p>
            <a:r>
              <a:rPr lang="en-US" dirty="0">
                <a:solidFill>
                  <a:schemeClr val="accent2">
                    <a:lumMod val="40000"/>
                    <a:lumOff val="60000"/>
                  </a:schemeClr>
                </a:solidFill>
              </a:rPr>
              <a:t>Next Steps</a:t>
            </a:r>
          </a:p>
        </p:txBody>
      </p:sp>
      <p:sp>
        <p:nvSpPr>
          <p:cNvPr id="3" name="Content Placeholder 2">
            <a:extLst>
              <a:ext uri="{FF2B5EF4-FFF2-40B4-BE49-F238E27FC236}">
                <a16:creationId xmlns:a16="http://schemas.microsoft.com/office/drawing/2014/main" id="{FBA99413-3E96-554F-80EB-DB71A55EE662}"/>
              </a:ext>
            </a:extLst>
          </p:cNvPr>
          <p:cNvSpPr>
            <a:spLocks noGrp="1"/>
          </p:cNvSpPr>
          <p:nvPr>
            <p:ph idx="1"/>
          </p:nvPr>
        </p:nvSpPr>
        <p:spPr/>
        <p:txBody>
          <a:bodyPr/>
          <a:lstStyle/>
          <a:p>
            <a:pPr marL="342900" indent="-342900">
              <a:buClr>
                <a:schemeClr val="accent4">
                  <a:lumMod val="75000"/>
                </a:schemeClr>
              </a:buClr>
              <a:buFont typeface="Arial" panose="020B0604020202020204" pitchFamily="34" charset="0"/>
              <a:buChar char="•"/>
            </a:pPr>
            <a:r>
              <a:rPr lang="en-US" dirty="0"/>
              <a:t>Common course numbering system</a:t>
            </a:r>
          </a:p>
          <a:p>
            <a:pPr marL="342900" indent="-342900">
              <a:buClr>
                <a:schemeClr val="accent4">
                  <a:lumMod val="75000"/>
                </a:schemeClr>
              </a:buClr>
              <a:buFont typeface="Arial" panose="020B0604020202020204" pitchFamily="34" charset="0"/>
              <a:buChar char="•"/>
            </a:pPr>
            <a:r>
              <a:rPr lang="en-US" dirty="0"/>
              <a:t>Single GE Pathway</a:t>
            </a:r>
          </a:p>
          <a:p>
            <a:pPr marL="342900" indent="-342900">
              <a:buClr>
                <a:schemeClr val="accent4">
                  <a:lumMod val="75000"/>
                </a:schemeClr>
              </a:buClr>
              <a:buFont typeface="Arial" panose="020B0604020202020204" pitchFamily="34" charset="0"/>
              <a:buChar char="•"/>
            </a:pPr>
            <a:r>
              <a:rPr lang="en-US" dirty="0"/>
              <a:t>Opportunities for historically underrepresented students (access)</a:t>
            </a:r>
          </a:p>
          <a:p>
            <a:pPr marL="342900" indent="-342900">
              <a:buClr>
                <a:schemeClr val="accent4">
                  <a:lumMod val="75000"/>
                </a:schemeClr>
              </a:buClr>
              <a:buFont typeface="Arial" panose="020B0604020202020204" pitchFamily="34" charset="0"/>
              <a:buChar char="•"/>
            </a:pPr>
            <a:r>
              <a:rPr lang="en-US" dirty="0"/>
              <a:t>Identifying student educational goals</a:t>
            </a:r>
          </a:p>
          <a:p>
            <a:pPr marL="342900" indent="-342900">
              <a:buClr>
                <a:schemeClr val="accent4">
                  <a:lumMod val="75000"/>
                </a:schemeClr>
              </a:buClr>
              <a:buFont typeface="Arial" panose="020B0604020202020204" pitchFamily="34" charset="0"/>
              <a:buChar char="•"/>
            </a:pPr>
            <a:r>
              <a:rPr lang="en-US" dirty="0"/>
              <a:t>Broad communication and clear processes</a:t>
            </a:r>
          </a:p>
          <a:p>
            <a:pPr marL="342900" indent="-342900">
              <a:buClr>
                <a:schemeClr val="accent4">
                  <a:lumMod val="75000"/>
                </a:schemeClr>
              </a:buClr>
              <a:buFont typeface="Arial" panose="020B0604020202020204" pitchFamily="34" charset="0"/>
              <a:buChar char="•"/>
            </a:pPr>
            <a:r>
              <a:rPr lang="en-US" dirty="0"/>
              <a:t>Support for counseling services</a:t>
            </a:r>
          </a:p>
          <a:p>
            <a:pPr marL="342900" indent="-342900">
              <a:buClr>
                <a:schemeClr val="accent4">
                  <a:lumMod val="75000"/>
                </a:schemeClr>
              </a:buClr>
              <a:buFont typeface="Arial" panose="020B0604020202020204" pitchFamily="34" charset="0"/>
              <a:buChar char="•"/>
            </a:pPr>
            <a:r>
              <a:rPr lang="en-US" dirty="0"/>
              <a:t>C-ID, TMC, MC, CTE</a:t>
            </a:r>
          </a:p>
          <a:p>
            <a:pPr marL="342900" indent="-342900">
              <a:buClr>
                <a:schemeClr val="accent4">
                  <a:lumMod val="75000"/>
                </a:schemeClr>
              </a:buClr>
              <a:buFont typeface="Arial" panose="020B0604020202020204" pitchFamily="34" charset="0"/>
              <a:buChar char="•"/>
            </a:pPr>
            <a:r>
              <a:rPr lang="en-US" dirty="0"/>
              <a:t>Course articulation</a:t>
            </a:r>
          </a:p>
          <a:p>
            <a:pPr marL="342900" indent="-342900">
              <a:buClr>
                <a:schemeClr val="accent4">
                  <a:lumMod val="75000"/>
                </a:schemeClr>
              </a:buClr>
              <a:buFont typeface="Arial" panose="020B0604020202020204" pitchFamily="34" charset="0"/>
              <a:buChar char="•"/>
            </a:pPr>
            <a:r>
              <a:rPr lang="en-US" dirty="0"/>
              <a:t>More…</a:t>
            </a:r>
          </a:p>
          <a:p>
            <a:pPr marL="342900" indent="-342900">
              <a:buClr>
                <a:schemeClr val="accent4">
                  <a:lumMod val="75000"/>
                </a:schemeClr>
              </a:buClr>
              <a:buFont typeface="Arial" panose="020B0604020202020204" pitchFamily="34" charset="0"/>
              <a:buChar char="•"/>
            </a:pPr>
            <a:endParaRPr lang="en-US" dirty="0"/>
          </a:p>
        </p:txBody>
      </p:sp>
      <p:sp>
        <p:nvSpPr>
          <p:cNvPr id="4" name="Text Placeholder 3">
            <a:extLst>
              <a:ext uri="{FF2B5EF4-FFF2-40B4-BE49-F238E27FC236}">
                <a16:creationId xmlns:a16="http://schemas.microsoft.com/office/drawing/2014/main" id="{971858AC-A3EA-7047-AC84-B52663473EE1}"/>
              </a:ext>
            </a:extLst>
          </p:cNvPr>
          <p:cNvSpPr>
            <a:spLocks noGrp="1"/>
          </p:cNvSpPr>
          <p:nvPr>
            <p:ph type="body" sz="half" idx="2"/>
          </p:nvPr>
        </p:nvSpPr>
        <p:spPr/>
        <p:txBody>
          <a:bodyPr/>
          <a:lstStyle/>
          <a:p>
            <a:r>
              <a:rPr lang="en-US" dirty="0"/>
              <a:t>and</a:t>
            </a:r>
          </a:p>
          <a:p>
            <a:r>
              <a:rPr lang="en-US" dirty="0">
                <a:solidFill>
                  <a:schemeClr val="accent2">
                    <a:lumMod val="40000"/>
                    <a:lumOff val="60000"/>
                  </a:schemeClr>
                </a:solidFill>
              </a:rPr>
              <a:t>Considerations</a:t>
            </a:r>
          </a:p>
        </p:txBody>
      </p:sp>
      <p:sp>
        <p:nvSpPr>
          <p:cNvPr id="5" name="Slide Number Placeholder 4">
            <a:extLst>
              <a:ext uri="{FF2B5EF4-FFF2-40B4-BE49-F238E27FC236}">
                <a16:creationId xmlns:a16="http://schemas.microsoft.com/office/drawing/2014/main" id="{217AFFA7-A43D-AF43-A745-FDE7D73AF814}"/>
              </a:ext>
            </a:extLst>
          </p:cNvPr>
          <p:cNvSpPr>
            <a:spLocks noGrp="1"/>
          </p:cNvSpPr>
          <p:nvPr>
            <p:ph type="sldNum" sz="quarter" idx="10"/>
          </p:nvPr>
        </p:nvSpPr>
        <p:spPr/>
        <p:txBody>
          <a:bodyPr/>
          <a:lstStyle/>
          <a:p>
            <a:pPr>
              <a:defRPr/>
            </a:pPr>
            <a:fld id="{BA612EA7-8AF5-6D4A-BB65-EDB273F44EC3}" type="slidenum">
              <a:rPr lang="en-US" altLang="en-US" smtClean="0"/>
              <a:pPr>
                <a:defRPr/>
              </a:pPr>
              <a:t>19</a:t>
            </a:fld>
            <a:endParaRPr lang="en-US" altLang="en-US"/>
          </a:p>
        </p:txBody>
      </p:sp>
    </p:spTree>
    <p:extLst>
      <p:ext uri="{BB962C8B-B14F-4D97-AF65-F5344CB8AC3E}">
        <p14:creationId xmlns:p14="http://schemas.microsoft.com/office/powerpoint/2010/main" val="3726339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406AC-46E9-CB4C-BCA3-D62E22C7BC41}"/>
              </a:ext>
            </a:extLst>
          </p:cNvPr>
          <p:cNvSpPr>
            <a:spLocks noGrp="1"/>
          </p:cNvSpPr>
          <p:nvPr>
            <p:ph type="title"/>
          </p:nvPr>
        </p:nvSpPr>
        <p:spPr/>
        <p:txBody>
          <a:bodyPr anchor="ctr">
            <a:normAutofit/>
          </a:bodyPr>
          <a:lstStyle/>
          <a:p>
            <a:r>
              <a:rPr lang="en-US" sz="4400" b="1" dirty="0">
                <a:solidFill>
                  <a:schemeClr val="accent2">
                    <a:lumMod val="60000"/>
                    <a:lumOff val="40000"/>
                  </a:schemeClr>
                </a:solidFill>
              </a:rPr>
              <a:t>Presenters</a:t>
            </a:r>
          </a:p>
        </p:txBody>
      </p:sp>
      <p:sp>
        <p:nvSpPr>
          <p:cNvPr id="3" name="Content Placeholder 2">
            <a:extLst>
              <a:ext uri="{FF2B5EF4-FFF2-40B4-BE49-F238E27FC236}">
                <a16:creationId xmlns:a16="http://schemas.microsoft.com/office/drawing/2014/main" id="{3AC5DDAF-0DCC-FA47-8B98-8D2B3B366E2F}"/>
              </a:ext>
            </a:extLst>
          </p:cNvPr>
          <p:cNvSpPr>
            <a:spLocks noGrp="1"/>
          </p:cNvSpPr>
          <p:nvPr>
            <p:ph idx="1"/>
          </p:nvPr>
        </p:nvSpPr>
        <p:spPr>
          <a:xfrm>
            <a:off x="4741333" y="795867"/>
            <a:ext cx="5977467" cy="5429352"/>
          </a:xfrm>
        </p:spPr>
        <p:txBody>
          <a:bodyPr/>
          <a:lstStyle/>
          <a:p>
            <a:pPr algn="ctr"/>
            <a:r>
              <a:rPr lang="en-US" sz="3600" b="1" dirty="0">
                <a:solidFill>
                  <a:schemeClr val="accent3">
                    <a:lumMod val="75000"/>
                  </a:schemeClr>
                </a:solidFill>
                <a:latin typeface="Palatino" pitchFamily="2" charset="77"/>
                <a:ea typeface="Palatino" pitchFamily="2" charset="77"/>
              </a:rPr>
              <a:t>Today’s Agenda</a:t>
            </a:r>
          </a:p>
          <a:p>
            <a:pPr>
              <a:buClr>
                <a:schemeClr val="accent3"/>
              </a:buClr>
            </a:pPr>
            <a:endParaRPr lang="en-US" dirty="0"/>
          </a:p>
          <a:p>
            <a:pPr>
              <a:buClr>
                <a:schemeClr val="accent3"/>
              </a:buClr>
            </a:pPr>
            <a:r>
              <a:rPr lang="en-US" dirty="0"/>
              <a:t>A follow-up discussion to the general session on Transfer: </a:t>
            </a:r>
          </a:p>
          <a:p>
            <a:pPr marL="342900" indent="-342900">
              <a:buClr>
                <a:schemeClr val="accent3"/>
              </a:buClr>
              <a:buFont typeface="Arial" panose="020B0604020202020204" pitchFamily="34" charset="0"/>
              <a:buChar char="•"/>
            </a:pPr>
            <a:r>
              <a:rPr lang="en-US" dirty="0"/>
              <a:t>Efforts at improving transfer… </a:t>
            </a:r>
          </a:p>
          <a:p>
            <a:pPr marL="342900" indent="-342900">
              <a:buClr>
                <a:schemeClr val="accent3"/>
              </a:buClr>
              <a:buFont typeface="Arial" panose="020B0604020202020204" pitchFamily="34" charset="0"/>
              <a:buChar char="•"/>
            </a:pPr>
            <a:r>
              <a:rPr lang="en-US" dirty="0"/>
              <a:t>Next steps and considerations… </a:t>
            </a:r>
          </a:p>
          <a:p>
            <a:pPr marL="342900" indent="-342900">
              <a:buClr>
                <a:schemeClr val="accent3"/>
              </a:buClr>
              <a:buFont typeface="Arial" panose="020B0604020202020204" pitchFamily="34" charset="0"/>
              <a:buChar char="•"/>
            </a:pPr>
            <a:r>
              <a:rPr lang="en-US"/>
              <a:t>Resources</a:t>
            </a:r>
            <a:endParaRPr lang="en-US" dirty="0"/>
          </a:p>
        </p:txBody>
      </p:sp>
      <p:sp>
        <p:nvSpPr>
          <p:cNvPr id="4" name="Text Placeholder 3">
            <a:extLst>
              <a:ext uri="{FF2B5EF4-FFF2-40B4-BE49-F238E27FC236}">
                <a16:creationId xmlns:a16="http://schemas.microsoft.com/office/drawing/2014/main" id="{720AEDE9-4D46-AD44-AA40-8105B68A8483}"/>
              </a:ext>
            </a:extLst>
          </p:cNvPr>
          <p:cNvSpPr>
            <a:spLocks noGrp="1"/>
          </p:cNvSpPr>
          <p:nvPr>
            <p:ph type="body" sz="half" idx="2"/>
          </p:nvPr>
        </p:nvSpPr>
        <p:spPr/>
        <p:txBody>
          <a:bodyPr>
            <a:normAutofit lnSpcReduction="10000"/>
          </a:bodyPr>
          <a:lstStyle/>
          <a:p>
            <a:pPr algn="l"/>
            <a:r>
              <a:rPr lang="en-US" b="1" dirty="0" err="1">
                <a:latin typeface="Palatino" pitchFamily="2" charset="77"/>
                <a:ea typeface="Palatino" pitchFamily="2" charset="77"/>
              </a:rPr>
              <a:t>Ginni</a:t>
            </a:r>
            <a:r>
              <a:rPr lang="en-US" b="1" dirty="0">
                <a:latin typeface="Palatino" pitchFamily="2" charset="77"/>
                <a:ea typeface="Palatino" pitchFamily="2" charset="77"/>
              </a:rPr>
              <a:t> May</a:t>
            </a:r>
            <a:r>
              <a:rPr lang="en-US" dirty="0">
                <a:latin typeface="Palatino" pitchFamily="2" charset="77"/>
                <a:ea typeface="Palatino" pitchFamily="2" charset="77"/>
              </a:rPr>
              <a:t>, </a:t>
            </a:r>
          </a:p>
          <a:p>
            <a:pPr algn="l"/>
            <a:r>
              <a:rPr lang="en-US" dirty="0">
                <a:latin typeface="Palatino" pitchFamily="2" charset="77"/>
                <a:ea typeface="Palatino" pitchFamily="2" charset="77"/>
              </a:rPr>
              <a:t>ASCCC Vice President</a:t>
            </a:r>
          </a:p>
          <a:p>
            <a:pPr algn="l"/>
            <a:endParaRPr lang="en-US" dirty="0">
              <a:latin typeface="Palatino" pitchFamily="2" charset="77"/>
              <a:ea typeface="Palatino" pitchFamily="2" charset="77"/>
            </a:endParaRPr>
          </a:p>
          <a:p>
            <a:pPr algn="l"/>
            <a:r>
              <a:rPr lang="en-US" b="1" dirty="0">
                <a:latin typeface="Palatino" pitchFamily="2" charset="77"/>
                <a:ea typeface="Palatino" pitchFamily="2" charset="77"/>
              </a:rPr>
              <a:t>Eric Wada</a:t>
            </a:r>
            <a:r>
              <a:rPr lang="en-US" dirty="0">
                <a:latin typeface="Palatino" pitchFamily="2" charset="77"/>
                <a:ea typeface="Palatino" pitchFamily="2" charset="77"/>
              </a:rPr>
              <a:t>, </a:t>
            </a:r>
          </a:p>
          <a:p>
            <a:pPr algn="l"/>
            <a:r>
              <a:rPr lang="en-US" dirty="0">
                <a:latin typeface="Palatino" pitchFamily="2" charset="77"/>
                <a:ea typeface="Palatino" pitchFamily="2" charset="77"/>
              </a:rPr>
              <a:t>C-ID/ASCCC Curriculum Director</a:t>
            </a:r>
          </a:p>
          <a:p>
            <a:pPr algn="l"/>
            <a:endParaRPr lang="en-US" dirty="0">
              <a:latin typeface="Palatino" pitchFamily="2" charset="77"/>
              <a:ea typeface="Palatino" pitchFamily="2" charset="77"/>
            </a:endParaRPr>
          </a:p>
        </p:txBody>
      </p:sp>
      <p:sp>
        <p:nvSpPr>
          <p:cNvPr id="5" name="Slide Number Placeholder 4">
            <a:extLst>
              <a:ext uri="{FF2B5EF4-FFF2-40B4-BE49-F238E27FC236}">
                <a16:creationId xmlns:a16="http://schemas.microsoft.com/office/drawing/2014/main" id="{97777638-AE37-5648-8A7D-17B9A831E52E}"/>
              </a:ext>
            </a:extLst>
          </p:cNvPr>
          <p:cNvSpPr>
            <a:spLocks noGrp="1"/>
          </p:cNvSpPr>
          <p:nvPr>
            <p:ph type="sldNum" sz="quarter" idx="10"/>
          </p:nvPr>
        </p:nvSpPr>
        <p:spPr/>
        <p:txBody>
          <a:bodyPr/>
          <a:lstStyle/>
          <a:p>
            <a:pPr>
              <a:defRPr/>
            </a:pPr>
            <a:fld id="{BA612EA7-8AF5-6D4A-BB65-EDB273F44EC3}" type="slidenum">
              <a:rPr lang="en-US" altLang="en-US" smtClean="0"/>
              <a:pPr>
                <a:defRPr/>
              </a:pPr>
              <a:t>2</a:t>
            </a:fld>
            <a:endParaRPr lang="en-US" altLang="en-US"/>
          </a:p>
        </p:txBody>
      </p:sp>
    </p:spTree>
    <p:extLst>
      <p:ext uri="{BB962C8B-B14F-4D97-AF65-F5344CB8AC3E}">
        <p14:creationId xmlns:p14="http://schemas.microsoft.com/office/powerpoint/2010/main" val="2925783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7D5D2-506B-9D45-9683-75EF846F5512}"/>
              </a:ext>
            </a:extLst>
          </p:cNvPr>
          <p:cNvSpPr>
            <a:spLocks noGrp="1"/>
          </p:cNvSpPr>
          <p:nvPr>
            <p:ph type="title"/>
          </p:nvPr>
        </p:nvSpPr>
        <p:spPr/>
        <p:txBody>
          <a:bodyPr anchor="ctr">
            <a:normAutofit/>
          </a:bodyPr>
          <a:lstStyle/>
          <a:p>
            <a:pPr algn="ctr"/>
            <a:r>
              <a:rPr lang="en-US" sz="5600" b="1" dirty="0">
                <a:solidFill>
                  <a:schemeClr val="accent4">
                    <a:lumMod val="50000"/>
                  </a:schemeClr>
                </a:solidFill>
              </a:rPr>
              <a:t>Resources</a:t>
            </a:r>
          </a:p>
        </p:txBody>
      </p:sp>
      <p:sp>
        <p:nvSpPr>
          <p:cNvPr id="3" name="Content Placeholder 2">
            <a:extLst>
              <a:ext uri="{FF2B5EF4-FFF2-40B4-BE49-F238E27FC236}">
                <a16:creationId xmlns:a16="http://schemas.microsoft.com/office/drawing/2014/main" id="{CE74BDF8-C0DE-B04A-8143-7AAF1EE8DB0C}"/>
              </a:ext>
            </a:extLst>
          </p:cNvPr>
          <p:cNvSpPr>
            <a:spLocks noGrp="1"/>
          </p:cNvSpPr>
          <p:nvPr>
            <p:ph sz="half" idx="1"/>
          </p:nvPr>
        </p:nvSpPr>
        <p:spPr>
          <a:xfrm>
            <a:off x="1277650" y="1371600"/>
            <a:ext cx="10058400" cy="4846320"/>
          </a:xfrm>
        </p:spPr>
        <p:txBody>
          <a:bodyPr/>
          <a:lstStyle/>
          <a:p>
            <a:r>
              <a:rPr lang="en-US" dirty="0"/>
              <a:t>Transfer Alignment Project: </a:t>
            </a:r>
            <a:r>
              <a:rPr lang="en-US" dirty="0">
                <a:hlinkClick r:id="rId2"/>
              </a:rPr>
              <a:t>https://asccc.org/transfer-alignment-project</a:t>
            </a:r>
            <a:endParaRPr lang="en-US" dirty="0"/>
          </a:p>
          <a:p>
            <a:r>
              <a:rPr lang="en-US" dirty="0"/>
              <a:t>C-ID: </a:t>
            </a:r>
            <a:r>
              <a:rPr lang="en-US" dirty="0">
                <a:hlinkClick r:id="rId3"/>
              </a:rPr>
              <a:t>https://www.c-id.net</a:t>
            </a:r>
            <a:endParaRPr lang="en-US" dirty="0"/>
          </a:p>
          <a:p>
            <a:r>
              <a:rPr lang="en-US" dirty="0"/>
              <a:t>Associate Degree for Transfer: </a:t>
            </a:r>
            <a:r>
              <a:rPr lang="en-US" dirty="0">
                <a:hlinkClick r:id="rId4"/>
              </a:rPr>
              <a:t>https://icangotocollege.com/associate-degree-for-transfer</a:t>
            </a:r>
            <a:endParaRPr lang="en-US" dirty="0"/>
          </a:p>
          <a:p>
            <a:r>
              <a:rPr lang="en-US" dirty="0"/>
              <a:t>Transfer to CSU: </a:t>
            </a:r>
            <a:r>
              <a:rPr lang="en-US" dirty="0">
                <a:hlinkClick r:id="rId5"/>
              </a:rPr>
              <a:t>https://www.calstate.edu/apply/transfer</a:t>
            </a:r>
            <a:r>
              <a:rPr lang="en-US" dirty="0"/>
              <a:t> </a:t>
            </a:r>
          </a:p>
          <a:p>
            <a:r>
              <a:rPr lang="en-US" dirty="0"/>
              <a:t>Transfer to UC: </a:t>
            </a:r>
            <a:r>
              <a:rPr lang="en-US" dirty="0">
                <a:hlinkClick r:id="rId6"/>
              </a:rPr>
              <a:t>https://admission.universityofcalifornia.edu/admission-requirements/transfer-requirements/</a:t>
            </a:r>
            <a:r>
              <a:rPr lang="en-US" dirty="0"/>
              <a:t> </a:t>
            </a:r>
          </a:p>
          <a:p>
            <a:r>
              <a:rPr lang="en-US" dirty="0"/>
              <a:t>Transfer to AICCU: </a:t>
            </a:r>
            <a:r>
              <a:rPr lang="en-US" dirty="0">
                <a:hlinkClick r:id="rId7"/>
              </a:rPr>
              <a:t>https://aiccu.edu/page/transfer</a:t>
            </a:r>
            <a:endParaRPr lang="en-US" dirty="0"/>
          </a:p>
          <a:p>
            <a:r>
              <a:rPr lang="en-US" dirty="0"/>
              <a:t> Transfer to HBCU: </a:t>
            </a:r>
            <a:r>
              <a:rPr lang="en-US" dirty="0">
                <a:hlinkClick r:id="rId8"/>
              </a:rPr>
              <a:t>https://icangotocollege.com/associate-degree-for-transfer?sitekey=adegree&amp;sitekey=adegree</a:t>
            </a:r>
            <a:r>
              <a:rPr lang="en-US" dirty="0"/>
              <a:t> </a:t>
            </a:r>
          </a:p>
          <a:p>
            <a:r>
              <a:rPr lang="en-US" dirty="0"/>
              <a:t>ASCCC: </a:t>
            </a:r>
            <a:r>
              <a:rPr lang="en-US" dirty="0">
                <a:hlinkClick r:id="rId9"/>
              </a:rPr>
              <a:t>https://asccc.org</a:t>
            </a:r>
            <a:endParaRPr lang="en-US" dirty="0"/>
          </a:p>
          <a:p>
            <a:r>
              <a:rPr lang="en-US" dirty="0"/>
              <a:t>Questions: </a:t>
            </a:r>
            <a:r>
              <a:rPr lang="en-US" dirty="0">
                <a:hlinkClick r:id="rId10"/>
              </a:rPr>
              <a:t>info@asccc.org</a:t>
            </a:r>
            <a:r>
              <a:rPr lang="en-US" dirty="0"/>
              <a:t> </a:t>
            </a:r>
          </a:p>
        </p:txBody>
      </p:sp>
      <p:sp>
        <p:nvSpPr>
          <p:cNvPr id="4" name="Slide Number Placeholder 3">
            <a:extLst>
              <a:ext uri="{FF2B5EF4-FFF2-40B4-BE49-F238E27FC236}">
                <a16:creationId xmlns:a16="http://schemas.microsoft.com/office/drawing/2014/main" id="{F18F1799-1A2A-3A42-9465-087611FF6726}"/>
              </a:ext>
            </a:extLst>
          </p:cNvPr>
          <p:cNvSpPr>
            <a:spLocks noGrp="1"/>
          </p:cNvSpPr>
          <p:nvPr>
            <p:ph type="sldNum" sz="quarter" idx="10"/>
          </p:nvPr>
        </p:nvSpPr>
        <p:spPr/>
        <p:txBody>
          <a:bodyPr/>
          <a:lstStyle/>
          <a:p>
            <a:pPr>
              <a:defRPr/>
            </a:pPr>
            <a:fld id="{B3DECD38-FFDC-B946-A4F7-DDE361C58630}" type="slidenum">
              <a:rPr lang="en-US" altLang="en-US" smtClean="0"/>
              <a:pPr>
                <a:defRPr/>
              </a:pPr>
              <a:t>20</a:t>
            </a:fld>
            <a:endParaRPr lang="en-US" altLang="en-US"/>
          </a:p>
        </p:txBody>
      </p:sp>
    </p:spTree>
    <p:extLst>
      <p:ext uri="{BB962C8B-B14F-4D97-AF65-F5344CB8AC3E}">
        <p14:creationId xmlns:p14="http://schemas.microsoft.com/office/powerpoint/2010/main" val="2083119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22FDF-1946-A64C-86F8-D5CE56B2538C}"/>
              </a:ext>
            </a:extLst>
          </p:cNvPr>
          <p:cNvSpPr>
            <a:spLocks noGrp="1"/>
          </p:cNvSpPr>
          <p:nvPr>
            <p:ph type="title"/>
          </p:nvPr>
        </p:nvSpPr>
        <p:spPr/>
        <p:txBody>
          <a:bodyPr anchor="ctr"/>
          <a:lstStyle/>
          <a:p>
            <a:pPr algn="ctr"/>
            <a:r>
              <a:rPr lang="en-US" b="1" dirty="0"/>
              <a:t>But wait…ACRONYMS</a:t>
            </a:r>
          </a:p>
        </p:txBody>
      </p:sp>
      <p:sp>
        <p:nvSpPr>
          <p:cNvPr id="3" name="Content Placeholder 2">
            <a:extLst>
              <a:ext uri="{FF2B5EF4-FFF2-40B4-BE49-F238E27FC236}">
                <a16:creationId xmlns:a16="http://schemas.microsoft.com/office/drawing/2014/main" id="{81EC9911-824A-FE45-B1DE-B83AC0A15EC1}"/>
              </a:ext>
            </a:extLst>
          </p:cNvPr>
          <p:cNvSpPr>
            <a:spLocks noGrp="1"/>
          </p:cNvSpPr>
          <p:nvPr>
            <p:ph sz="half" idx="2"/>
          </p:nvPr>
        </p:nvSpPr>
        <p:spPr/>
        <p:txBody>
          <a:bodyPr/>
          <a:lstStyle/>
          <a:p>
            <a:pPr>
              <a:buClr>
                <a:schemeClr val="accent4">
                  <a:lumMod val="75000"/>
                </a:schemeClr>
              </a:buClr>
            </a:pPr>
            <a:r>
              <a:rPr lang="en-US" dirty="0"/>
              <a:t>TMC – Transfer Model Curriculum</a:t>
            </a:r>
          </a:p>
          <a:p>
            <a:pPr>
              <a:buClr>
                <a:schemeClr val="accent4">
                  <a:lumMod val="75000"/>
                </a:schemeClr>
              </a:buClr>
            </a:pPr>
            <a:r>
              <a:rPr lang="en-US" dirty="0"/>
              <a:t>ADT – Associate Degree for Transfer</a:t>
            </a:r>
          </a:p>
          <a:p>
            <a:pPr>
              <a:buClr>
                <a:schemeClr val="accent4">
                  <a:lumMod val="75000"/>
                </a:schemeClr>
              </a:buClr>
            </a:pPr>
            <a:r>
              <a:rPr lang="en-US" dirty="0"/>
              <a:t>AB – Assembly Bill</a:t>
            </a:r>
          </a:p>
          <a:p>
            <a:pPr>
              <a:buClr>
                <a:schemeClr val="accent4">
                  <a:lumMod val="75000"/>
                </a:schemeClr>
              </a:buClr>
            </a:pPr>
            <a:r>
              <a:rPr lang="en-US" dirty="0"/>
              <a:t>SB – Senate Bill</a:t>
            </a:r>
          </a:p>
          <a:p>
            <a:pPr>
              <a:buClr>
                <a:schemeClr val="accent4">
                  <a:lumMod val="75000"/>
                </a:schemeClr>
              </a:buClr>
            </a:pPr>
            <a:r>
              <a:rPr lang="en-US" dirty="0"/>
              <a:t>UCTP – University of California Transfer Pathway</a:t>
            </a:r>
          </a:p>
          <a:p>
            <a:pPr>
              <a:buClr>
                <a:schemeClr val="accent4">
                  <a:lumMod val="75000"/>
                </a:schemeClr>
              </a:buClr>
            </a:pPr>
            <a:r>
              <a:rPr lang="en-US" dirty="0"/>
              <a:t>TAG – Transfer Agreement Guarantee</a:t>
            </a:r>
          </a:p>
        </p:txBody>
      </p:sp>
      <p:sp>
        <p:nvSpPr>
          <p:cNvPr id="4" name="Content Placeholder 3">
            <a:extLst>
              <a:ext uri="{FF2B5EF4-FFF2-40B4-BE49-F238E27FC236}">
                <a16:creationId xmlns:a16="http://schemas.microsoft.com/office/drawing/2014/main" id="{48A190FF-7159-5143-98B9-F4987434AE87}"/>
              </a:ext>
            </a:extLst>
          </p:cNvPr>
          <p:cNvSpPr>
            <a:spLocks noGrp="1"/>
          </p:cNvSpPr>
          <p:nvPr>
            <p:ph sz="quarter" idx="4"/>
          </p:nvPr>
        </p:nvSpPr>
        <p:spPr/>
        <p:txBody>
          <a:bodyPr/>
          <a:lstStyle/>
          <a:p>
            <a:pPr>
              <a:buClr>
                <a:schemeClr val="accent4">
                  <a:lumMod val="75000"/>
                </a:schemeClr>
              </a:buClr>
            </a:pPr>
            <a:r>
              <a:rPr lang="en-US" dirty="0"/>
              <a:t>MC – Model Curriculum</a:t>
            </a:r>
          </a:p>
          <a:p>
            <a:pPr>
              <a:buClr>
                <a:schemeClr val="accent4">
                  <a:lumMod val="75000"/>
                </a:schemeClr>
              </a:buClr>
            </a:pPr>
            <a:r>
              <a:rPr lang="en-US" dirty="0"/>
              <a:t>CTE – Career and Technical Education</a:t>
            </a:r>
          </a:p>
          <a:p>
            <a:pPr>
              <a:buClr>
                <a:schemeClr val="accent4">
                  <a:lumMod val="75000"/>
                </a:schemeClr>
              </a:buClr>
            </a:pPr>
            <a:r>
              <a:rPr lang="en-US" dirty="0"/>
              <a:t>GE – General Education</a:t>
            </a:r>
          </a:p>
          <a:p>
            <a:pPr>
              <a:buClr>
                <a:schemeClr val="accent4">
                  <a:lumMod val="75000"/>
                </a:schemeClr>
              </a:buClr>
            </a:pPr>
            <a:endParaRPr lang="en-US" dirty="0"/>
          </a:p>
        </p:txBody>
      </p:sp>
      <p:sp>
        <p:nvSpPr>
          <p:cNvPr id="5" name="Slide Number Placeholder 4">
            <a:extLst>
              <a:ext uri="{FF2B5EF4-FFF2-40B4-BE49-F238E27FC236}">
                <a16:creationId xmlns:a16="http://schemas.microsoft.com/office/drawing/2014/main" id="{2389BAA9-E7E5-1C4A-BD3F-69DFFB3929D9}"/>
              </a:ext>
            </a:extLst>
          </p:cNvPr>
          <p:cNvSpPr>
            <a:spLocks noGrp="1"/>
          </p:cNvSpPr>
          <p:nvPr>
            <p:ph type="sldNum" sz="quarter" idx="10"/>
          </p:nvPr>
        </p:nvSpPr>
        <p:spPr/>
        <p:txBody>
          <a:bodyPr/>
          <a:lstStyle/>
          <a:p>
            <a:pPr>
              <a:defRPr/>
            </a:pPr>
            <a:fld id="{ACC24514-134D-334B-9247-30111F82FF65}" type="slidenum">
              <a:rPr lang="en-US" altLang="en-US" smtClean="0"/>
              <a:pPr>
                <a:defRPr/>
              </a:pPr>
              <a:t>3</a:t>
            </a:fld>
            <a:endParaRPr lang="en-US" altLang="en-US"/>
          </a:p>
        </p:txBody>
      </p:sp>
    </p:spTree>
    <p:extLst>
      <p:ext uri="{BB962C8B-B14F-4D97-AF65-F5344CB8AC3E}">
        <p14:creationId xmlns:p14="http://schemas.microsoft.com/office/powerpoint/2010/main" val="2546099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43026-8018-5642-91C0-14F740C3D5B3}"/>
              </a:ext>
            </a:extLst>
          </p:cNvPr>
          <p:cNvSpPr>
            <a:spLocks noGrp="1"/>
          </p:cNvSpPr>
          <p:nvPr>
            <p:ph type="title"/>
          </p:nvPr>
        </p:nvSpPr>
        <p:spPr/>
        <p:txBody>
          <a:bodyPr/>
          <a:lstStyle/>
          <a:p>
            <a:r>
              <a:rPr lang="en-US" dirty="0"/>
              <a:t>Efforts at Improving Transfer</a:t>
            </a:r>
          </a:p>
        </p:txBody>
      </p:sp>
      <p:sp>
        <p:nvSpPr>
          <p:cNvPr id="3" name="Content Placeholder 2">
            <a:extLst>
              <a:ext uri="{FF2B5EF4-FFF2-40B4-BE49-F238E27FC236}">
                <a16:creationId xmlns:a16="http://schemas.microsoft.com/office/drawing/2014/main" id="{9458FFEF-FF9F-6444-84AD-E35008E56AD0}"/>
              </a:ext>
            </a:extLst>
          </p:cNvPr>
          <p:cNvSpPr>
            <a:spLocks noGrp="1"/>
          </p:cNvSpPr>
          <p:nvPr>
            <p:ph idx="1"/>
          </p:nvPr>
        </p:nvSpPr>
        <p:spPr/>
        <p:txBody>
          <a:bodyPr/>
          <a:lstStyle/>
          <a:p>
            <a:pPr marL="342900" indent="-342900">
              <a:buClr>
                <a:schemeClr val="accent4">
                  <a:lumMod val="75000"/>
                </a:schemeClr>
              </a:buClr>
              <a:buFont typeface="Arial" panose="020B0604020202020204" pitchFamily="34" charset="0"/>
              <a:buChar char="•"/>
            </a:pPr>
            <a:r>
              <a:rPr lang="en-US" dirty="0">
                <a:hlinkClick r:id="rId2"/>
              </a:rPr>
              <a:t>Transfer Alignment Project </a:t>
            </a:r>
            <a:endParaRPr lang="en-US" dirty="0"/>
          </a:p>
          <a:p>
            <a:pPr marL="342900" indent="-342900">
              <a:buClr>
                <a:schemeClr val="accent4">
                  <a:lumMod val="75000"/>
                </a:schemeClr>
              </a:buClr>
              <a:buFont typeface="Arial" panose="020B0604020202020204" pitchFamily="34" charset="0"/>
              <a:buChar char="•"/>
            </a:pPr>
            <a:r>
              <a:rPr lang="en-US" dirty="0"/>
              <a:t>Guided Pathways </a:t>
            </a:r>
          </a:p>
          <a:p>
            <a:pPr marL="342900" indent="-342900">
              <a:buClr>
                <a:schemeClr val="accent4">
                  <a:lumMod val="75000"/>
                </a:schemeClr>
              </a:buClr>
              <a:buFont typeface="Arial" panose="020B0604020202020204" pitchFamily="34" charset="0"/>
              <a:buChar char="•"/>
            </a:pPr>
            <a:r>
              <a:rPr lang="en-US" dirty="0"/>
              <a:t>SB 1440 (Padilla, 2010) and SB 440 (Padilla, 2013) </a:t>
            </a:r>
          </a:p>
          <a:p>
            <a:pPr marL="342900" indent="-342900">
              <a:buClr>
                <a:schemeClr val="accent4">
                  <a:lumMod val="75000"/>
                </a:schemeClr>
              </a:buClr>
              <a:buFont typeface="Arial" panose="020B0604020202020204" pitchFamily="34" charset="0"/>
              <a:buChar char="•"/>
            </a:pPr>
            <a:r>
              <a:rPr lang="en-US" b="1" dirty="0"/>
              <a:t>AB 928 (Berman, 2021) and AB 1111 (Berman, 2021)</a:t>
            </a:r>
          </a:p>
          <a:p>
            <a:pPr marL="342900" indent="-342900">
              <a:buClr>
                <a:schemeClr val="accent4">
                  <a:lumMod val="75000"/>
                </a:schemeClr>
              </a:buClr>
              <a:buFont typeface="Arial" panose="020B0604020202020204" pitchFamily="34" charset="0"/>
              <a:buChar char="•"/>
            </a:pPr>
            <a:r>
              <a:rPr lang="en-US" dirty="0"/>
              <a:t>UCTPs, TAGs, Pathways+ </a:t>
            </a:r>
          </a:p>
          <a:p>
            <a:pPr marL="342900" indent="-342900">
              <a:buClr>
                <a:schemeClr val="accent4">
                  <a:lumMod val="75000"/>
                </a:schemeClr>
              </a:buClr>
              <a:buFont typeface="Arial" panose="020B0604020202020204" pitchFamily="34" charset="0"/>
              <a:buChar char="•"/>
            </a:pPr>
            <a:endParaRPr lang="en-US" dirty="0"/>
          </a:p>
        </p:txBody>
      </p:sp>
      <p:sp>
        <p:nvSpPr>
          <p:cNvPr id="4" name="Text Placeholder 3">
            <a:extLst>
              <a:ext uri="{FF2B5EF4-FFF2-40B4-BE49-F238E27FC236}">
                <a16:creationId xmlns:a16="http://schemas.microsoft.com/office/drawing/2014/main" id="{79E7DEF1-AA28-9E4A-9E6A-6D0A99BDF41B}"/>
              </a:ext>
            </a:extLst>
          </p:cNvPr>
          <p:cNvSpPr>
            <a:spLocks noGrp="1"/>
          </p:cNvSpPr>
          <p:nvPr>
            <p:ph type="body" sz="half" idx="2"/>
          </p:nvPr>
        </p:nvSpPr>
        <p:spPr/>
        <p:txBody>
          <a:bodyPr/>
          <a:lstStyle/>
          <a:p>
            <a:endParaRPr lang="en-US"/>
          </a:p>
        </p:txBody>
      </p:sp>
      <p:sp>
        <p:nvSpPr>
          <p:cNvPr id="5" name="Slide Number Placeholder 4">
            <a:extLst>
              <a:ext uri="{FF2B5EF4-FFF2-40B4-BE49-F238E27FC236}">
                <a16:creationId xmlns:a16="http://schemas.microsoft.com/office/drawing/2014/main" id="{B83D105C-3EC4-A84E-8529-628D7B95C3B5}"/>
              </a:ext>
            </a:extLst>
          </p:cNvPr>
          <p:cNvSpPr>
            <a:spLocks noGrp="1"/>
          </p:cNvSpPr>
          <p:nvPr>
            <p:ph type="sldNum" sz="quarter" idx="10"/>
          </p:nvPr>
        </p:nvSpPr>
        <p:spPr/>
        <p:txBody>
          <a:bodyPr/>
          <a:lstStyle/>
          <a:p>
            <a:pPr>
              <a:defRPr/>
            </a:pPr>
            <a:fld id="{BA612EA7-8AF5-6D4A-BB65-EDB273F44EC3}" type="slidenum">
              <a:rPr lang="en-US" altLang="en-US" smtClean="0"/>
              <a:pPr>
                <a:defRPr/>
              </a:pPr>
              <a:t>4</a:t>
            </a:fld>
            <a:endParaRPr lang="en-US" altLang="en-US"/>
          </a:p>
        </p:txBody>
      </p:sp>
    </p:spTree>
    <p:extLst>
      <p:ext uri="{BB962C8B-B14F-4D97-AF65-F5344CB8AC3E}">
        <p14:creationId xmlns:p14="http://schemas.microsoft.com/office/powerpoint/2010/main" val="3382399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C939D-DC18-CB42-8162-65FAC0168504}"/>
              </a:ext>
            </a:extLst>
          </p:cNvPr>
          <p:cNvSpPr>
            <a:spLocks noGrp="1"/>
          </p:cNvSpPr>
          <p:nvPr>
            <p:ph type="title"/>
          </p:nvPr>
        </p:nvSpPr>
        <p:spPr/>
        <p:txBody>
          <a:bodyPr/>
          <a:lstStyle/>
          <a:p>
            <a:r>
              <a:rPr lang="en-US" dirty="0"/>
              <a:t>Transfer Alignment Project</a:t>
            </a:r>
          </a:p>
        </p:txBody>
      </p:sp>
      <p:sp>
        <p:nvSpPr>
          <p:cNvPr id="3" name="Content Placeholder 2">
            <a:extLst>
              <a:ext uri="{FF2B5EF4-FFF2-40B4-BE49-F238E27FC236}">
                <a16:creationId xmlns:a16="http://schemas.microsoft.com/office/drawing/2014/main" id="{0C60A736-6399-C640-91EB-54C66A6AE201}"/>
              </a:ext>
            </a:extLst>
          </p:cNvPr>
          <p:cNvSpPr>
            <a:spLocks noGrp="1"/>
          </p:cNvSpPr>
          <p:nvPr>
            <p:ph idx="1"/>
          </p:nvPr>
        </p:nvSpPr>
        <p:spPr>
          <a:xfrm>
            <a:off x="4368800" y="592667"/>
            <a:ext cx="6660553" cy="5632552"/>
          </a:xfrm>
        </p:spPr>
        <p:txBody>
          <a:bodyPr/>
          <a:lstStyle/>
          <a:p>
            <a:r>
              <a:rPr lang="en-US" b="1" dirty="0">
                <a:solidFill>
                  <a:srgbClr val="7030A0"/>
                </a:solidFill>
              </a:rPr>
              <a:t>Phase I – 2019-20</a:t>
            </a:r>
          </a:p>
          <a:p>
            <a:pPr marL="1028700" lvl="1" indent="-342900"/>
            <a:r>
              <a:rPr lang="en-US" dirty="0"/>
              <a:t>Seven Disciplines</a:t>
            </a:r>
          </a:p>
          <a:p>
            <a:pPr marL="1028700" lvl="1" indent="-342900"/>
            <a:r>
              <a:rPr lang="en-US" dirty="0"/>
              <a:t>Three feasible</a:t>
            </a:r>
          </a:p>
          <a:p>
            <a:pPr marL="1028700" lvl="1" indent="-342900"/>
            <a:r>
              <a:rPr lang="en-US" dirty="0"/>
              <a:t>Four need more work</a:t>
            </a:r>
          </a:p>
          <a:p>
            <a:r>
              <a:rPr lang="en-US" b="1" dirty="0">
                <a:solidFill>
                  <a:srgbClr val="7030A0"/>
                </a:solidFill>
              </a:rPr>
              <a:t>Phase II – 2021-22</a:t>
            </a:r>
          </a:p>
          <a:p>
            <a:pPr marL="1028700" lvl="1" indent="-342900"/>
            <a:r>
              <a:rPr lang="en-US" dirty="0"/>
              <a:t>Three Disciplines</a:t>
            </a:r>
          </a:p>
          <a:p>
            <a:pPr marL="1028700" lvl="1" indent="-342900"/>
            <a:r>
              <a:rPr lang="en-US" dirty="0"/>
              <a:t>Messaging to Faculty Discipline Review Groups (FDRGs) began week of October 25</a:t>
            </a:r>
          </a:p>
          <a:p>
            <a:r>
              <a:rPr lang="en-US" b="1" dirty="0">
                <a:solidFill>
                  <a:srgbClr val="7030A0"/>
                </a:solidFill>
              </a:rPr>
              <a:t>Phase III – soon</a:t>
            </a:r>
          </a:p>
          <a:p>
            <a:pPr marL="1028700" lvl="1" indent="-342900"/>
            <a:r>
              <a:rPr lang="en-US" dirty="0"/>
              <a:t>Pull discipline faculty together from all three segments</a:t>
            </a:r>
          </a:p>
          <a:p>
            <a:pPr marL="1028700" lvl="1" indent="-342900"/>
            <a:r>
              <a:rPr lang="en-US" dirty="0"/>
              <a:t>Reconsider rule of one TMC per discipline</a:t>
            </a:r>
          </a:p>
          <a:p>
            <a:pPr marL="1028700" lvl="1" indent="-342900"/>
            <a:r>
              <a:rPr lang="en-US" dirty="0"/>
              <a:t>Consider UCTP modification</a:t>
            </a:r>
          </a:p>
          <a:p>
            <a:pPr marL="1028700" lvl="1" indent="-342900"/>
            <a:r>
              <a:rPr lang="en-US" dirty="0"/>
              <a:t>Examine Four disciplines from Phase I</a:t>
            </a:r>
          </a:p>
        </p:txBody>
      </p:sp>
      <p:sp>
        <p:nvSpPr>
          <p:cNvPr id="4" name="Text Placeholder 3">
            <a:extLst>
              <a:ext uri="{FF2B5EF4-FFF2-40B4-BE49-F238E27FC236}">
                <a16:creationId xmlns:a16="http://schemas.microsoft.com/office/drawing/2014/main" id="{B4D63C15-85F2-4A41-91A9-2A49E473B126}"/>
              </a:ext>
            </a:extLst>
          </p:cNvPr>
          <p:cNvSpPr>
            <a:spLocks noGrp="1"/>
          </p:cNvSpPr>
          <p:nvPr>
            <p:ph type="body" sz="half" idx="2"/>
          </p:nvPr>
        </p:nvSpPr>
        <p:spPr/>
        <p:txBody>
          <a:bodyPr anchor="ctr">
            <a:normAutofit/>
          </a:bodyPr>
          <a:lstStyle/>
          <a:p>
            <a:r>
              <a:rPr lang="en-US" sz="4600" b="1" dirty="0"/>
              <a:t>Three Phases</a:t>
            </a:r>
          </a:p>
        </p:txBody>
      </p:sp>
      <p:sp>
        <p:nvSpPr>
          <p:cNvPr id="5" name="Slide Number Placeholder 4">
            <a:extLst>
              <a:ext uri="{FF2B5EF4-FFF2-40B4-BE49-F238E27FC236}">
                <a16:creationId xmlns:a16="http://schemas.microsoft.com/office/drawing/2014/main" id="{738B6281-A253-2647-82C0-17FD4C4697D0}"/>
              </a:ext>
            </a:extLst>
          </p:cNvPr>
          <p:cNvSpPr>
            <a:spLocks noGrp="1"/>
          </p:cNvSpPr>
          <p:nvPr>
            <p:ph type="sldNum" sz="quarter" idx="10"/>
          </p:nvPr>
        </p:nvSpPr>
        <p:spPr/>
        <p:txBody>
          <a:bodyPr/>
          <a:lstStyle/>
          <a:p>
            <a:pPr>
              <a:defRPr/>
            </a:pPr>
            <a:fld id="{BA612EA7-8AF5-6D4A-BB65-EDB273F44EC3}" type="slidenum">
              <a:rPr lang="en-US" altLang="en-US" smtClean="0"/>
              <a:pPr>
                <a:defRPr/>
              </a:pPr>
              <a:t>5</a:t>
            </a:fld>
            <a:endParaRPr lang="en-US" altLang="en-US"/>
          </a:p>
        </p:txBody>
      </p:sp>
    </p:spTree>
    <p:extLst>
      <p:ext uri="{BB962C8B-B14F-4D97-AF65-F5344CB8AC3E}">
        <p14:creationId xmlns:p14="http://schemas.microsoft.com/office/powerpoint/2010/main" val="554496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8B629-A04C-6B41-AD40-A14C881DE3D5}"/>
              </a:ext>
            </a:extLst>
          </p:cNvPr>
          <p:cNvSpPr>
            <a:spLocks noGrp="1"/>
          </p:cNvSpPr>
          <p:nvPr>
            <p:ph type="title"/>
          </p:nvPr>
        </p:nvSpPr>
        <p:spPr/>
        <p:txBody>
          <a:bodyPr anchor="ctr"/>
          <a:lstStyle/>
          <a:p>
            <a:pPr algn="ctr"/>
            <a:r>
              <a:rPr lang="en-US" b="1" dirty="0"/>
              <a:t>Transfer Alignment Project</a:t>
            </a:r>
          </a:p>
        </p:txBody>
      </p:sp>
      <p:sp>
        <p:nvSpPr>
          <p:cNvPr id="3" name="Content Placeholder 2">
            <a:extLst>
              <a:ext uri="{FF2B5EF4-FFF2-40B4-BE49-F238E27FC236}">
                <a16:creationId xmlns:a16="http://schemas.microsoft.com/office/drawing/2014/main" id="{7557C4B1-EE2C-F94C-95FC-1BB2A9C4FE39}"/>
              </a:ext>
            </a:extLst>
          </p:cNvPr>
          <p:cNvSpPr>
            <a:spLocks noGrp="1"/>
          </p:cNvSpPr>
          <p:nvPr>
            <p:ph sz="half" idx="1"/>
          </p:nvPr>
        </p:nvSpPr>
        <p:spPr/>
        <p:txBody>
          <a:bodyPr/>
          <a:lstStyle/>
          <a:p>
            <a:pPr marL="0" indent="0" algn="ctr">
              <a:buNone/>
            </a:pPr>
            <a:r>
              <a:rPr lang="en-US" sz="3600" b="1" dirty="0">
                <a:solidFill>
                  <a:srgbClr val="513526"/>
                </a:solidFill>
              </a:rPr>
              <a:t>Concept</a:t>
            </a:r>
            <a:endParaRPr lang="en-US" sz="3600" b="1" dirty="0">
              <a:solidFill>
                <a:srgbClr val="513526"/>
              </a:solidFill>
              <a:hlinkClick r:id="rId2"/>
            </a:endParaRPr>
          </a:p>
          <a:p>
            <a:pPr marL="0" indent="0">
              <a:buNone/>
            </a:pPr>
            <a:endParaRPr lang="en-US" b="1" dirty="0">
              <a:solidFill>
                <a:srgbClr val="513526"/>
              </a:solidFill>
              <a:hlinkClick r:id="" action="ppaction://noaction"/>
            </a:endParaRPr>
          </a:p>
          <a:p>
            <a:pPr marL="0" indent="0">
              <a:buNone/>
            </a:pPr>
            <a:r>
              <a:rPr lang="en-US" b="1" dirty="0">
                <a:solidFill>
                  <a:srgbClr val="513526"/>
                </a:solidFill>
                <a:hlinkClick r:id="" action="ppaction://noaction"/>
              </a:rPr>
              <a:t>ASCCC Resolution F17 15.01</a:t>
            </a:r>
            <a:r>
              <a:rPr lang="en-US" b="1" dirty="0">
                <a:solidFill>
                  <a:srgbClr val="513526"/>
                </a:solidFill>
              </a:rPr>
              <a:t> </a:t>
            </a:r>
            <a:r>
              <a:rPr lang="en-US" b="1" i="1" dirty="0">
                <a:solidFill>
                  <a:schemeClr val="accent2">
                    <a:lumMod val="25000"/>
                  </a:schemeClr>
                </a:solidFill>
              </a:rPr>
              <a:t>Aligning Transfer Pathways for the California State University and the University of California</a:t>
            </a:r>
          </a:p>
          <a:p>
            <a:pPr marL="0" indent="0">
              <a:buNone/>
            </a:pPr>
            <a:r>
              <a:rPr lang="en-US" dirty="0">
                <a:solidFill>
                  <a:srgbClr val="513526"/>
                </a:solidFill>
              </a:rPr>
              <a:t>Resolved, That the Academic Senate for California Community Colleges work with the Academic Senates of the California State University and the University of California to identify a single pathway in each of the majors with an Associate Degree for Transfer to ensure that students will be prepared to transfer into either the California State University or the University of California systems.</a:t>
            </a:r>
          </a:p>
          <a:p>
            <a:pPr marL="0" indent="0">
              <a:buNone/>
            </a:pPr>
            <a:endParaRPr lang="en-US" dirty="0"/>
          </a:p>
        </p:txBody>
      </p:sp>
      <p:sp>
        <p:nvSpPr>
          <p:cNvPr id="4" name="Slide Number Placeholder 3">
            <a:extLst>
              <a:ext uri="{FF2B5EF4-FFF2-40B4-BE49-F238E27FC236}">
                <a16:creationId xmlns:a16="http://schemas.microsoft.com/office/drawing/2014/main" id="{CED9EECE-8478-464F-9B2C-A521CF125225}"/>
              </a:ext>
            </a:extLst>
          </p:cNvPr>
          <p:cNvSpPr>
            <a:spLocks noGrp="1"/>
          </p:cNvSpPr>
          <p:nvPr>
            <p:ph type="sldNum" sz="quarter" idx="10"/>
          </p:nvPr>
        </p:nvSpPr>
        <p:spPr/>
        <p:txBody>
          <a:bodyPr/>
          <a:lstStyle/>
          <a:p>
            <a:pPr>
              <a:defRPr/>
            </a:pPr>
            <a:fld id="{B3DECD38-FFDC-B946-A4F7-DDE361C58630}" type="slidenum">
              <a:rPr lang="en-US" altLang="en-US" smtClean="0"/>
              <a:pPr>
                <a:defRPr/>
              </a:pPr>
              <a:t>6</a:t>
            </a:fld>
            <a:endParaRPr lang="en-US" altLang="en-US"/>
          </a:p>
        </p:txBody>
      </p:sp>
    </p:spTree>
    <p:extLst>
      <p:ext uri="{BB962C8B-B14F-4D97-AF65-F5344CB8AC3E}">
        <p14:creationId xmlns:p14="http://schemas.microsoft.com/office/powerpoint/2010/main" val="1160499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8B629-A04C-6B41-AD40-A14C881DE3D5}"/>
              </a:ext>
            </a:extLst>
          </p:cNvPr>
          <p:cNvSpPr>
            <a:spLocks noGrp="1"/>
          </p:cNvSpPr>
          <p:nvPr>
            <p:ph type="title"/>
          </p:nvPr>
        </p:nvSpPr>
        <p:spPr/>
        <p:txBody>
          <a:bodyPr anchor="ctr"/>
          <a:lstStyle/>
          <a:p>
            <a:pPr algn="ctr"/>
            <a:r>
              <a:rPr lang="en-US" b="1" dirty="0"/>
              <a:t>Transfer Alignment Project</a:t>
            </a:r>
          </a:p>
        </p:txBody>
      </p:sp>
      <p:sp>
        <p:nvSpPr>
          <p:cNvPr id="3" name="Content Placeholder 2">
            <a:extLst>
              <a:ext uri="{FF2B5EF4-FFF2-40B4-BE49-F238E27FC236}">
                <a16:creationId xmlns:a16="http://schemas.microsoft.com/office/drawing/2014/main" id="{7557C4B1-EE2C-F94C-95FC-1BB2A9C4FE39}"/>
              </a:ext>
            </a:extLst>
          </p:cNvPr>
          <p:cNvSpPr>
            <a:spLocks noGrp="1"/>
          </p:cNvSpPr>
          <p:nvPr>
            <p:ph sz="half" idx="1"/>
          </p:nvPr>
        </p:nvSpPr>
        <p:spPr/>
        <p:txBody>
          <a:bodyPr/>
          <a:lstStyle/>
          <a:p>
            <a:pPr marL="457200" indent="-457200">
              <a:buFont typeface="+mj-lt"/>
              <a:buAutoNum type="arabicPeriod"/>
            </a:pPr>
            <a:r>
              <a:rPr lang="en-US" dirty="0"/>
              <a:t>Align Transfer Model Curriculum (TMC) with University of California Transfer Pathways (UCTP), where feasible, i.e. only non-substantive changes to the TMCs would be needed</a:t>
            </a:r>
          </a:p>
          <a:p>
            <a:pPr marL="457200" indent="-457200">
              <a:buFont typeface="+mj-lt"/>
              <a:buAutoNum type="arabicPeriod"/>
            </a:pPr>
            <a:r>
              <a:rPr lang="en-US" dirty="0"/>
              <a:t>For those TMCs that need more changes, discipline faculty convene from all three systems, every attempt is made to align the pathways with two possible outcomes:</a:t>
            </a:r>
          </a:p>
          <a:p>
            <a:pPr marL="914400" lvl="1" indent="-457200">
              <a:buFont typeface="+mj-lt"/>
              <a:buAutoNum type="alphaLcPeriod"/>
            </a:pPr>
            <a:r>
              <a:rPr lang="en-US" sz="2400" dirty="0"/>
              <a:t>Pathways aligned with substantive changes to TMC and/or UCTP (currently, only TMCs have been considered for changes)</a:t>
            </a:r>
          </a:p>
          <a:p>
            <a:pPr marL="914400" lvl="1" indent="-457200">
              <a:buFont typeface="+mj-lt"/>
              <a:buAutoNum type="alphaLcPeriod"/>
            </a:pPr>
            <a:r>
              <a:rPr lang="en-US" sz="2400" dirty="0"/>
              <a:t>If the pathways cannot be aligned, then clear documentation on the rationale and benefits of separate pathways to students and public is communicated broadly</a:t>
            </a:r>
          </a:p>
        </p:txBody>
      </p:sp>
      <p:sp>
        <p:nvSpPr>
          <p:cNvPr id="4" name="Slide Number Placeholder 3">
            <a:extLst>
              <a:ext uri="{FF2B5EF4-FFF2-40B4-BE49-F238E27FC236}">
                <a16:creationId xmlns:a16="http://schemas.microsoft.com/office/drawing/2014/main" id="{CED9EECE-8478-464F-9B2C-A521CF125225}"/>
              </a:ext>
            </a:extLst>
          </p:cNvPr>
          <p:cNvSpPr>
            <a:spLocks noGrp="1"/>
          </p:cNvSpPr>
          <p:nvPr>
            <p:ph type="sldNum" sz="quarter" idx="10"/>
          </p:nvPr>
        </p:nvSpPr>
        <p:spPr/>
        <p:txBody>
          <a:bodyPr/>
          <a:lstStyle/>
          <a:p>
            <a:pPr>
              <a:defRPr/>
            </a:pPr>
            <a:fld id="{B3DECD38-FFDC-B946-A4F7-DDE361C58630}" type="slidenum">
              <a:rPr lang="en-US" altLang="en-US" smtClean="0"/>
              <a:pPr>
                <a:defRPr/>
              </a:pPr>
              <a:t>7</a:t>
            </a:fld>
            <a:endParaRPr lang="en-US" altLang="en-US"/>
          </a:p>
        </p:txBody>
      </p:sp>
    </p:spTree>
    <p:extLst>
      <p:ext uri="{BB962C8B-B14F-4D97-AF65-F5344CB8AC3E}">
        <p14:creationId xmlns:p14="http://schemas.microsoft.com/office/powerpoint/2010/main" val="927604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8B629-A04C-6B41-AD40-A14C881DE3D5}"/>
              </a:ext>
            </a:extLst>
          </p:cNvPr>
          <p:cNvSpPr>
            <a:spLocks noGrp="1"/>
          </p:cNvSpPr>
          <p:nvPr>
            <p:ph type="title"/>
          </p:nvPr>
        </p:nvSpPr>
        <p:spPr>
          <a:xfrm>
            <a:off x="1277650" y="365125"/>
            <a:ext cx="10046043" cy="650875"/>
          </a:xfrm>
        </p:spPr>
        <p:txBody>
          <a:bodyPr anchor="ctr"/>
          <a:lstStyle/>
          <a:p>
            <a:pPr algn="ctr"/>
            <a:r>
              <a:rPr lang="en-US" b="1" dirty="0"/>
              <a:t>Transfer Alignment Project</a:t>
            </a:r>
          </a:p>
        </p:txBody>
      </p:sp>
      <p:sp>
        <p:nvSpPr>
          <p:cNvPr id="3" name="Content Placeholder 2">
            <a:extLst>
              <a:ext uri="{FF2B5EF4-FFF2-40B4-BE49-F238E27FC236}">
                <a16:creationId xmlns:a16="http://schemas.microsoft.com/office/drawing/2014/main" id="{7557C4B1-EE2C-F94C-95FC-1BB2A9C4FE39}"/>
              </a:ext>
            </a:extLst>
          </p:cNvPr>
          <p:cNvSpPr>
            <a:spLocks noGrp="1"/>
          </p:cNvSpPr>
          <p:nvPr>
            <p:ph sz="half" idx="1"/>
          </p:nvPr>
        </p:nvSpPr>
        <p:spPr>
          <a:xfrm>
            <a:off x="1277650" y="1168400"/>
            <a:ext cx="10058400" cy="5049520"/>
          </a:xfrm>
        </p:spPr>
        <p:txBody>
          <a:bodyPr/>
          <a:lstStyle/>
          <a:p>
            <a:pPr marL="0" indent="0" algn="ctr">
              <a:spcBef>
                <a:spcPts val="400"/>
              </a:spcBef>
              <a:buNone/>
            </a:pPr>
            <a:r>
              <a:rPr lang="en-US" b="1" dirty="0">
                <a:solidFill>
                  <a:srgbClr val="7030A0"/>
                </a:solidFill>
              </a:rPr>
              <a:t>Phase I – 7 Disciplines  - 2019-2020</a:t>
            </a:r>
            <a:endParaRPr lang="en-US" sz="2200" dirty="0"/>
          </a:p>
          <a:p>
            <a:pPr>
              <a:spcBef>
                <a:spcPts val="400"/>
              </a:spcBef>
              <a:buClr>
                <a:srgbClr val="00B050"/>
              </a:buClr>
            </a:pPr>
            <a:r>
              <a:rPr lang="en-US" sz="2200" b="1" dirty="0"/>
              <a:t>Anthropology</a:t>
            </a:r>
            <a:r>
              <a:rPr lang="en-US" sz="2200" dirty="0"/>
              <a:t> – feasible, but need CSU faculty on Faculty Discipline Review Group (FDRG) </a:t>
            </a:r>
          </a:p>
          <a:p>
            <a:pPr>
              <a:spcBef>
                <a:spcPts val="400"/>
              </a:spcBef>
              <a:buClr>
                <a:srgbClr val="00B050"/>
              </a:buClr>
            </a:pPr>
            <a:r>
              <a:rPr lang="en-US" sz="2200" b="1" dirty="0"/>
              <a:t>History</a:t>
            </a:r>
            <a:r>
              <a:rPr lang="en-US" sz="2200" dirty="0"/>
              <a:t> – feasible with minor change, but need CSU faculty on Faculty Discipline Review Group (FDRG) </a:t>
            </a:r>
          </a:p>
          <a:p>
            <a:pPr>
              <a:spcBef>
                <a:spcPts val="400"/>
              </a:spcBef>
              <a:buClr>
                <a:srgbClr val="00B050"/>
              </a:buClr>
            </a:pPr>
            <a:r>
              <a:rPr lang="en-US" sz="2200" b="1" dirty="0"/>
              <a:t>Sociology</a:t>
            </a:r>
            <a:r>
              <a:rPr lang="en-US" sz="2200" dirty="0"/>
              <a:t> – feasible with a minor change, waiting for CCC Chancellor’s Office to post new TMC template </a:t>
            </a:r>
          </a:p>
          <a:p>
            <a:pPr>
              <a:spcBef>
                <a:spcPts val="400"/>
              </a:spcBef>
              <a:buClr>
                <a:srgbClr val="FF0000"/>
              </a:buClr>
            </a:pPr>
            <a:r>
              <a:rPr lang="en-US" sz="2200" b="1" dirty="0"/>
              <a:t>Business Administration </a:t>
            </a:r>
            <a:r>
              <a:rPr lang="en-US" sz="2200" dirty="0"/>
              <a:t>– determined not feasible due to requirements of UCTP (calculus)</a:t>
            </a:r>
          </a:p>
          <a:p>
            <a:pPr>
              <a:spcBef>
                <a:spcPts val="400"/>
              </a:spcBef>
              <a:buClr>
                <a:srgbClr val="FF0000"/>
              </a:buClr>
            </a:pPr>
            <a:r>
              <a:rPr lang="en-US" sz="2200" b="1" dirty="0"/>
              <a:t>Economics</a:t>
            </a:r>
            <a:r>
              <a:rPr lang="en-US" sz="2200" dirty="0"/>
              <a:t> – determined not feasible due to requirements of UCTP (calculus)</a:t>
            </a:r>
          </a:p>
          <a:p>
            <a:pPr>
              <a:spcBef>
                <a:spcPts val="400"/>
              </a:spcBef>
              <a:buClr>
                <a:srgbClr val="FF0000"/>
              </a:buClr>
            </a:pPr>
            <a:r>
              <a:rPr lang="en-US" sz="2200" b="1" dirty="0"/>
              <a:t>Mathematics</a:t>
            </a:r>
            <a:r>
              <a:rPr lang="en-US" sz="2200" dirty="0"/>
              <a:t> – determined not feasible due to requirements of UCTP (science)</a:t>
            </a:r>
          </a:p>
          <a:p>
            <a:pPr>
              <a:spcBef>
                <a:spcPts val="400"/>
              </a:spcBef>
              <a:buClr>
                <a:srgbClr val="FF0000"/>
              </a:buClr>
            </a:pPr>
            <a:r>
              <a:rPr lang="en-US" sz="2200" b="1" dirty="0"/>
              <a:t>Philosophy</a:t>
            </a:r>
            <a:r>
              <a:rPr lang="en-US" sz="2200" dirty="0"/>
              <a:t> – determined not feasible due to requirements of UCTP (epistemology)</a:t>
            </a:r>
          </a:p>
          <a:p>
            <a:pPr>
              <a:spcBef>
                <a:spcPts val="400"/>
              </a:spcBef>
            </a:pPr>
            <a:endParaRPr lang="en-US" dirty="0"/>
          </a:p>
        </p:txBody>
      </p:sp>
      <p:sp>
        <p:nvSpPr>
          <p:cNvPr id="4" name="Slide Number Placeholder 3">
            <a:extLst>
              <a:ext uri="{FF2B5EF4-FFF2-40B4-BE49-F238E27FC236}">
                <a16:creationId xmlns:a16="http://schemas.microsoft.com/office/drawing/2014/main" id="{CED9EECE-8478-464F-9B2C-A521CF125225}"/>
              </a:ext>
            </a:extLst>
          </p:cNvPr>
          <p:cNvSpPr>
            <a:spLocks noGrp="1"/>
          </p:cNvSpPr>
          <p:nvPr>
            <p:ph type="sldNum" sz="quarter" idx="10"/>
          </p:nvPr>
        </p:nvSpPr>
        <p:spPr/>
        <p:txBody>
          <a:bodyPr/>
          <a:lstStyle/>
          <a:p>
            <a:pPr>
              <a:defRPr/>
            </a:pPr>
            <a:fld id="{B3DECD38-FFDC-B946-A4F7-DDE361C58630}" type="slidenum">
              <a:rPr lang="en-US" altLang="en-US" smtClean="0"/>
              <a:pPr>
                <a:defRPr/>
              </a:pPr>
              <a:t>8</a:t>
            </a:fld>
            <a:endParaRPr lang="en-US" altLang="en-US"/>
          </a:p>
        </p:txBody>
      </p:sp>
    </p:spTree>
    <p:extLst>
      <p:ext uri="{BB962C8B-B14F-4D97-AF65-F5344CB8AC3E}">
        <p14:creationId xmlns:p14="http://schemas.microsoft.com/office/powerpoint/2010/main" val="1357216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5A248-8717-1A47-A174-9F6EFF5541E8}"/>
              </a:ext>
            </a:extLst>
          </p:cNvPr>
          <p:cNvSpPr>
            <a:spLocks noGrp="1"/>
          </p:cNvSpPr>
          <p:nvPr>
            <p:ph type="title"/>
          </p:nvPr>
        </p:nvSpPr>
        <p:spPr/>
        <p:txBody>
          <a:bodyPr anchor="ctr"/>
          <a:lstStyle/>
          <a:p>
            <a:pPr algn="ctr"/>
            <a:r>
              <a:rPr lang="en-US" b="1" dirty="0"/>
              <a:t>Transfer Alignment Project</a:t>
            </a:r>
          </a:p>
        </p:txBody>
      </p:sp>
      <p:sp>
        <p:nvSpPr>
          <p:cNvPr id="3" name="Content Placeholder 2">
            <a:extLst>
              <a:ext uri="{FF2B5EF4-FFF2-40B4-BE49-F238E27FC236}">
                <a16:creationId xmlns:a16="http://schemas.microsoft.com/office/drawing/2014/main" id="{25F630F9-0020-9B47-A2B1-4886CCC8E6D4}"/>
              </a:ext>
            </a:extLst>
          </p:cNvPr>
          <p:cNvSpPr>
            <a:spLocks noGrp="1"/>
          </p:cNvSpPr>
          <p:nvPr>
            <p:ph sz="half" idx="2"/>
          </p:nvPr>
        </p:nvSpPr>
        <p:spPr/>
        <p:txBody>
          <a:bodyPr/>
          <a:lstStyle/>
          <a:p>
            <a:pPr marL="0" indent="0" algn="ctr">
              <a:buNone/>
            </a:pPr>
            <a:r>
              <a:rPr lang="en-US" b="1" dirty="0">
                <a:solidFill>
                  <a:srgbClr val="7030A0"/>
                </a:solidFill>
              </a:rPr>
              <a:t>Phase II – 2021-22</a:t>
            </a:r>
          </a:p>
          <a:p>
            <a:r>
              <a:rPr lang="en-US" dirty="0"/>
              <a:t>Biology</a:t>
            </a:r>
          </a:p>
          <a:p>
            <a:r>
              <a:rPr lang="en-US" dirty="0"/>
              <a:t>English</a:t>
            </a:r>
          </a:p>
          <a:p>
            <a:r>
              <a:rPr lang="en-US" dirty="0"/>
              <a:t>Political Science</a:t>
            </a:r>
          </a:p>
          <a:p>
            <a:endParaRPr lang="en-US" dirty="0"/>
          </a:p>
          <a:p>
            <a:pPr marL="0" indent="0">
              <a:buNone/>
            </a:pPr>
            <a:r>
              <a:rPr lang="en-US" dirty="0"/>
              <a:t>ICW/C-ID process underway…</a:t>
            </a:r>
          </a:p>
        </p:txBody>
      </p:sp>
      <p:sp>
        <p:nvSpPr>
          <p:cNvPr id="4" name="Content Placeholder 3">
            <a:extLst>
              <a:ext uri="{FF2B5EF4-FFF2-40B4-BE49-F238E27FC236}">
                <a16:creationId xmlns:a16="http://schemas.microsoft.com/office/drawing/2014/main" id="{664BF5C1-4EA4-5F4B-935F-EACCA8C3BB62}"/>
              </a:ext>
            </a:extLst>
          </p:cNvPr>
          <p:cNvSpPr>
            <a:spLocks noGrp="1"/>
          </p:cNvSpPr>
          <p:nvPr>
            <p:ph sz="quarter" idx="4"/>
          </p:nvPr>
        </p:nvSpPr>
        <p:spPr/>
        <p:txBody>
          <a:bodyPr/>
          <a:lstStyle/>
          <a:p>
            <a:pPr marL="0" indent="0" algn="ctr">
              <a:buNone/>
            </a:pPr>
            <a:r>
              <a:rPr lang="en-US" b="1" dirty="0">
                <a:solidFill>
                  <a:srgbClr val="7030A0"/>
                </a:solidFill>
              </a:rPr>
              <a:t>Phase III – soon </a:t>
            </a:r>
          </a:p>
          <a:p>
            <a:pPr marL="0" indent="0">
              <a:buNone/>
            </a:pPr>
            <a:r>
              <a:rPr lang="en-US" dirty="0"/>
              <a:t>Examine disciplines where a single pathway is not feasible and consider multiple pathways:</a:t>
            </a:r>
          </a:p>
          <a:p>
            <a:r>
              <a:rPr lang="en-US" dirty="0"/>
              <a:t>Would require updating current criteria re: one pathway/TMC per discipline</a:t>
            </a:r>
          </a:p>
          <a:p>
            <a:r>
              <a:rPr lang="en-US" dirty="0"/>
              <a:t>Would require support to bring discipline faculty from all three systems together</a:t>
            </a:r>
          </a:p>
          <a:p>
            <a:pPr marL="0" indent="0">
              <a:buNone/>
            </a:pPr>
            <a:endParaRPr lang="en-US" dirty="0"/>
          </a:p>
        </p:txBody>
      </p:sp>
      <p:sp>
        <p:nvSpPr>
          <p:cNvPr id="5" name="Slide Number Placeholder 4">
            <a:extLst>
              <a:ext uri="{FF2B5EF4-FFF2-40B4-BE49-F238E27FC236}">
                <a16:creationId xmlns:a16="http://schemas.microsoft.com/office/drawing/2014/main" id="{252F7B06-C273-8848-8617-45A9770D7DFE}"/>
              </a:ext>
            </a:extLst>
          </p:cNvPr>
          <p:cNvSpPr>
            <a:spLocks noGrp="1"/>
          </p:cNvSpPr>
          <p:nvPr>
            <p:ph type="sldNum" sz="quarter" idx="10"/>
          </p:nvPr>
        </p:nvSpPr>
        <p:spPr/>
        <p:txBody>
          <a:bodyPr/>
          <a:lstStyle/>
          <a:p>
            <a:pPr>
              <a:defRPr/>
            </a:pPr>
            <a:fld id="{ACC24514-134D-334B-9247-30111F82FF65}" type="slidenum">
              <a:rPr lang="en-US" altLang="en-US" smtClean="0"/>
              <a:pPr>
                <a:defRPr/>
              </a:pPr>
              <a:t>9</a:t>
            </a:fld>
            <a:endParaRPr lang="en-US" altLang="en-US"/>
          </a:p>
        </p:txBody>
      </p:sp>
    </p:spTree>
    <p:extLst>
      <p:ext uri="{BB962C8B-B14F-4D97-AF65-F5344CB8AC3E}">
        <p14:creationId xmlns:p14="http://schemas.microsoft.com/office/powerpoint/2010/main" val="2517302661"/>
      </p:ext>
    </p:extLst>
  </p:cSld>
  <p:clrMapOvr>
    <a:masterClrMapping/>
  </p:clrMapOvr>
</p:sld>
</file>

<file path=ppt/theme/theme1.xml><?xml version="1.0" encoding="utf-8"?>
<a:theme xmlns:a="http://schemas.openxmlformats.org/drawingml/2006/main" name="ASCCC Curriculum Inst. 2020 Theme">
  <a:themeElements>
    <a:clrScheme name="ASCCC Plenary Fall 2021 3">
      <a:dk1>
        <a:srgbClr val="2E58AA"/>
      </a:dk1>
      <a:lt1>
        <a:srgbClr val="FFFFFF"/>
      </a:lt1>
      <a:dk2>
        <a:srgbClr val="397FB4"/>
      </a:dk2>
      <a:lt2>
        <a:srgbClr val="D6E5D2"/>
      </a:lt2>
      <a:accent1>
        <a:srgbClr val="FFD66C"/>
      </a:accent1>
      <a:accent2>
        <a:srgbClr val="BF75E7"/>
      </a:accent2>
      <a:accent3>
        <a:srgbClr val="009BB9"/>
      </a:accent3>
      <a:accent4>
        <a:srgbClr val="64CCDD"/>
      </a:accent4>
      <a:accent5>
        <a:srgbClr val="000000"/>
      </a:accent5>
      <a:accent6>
        <a:srgbClr val="B1DAF4"/>
      </a:accent6>
      <a:hlink>
        <a:srgbClr val="2E57AA"/>
      </a:hlink>
      <a:folHlink>
        <a:srgbClr val="118E8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CCC Plenary 2021 Fall ppt template 2" id="{7E724C3A-4A1A-7B40-98A5-BC4CC15BD73D}" vid="{EDECD10B-DC93-2743-892B-E7D7185483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ASCCC Curriculum Inst</Template>
  <TotalTime>500</TotalTime>
  <Words>1450</Words>
  <Application>Microsoft Macintosh PowerPoint</Application>
  <PresentationFormat>Widescreen</PresentationFormat>
  <Paragraphs>184</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Gill Sans</vt:lpstr>
      <vt:lpstr>Palatino</vt:lpstr>
      <vt:lpstr>ASCCC Curriculum Inst. 2020 Theme</vt:lpstr>
      <vt:lpstr>Transfer – Leading the Effort to Create Effective Opportunities  Friday, November 5 | 2:30-3:45</vt:lpstr>
      <vt:lpstr>Presenters</vt:lpstr>
      <vt:lpstr>But wait…ACRONYMS</vt:lpstr>
      <vt:lpstr>Efforts at Improving Transfer</vt:lpstr>
      <vt:lpstr>Transfer Alignment Project</vt:lpstr>
      <vt:lpstr>Transfer Alignment Project</vt:lpstr>
      <vt:lpstr>Transfer Alignment Project</vt:lpstr>
      <vt:lpstr>Transfer Alignment Project</vt:lpstr>
      <vt:lpstr>Transfer Alignment Project</vt:lpstr>
      <vt:lpstr>Transfer Alignment Project Workgroup</vt:lpstr>
      <vt:lpstr>State of Guided Pathways in the California Community Colleges</vt:lpstr>
      <vt:lpstr>PowerPoint Presentation</vt:lpstr>
      <vt:lpstr>PowerPoint Presentation</vt:lpstr>
      <vt:lpstr>AB 928 (Berman, 2021)</vt:lpstr>
      <vt:lpstr>AB 1111 (Berman, 2021)</vt:lpstr>
      <vt:lpstr>UCTPs</vt:lpstr>
      <vt:lpstr>TAGs</vt:lpstr>
      <vt:lpstr>Pathways+</vt:lpstr>
      <vt:lpstr>Next Steps</vt:lpstr>
      <vt:lpstr>Resources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Transfer – Leading the Effort to Create Effective Opportunities  Friday, November 5 | 2:30-3:45</dc:title>
  <dc:creator>Virginia May</dc:creator>
  <cp:lastModifiedBy>Virginia May</cp:lastModifiedBy>
  <cp:revision>19</cp:revision>
  <cp:lastPrinted>2020-11-24T19:39:26Z</cp:lastPrinted>
  <dcterms:created xsi:type="dcterms:W3CDTF">2021-10-23T17:08:28Z</dcterms:created>
  <dcterms:modified xsi:type="dcterms:W3CDTF">2021-10-28T21:07:05Z</dcterms:modified>
</cp:coreProperties>
</file>