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8" r:id="rId13"/>
    <p:sldId id="273" r:id="rId14"/>
    <p:sldId id="270" r:id="rId15"/>
    <p:sldId id="269" r:id="rId16"/>
    <p:sldId id="271" r:id="rId17"/>
    <p:sldId id="272" r:id="rId18"/>
    <p:sldId id="27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7845" autoAdjust="0"/>
  </p:normalViewPr>
  <p:slideViewPr>
    <p:cSldViewPr snapToGrid="0" snapToObjects="1">
      <p:cViewPr varScale="1">
        <p:scale>
          <a:sx n="79" d="100"/>
          <a:sy n="79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November 1,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November 1,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cop.edu/transfer-action-team/fact_sheet_Transfer_Action_Team.pdf" TargetMode="External"/><Relationship Id="rId4" Type="http://schemas.openxmlformats.org/officeDocument/2006/relationships/hyperlink" Target="http://www.asccc.org/content/uc-transfer-admission-pathways" TargetMode="External"/><Relationship Id="rId5" Type="http://schemas.openxmlformats.org/officeDocument/2006/relationships/hyperlink" Target="http://ccctransfer.org/" TargetMode="External"/><Relationship Id="rId6" Type="http://schemas.openxmlformats.org/officeDocument/2006/relationships/hyperlink" Target="https://c-id.net/" TargetMode="External"/><Relationship Id="rId7" Type="http://schemas.openxmlformats.org/officeDocument/2006/relationships/hyperlink" Target="http://extranet.cccco.edu/Divisions/AcademicAffairs/CurriculumandInstructionUnit/TransferModelCurriculum.aspx" TargetMode="External"/><Relationship Id="rId8" Type="http://schemas.openxmlformats.org/officeDocument/2006/relationships/hyperlink" Target="http://www.assist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dmission.universityofcalifornia.edu/counselors/q-and-a/transfer-pathways/index.html%23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654" y="1379630"/>
            <a:ext cx="7848600" cy="2125570"/>
          </a:xfrm>
        </p:spPr>
        <p:txBody>
          <a:bodyPr/>
          <a:lstStyle/>
          <a:p>
            <a:r>
              <a:rPr lang="en-US" sz="3600" b="1" cap="none" dirty="0" smtClean="0">
                <a:latin typeface="Times New Roman"/>
                <a:cs typeface="Times New Roman"/>
              </a:rPr>
              <a:t/>
            </a:r>
            <a:br>
              <a:rPr lang="en-US" sz="3600" b="1" cap="none" dirty="0" smtClean="0">
                <a:latin typeface="Times New Roman"/>
                <a:cs typeface="Times New Roman"/>
              </a:rPr>
            </a:br>
            <a:r>
              <a:rPr lang="en-US" sz="3600" b="1" cap="none" dirty="0">
                <a:latin typeface="Times New Roman"/>
                <a:cs typeface="Times New Roman"/>
              </a:rPr>
              <a:t/>
            </a:r>
            <a:br>
              <a:rPr lang="en-US" sz="3600" b="1" cap="none" dirty="0">
                <a:latin typeface="Times New Roman"/>
                <a:cs typeface="Times New Roman"/>
              </a:rPr>
            </a:br>
            <a:r>
              <a:rPr lang="en-US" sz="3600" b="1" cap="none" dirty="0" smtClean="0">
                <a:latin typeface="Times New Roman"/>
                <a:cs typeface="Times New Roman"/>
              </a:rPr>
              <a:t/>
            </a:r>
            <a:br>
              <a:rPr lang="en-US" sz="3600" b="1" cap="none" dirty="0" smtClean="0">
                <a:latin typeface="Times New Roman"/>
                <a:cs typeface="Times New Roman"/>
              </a:rPr>
            </a:br>
            <a:r>
              <a:rPr lang="en-US" sz="3600" b="1" cap="none" dirty="0">
                <a:latin typeface="Times New Roman"/>
                <a:cs typeface="Times New Roman"/>
              </a:rPr>
              <a:t/>
            </a:r>
            <a:br>
              <a:rPr lang="en-US" sz="3600" b="1" cap="none" dirty="0">
                <a:latin typeface="Times New Roman"/>
                <a:cs typeface="Times New Roman"/>
              </a:rPr>
            </a:br>
            <a:r>
              <a:rPr lang="en-US" sz="3600" b="1" cap="none" dirty="0" smtClean="0">
                <a:latin typeface="Times New Roman"/>
                <a:cs typeface="Times New Roman"/>
              </a:rPr>
              <a:t/>
            </a:r>
            <a:br>
              <a:rPr lang="en-US" sz="3600" b="1" cap="none" dirty="0" smtClean="0">
                <a:latin typeface="Times New Roman"/>
                <a:cs typeface="Times New Roman"/>
              </a:rPr>
            </a:br>
            <a:r>
              <a:rPr lang="en-US" sz="3600" b="1" cap="none" dirty="0">
                <a:latin typeface="Times New Roman"/>
                <a:cs typeface="Times New Roman"/>
              </a:rPr>
              <a:t/>
            </a:r>
            <a:br>
              <a:rPr lang="en-US" sz="3600" b="1" cap="none" dirty="0">
                <a:latin typeface="Times New Roman"/>
                <a:cs typeface="Times New Roman"/>
              </a:rPr>
            </a:br>
            <a:r>
              <a:rPr lang="en-US" sz="3600" b="1" cap="none" dirty="0" smtClean="0">
                <a:latin typeface="Times New Roman"/>
                <a:cs typeface="Times New Roman"/>
              </a:rPr>
              <a:t/>
            </a:r>
            <a:br>
              <a:rPr lang="en-US" sz="3600" b="1" cap="none" dirty="0" smtClean="0">
                <a:latin typeface="Times New Roman"/>
                <a:cs typeface="Times New Roman"/>
              </a:rPr>
            </a:br>
            <a:r>
              <a:rPr lang="en-US" sz="3600" b="1" cap="none" dirty="0">
                <a:latin typeface="Times New Roman"/>
                <a:cs typeface="Times New Roman"/>
              </a:rPr>
              <a:t/>
            </a:r>
            <a:br>
              <a:rPr lang="en-US" sz="3600" b="1" cap="none" dirty="0">
                <a:latin typeface="Times New Roman"/>
                <a:cs typeface="Times New Roman"/>
              </a:rPr>
            </a:br>
            <a:r>
              <a:rPr lang="en-US" sz="3600" b="1" cap="none" dirty="0" smtClean="0">
                <a:latin typeface="Times New Roman"/>
                <a:cs typeface="Times New Roman"/>
              </a:rPr>
              <a:t/>
            </a:r>
            <a:br>
              <a:rPr lang="en-US" sz="3600" b="1" cap="none" dirty="0" smtClean="0">
                <a:latin typeface="Times New Roman"/>
                <a:cs typeface="Times New Roman"/>
              </a:rPr>
            </a:br>
            <a:r>
              <a:rPr lang="en-US" sz="3600" b="1" cap="none" dirty="0">
                <a:latin typeface="Times New Roman"/>
                <a:cs typeface="Times New Roman"/>
              </a:rPr>
              <a:t/>
            </a:r>
            <a:br>
              <a:rPr lang="en-US" sz="3600" b="1" cap="none" dirty="0">
                <a:latin typeface="Times New Roman"/>
                <a:cs typeface="Times New Roman"/>
              </a:rPr>
            </a:br>
            <a:r>
              <a:rPr lang="en-US" sz="3600" b="1" cap="none" dirty="0" smtClean="0">
                <a:latin typeface="Times New Roman"/>
                <a:cs typeface="Times New Roman"/>
              </a:rPr>
              <a:t/>
            </a:r>
            <a:br>
              <a:rPr lang="en-US" sz="3600" b="1" cap="none" dirty="0" smtClean="0">
                <a:latin typeface="Times New Roman"/>
                <a:cs typeface="Times New Roman"/>
              </a:rPr>
            </a:br>
            <a:r>
              <a:rPr lang="en-US" sz="3600" b="1" cap="none" dirty="0" smtClean="0">
                <a:latin typeface="Times New Roman"/>
                <a:cs typeface="Times New Roman"/>
              </a:rPr>
              <a:t>UC </a:t>
            </a:r>
            <a:r>
              <a:rPr lang="en-US" sz="3600" b="1" cap="none" dirty="0">
                <a:latin typeface="Times New Roman"/>
                <a:cs typeface="Times New Roman"/>
              </a:rPr>
              <a:t>Transfer Pathways, ADTs, and Articulation: </a:t>
            </a:r>
            <a:r>
              <a:rPr lang="en-US" sz="3200" b="1" cap="none" dirty="0">
                <a:latin typeface="Times New Roman"/>
                <a:cs typeface="Times New Roman"/>
              </a:rPr>
              <a:t>What are they and how do we advise our Students?</a:t>
            </a:r>
            <a:r>
              <a:rPr lang="en-US" sz="3600" cap="none" dirty="0">
                <a:latin typeface="Times New Roman"/>
                <a:cs typeface="Times New Roman"/>
              </a:rPr>
              <a:t/>
            </a:r>
            <a:br>
              <a:rPr lang="en-US" sz="3600" cap="none" dirty="0">
                <a:latin typeface="Times New Roman"/>
                <a:cs typeface="Times New Roman"/>
              </a:rPr>
            </a:br>
            <a:endParaRPr lang="en-US" sz="3600" cap="none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199"/>
            <a:ext cx="7878923" cy="2621309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Ginni</a:t>
            </a:r>
            <a:r>
              <a:rPr lang="en-US" sz="2000" dirty="0" smtClean="0">
                <a:latin typeface="Times New Roman"/>
                <a:cs typeface="Times New Roman"/>
              </a:rPr>
              <a:t> May, ASCCC Executive Committee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Craig </a:t>
            </a:r>
            <a:r>
              <a:rPr lang="en-US" sz="2000" dirty="0" err="1" smtClean="0">
                <a:latin typeface="Times New Roman"/>
                <a:cs typeface="Times New Roman"/>
              </a:rPr>
              <a:t>Rutan</a:t>
            </a:r>
            <a:r>
              <a:rPr lang="en-US" sz="2000" dirty="0" smtClean="0">
                <a:latin typeface="Times New Roman"/>
                <a:cs typeface="Times New Roman"/>
              </a:rPr>
              <a:t>, ASCCC Executive Committee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Trevor Rodriguez, Long Beach City College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pPr algn="ctr"/>
            <a:r>
              <a:rPr lang="en-US" sz="2200" dirty="0" smtClean="0">
                <a:latin typeface="Times New Roman"/>
                <a:cs typeface="Times New Roman"/>
              </a:rPr>
              <a:t>Fall Plenary Session – November 5-7, 2015 – Irvine Marriott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294" y="3505200"/>
            <a:ext cx="2452428" cy="16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Associate Degrees for Transfer (ADTs)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55374" cy="46666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Transfer Model Curriculum (TMCs)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Developed &amp; vetted intersegmentally (CCC and CSU)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Built on the C-ID system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Represents faculty consensus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Serves as a blueprint to guide local associate degree for transfer (AA-T or AS-T) development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Provides for some uniformity as well as local options 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“Core” requirements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Faculty </a:t>
            </a:r>
            <a:r>
              <a:rPr lang="en-US" dirty="0">
                <a:latin typeface="Times New Roman"/>
                <a:cs typeface="Times New Roman"/>
              </a:rPr>
              <a:t>can narrow the course options or pass choices on to students.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Some TMCs are narrow and more prescriptive; others are more open.  It depends on the discipline.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BU0052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1078" y="3319451"/>
            <a:ext cx="3617976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3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Associate Degrees for Transfer (ADTs)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485594"/>
              </p:ext>
            </p:extLst>
          </p:nvPr>
        </p:nvGraphicFramePr>
        <p:xfrm>
          <a:off x="457200" y="1600200"/>
          <a:ext cx="8229600" cy="4886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Administration of Justice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 Animal 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 Business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Anthropology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 Studies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Childhood</a:t>
                      </a:r>
                      <a:r>
                        <a:rPr lang="en-US" baseline="0" dirty="0" smtClean="0"/>
                        <a:t>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</a:t>
                      </a:r>
                      <a:r>
                        <a:rPr lang="en-US" baseline="0" dirty="0" smtClean="0"/>
                        <a:t> Teacher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Film, Television,</a:t>
                      </a:r>
                      <a:r>
                        <a:rPr lang="en-US" baseline="0" dirty="0" smtClean="0"/>
                        <a:t> and Electronic Media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Journalism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Kinesiology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Nutrition and Dietetics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Philosophy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Psychology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Spanish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Studio Arts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Theater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4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Associate Degrees for Transfer (ADTs)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9810"/>
          </a:xfrm>
        </p:spPr>
        <p:txBody>
          <a:bodyPr>
            <a:noAutofit/>
          </a:bodyPr>
          <a:lstStyle/>
          <a:p>
            <a:pPr marL="356616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Areas of Emphasis (AOE)</a:t>
            </a:r>
          </a:p>
          <a:p>
            <a:pPr marL="3749040" lvl="1"/>
            <a:r>
              <a:rPr lang="en-US" sz="2200" dirty="0" smtClean="0">
                <a:latin typeface="Times New Roman"/>
                <a:cs typeface="Times New Roman"/>
              </a:rPr>
              <a:t>Previous TMCs were developed in a single major where the student would complete an ADT and transfer into the same major. </a:t>
            </a:r>
          </a:p>
          <a:p>
            <a:pPr marL="3749040" lvl="1"/>
            <a:r>
              <a:rPr lang="en-US" sz="2200" dirty="0" smtClean="0">
                <a:latin typeface="Times New Roman"/>
                <a:cs typeface="Times New Roman"/>
              </a:rPr>
              <a:t>Areas of Emphasis were created by SB440 and a single TMC transfers to several different CSU majors</a:t>
            </a:r>
          </a:p>
          <a:p>
            <a:pPr marL="182880" lvl="1"/>
            <a:r>
              <a:rPr lang="en-US" sz="2200" dirty="0" smtClean="0">
                <a:latin typeface="Times New Roman"/>
                <a:cs typeface="Times New Roman"/>
              </a:rPr>
              <a:t>Colleges could develop multiple ADTs aligned to a single TMC</a:t>
            </a:r>
          </a:p>
          <a:p>
            <a:pPr marL="182880" lvl="1"/>
            <a:r>
              <a:rPr lang="en-US" sz="2200" dirty="0" smtClean="0">
                <a:latin typeface="Times New Roman"/>
                <a:cs typeface="Times New Roman"/>
              </a:rPr>
              <a:t>First AOE TMCs will be in Social Justice Studies and Global Studies</a:t>
            </a:r>
          </a:p>
          <a:p>
            <a:pPr marL="182880" lvl="1"/>
            <a:r>
              <a:rPr lang="en-US" sz="2200" dirty="0" smtClean="0">
                <a:latin typeface="Times New Roman"/>
                <a:cs typeface="Times New Roman"/>
              </a:rPr>
              <a:t>Unlike previous TMCs, no college is required to create an ADT aligned to AOE TMCs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71" y="1524000"/>
            <a:ext cx="3010135" cy="26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2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/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Articulation</a:t>
            </a:r>
            <a:r>
              <a:rPr lang="en-US" sz="4400" dirty="0">
                <a:latin typeface="Times New Roman"/>
                <a:cs typeface="Times New Roman"/>
              </a:rPr>
              <a:t/>
            </a:r>
            <a:br>
              <a:rPr lang="en-US" sz="4400" dirty="0">
                <a:latin typeface="Times New Roman"/>
                <a:cs typeface="Times New Roman"/>
              </a:rPr>
            </a:b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1524000"/>
            <a:ext cx="8621844" cy="4952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ntegral to </a:t>
            </a:r>
            <a:r>
              <a:rPr lang="en-US" dirty="0">
                <a:latin typeface="Times New Roman"/>
                <a:cs typeface="Times New Roman"/>
              </a:rPr>
              <a:t>the creation and </a:t>
            </a:r>
            <a:r>
              <a:rPr lang="en-US" dirty="0" smtClean="0">
                <a:latin typeface="Times New Roman"/>
                <a:cs typeface="Times New Roman"/>
              </a:rPr>
              <a:t>maintenance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UC </a:t>
            </a:r>
            <a:r>
              <a:rPr lang="en-US" dirty="0">
                <a:latin typeface="Times New Roman"/>
                <a:cs typeface="Times New Roman"/>
              </a:rPr>
              <a:t>Transfer </a:t>
            </a:r>
            <a:r>
              <a:rPr lang="en-US" dirty="0" smtClean="0">
                <a:latin typeface="Times New Roman"/>
                <a:cs typeface="Times New Roman"/>
              </a:rPr>
              <a:t>Pathways and ADTs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274320" lvl="1" indent="0">
              <a:buNone/>
            </a:pPr>
            <a:endParaRPr lang="en-US" sz="1100" dirty="0" smtClean="0">
              <a:latin typeface="Times New Roman"/>
              <a:cs typeface="Times New Roman"/>
            </a:endParaRPr>
          </a:p>
          <a:p>
            <a:pPr lvl="1"/>
            <a:endParaRPr lang="en-US" sz="1100" dirty="0">
              <a:latin typeface="Times New Roman"/>
              <a:cs typeface="Times New Roman"/>
            </a:endParaRPr>
          </a:p>
          <a:p>
            <a:pPr lvl="1"/>
            <a:endParaRPr lang="en-US" sz="1100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38" y="2398304"/>
            <a:ext cx="5363438" cy="363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Articulation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UC Pathways and Articulation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The University of California has created transfer pathways in conjunction with the ADTs per </a:t>
            </a:r>
            <a:r>
              <a:rPr lang="en-US" sz="2400" i="1" dirty="0" smtClean="0">
                <a:latin typeface="Times New Roman"/>
                <a:cs typeface="Times New Roman"/>
              </a:rPr>
              <a:t>AB 2302 </a:t>
            </a:r>
            <a:r>
              <a:rPr lang="en-US" sz="2400" dirty="0" smtClean="0">
                <a:latin typeface="Times New Roman"/>
                <a:cs typeface="Times New Roman"/>
              </a:rPr>
              <a:t>(Fong).  </a:t>
            </a:r>
          </a:p>
          <a:p>
            <a:pPr lvl="1"/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Courses that are required for the top ten majors are comparable to courses listed as required on the ADTs, which also have C-ID descriptors.  </a:t>
            </a:r>
          </a:p>
          <a:p>
            <a:pPr marL="274320" lvl="1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Courses approved for the top ten major are posted on ASSIST.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585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/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Articulation</a:t>
            </a:r>
            <a:r>
              <a:rPr lang="en-US" sz="4400" dirty="0">
                <a:latin typeface="Times New Roman"/>
                <a:cs typeface="Times New Roman"/>
              </a:rPr>
              <a:t/>
            </a:r>
            <a:br>
              <a:rPr lang="en-US" sz="4400" dirty="0">
                <a:latin typeface="Times New Roman"/>
                <a:cs typeface="Times New Roman"/>
              </a:rPr>
            </a:b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1387058"/>
            <a:ext cx="8621844" cy="5089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ADTs and Articulation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Courses listed on an ADT may need to be C-ID approved, articulated for lower division major preparation, or approved for </a:t>
            </a:r>
            <a:r>
              <a:rPr lang="en-US" sz="2400" dirty="0" smtClean="0">
                <a:latin typeface="Times New Roman"/>
                <a:cs typeface="Times New Roman"/>
              </a:rPr>
              <a:t>CSU GE</a:t>
            </a:r>
            <a:r>
              <a:rPr lang="en-US" sz="2400" dirty="0" smtClean="0">
                <a:latin typeface="Times New Roman"/>
                <a:cs typeface="Times New Roman"/>
              </a:rPr>
              <a:t>-B/IGETC.  </a:t>
            </a:r>
          </a:p>
          <a:p>
            <a:pPr marL="274320" lvl="1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Courses listed on an ADT that include a C-ID descriptor must have similar courses from the community college approved by C-ID prior to submitting an ADT to the CCCCO.</a:t>
            </a:r>
          </a:p>
          <a:p>
            <a:pPr lvl="1"/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Courses listed on ADTs that do not have C-ID descriptors and that may be selected from a list of courses (e.g., List A, List B), may require lower division major preparation documentation posted on the ASSIST database or may require that the courses are approved for </a:t>
            </a:r>
            <a:r>
              <a:rPr lang="en-US" sz="2400" dirty="0" smtClean="0">
                <a:latin typeface="Times New Roman"/>
                <a:cs typeface="Times New Roman"/>
              </a:rPr>
              <a:t>CSU GE</a:t>
            </a:r>
            <a:r>
              <a:rPr lang="en-US" sz="2400" dirty="0" smtClean="0">
                <a:latin typeface="Times New Roman"/>
                <a:cs typeface="Times New Roman"/>
              </a:rPr>
              <a:t>-B or IGETC also posted on ASSIST.  </a:t>
            </a:r>
          </a:p>
          <a:p>
            <a:pPr marL="274320" lvl="1" indent="0">
              <a:buNone/>
            </a:pPr>
            <a:endParaRPr lang="en-US" sz="1100" dirty="0" smtClean="0">
              <a:latin typeface="Times New Roman"/>
              <a:cs typeface="Times New Roman"/>
            </a:endParaRPr>
          </a:p>
          <a:p>
            <a:pPr marL="274320" lvl="1" indent="0">
              <a:buNone/>
            </a:pPr>
            <a:endParaRPr lang="en-US" sz="1100" dirty="0" smtClean="0">
              <a:latin typeface="Times New Roman"/>
              <a:cs typeface="Times New Roman"/>
            </a:endParaRPr>
          </a:p>
          <a:p>
            <a:pPr lvl="1"/>
            <a:endParaRPr lang="en-US" sz="1100" dirty="0">
              <a:latin typeface="Times New Roman"/>
              <a:cs typeface="Times New Roman"/>
            </a:endParaRPr>
          </a:p>
          <a:p>
            <a:pPr lvl="1"/>
            <a:endParaRPr lang="en-US" sz="1100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414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Articulation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Data Maintenance and Articulation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ASSIST data is maintained by articulation offices at all system levels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C-ID is maintained </a:t>
            </a:r>
            <a:r>
              <a:rPr lang="en-US" dirty="0" smtClean="0">
                <a:latin typeface="Times New Roman"/>
                <a:cs typeface="Times New Roman"/>
              </a:rPr>
              <a:t>via </a:t>
            </a:r>
            <a:r>
              <a:rPr lang="en-US" dirty="0" smtClean="0">
                <a:latin typeface="Times New Roman"/>
                <a:cs typeface="Times New Roman"/>
              </a:rPr>
              <a:t>articulation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Lower Division major preparation with the CSU/UC is maintained via articulation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Dissemination of Information and Articulation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Communication between the Articulation Officers, Transfer Center Directors, Curriculum Chairs, and most importantly through Academic Counselors.</a:t>
            </a:r>
          </a:p>
          <a:p>
            <a:pPr marL="27432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30" y="4582342"/>
            <a:ext cx="3972669" cy="18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Discussion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593" b="2593"/>
          <a:stretch>
            <a:fillRect/>
          </a:stretch>
        </p:blipFill>
        <p:spPr>
          <a:xfrm>
            <a:off x="457200" y="1566776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393079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Thank you!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779" r="4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00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UC Transfer </a:t>
            </a:r>
            <a:r>
              <a:rPr lang="en-US" dirty="0">
                <a:latin typeface="Times New Roman"/>
                <a:cs typeface="Times New Roman"/>
              </a:rPr>
              <a:t>Pathways website: </a:t>
            </a:r>
            <a:r>
              <a:rPr lang="en-US" dirty="0">
                <a:latin typeface="Times New Roman"/>
                <a:cs typeface="Times New Roman"/>
                <a:hlinkClick r:id="rId2"/>
              </a:rPr>
              <a:t>http://admission.universityofcalifornia.edu/counselors/q-and-a/transfer-pathways/index.html#</a:t>
            </a:r>
            <a:r>
              <a:rPr lang="en-US" dirty="0" smtClean="0">
                <a:latin typeface="Times New Roman"/>
                <a:cs typeface="Times New Roman"/>
                <a:hlinkClick r:id="rId2"/>
              </a:rPr>
              <a:t>1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UC Transfer Action Team Recommendations: </a:t>
            </a:r>
            <a:r>
              <a:rPr lang="en-US" dirty="0">
                <a:latin typeface="Times New Roman"/>
                <a:cs typeface="Times New Roman"/>
                <a:hlinkClick r:id="rId3"/>
              </a:rPr>
              <a:t>http://ucop.edu/transfer-action-team/</a:t>
            </a:r>
            <a:r>
              <a:rPr lang="en-US" dirty="0" smtClean="0">
                <a:latin typeface="Times New Roman"/>
                <a:cs typeface="Times New Roman"/>
                <a:hlinkClick r:id="rId3"/>
              </a:rPr>
              <a:t>fact_sheet_Transfer_Action_Team.pdf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ASCCC Rostrum Article, </a:t>
            </a:r>
            <a:r>
              <a:rPr lang="en-US" u="sng" dirty="0" smtClean="0">
                <a:latin typeface="Times New Roman"/>
                <a:cs typeface="Times New Roman"/>
              </a:rPr>
              <a:t>UC Transfer </a:t>
            </a:r>
            <a:r>
              <a:rPr lang="en-US" u="sng" dirty="0">
                <a:latin typeface="Times New Roman"/>
                <a:cs typeface="Times New Roman"/>
              </a:rPr>
              <a:t>Admission Pathways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>
                <a:latin typeface="Times New Roman"/>
                <a:cs typeface="Times New Roman"/>
                <a:hlinkClick r:id="rId4"/>
              </a:rPr>
              <a:t>http://www.asccc.org/content/uc-transfer-admission-</a:t>
            </a:r>
            <a:r>
              <a:rPr lang="en-US" dirty="0" smtClean="0">
                <a:latin typeface="Times New Roman"/>
                <a:cs typeface="Times New Roman"/>
                <a:hlinkClick r:id="rId4"/>
              </a:rPr>
              <a:t>pathways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CCCTransfer</a:t>
            </a:r>
            <a:r>
              <a:rPr lang="en-US" dirty="0" smtClean="0">
                <a:latin typeface="Times New Roman"/>
                <a:cs typeface="Times New Roman"/>
              </a:rPr>
              <a:t> Counselor Website: </a:t>
            </a:r>
            <a:r>
              <a:rPr lang="en-US" u="sng" dirty="0">
                <a:latin typeface="Times New Roman"/>
                <a:cs typeface="Times New Roman"/>
                <a:hlinkClick r:id="rId5"/>
              </a:rPr>
              <a:t>http://ccctransfer.org</a:t>
            </a:r>
            <a:r>
              <a:rPr lang="en-US" u="sng" dirty="0" smtClean="0">
                <a:latin typeface="Times New Roman"/>
                <a:cs typeface="Times New Roman"/>
                <a:hlinkClick r:id="rId5"/>
              </a:rPr>
              <a:t>/</a:t>
            </a:r>
            <a:endParaRPr lang="en-US" u="sng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C-ID Website: </a:t>
            </a:r>
            <a:r>
              <a:rPr lang="en-US" u="sng" dirty="0">
                <a:latin typeface="Times New Roman"/>
                <a:cs typeface="Times New Roman"/>
                <a:hlinkClick r:id="rId6"/>
              </a:rPr>
              <a:t>https://c-id.net</a:t>
            </a:r>
            <a:r>
              <a:rPr lang="en-US" u="sng" dirty="0" smtClean="0">
                <a:latin typeface="Times New Roman"/>
                <a:cs typeface="Times New Roman"/>
                <a:hlinkClick r:id="rId6"/>
              </a:rPr>
              <a:t>/</a:t>
            </a:r>
            <a:endParaRPr lang="en-US" u="sng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CCCCO Transfer </a:t>
            </a:r>
            <a:r>
              <a:rPr lang="en-US" dirty="0">
                <a:latin typeface="Times New Roman"/>
                <a:cs typeface="Times New Roman"/>
              </a:rPr>
              <a:t>Model Curriculum – ADTs: </a:t>
            </a:r>
            <a:r>
              <a:rPr lang="en-US" dirty="0">
                <a:latin typeface="Times New Roman"/>
                <a:cs typeface="Times New Roman"/>
                <a:hlinkClick r:id="rId7"/>
              </a:rPr>
              <a:t>http://extranet.cccco.edu/Divisions/AcademicAffairs/CurriculumandInstructionUnit/</a:t>
            </a:r>
            <a:r>
              <a:rPr lang="en-US" dirty="0" smtClean="0">
                <a:latin typeface="Times New Roman"/>
                <a:cs typeface="Times New Roman"/>
                <a:hlinkClick r:id="rId7"/>
              </a:rPr>
              <a:t>TransferModelCurriculum.aspx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ASSIST Website: </a:t>
            </a:r>
            <a:r>
              <a:rPr lang="en-US" dirty="0">
                <a:latin typeface="Times New Roman"/>
                <a:cs typeface="Times New Roman"/>
                <a:hlinkClick r:id="rId8"/>
              </a:rPr>
              <a:t>http://</a:t>
            </a:r>
            <a:r>
              <a:rPr lang="en-US" dirty="0" smtClean="0">
                <a:latin typeface="Times New Roman"/>
                <a:cs typeface="Times New Roman"/>
                <a:hlinkClick r:id="rId8"/>
              </a:rPr>
              <a:t>www.assist.org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421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Outcomes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Participants in this session will: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Be introduced to the UC Transfer Pathways program;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Be apprised of the latest information about the Associate Degrees for Transfer (ADTs);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Learn about the importance of Articulation;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Have an opportunity to engage in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discussion regarding these pathway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programs and how they are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implemented at California community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colleges.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54" y="3759200"/>
            <a:ext cx="29972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UC Transfer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Fall 2012 – half of the students transfer to UC came from less than 20% of the California community colleges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Fall 2013 – UC President Janet Napolitano convened a Transfer Action Team to address the transfer issue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May 2014 – the Transfer Action Team published a set of recommendations which included this one: “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trengthen and streamline transfer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pathways</a:t>
            </a:r>
            <a:r>
              <a:rPr lang="en-US" dirty="0" smtClean="0">
                <a:latin typeface="Times New Roman"/>
                <a:cs typeface="Times New Roman"/>
              </a:rPr>
              <a:t>”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June 2015 – The UC Transfer Pathways were approved by the UC system.</a:t>
            </a:r>
          </a:p>
        </p:txBody>
      </p:sp>
    </p:spTree>
    <p:extLst>
      <p:ext uri="{BB962C8B-B14F-4D97-AF65-F5344CB8AC3E}">
        <p14:creationId xmlns:p14="http://schemas.microsoft.com/office/powerpoint/2010/main" val="90343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UC Transfer Pathways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Discipline faculty from all UC campuses worked together to create 10 initial pathways for the most popular </a:t>
            </a:r>
            <a:r>
              <a:rPr lang="en-US" dirty="0" smtClean="0">
                <a:latin typeface="Times New Roman"/>
                <a:cs typeface="Times New Roman"/>
              </a:rPr>
              <a:t>majors at </a:t>
            </a:r>
            <a:r>
              <a:rPr lang="en-US" dirty="0">
                <a:latin typeface="Times New Roman"/>
                <a:cs typeface="Times New Roman"/>
              </a:rPr>
              <a:t>any UC </a:t>
            </a:r>
            <a:r>
              <a:rPr lang="en-US" dirty="0" smtClean="0">
                <a:latin typeface="Times New Roman"/>
                <a:cs typeface="Times New Roman"/>
              </a:rPr>
              <a:t>campus: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Anthropology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Biology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Biochemistry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Cell Biology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Chemistry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Economics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Mathematics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Molecular Biology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Physics</a:t>
            </a:r>
          </a:p>
          <a:p>
            <a:pPr marL="457200"/>
            <a:r>
              <a:rPr lang="en-US" dirty="0" smtClean="0">
                <a:latin typeface="Times New Roman"/>
                <a:cs typeface="Times New Roman"/>
              </a:rPr>
              <a:t>Sociology </a:t>
            </a:r>
          </a:p>
          <a:p>
            <a:pPr marL="27432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More pathways will be added in the coming year.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033" y="2891367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UC Transfer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Each </a:t>
            </a:r>
            <a:r>
              <a:rPr lang="en-US" dirty="0" smtClean="0">
                <a:latin typeface="Times New Roman"/>
                <a:cs typeface="Times New Roman"/>
              </a:rPr>
              <a:t>UC Transfer Pathway </a:t>
            </a:r>
            <a:r>
              <a:rPr lang="en-US" dirty="0">
                <a:latin typeface="Times New Roman"/>
                <a:cs typeface="Times New Roman"/>
              </a:rPr>
              <a:t>outlines the set of courses students should take to be competitive </a:t>
            </a:r>
            <a:r>
              <a:rPr lang="en-US" dirty="0" smtClean="0">
                <a:latin typeface="Times New Roman"/>
                <a:cs typeface="Times New Roman"/>
              </a:rPr>
              <a:t>for admission to any UC </a:t>
            </a:r>
            <a:r>
              <a:rPr lang="en-US" dirty="0">
                <a:latin typeface="Times New Roman"/>
                <a:cs typeface="Times New Roman"/>
              </a:rPr>
              <a:t>campus.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Some </a:t>
            </a:r>
            <a:r>
              <a:rPr lang="en-US" dirty="0">
                <a:latin typeface="Times New Roman"/>
                <a:cs typeface="Times New Roman"/>
              </a:rPr>
              <a:t>campuses may </a:t>
            </a:r>
            <a:r>
              <a:rPr lang="en-US" dirty="0" smtClean="0">
                <a:latin typeface="Times New Roman"/>
                <a:cs typeface="Times New Roman"/>
              </a:rPr>
              <a:t>require </a:t>
            </a:r>
            <a:r>
              <a:rPr lang="en-US" dirty="0">
                <a:latin typeface="Times New Roman"/>
                <a:cs typeface="Times New Roman"/>
              </a:rPr>
              <a:t>fewer courses for admission, but none will </a:t>
            </a:r>
            <a:r>
              <a:rPr lang="en-US" dirty="0" smtClean="0">
                <a:latin typeface="Times New Roman"/>
                <a:cs typeface="Times New Roman"/>
              </a:rPr>
              <a:t>require </a:t>
            </a:r>
            <a:r>
              <a:rPr lang="en-US" dirty="0">
                <a:latin typeface="Times New Roman"/>
                <a:cs typeface="Times New Roman"/>
              </a:rPr>
              <a:t>more. </a:t>
            </a:r>
            <a:r>
              <a:rPr lang="en-US" dirty="0" smtClean="0">
                <a:latin typeface="Times New Roman"/>
                <a:cs typeface="Times New Roman"/>
              </a:rPr>
              <a:t>NOTE: </a:t>
            </a:r>
            <a:r>
              <a:rPr lang="en-US" dirty="0">
                <a:latin typeface="Times New Roman"/>
                <a:cs typeface="Times New Roman"/>
              </a:rPr>
              <a:t>campuses may have grade requirements for particular </a:t>
            </a:r>
            <a:r>
              <a:rPr lang="en-US" dirty="0" smtClean="0">
                <a:latin typeface="Times New Roman"/>
                <a:cs typeface="Times New Roman"/>
              </a:rPr>
              <a:t>courses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Completion of a UC Transfer 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athway </a:t>
            </a:r>
            <a:r>
              <a:rPr lang="en-US" b="1" dirty="0" smtClean="0">
                <a:latin typeface="Times New Roman"/>
                <a:cs typeface="Times New Roman"/>
              </a:rPr>
              <a:t>does not guarantee </a:t>
            </a:r>
            <a:r>
              <a:rPr lang="en-US" dirty="0" smtClean="0">
                <a:latin typeface="Times New Roman"/>
                <a:cs typeface="Times New Roman"/>
              </a:rPr>
              <a:t>entrance or admission to a UC campus.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531" y="3941232"/>
            <a:ext cx="2302933" cy="13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UC Transfer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The UC Transfer Pathway </a:t>
            </a:r>
            <a:r>
              <a:rPr lang="en-US" b="1" dirty="0">
                <a:latin typeface="Times New Roman"/>
                <a:cs typeface="Times New Roman"/>
              </a:rPr>
              <a:t>is not </a:t>
            </a:r>
            <a:r>
              <a:rPr lang="en-US" dirty="0">
                <a:latin typeface="Times New Roman"/>
                <a:cs typeface="Times New Roman"/>
              </a:rPr>
              <a:t>a Transfer Admission Guarantee (TAG) </a:t>
            </a:r>
            <a:r>
              <a:rPr lang="en-US" dirty="0" smtClean="0">
                <a:latin typeface="Times New Roman"/>
                <a:cs typeface="Times New Roman"/>
              </a:rPr>
              <a:t>[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i="1" dirty="0" smtClean="0">
                <a:latin typeface="Times New Roman"/>
                <a:cs typeface="Times New Roman"/>
              </a:rPr>
              <a:t>tudents </a:t>
            </a:r>
            <a:r>
              <a:rPr lang="en-US" i="1" dirty="0">
                <a:latin typeface="Times New Roman"/>
                <a:cs typeface="Times New Roman"/>
              </a:rPr>
              <a:t>may only sign up for one TAG and TAGs are not offered at Berkeley, UCLA, and San Diego campuses</a:t>
            </a:r>
            <a:r>
              <a:rPr lang="en-US" dirty="0" smtClean="0">
                <a:latin typeface="Times New Roman"/>
                <a:cs typeface="Times New Roman"/>
              </a:rPr>
              <a:t>.]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Students may pursue a UC Transfer Pathway and work toward a TAG at the same time.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primary </a:t>
            </a:r>
            <a:r>
              <a:rPr lang="en-US" dirty="0" smtClean="0">
                <a:latin typeface="Times New Roman"/>
                <a:cs typeface="Times New Roman"/>
              </a:rPr>
              <a:t>benefit – </a:t>
            </a:r>
            <a:r>
              <a:rPr lang="en-US" dirty="0">
                <a:latin typeface="Times New Roman"/>
                <a:cs typeface="Times New Roman"/>
              </a:rPr>
              <a:t>students who </a:t>
            </a:r>
            <a:r>
              <a:rPr lang="en-US" dirty="0" smtClean="0">
                <a:latin typeface="Times New Roman"/>
                <a:cs typeface="Times New Roman"/>
              </a:rPr>
              <a:t>complete a UC </a:t>
            </a:r>
            <a:r>
              <a:rPr lang="en-US" dirty="0">
                <a:latin typeface="Times New Roman"/>
                <a:cs typeface="Times New Roman"/>
              </a:rPr>
              <a:t>Transfer </a:t>
            </a:r>
            <a:r>
              <a:rPr lang="en-US" dirty="0" smtClean="0">
                <a:latin typeface="Times New Roman"/>
                <a:cs typeface="Times New Roman"/>
              </a:rPr>
              <a:t>Pathway have completed </a:t>
            </a:r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major preparation courses </a:t>
            </a:r>
            <a:r>
              <a:rPr lang="en-US" dirty="0">
                <a:latin typeface="Times New Roman"/>
                <a:cs typeface="Times New Roman"/>
              </a:rPr>
              <a:t>for </a:t>
            </a:r>
            <a:r>
              <a:rPr lang="en-US" b="1" dirty="0">
                <a:latin typeface="Times New Roman"/>
                <a:cs typeface="Times New Roman"/>
              </a:rPr>
              <a:t>all</a:t>
            </a:r>
            <a:r>
              <a:rPr lang="en-US" dirty="0">
                <a:latin typeface="Times New Roman"/>
                <a:cs typeface="Times New Roman"/>
              </a:rPr>
              <a:t> of the UC campuses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12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UC Transfer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UC Transfer Pathways are not Associate Degrees for Transfer (ADTs)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UC Transfer Pathways </a:t>
            </a:r>
            <a:r>
              <a:rPr lang="en-US" smtClean="0">
                <a:latin typeface="Times New Roman"/>
                <a:cs typeface="Times New Roman"/>
              </a:rPr>
              <a:t>have no unit limit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UC Transfer Pathways may be quite similar to ADTs for some majors.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3708400"/>
            <a:ext cx="3149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Associate Degrees for Transfer (ADTs)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9299" cy="5067706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SB1440 (Padilla) was signed </a:t>
            </a:r>
            <a:r>
              <a:rPr lang="en-US" dirty="0">
                <a:latin typeface="Times New Roman"/>
                <a:cs typeface="Times New Roman"/>
              </a:rPr>
              <a:t>Sept 2010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dirty="0">
                <a:latin typeface="Times New Roman"/>
                <a:cs typeface="Times New Roman"/>
              </a:rPr>
              <a:t>earn an “associate degree for transfer” a student must complete 60 transferable semester units that include: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IGETC or CSU General Education requirements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18 or more units in a major or area of emphasis, as defined by the CCC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No </a:t>
            </a:r>
            <a:r>
              <a:rPr lang="en-US" dirty="0">
                <a:latin typeface="Times New Roman"/>
                <a:cs typeface="Times New Roman"/>
              </a:rPr>
              <a:t>additional local graduation requirements Minimum GPA of </a:t>
            </a:r>
            <a:r>
              <a:rPr lang="en-US" dirty="0" smtClean="0">
                <a:latin typeface="Times New Roman"/>
                <a:cs typeface="Times New Roman"/>
              </a:rPr>
              <a:t>2.0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IGETC/CSU GE Breadth for STEM may only be used for identified majors.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451" y="26289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1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Associate Degrees for Transfer (ADTs)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1893"/>
            <a:ext cx="8229600" cy="2811648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Student Benefits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Guaranteed </a:t>
            </a:r>
            <a:r>
              <a:rPr lang="en-US" dirty="0">
                <a:latin typeface="Times New Roman"/>
                <a:cs typeface="Times New Roman"/>
              </a:rPr>
              <a:t>admission with junior status somewhere in the CSU system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CSU must accept all 60 units that make up the degree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CSU must enable the student to complete the baccalaureate degree within 60 units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CSU cannot require the student to repeat courses that are similar to those already taken at the community college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09" y="1392150"/>
            <a:ext cx="3169935" cy="22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40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1542</TotalTime>
  <Words>1202</Words>
  <Application>Microsoft Macintosh PowerPoint</Application>
  <PresentationFormat>On-screen Show (4:3)</PresentationFormat>
  <Paragraphs>167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           UC Transfer Pathways, ADTs, and Articulation: What are they and how do we advise our Students? </vt:lpstr>
      <vt:lpstr>Outcomes</vt:lpstr>
      <vt:lpstr>UC Transfer Pathways</vt:lpstr>
      <vt:lpstr>UC Transfer Pathways</vt:lpstr>
      <vt:lpstr>UC Transfer Pathways</vt:lpstr>
      <vt:lpstr>UC Transfer Pathways</vt:lpstr>
      <vt:lpstr>UC Transfer Pathways</vt:lpstr>
      <vt:lpstr>Associate Degrees for Transfer (ADTs)</vt:lpstr>
      <vt:lpstr>Associate Degrees for Transfer (ADTs)</vt:lpstr>
      <vt:lpstr>Associate Degrees for Transfer (ADTs)</vt:lpstr>
      <vt:lpstr>Associate Degrees for Transfer (ADTs)</vt:lpstr>
      <vt:lpstr>Associate Degrees for Transfer (ADTs)</vt:lpstr>
      <vt:lpstr> Articulation </vt:lpstr>
      <vt:lpstr>Articulation</vt:lpstr>
      <vt:lpstr> Articulation </vt:lpstr>
      <vt:lpstr>Articulation</vt:lpstr>
      <vt:lpstr>Discussion</vt:lpstr>
      <vt:lpstr>Thank you!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Virginia May</cp:lastModifiedBy>
  <cp:revision>60</cp:revision>
  <dcterms:created xsi:type="dcterms:W3CDTF">2015-10-21T19:14:41Z</dcterms:created>
  <dcterms:modified xsi:type="dcterms:W3CDTF">2015-11-01T18:26:04Z</dcterms:modified>
</cp:coreProperties>
</file>