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4"/>
  </p:notesMasterIdLst>
  <p:handoutMasterIdLst>
    <p:handoutMasterId r:id="rId35"/>
  </p:handoutMasterIdLst>
  <p:sldIdLst>
    <p:sldId id="256" r:id="rId2"/>
    <p:sldId id="298" r:id="rId3"/>
    <p:sldId id="273" r:id="rId4"/>
    <p:sldId id="261" r:id="rId5"/>
    <p:sldId id="284" r:id="rId6"/>
    <p:sldId id="279" r:id="rId7"/>
    <p:sldId id="272" r:id="rId8"/>
    <p:sldId id="285" r:id="rId9"/>
    <p:sldId id="293" r:id="rId10"/>
    <p:sldId id="276" r:id="rId11"/>
    <p:sldId id="294" r:id="rId12"/>
    <p:sldId id="295" r:id="rId13"/>
    <p:sldId id="296" r:id="rId14"/>
    <p:sldId id="280" r:id="rId15"/>
    <p:sldId id="258" r:id="rId16"/>
    <p:sldId id="259" r:id="rId17"/>
    <p:sldId id="263" r:id="rId18"/>
    <p:sldId id="264" r:id="rId19"/>
    <p:sldId id="283" r:id="rId20"/>
    <p:sldId id="265" r:id="rId21"/>
    <p:sldId id="290" r:id="rId22"/>
    <p:sldId id="301" r:id="rId23"/>
    <p:sldId id="302" r:id="rId24"/>
    <p:sldId id="303" r:id="rId25"/>
    <p:sldId id="292" r:id="rId26"/>
    <p:sldId id="289" r:id="rId27"/>
    <p:sldId id="267" r:id="rId28"/>
    <p:sldId id="268" r:id="rId29"/>
    <p:sldId id="269" r:id="rId30"/>
    <p:sldId id="271" r:id="rId31"/>
    <p:sldId id="281" r:id="rId32"/>
    <p:sldId id="299" r:id="rId3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53" autoAdjust="0"/>
  </p:normalViewPr>
  <p:slideViewPr>
    <p:cSldViewPr>
      <p:cViewPr>
        <p:scale>
          <a:sx n="80" d="100"/>
          <a:sy n="80" d="100"/>
        </p:scale>
        <p:origin x="-858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926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BAFE0-0FBA-4A2F-929A-58F2B2F82E51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2C95E-C254-4229-945A-8E7B733F3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13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5CB76-104B-4C87-9239-45A9B50810BE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8A3E4-A6F7-480D-8976-75FC63600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88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A3E4-A6F7-480D-8976-75FC63600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32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A3E4-A6F7-480D-8976-75FC63600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196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A3E4-A6F7-480D-8976-75FC63600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770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A3E4-A6F7-480D-8976-75FC63600B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575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 is in his 4</a:t>
            </a:r>
            <a:r>
              <a:rPr lang="en-US" baseline="30000" dirty="0"/>
              <a:t>th</a:t>
            </a:r>
            <a:r>
              <a:rPr lang="en-US" dirty="0"/>
              <a:t> semester.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A3E4-A6F7-480D-8976-75FC63600B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57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Sydney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A3E4-A6F7-480D-8976-75FC63600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969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Leigh Anne will coordinate this handout for this activity</a:t>
            </a:r>
            <a:r>
              <a:rPr lang="en-US" dirty="0"/>
              <a:t>:</a:t>
            </a:r>
            <a:r>
              <a:rPr lang="en-US" baseline="0" dirty="0"/>
              <a:t>  handouts in small groups – 5 minutes, 5 minute </a:t>
            </a:r>
            <a:r>
              <a:rPr lang="en-US" baseline="0" dirty="0" smtClean="0"/>
              <a:t>share-out</a:t>
            </a:r>
          </a:p>
          <a:p>
            <a:r>
              <a:rPr lang="en-US" baseline="0" dirty="0" smtClean="0"/>
              <a:t>Pink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A3E4-A6F7-480D-8976-75FC63600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236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Activity:</a:t>
            </a:r>
            <a:r>
              <a:rPr lang="en-US" baseline="0" dirty="0"/>
              <a:t>  handouts in small groups – 5 minutes, 5 minute share-out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A3E4-A6F7-480D-8976-75FC63600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038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A3E4-A6F7-480D-8976-75FC63600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77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A3E4-A6F7-480D-8976-75FC63600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372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A3E4-A6F7-480D-8976-75FC63600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19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A3E4-A6F7-480D-8976-75FC63600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50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A3E4-A6F7-480D-8976-75FC63600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1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highlights</a:t>
            </a:r>
            <a:r>
              <a:rPr lang="en-US" baseline="0" dirty="0"/>
              <a:t> from each resolution. Handout with key points of each resolution (keep it to fit on 1 paper, if possible</a:t>
            </a:r>
            <a:r>
              <a:rPr lang="en-US" baseline="0" dirty="0" smtClean="0"/>
              <a:t>)</a:t>
            </a:r>
          </a:p>
          <a:p>
            <a:r>
              <a:rPr lang="en-US" baseline="0" dirty="0" smtClean="0"/>
              <a:t>Green handout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A3E4-A6F7-480D-8976-75FC63600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040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highlights</a:t>
            </a:r>
            <a:r>
              <a:rPr lang="en-US" baseline="0" dirty="0"/>
              <a:t> from each resolution. Handout with key points of each resolution (keep it to fit on 1 paper, if possible)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A3E4-A6F7-480D-8976-75FC63600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040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highlights</a:t>
            </a:r>
            <a:r>
              <a:rPr lang="en-US" baseline="0" dirty="0"/>
              <a:t> from each resolution. Handout with key points of each resolution (keep it to fit on 1 paper, if possible)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A3E4-A6F7-480D-8976-75FC63600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040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A3E4-A6F7-480D-8976-75FC63600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040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Blue handouts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A3E4-A6F7-480D-8976-75FC63600B2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247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A3E4-A6F7-480D-8976-75FC63600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185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A3E4-A6F7-480D-8976-75FC63600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36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Leigh Anne’s Tweak – ditch</a:t>
            </a:r>
            <a:r>
              <a:rPr lang="en-US" baseline="0" dirty="0" smtClean="0"/>
              <a:t> it, revise it, keep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A3E4-A6F7-480D-8976-75FC63600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36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Further tweaks?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A3E4-A6F7-480D-8976-75FC63600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47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A3E4-A6F7-480D-8976-75FC63600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686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A3E4-A6F7-480D-8976-75FC63600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880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A3E4-A6F7-480D-8976-75FC63600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979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A3E4-A6F7-480D-8976-75FC63600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31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A3E4-A6F7-480D-8976-75FC63600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08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A3E4-A6F7-480D-8976-75FC63600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93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A3E4-A6F7-480D-8976-75FC63600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1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Yellow handouts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A3E4-A6F7-480D-8976-75FC63600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A3E4-A6F7-480D-8976-75FC63600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55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A3E4-A6F7-480D-8976-75FC63600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2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CEC5-7B34-479C-B91E-B4575D2D2564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0002-F6ED-487E-ACBD-BEC515DB35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CEC5-7B34-479C-B91E-B4575D2D2564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0002-F6ED-487E-ACBD-BEC515DB3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CEC5-7B34-479C-B91E-B4575D2D2564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0002-F6ED-487E-ACBD-BEC515DB3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CEC5-7B34-479C-B91E-B4575D2D2564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0002-F6ED-487E-ACBD-BEC515DB3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CEC5-7B34-479C-B91E-B4575D2D2564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0002-F6ED-487E-ACBD-BEC515DB35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CEC5-7B34-479C-B91E-B4575D2D2564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0002-F6ED-487E-ACBD-BEC515DB3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CEC5-7B34-479C-B91E-B4575D2D2564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0002-F6ED-487E-ACBD-BEC515DB3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CEC5-7B34-479C-B91E-B4575D2D2564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0002-F6ED-487E-ACBD-BEC515DB3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CEC5-7B34-479C-B91E-B4575D2D2564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0002-F6ED-487E-ACBD-BEC515DB35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CEC5-7B34-479C-B91E-B4575D2D2564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0002-F6ED-487E-ACBD-BEC515DB3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CEC5-7B34-479C-B91E-B4575D2D2564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0002-F6ED-487E-ACBD-BEC515DB35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7A0CEC5-7B34-479C-B91E-B4575D2D2564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B9C0002-F6ED-487E-ACBD-BEC515DB35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905000"/>
            <a:ext cx="7315200" cy="2595025"/>
          </a:xfrm>
        </p:spPr>
        <p:txBody>
          <a:bodyPr>
            <a:normAutofit/>
          </a:bodyPr>
          <a:lstStyle/>
          <a:p>
            <a:r>
              <a:rPr lang="en-US" b="1" dirty="0"/>
              <a:t>Understanding ESL, Equity, and Diversity:  The carts or the horses?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648200"/>
            <a:ext cx="7315200" cy="1739162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ASCCC Academic Academy 2016</a:t>
            </a:r>
          </a:p>
          <a:p>
            <a:r>
              <a:rPr lang="en-US" dirty="0"/>
              <a:t>Presenters: </a:t>
            </a:r>
          </a:p>
          <a:p>
            <a:r>
              <a:rPr lang="en-US" dirty="0"/>
              <a:t>Sydney Rice, Kathy Wada, Leigh Anne Shaw</a:t>
            </a:r>
          </a:p>
          <a:p>
            <a:r>
              <a:rPr lang="en-US" dirty="0"/>
              <a:t>Facilitator: Dolores Davison</a:t>
            </a:r>
          </a:p>
        </p:txBody>
      </p:sp>
      <p:pic>
        <p:nvPicPr>
          <p:cNvPr id="1026" name="Picture 2" descr="C:\Users\shawl\AppData\Local\Microsoft\Windows\Temporary Internet Files\Content.IE5\012RQSAN\cart-hors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22871"/>
            <a:ext cx="2505456" cy="183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w.mawebcenters.com/static/ecommerce/110/110341/media/catalog/product/cache/1/image/5e06319eda06f020e43594a9c230972d/F/4/F401_1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" t="17161" r="46266" b="22839"/>
          <a:stretch/>
        </p:blipFill>
        <p:spPr bwMode="auto">
          <a:xfrm>
            <a:off x="2560320" y="0"/>
            <a:ext cx="2164080" cy="2360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764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 or Disagree?	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900" b="1" dirty="0">
                <a:solidFill>
                  <a:schemeClr val="tx2">
                    <a:lumMod val="90000"/>
                  </a:schemeClr>
                </a:solidFill>
              </a:rPr>
              <a:t>ELLs need Freshman Composition in order to be successful in transfer/GE courses.</a:t>
            </a:r>
          </a:p>
          <a:p>
            <a:endParaRPr lang="en-US" sz="2900" b="1" dirty="0">
              <a:solidFill>
                <a:schemeClr val="tx2">
                  <a:lumMod val="90000"/>
                </a:schemeClr>
              </a:solidFill>
            </a:endParaRPr>
          </a:p>
          <a:p>
            <a:pPr lvl="1"/>
            <a:r>
              <a:rPr lang="en-US" sz="2500" b="1" dirty="0">
                <a:solidFill>
                  <a:schemeClr val="tx2">
                    <a:lumMod val="90000"/>
                  </a:schemeClr>
                </a:solidFill>
              </a:rPr>
              <a:t>Data tracking gap #2: </a:t>
            </a:r>
            <a:r>
              <a:rPr lang="en-US" sz="2500" dirty="0"/>
              <a:t>Many ELLs are successful in transfer/GE courses despite not transitioning from ESL into Freshman Composition</a:t>
            </a:r>
            <a:br>
              <a:rPr lang="en-US" sz="2500" dirty="0"/>
            </a:b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7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19200"/>
            <a:ext cx="7498080" cy="2971800"/>
          </a:xfrm>
        </p:spPr>
        <p:txBody>
          <a:bodyPr anchor="t">
            <a:normAutofit lnSpcReduction="10000"/>
          </a:bodyPr>
          <a:lstStyle/>
          <a:p>
            <a:pPr marL="82296" lvl="1" indent="0">
              <a:spcBef>
                <a:spcPts val="600"/>
              </a:spcBef>
              <a:buSzPct val="80000"/>
              <a:buNone/>
            </a:pPr>
            <a:r>
              <a:rPr lang="en-US" sz="3200" b="1" dirty="0"/>
              <a:t>Fact: </a:t>
            </a:r>
          </a:p>
          <a:p>
            <a:pPr marL="82296" lvl="1" indent="0">
              <a:spcBef>
                <a:spcPts val="600"/>
              </a:spcBef>
              <a:buSzPct val="80000"/>
              <a:buNone/>
            </a:pPr>
            <a:r>
              <a:rPr lang="en-US" sz="3200" dirty="0"/>
              <a:t>Many ELLs take Math, Physical Education, humanities, business, and technical coursework in tandem with ESL coursework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95400" y="4267200"/>
            <a:ext cx="7498080" cy="1112838"/>
          </a:xfrm>
        </p:spPr>
        <p:txBody>
          <a:bodyPr/>
          <a:lstStyle/>
          <a:p>
            <a:r>
              <a:rPr lang="en-US" dirty="0"/>
              <a:t>Case Study: </a:t>
            </a:r>
            <a:r>
              <a:rPr lang="en-US" dirty="0" smtClean="0"/>
              <a:t>2 </a:t>
            </a:r>
            <a:r>
              <a:rPr lang="en-US" dirty="0"/>
              <a:t>ESL Students</a:t>
            </a:r>
          </a:p>
        </p:txBody>
      </p:sp>
    </p:spTree>
    <p:extLst>
      <p:ext uri="{BB962C8B-B14F-4D97-AF65-F5344CB8AC3E}">
        <p14:creationId xmlns:p14="http://schemas.microsoft.com/office/powerpoint/2010/main" val="237543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7714488" cy="5486400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en-US" sz="4500" dirty="0"/>
              <a:t>Currently taking:</a:t>
            </a:r>
          </a:p>
          <a:p>
            <a:pPr marL="356616" lvl="1" indent="0">
              <a:buNone/>
            </a:pPr>
            <a:r>
              <a:rPr lang="en-US" sz="4100" dirty="0"/>
              <a:t>- ESL (one-level below Freshman Comp.)</a:t>
            </a:r>
          </a:p>
          <a:p>
            <a:pPr marL="356616" lvl="1" indent="0">
              <a:buNone/>
            </a:pPr>
            <a:r>
              <a:rPr lang="en-US" sz="4500" dirty="0"/>
              <a:t>- Intro to Psychology</a:t>
            </a:r>
          </a:p>
          <a:p>
            <a:pPr marL="356616" lvl="1" indent="0">
              <a:buNone/>
            </a:pPr>
            <a:r>
              <a:rPr lang="en-US" sz="4500" dirty="0"/>
              <a:t>- Survey of Medical Terminology</a:t>
            </a:r>
          </a:p>
          <a:p>
            <a:pPr>
              <a:buFontTx/>
              <a:buChar char="-"/>
            </a:pPr>
            <a:endParaRPr lang="en-US" sz="4500" dirty="0"/>
          </a:p>
          <a:p>
            <a:pPr marL="82296" indent="0">
              <a:buNone/>
            </a:pPr>
            <a:r>
              <a:rPr lang="en-US" sz="4500" dirty="0"/>
              <a:t>She has already taken and passed:</a:t>
            </a:r>
          </a:p>
          <a:p>
            <a:pPr marL="356616" lvl="1" indent="0">
              <a:buNone/>
            </a:pPr>
            <a:r>
              <a:rPr lang="en-US" sz="4500" dirty="0"/>
              <a:t>- ESL  </a:t>
            </a:r>
          </a:p>
          <a:p>
            <a:pPr marL="356616" lvl="1" indent="0">
              <a:buNone/>
            </a:pPr>
            <a:r>
              <a:rPr lang="en-US" sz="4500" dirty="0"/>
              <a:t>- History of the United States</a:t>
            </a:r>
          </a:p>
          <a:p>
            <a:pPr marL="356616" lvl="1" indent="0">
              <a:buNone/>
            </a:pPr>
            <a:r>
              <a:rPr lang="en-US" sz="4500" dirty="0"/>
              <a:t>- Pre-Algebra</a:t>
            </a:r>
          </a:p>
          <a:p>
            <a:pPr marL="356616" lvl="1" indent="0">
              <a:buNone/>
            </a:pPr>
            <a:r>
              <a:rPr lang="en-US" sz="4500" dirty="0"/>
              <a:t>- Algebra 1</a:t>
            </a:r>
          </a:p>
          <a:p>
            <a:pPr marL="356616" lvl="1" indent="0">
              <a:buNone/>
            </a:pPr>
            <a:r>
              <a:rPr lang="en-US" sz="4500" dirty="0"/>
              <a:t>- Algebra II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-228600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/>
              <a:t>Maria (from Mexico)</a:t>
            </a:r>
          </a:p>
        </p:txBody>
      </p:sp>
    </p:spTree>
    <p:extLst>
      <p:ext uri="{BB962C8B-B14F-4D97-AF65-F5344CB8AC3E}">
        <p14:creationId xmlns:p14="http://schemas.microsoft.com/office/powerpoint/2010/main" val="121072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14488" cy="5943600"/>
          </a:xfrm>
        </p:spPr>
        <p:txBody>
          <a:bodyPr>
            <a:normAutofit fontScale="25000" lnSpcReduction="20000"/>
          </a:bodyPr>
          <a:lstStyle/>
          <a:p>
            <a:pPr marL="82296" indent="0">
              <a:buNone/>
            </a:pPr>
            <a:r>
              <a:rPr lang="en-US" sz="11200" dirty="0"/>
              <a:t>Currently taking:</a:t>
            </a:r>
          </a:p>
          <a:p>
            <a:pPr marL="356616" lvl="1" indent="0">
              <a:buNone/>
            </a:pPr>
            <a:r>
              <a:rPr lang="en-US" sz="11200" dirty="0"/>
              <a:t>- ESL (one-level below Freshman Comp.)</a:t>
            </a:r>
          </a:p>
          <a:p>
            <a:pPr marL="356616" lvl="1" indent="0">
              <a:buNone/>
            </a:pPr>
            <a:r>
              <a:rPr lang="en-US" sz="11200" dirty="0"/>
              <a:t>- Intro to Programming</a:t>
            </a:r>
          </a:p>
          <a:p>
            <a:pPr marL="356616" lvl="1" indent="0">
              <a:buNone/>
            </a:pPr>
            <a:r>
              <a:rPr lang="en-US" sz="11200" dirty="0"/>
              <a:t>- Intro to Programming concepts in C++</a:t>
            </a:r>
          </a:p>
          <a:p>
            <a:pPr marL="356616" lvl="1" indent="0">
              <a:buNone/>
            </a:pPr>
            <a:r>
              <a:rPr lang="en-US" sz="11200" dirty="0"/>
              <a:t>- General Physics III (a 200 level course)</a:t>
            </a:r>
          </a:p>
          <a:p>
            <a:pPr>
              <a:buFontTx/>
              <a:buChar char="-"/>
            </a:pPr>
            <a:endParaRPr lang="en-US" sz="11200" dirty="0"/>
          </a:p>
          <a:p>
            <a:pPr marL="82296" indent="0">
              <a:buNone/>
            </a:pPr>
            <a:r>
              <a:rPr lang="en-US" sz="11200" dirty="0"/>
              <a:t>He has already taken and passed:</a:t>
            </a:r>
          </a:p>
          <a:p>
            <a:pPr marL="356616" lvl="1" indent="0">
              <a:buNone/>
            </a:pPr>
            <a:r>
              <a:rPr lang="en-US" sz="11200" dirty="0"/>
              <a:t>- ESL </a:t>
            </a:r>
          </a:p>
          <a:p>
            <a:pPr marL="356616" lvl="1" indent="0">
              <a:buNone/>
            </a:pPr>
            <a:r>
              <a:rPr lang="en-US" sz="11200" dirty="0"/>
              <a:t>- Calculus I</a:t>
            </a:r>
          </a:p>
          <a:p>
            <a:pPr marL="356616" lvl="1" indent="0">
              <a:buNone/>
            </a:pPr>
            <a:r>
              <a:rPr lang="en-US" sz="11200" dirty="0"/>
              <a:t>- Calculus II</a:t>
            </a:r>
          </a:p>
          <a:p>
            <a:pPr marL="356616" lvl="1" indent="0">
              <a:buNone/>
            </a:pPr>
            <a:r>
              <a:rPr lang="en-US" sz="11200" dirty="0"/>
              <a:t>- Computer Information Systems</a:t>
            </a:r>
          </a:p>
          <a:p>
            <a:pPr marL="356616" lvl="1" indent="0">
              <a:buNone/>
            </a:pPr>
            <a:r>
              <a:rPr lang="en-US" sz="11200" dirty="0"/>
              <a:t>- Elementary Physics</a:t>
            </a:r>
          </a:p>
          <a:p>
            <a:pPr marL="356616" lvl="1" indent="0">
              <a:buNone/>
            </a:pPr>
            <a:r>
              <a:rPr lang="en-US" sz="11200" dirty="0"/>
              <a:t>- General Physics</a:t>
            </a:r>
          </a:p>
          <a:p>
            <a:pPr marL="356616" lvl="1" indent="0">
              <a:buNone/>
            </a:pPr>
            <a:r>
              <a:rPr lang="en-US" sz="11200" dirty="0"/>
              <a:t>- Educational Planning</a:t>
            </a:r>
          </a:p>
          <a:p>
            <a:pPr marL="356616" lvl="1" indent="0">
              <a:buNone/>
            </a:pPr>
            <a:endParaRPr lang="en-US" sz="45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-304800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err="1"/>
              <a:t>Quang</a:t>
            </a:r>
            <a:r>
              <a:rPr lang="en-US" dirty="0"/>
              <a:t> (from Vietnam)</a:t>
            </a:r>
          </a:p>
        </p:txBody>
      </p:sp>
    </p:spTree>
    <p:extLst>
      <p:ext uri="{BB962C8B-B14F-4D97-AF65-F5344CB8AC3E}">
        <p14:creationId xmlns:p14="http://schemas.microsoft.com/office/powerpoint/2010/main" val="367828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 or Disagree?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r>
              <a:rPr lang="en-US" sz="2900" b="1" dirty="0">
                <a:solidFill>
                  <a:schemeClr val="bg2">
                    <a:lumMod val="25000"/>
                  </a:schemeClr>
                </a:solidFill>
              </a:rPr>
              <a:t>Since both ESL and native speakers at one level below transfer have Freshman Comp as their target, their cognitive development is equivalent. 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lvl="3"/>
            <a:r>
              <a:rPr lang="en-US" sz="2500" dirty="0"/>
              <a:t>Some ESL students have post-secondary degrees (foreign bachelors, masters, or doctorates).</a:t>
            </a:r>
          </a:p>
          <a:p>
            <a:pPr lvl="3"/>
            <a:endParaRPr lang="en-US" sz="2500" dirty="0"/>
          </a:p>
          <a:p>
            <a:pPr lvl="3"/>
            <a:r>
              <a:rPr lang="en-US" sz="2500" dirty="0"/>
              <a:t>ESL students add contrastive linguistics, language learning strategies, culture, and development of identity in a foreign language to the rigors of one-level-below coursework</a:t>
            </a:r>
          </a:p>
        </p:txBody>
      </p:sp>
    </p:spTree>
    <p:extLst>
      <p:ext uri="{BB962C8B-B14F-4D97-AF65-F5344CB8AC3E}">
        <p14:creationId xmlns:p14="http://schemas.microsoft.com/office/powerpoint/2010/main" val="271567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621946"/>
              </p:ext>
            </p:extLst>
          </p:nvPr>
        </p:nvGraphicFramePr>
        <p:xfrm>
          <a:off x="609600" y="1447800"/>
          <a:ext cx="8001000" cy="51401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8667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sentence structure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paragraph structure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essay structure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reading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comprehension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academic vocabulary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critical analysis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comparative/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    contrastive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analysis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presentation skills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research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text-based writing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current events writing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writing for disciplines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2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Freshman Composition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ESL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1 Level Below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ESL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2 or more levels below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164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304800"/>
            <a:ext cx="86106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dirty="0">
                <a:solidFill>
                  <a:schemeClr val="tx2"/>
                </a:solidFill>
              </a:rPr>
              <a:t>What Skills Are Taught in These Courses?</a:t>
            </a:r>
          </a:p>
        </p:txBody>
      </p:sp>
    </p:spTree>
    <p:extLst>
      <p:ext uri="{BB962C8B-B14F-4D97-AF65-F5344CB8AC3E}">
        <p14:creationId xmlns:p14="http://schemas.microsoft.com/office/powerpoint/2010/main" val="146145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856415"/>
              </p:ext>
            </p:extLst>
          </p:nvPr>
        </p:nvGraphicFramePr>
        <p:xfrm>
          <a:off x="304800" y="1371600"/>
          <a:ext cx="8763000" cy="4416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12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137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22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Freshman Composition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ESL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1 Level Below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ESL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2 or more levels below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164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essay structure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academic vocabulary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critical analysis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compar./contrast. analysis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presentation skills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research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text-based writing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current events-based writing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writing for disciplines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sentence structure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paragraph structure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essay structure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reading comprehension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academic vocabulary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critical analysis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compar./contrast. analysis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presentation skills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research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text-based writing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current events-based writing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writing for disciplines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sentence structure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paragraph structure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essay structure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reading comprehension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academic vocabulary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critical analysis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compar./contrast. analysis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presentation skills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research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text-based writing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current events-based writing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writing for disciplines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304800"/>
            <a:ext cx="86106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dirty="0">
                <a:solidFill>
                  <a:schemeClr val="tx2"/>
                </a:solidFill>
              </a:rPr>
              <a:t>What Skills Are Taught in These Courses?</a:t>
            </a:r>
          </a:p>
        </p:txBody>
      </p:sp>
    </p:spTree>
    <p:extLst>
      <p:ext uri="{BB962C8B-B14F-4D97-AF65-F5344CB8AC3E}">
        <p14:creationId xmlns:p14="http://schemas.microsoft.com/office/powerpoint/2010/main" val="327646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constitutes a credit offering?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t">
            <a:normAutofit fontScale="77500" lnSpcReduction="20000"/>
          </a:bodyPr>
          <a:lstStyle/>
          <a:p>
            <a:pPr marL="402336" lvl="1" indent="0" algn="ctr">
              <a:buNone/>
            </a:pPr>
            <a:r>
              <a:rPr lang="en-US" sz="3100" dirty="0"/>
              <a:t>“I know it when I see it?”</a:t>
            </a:r>
            <a:br>
              <a:rPr lang="en-US" sz="3100" dirty="0"/>
            </a:br>
            <a:endParaRPr lang="en-US" sz="3100" dirty="0"/>
          </a:p>
          <a:p>
            <a:r>
              <a:rPr lang="en-US" dirty="0"/>
              <a:t>Program Course Approval Handbook guidelines for </a:t>
            </a:r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credit</a:t>
            </a:r>
            <a:r>
              <a:rPr lang="en-US" dirty="0"/>
              <a:t> offerings:</a:t>
            </a:r>
          </a:p>
          <a:p>
            <a:endParaRPr lang="en-US" dirty="0"/>
          </a:p>
          <a:p>
            <a:pPr lvl="1"/>
            <a:r>
              <a:rPr lang="en-US" dirty="0"/>
              <a:t>"coursework is truly at a college level …incorporates critical thinking…”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"Grading policy…that demonstrates proficiency in subject matter by means of written communication…“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“For each hour of lecture required, the course requires two hours of study and/or laboratory and/or assigned activity.“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74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constitutes a credit offering?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r>
              <a:rPr lang="en-US" dirty="0"/>
              <a:t>Program Course Approval Handbook guidelines for </a:t>
            </a:r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credit</a:t>
            </a:r>
            <a:r>
              <a:rPr lang="en-US" dirty="0"/>
              <a:t> offerings:</a:t>
            </a:r>
          </a:p>
          <a:p>
            <a:endParaRPr lang="en-US" dirty="0"/>
          </a:p>
          <a:p>
            <a:pPr lvl="1"/>
            <a:r>
              <a:rPr lang="en-US" dirty="0"/>
              <a:t>“Intensity and rigor…must require students to study independently outside of class time."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“Difficulty and level…which ensure…course requires critical thinking, learning skills, and vocabulary appropriate for a  college-level course”</a:t>
            </a:r>
          </a:p>
        </p:txBody>
      </p:sp>
    </p:spTree>
    <p:extLst>
      <p:ext uri="{BB962C8B-B14F-4D97-AF65-F5344CB8AC3E}">
        <p14:creationId xmlns:p14="http://schemas.microsoft.com/office/powerpoint/2010/main" val="17344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constitutes a credit offering?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LAO Report, 2012 (p. 22):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sz="2800" dirty="0"/>
              <a:t>“…credit coursework generally should include instructional content that requires students to possess and demonstrate college-level knowledge and skills, whereas noncredit content should be accessible for less-advanced students.”</a:t>
            </a:r>
          </a:p>
        </p:txBody>
      </p:sp>
    </p:spTree>
    <p:extLst>
      <p:ext uri="{BB962C8B-B14F-4D97-AF65-F5344CB8AC3E}">
        <p14:creationId xmlns:p14="http://schemas.microsoft.com/office/powerpoint/2010/main" val="383819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Sydney Rice - Imperial Valley College</a:t>
            </a:r>
          </a:p>
          <a:p>
            <a:pPr lvl="1"/>
            <a:r>
              <a:rPr lang="en-US" i="1" dirty="0"/>
              <a:t>Associate Professor/</a:t>
            </a:r>
            <a:r>
              <a:rPr lang="en-US" i="1" dirty="0" err="1"/>
              <a:t>Dept</a:t>
            </a:r>
            <a:r>
              <a:rPr lang="en-US" i="1" dirty="0"/>
              <a:t> Chair, ESL</a:t>
            </a:r>
          </a:p>
          <a:p>
            <a:pPr lvl="1"/>
            <a:r>
              <a:rPr lang="en-US" i="1" dirty="0"/>
              <a:t>President, CATESOL</a:t>
            </a:r>
          </a:p>
          <a:p>
            <a:r>
              <a:rPr lang="en-US" dirty="0"/>
              <a:t>Kathy Wada - Cypress College</a:t>
            </a:r>
          </a:p>
          <a:p>
            <a:pPr lvl="1"/>
            <a:r>
              <a:rPr lang="en-US" i="1" dirty="0"/>
              <a:t>Professor,  ESL</a:t>
            </a:r>
          </a:p>
          <a:p>
            <a:r>
              <a:rPr lang="en-US" dirty="0"/>
              <a:t>Leigh Anne Shaw – Skyline College</a:t>
            </a:r>
          </a:p>
          <a:p>
            <a:pPr lvl="1"/>
            <a:r>
              <a:rPr lang="en-US" i="1" dirty="0"/>
              <a:t>Professor, ESOL</a:t>
            </a:r>
          </a:p>
        </p:txBody>
      </p:sp>
    </p:spTree>
    <p:extLst>
      <p:ext uri="{BB962C8B-B14F-4D97-AF65-F5344CB8AC3E}">
        <p14:creationId xmlns:p14="http://schemas.microsoft.com/office/powerpoint/2010/main" val="1576371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constitutes a </a:t>
            </a:r>
            <a:r>
              <a:rPr lang="en-US" u="sng" dirty="0"/>
              <a:t>noncredit</a:t>
            </a:r>
            <a:r>
              <a:rPr lang="en-US" dirty="0"/>
              <a:t> offering?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dirty="0"/>
              <a:t>Program Course Approval Handbook guidelines for </a:t>
            </a:r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noncredit</a:t>
            </a:r>
            <a:r>
              <a:rPr lang="en-US" dirty="0"/>
              <a:t> offerings:</a:t>
            </a:r>
          </a:p>
          <a:p>
            <a:endParaRPr lang="en-US" dirty="0"/>
          </a:p>
          <a:p>
            <a:pPr lvl="1"/>
            <a:r>
              <a:rPr lang="en-US" sz="2500" dirty="0"/>
              <a:t>Designed to "assist [students] in reaching their personal, academic, and professional goals" (p. 95).</a:t>
            </a:r>
          </a:p>
          <a:p>
            <a:pPr lvl="1"/>
            <a:endParaRPr lang="en-US" sz="2500" dirty="0"/>
          </a:p>
          <a:p>
            <a:pPr lvl="1"/>
            <a:r>
              <a:rPr lang="en-US" sz="2500" dirty="0"/>
              <a:t>"…provides pathways to a variety of academic, career-technical, and personal growth opportunities" (p. 96).</a:t>
            </a:r>
          </a:p>
          <a:p>
            <a:pPr lvl="3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308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Statements Supporting Credit ESL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183048"/>
          </a:xfrm>
        </p:spPr>
        <p:txBody>
          <a:bodyPr anchor="t">
            <a:normAutofit/>
          </a:bodyPr>
          <a:lstStyle/>
          <a:p>
            <a:pPr marL="82296" indent="0">
              <a:buNone/>
            </a:pPr>
            <a:r>
              <a:rPr lang="en-US" b="1" dirty="0">
                <a:latin typeface="Arial"/>
              </a:rPr>
              <a:t>TESOL </a:t>
            </a:r>
          </a:p>
          <a:p>
            <a:r>
              <a:rPr lang="en-US" dirty="0">
                <a:latin typeface="Arial"/>
              </a:rPr>
              <a:t>Resolutions 1987/1995</a:t>
            </a:r>
          </a:p>
          <a:p>
            <a:pPr marL="82296" indent="0">
              <a:buNone/>
            </a:pPr>
            <a:endParaRPr lang="en-US" dirty="0">
              <a:latin typeface="Arial"/>
            </a:endParaRPr>
          </a:p>
          <a:p>
            <a:r>
              <a:rPr lang="en-US" dirty="0">
                <a:latin typeface="Arial"/>
              </a:rPr>
              <a:t>Position on acquisition of academic proficiency – </a:t>
            </a:r>
            <a:r>
              <a:rPr lang="en-US" dirty="0" smtClean="0">
                <a:latin typeface="Arial"/>
              </a:rPr>
              <a:t>2010</a:t>
            </a:r>
          </a:p>
          <a:p>
            <a:pPr marL="82296" indent="0">
              <a:buNone/>
            </a:pPr>
            <a:endParaRPr lang="en-US" dirty="0">
              <a:latin typeface="Arial"/>
            </a:endParaRPr>
          </a:p>
          <a:p>
            <a:r>
              <a:rPr lang="en-US" dirty="0" smtClean="0">
                <a:latin typeface="Arial"/>
              </a:rPr>
              <a:t>Position </a:t>
            </a:r>
            <a:r>
              <a:rPr lang="en-US" dirty="0">
                <a:latin typeface="Arial"/>
              </a:rPr>
              <a:t>on academic credit – 2012</a:t>
            </a:r>
          </a:p>
          <a:p>
            <a:pPr marL="82296" indent="0">
              <a:buNone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672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Statements Supporting Credit ESL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183048"/>
          </a:xfrm>
        </p:spPr>
        <p:txBody>
          <a:bodyPr anchor="t">
            <a:normAutofit lnSpcReduction="10000"/>
          </a:bodyPr>
          <a:lstStyle/>
          <a:p>
            <a:pPr marL="82296" indent="0">
              <a:buNone/>
            </a:pPr>
            <a:r>
              <a:rPr lang="en-US" b="1" dirty="0" smtClean="0">
                <a:latin typeface="Arial"/>
              </a:rPr>
              <a:t>CATESOL </a:t>
            </a:r>
            <a:endParaRPr lang="en-US" b="1" dirty="0">
              <a:latin typeface="Arial"/>
            </a:endParaRPr>
          </a:p>
          <a:p>
            <a:r>
              <a:rPr lang="en-US" dirty="0">
                <a:solidFill>
                  <a:srgbClr val="000000"/>
                </a:solidFill>
                <a:latin typeface="Arial"/>
              </a:rPr>
              <a:t>Position on the role of ESL in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Public Postsecondary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Education</a:t>
            </a:r>
            <a:br>
              <a:rPr lang="en-US" dirty="0" smtClean="0">
                <a:solidFill>
                  <a:srgbClr val="000000"/>
                </a:solidFill>
                <a:latin typeface="Arial" charset="0"/>
              </a:rPr>
            </a:b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Position on the differences between ESL and Basic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Skills Instruction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at Post-Secondary Levels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(1994)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Arial" charset="0"/>
              </a:rPr>
            </a:b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Position Statement on Degree-Applicable Credit ESL Courses in Community Colleges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(1994)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marL="82296" indent="0">
              <a:buNone/>
            </a:pPr>
            <a:endParaRPr lang="en-US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02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Statements Supporting Credit ESL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183048"/>
          </a:xfrm>
        </p:spPr>
        <p:txBody>
          <a:bodyPr anchor="t">
            <a:normAutofit/>
          </a:bodyPr>
          <a:lstStyle/>
          <a:p>
            <a:pPr marL="82296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ASCCC</a:t>
            </a:r>
            <a:endParaRPr lang="en-US" b="1" dirty="0">
              <a:solidFill>
                <a:srgbClr val="000000"/>
              </a:solidFill>
              <a:latin typeface="Arial" charset="0"/>
            </a:endParaRPr>
          </a:p>
          <a:p>
            <a:r>
              <a:rPr lang="en-US" dirty="0" smtClean="0">
                <a:latin typeface="Arial"/>
              </a:rPr>
              <a:t>9.04 Fall 14 </a:t>
            </a:r>
            <a:r>
              <a:rPr lang="en-US" dirty="0">
                <a:latin typeface="Arial"/>
              </a:rPr>
              <a:t>– Definition of </a:t>
            </a:r>
            <a:r>
              <a:rPr lang="en-US" dirty="0" smtClean="0">
                <a:latin typeface="Arial"/>
              </a:rPr>
              <a:t>Basic </a:t>
            </a:r>
            <a:r>
              <a:rPr lang="en-US" dirty="0">
                <a:latin typeface="Arial"/>
              </a:rPr>
              <a:t>Skills (separate definitions for Basic Skills and ESL</a:t>
            </a:r>
            <a:r>
              <a:rPr lang="en-US" dirty="0" smtClean="0">
                <a:latin typeface="Arial"/>
              </a:rPr>
              <a:t>)</a:t>
            </a:r>
            <a:br>
              <a:rPr lang="en-US" dirty="0" smtClean="0">
                <a:latin typeface="Arial"/>
              </a:rPr>
            </a:br>
            <a:endParaRPr lang="en-US" dirty="0">
              <a:latin typeface="Arial"/>
            </a:endParaRPr>
          </a:p>
          <a:p>
            <a:r>
              <a:rPr lang="en-US" dirty="0" smtClean="0">
                <a:latin typeface="Arial"/>
              </a:rPr>
              <a:t>9.14 Fall 15 </a:t>
            </a:r>
            <a:r>
              <a:rPr lang="en-US" dirty="0">
                <a:latin typeface="Arial"/>
              </a:rPr>
              <a:t>– Support of Credit ESL </a:t>
            </a:r>
          </a:p>
        </p:txBody>
      </p:sp>
    </p:spTree>
    <p:extLst>
      <p:ext uri="{BB962C8B-B14F-4D97-AF65-F5344CB8AC3E}">
        <p14:creationId xmlns:p14="http://schemas.microsoft.com/office/powerpoint/2010/main" val="364881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Statements Supporting Credit ESL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4953000"/>
          </a:xfrm>
        </p:spPr>
        <p:txBody>
          <a:bodyPr anchor="t">
            <a:normAutofit/>
          </a:bodyPr>
          <a:lstStyle/>
          <a:p>
            <a:pPr marL="82296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National Council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of Teachers of English (NCTE – CCCC)   (2014)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“recognize and take responsibility for the presence of second-language writers in their language classes…”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“develop instructional practices that are sensitive to linguistic needs”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“include second-language perspectives…”</a:t>
            </a:r>
          </a:p>
          <a:p>
            <a:pPr marL="82296" indent="0">
              <a:buNone/>
            </a:pPr>
            <a:endParaRPr lang="en-US" b="1" dirty="0" smtClean="0">
              <a:solidFill>
                <a:srgbClr val="000000"/>
              </a:solidFill>
              <a:latin typeface="Arial" charset="0"/>
            </a:endParaRPr>
          </a:p>
          <a:p>
            <a:pPr marL="82296" indent="0">
              <a:buNone/>
            </a:pPr>
            <a:endParaRPr lang="en-US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03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66800" y="152400"/>
            <a:ext cx="359359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Where We </a:t>
            </a:r>
            <a:br>
              <a:rPr lang="en-US" dirty="0"/>
            </a:br>
            <a:r>
              <a:rPr lang="en-US" dirty="0"/>
              <a:t>Get ‘</a:t>
            </a:r>
            <a:r>
              <a:rPr lang="en-US" dirty="0" err="1"/>
              <a:t>em</a:t>
            </a:r>
            <a:r>
              <a:rPr lang="en-US" dirty="0"/>
              <a:t> …</a:t>
            </a:r>
          </a:p>
        </p:txBody>
      </p:sp>
      <p:pic>
        <p:nvPicPr>
          <p:cNvPr id="10" name="Content Placeholder 9" descr="Bana page 1.pdf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2" b="732"/>
          <a:stretch>
            <a:fillRect/>
          </a:stretch>
        </p:blipFill>
        <p:spPr>
          <a:xfrm>
            <a:off x="914400" y="1699747"/>
            <a:ext cx="4042843" cy="5154624"/>
          </a:xfrm>
        </p:spPr>
      </p:pic>
      <p:pic>
        <p:nvPicPr>
          <p:cNvPr id="11" name="Content Placeholder 10" descr="Bana page 2.pdf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2" b="732"/>
          <a:stretch>
            <a:fillRect/>
          </a:stretch>
        </p:blipFill>
        <p:spPr>
          <a:xfrm>
            <a:off x="5080000" y="1676400"/>
            <a:ext cx="4064000" cy="5181600"/>
          </a:xfrm>
        </p:spPr>
      </p:pic>
      <p:sp>
        <p:nvSpPr>
          <p:cNvPr id="12" name="Title 6"/>
          <p:cNvSpPr txBox="1">
            <a:spLocks/>
          </p:cNvSpPr>
          <p:nvPr/>
        </p:nvSpPr>
        <p:spPr>
          <a:xfrm>
            <a:off x="5334000" y="152400"/>
            <a:ext cx="3593592" cy="1188720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/>
              <a:t>Where We </a:t>
            </a:r>
          </a:p>
          <a:p>
            <a:pPr algn="ctr"/>
            <a:r>
              <a:rPr lang="en-US" dirty="0"/>
              <a:t>Take ‘</a:t>
            </a:r>
            <a:r>
              <a:rPr lang="en-US" dirty="0" err="1"/>
              <a:t>em</a:t>
            </a:r>
            <a:r>
              <a:rPr lang="en-US" dirty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266980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181600"/>
          </a:xfrm>
        </p:spPr>
        <p:txBody>
          <a:bodyPr anchor="t">
            <a:normAutofit fontScale="70000" lnSpcReduction="20000"/>
          </a:bodyPr>
          <a:lstStyle/>
          <a:p>
            <a:pPr marL="402336" lvl="1" indent="0">
              <a:buNone/>
            </a:pPr>
            <a:endParaRPr lang="en-US" dirty="0"/>
          </a:p>
          <a:p>
            <a:pPr marL="402336" lvl="1" indent="0">
              <a:buNone/>
            </a:pPr>
            <a:endParaRPr lang="en-US" dirty="0"/>
          </a:p>
          <a:p>
            <a:pPr marL="402336" lvl="1" indent="0">
              <a:buNone/>
            </a:pPr>
            <a:endParaRPr lang="en-US" dirty="0"/>
          </a:p>
          <a:p>
            <a:pPr marL="402336" lvl="1" indent="0">
              <a:buNone/>
            </a:pPr>
            <a:endParaRPr lang="en-US" dirty="0"/>
          </a:p>
          <a:p>
            <a:pPr marL="402336" lvl="1" indent="0">
              <a:buNone/>
            </a:pPr>
            <a:endParaRPr lang="en-US" dirty="0"/>
          </a:p>
          <a:p>
            <a:r>
              <a:rPr lang="en-US" dirty="0"/>
              <a:t>Should ESL inform how we approach equity and diversity, or should our approach to equity and diversity drive how we look at ESL? </a:t>
            </a:r>
          </a:p>
          <a:p>
            <a:endParaRPr lang="en-US" dirty="0"/>
          </a:p>
          <a:p>
            <a:r>
              <a:rPr lang="en-US" dirty="0"/>
              <a:t>Five segments to the Equity Plan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dirty="0"/>
              <a:t>Access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dirty="0"/>
              <a:t>Course Completion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dirty="0"/>
              <a:t>Basic Skills &amp; ESL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dirty="0"/>
              <a:t>Degrees &amp; Certificates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dirty="0"/>
              <a:t>Transfer</a:t>
            </a: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1066800" y="152400"/>
            <a:ext cx="7790688" cy="1143000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/>
              <a:t>ESL &amp; Equity: the carts or the horses?</a:t>
            </a:r>
            <a:endParaRPr lang="en-US" dirty="0"/>
          </a:p>
        </p:txBody>
      </p:sp>
      <p:pic>
        <p:nvPicPr>
          <p:cNvPr id="5" name="Picture 2" descr="C:\Users\shawl\AppData\Local\Microsoft\Windows\Temporary Internet Files\Content.IE5\012RQSAN\cart-hors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488" y="1523573"/>
            <a:ext cx="2039112" cy="1495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://w.mawebcenters.com/static/ecommerce/110/110341/media/catalog/product/cache/1/image/5e06319eda06f020e43594a9c230972d/F/4/F401_1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" t="17161" r="46266" b="22839"/>
          <a:stretch/>
        </p:blipFill>
        <p:spPr bwMode="auto">
          <a:xfrm flipH="1">
            <a:off x="4724400" y="1033964"/>
            <a:ext cx="2133600" cy="1985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loud Callout 6"/>
          <p:cNvSpPr/>
          <p:nvPr/>
        </p:nvSpPr>
        <p:spPr>
          <a:xfrm rot="410432">
            <a:off x="4757926" y="993764"/>
            <a:ext cx="674399" cy="603271"/>
          </a:xfrm>
          <a:prstGeom prst="cloudCallout">
            <a:avLst>
              <a:gd name="adj1" fmla="val -56998"/>
              <a:gd name="adj2" fmla="val 9113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6207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ESL is implicated in </a:t>
            </a:r>
            <a:r>
              <a:rPr lang="en-US" dirty="0">
                <a:solidFill>
                  <a:srgbClr val="C00000"/>
                </a:solidFill>
              </a:rPr>
              <a:t>ACCESS</a:t>
            </a:r>
            <a:endParaRPr lang="en-US" dirty="0"/>
          </a:p>
          <a:p>
            <a:pPr lvl="1"/>
            <a:r>
              <a:rPr lang="en-US" dirty="0"/>
              <a:t>If we let them into college, we must provide appropriate support to succeed in an academically rigorous environment</a:t>
            </a:r>
          </a:p>
          <a:p>
            <a:endParaRPr lang="en-US" dirty="0"/>
          </a:p>
          <a:p>
            <a:r>
              <a:rPr lang="en-US" dirty="0"/>
              <a:t>ESL is implicated in </a:t>
            </a:r>
            <a:r>
              <a:rPr lang="en-US" dirty="0">
                <a:solidFill>
                  <a:srgbClr val="C00000"/>
                </a:solidFill>
              </a:rPr>
              <a:t>Course Completion</a:t>
            </a:r>
          </a:p>
          <a:p>
            <a:pPr lvl="1"/>
            <a:r>
              <a:rPr lang="en-US" dirty="0"/>
              <a:t>We must track how ESL aids course completion outside of the transition from credit ESL into Freshman Comp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66888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ESL &amp; Equity: the carts or the horses?</a:t>
            </a:r>
          </a:p>
        </p:txBody>
      </p:sp>
    </p:spTree>
    <p:extLst>
      <p:ext uri="{BB962C8B-B14F-4D97-AF65-F5344CB8AC3E}">
        <p14:creationId xmlns:p14="http://schemas.microsoft.com/office/powerpoint/2010/main" val="353110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r>
              <a:rPr lang="en-US" sz="2400" dirty="0" smtClean="0"/>
              <a:t>Categorizing ESL with </a:t>
            </a:r>
            <a:r>
              <a:rPr lang="en-US" sz="2400" dirty="0" smtClean="0">
                <a:solidFill>
                  <a:srgbClr val="C00000"/>
                </a:solidFill>
              </a:rPr>
              <a:t>Basic Skills </a:t>
            </a:r>
            <a:r>
              <a:rPr lang="en-US" sz="2400" dirty="0" smtClean="0"/>
              <a:t>“creates the erroneous notion that students [in] basic skills courses and …ESL courses have the same goals and needs” (ASCCC Resolution 6.04 F11)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en-US" sz="2500" dirty="0" smtClean="0"/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500" dirty="0" smtClean="0"/>
              <a:t>ESL </a:t>
            </a:r>
            <a:r>
              <a:rPr lang="en-US" sz="2500" dirty="0"/>
              <a:t>≠ remediation</a:t>
            </a:r>
          </a:p>
          <a:p>
            <a:endParaRPr lang="en-US" sz="2400" dirty="0" smtClean="0"/>
          </a:p>
          <a:p>
            <a:pPr marL="82296" indent="0">
              <a:buNone/>
            </a:pPr>
            <a:endParaRPr lang="en-US" sz="2900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066800" y="152400"/>
            <a:ext cx="7790688" cy="1143000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/>
              <a:t>ESL &amp; Equity: the carts or the horses?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269362"/>
              </p:ext>
            </p:extLst>
          </p:nvPr>
        </p:nvGraphicFramePr>
        <p:xfrm>
          <a:off x="1313688" y="2971800"/>
          <a:ext cx="75438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3678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CCCCO says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TESOL says</a:t>
                      </a:r>
                      <a:endParaRPr lang="en-US" dirty="0"/>
                    </a:p>
                  </a:txBody>
                  <a:tcPr/>
                </a:tc>
              </a:tr>
              <a:tr h="2299139">
                <a:tc>
                  <a:txBody>
                    <a:bodyPr/>
                    <a:lstStyle/>
                    <a:p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Basic Skills are 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those foundation skills 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reading, writing, mathematics, and </a:t>
                      </a:r>
                    </a:p>
                    <a:p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English as a Second Language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as well as learning skills and study skills, which are necessary for students to succeed in college-level work.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Postsecondary ESOL coursework is designed to continue the normal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cognitive, academic, linguistic, and cultural development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that accompanies the acquisition of an additional language, and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does not equate with remediating first language skills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34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t">
            <a:normAutofit fontScale="85000" lnSpcReduction="20000"/>
          </a:bodyPr>
          <a:lstStyle/>
          <a:p>
            <a:r>
              <a:rPr lang="en-US" dirty="0"/>
              <a:t>ESL is critical for ELLs seeking </a:t>
            </a:r>
            <a:r>
              <a:rPr lang="en-US" dirty="0">
                <a:solidFill>
                  <a:srgbClr val="C00000"/>
                </a:solidFill>
              </a:rPr>
              <a:t>Degrees and Certificates</a:t>
            </a:r>
            <a:r>
              <a:rPr lang="en-US" dirty="0"/>
              <a:t>, and </a:t>
            </a:r>
            <a:r>
              <a:rPr lang="en-US" dirty="0">
                <a:solidFill>
                  <a:srgbClr val="C00000"/>
                </a:solidFill>
              </a:rPr>
              <a:t>Transfer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Our students are already achieving </a:t>
            </a:r>
            <a:r>
              <a:rPr lang="en-US" dirty="0" smtClean="0"/>
              <a:t>these…why aren’t we tracking them?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Is it myopic to assume that equity for ESL ends at Freshman Composition?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can we speak about equity when we </a:t>
            </a:r>
            <a:r>
              <a:rPr lang="en-US" dirty="0" smtClean="0"/>
              <a:t>only acknowledge an </a:t>
            </a:r>
            <a:r>
              <a:rPr lang="en-US" dirty="0"/>
              <a:t>entire </a:t>
            </a:r>
            <a:r>
              <a:rPr lang="en-US" dirty="0" err="1" smtClean="0"/>
              <a:t>demographic’s</a:t>
            </a:r>
            <a:r>
              <a:rPr lang="en-US" dirty="0" smtClean="0"/>
              <a:t> challenges until that </a:t>
            </a:r>
            <a:r>
              <a:rPr lang="en-US" dirty="0"/>
              <a:t>demographic </a:t>
            </a:r>
            <a:r>
              <a:rPr lang="en-US" dirty="0" smtClean="0"/>
              <a:t>successfully passes Freshman Composition?</a:t>
            </a:r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1066800" y="152400"/>
            <a:ext cx="7790688" cy="1143000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/>
              <a:t>ESL &amp; Equity: the carts or the horses?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1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Terminology for this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022592" cy="4800600"/>
          </a:xfrm>
        </p:spPr>
        <p:txBody>
          <a:bodyPr>
            <a:normAutofit/>
          </a:bodyPr>
          <a:lstStyle/>
          <a:p>
            <a:r>
              <a:rPr lang="en-US" dirty="0"/>
              <a:t>ELL – English Language Learner </a:t>
            </a:r>
          </a:p>
          <a:p>
            <a:pPr lvl="1"/>
            <a:r>
              <a:rPr lang="en-US" dirty="0"/>
              <a:t>Not necessarily in an ESL class</a:t>
            </a:r>
          </a:p>
          <a:p>
            <a:pPr lvl="1"/>
            <a:r>
              <a:rPr lang="en-US" dirty="0"/>
              <a:t>Could be graduate of U.S. high school</a:t>
            </a:r>
          </a:p>
          <a:p>
            <a:pPr lvl="1"/>
            <a:r>
              <a:rPr lang="en-US" dirty="0"/>
              <a:t>Could be long-term or recent arrival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ESL student – A student in an ESL class or program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4889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ESL as a College Demographic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20000"/>
          </a:bodyPr>
          <a:lstStyle/>
          <a:p>
            <a:r>
              <a:rPr lang="en-US" dirty="0"/>
              <a:t>We track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ELLs</a:t>
            </a:r>
            <a:r>
              <a:rPr lang="en-US" dirty="0"/>
              <a:t>, in contrast, are seen </a:t>
            </a:r>
            <a:r>
              <a:rPr lang="en-US" dirty="0" smtClean="0"/>
              <a:t>less </a:t>
            </a:r>
            <a:r>
              <a:rPr lang="en-US" dirty="0"/>
              <a:t>as a </a:t>
            </a:r>
            <a:r>
              <a:rPr lang="en-US" dirty="0" smtClean="0"/>
              <a:t>demographic to be served, and more as </a:t>
            </a:r>
            <a:r>
              <a:rPr lang="en-US" dirty="0"/>
              <a:t>a problem to be remedied</a:t>
            </a:r>
          </a:p>
          <a:p>
            <a:endParaRPr lang="en-US" dirty="0"/>
          </a:p>
          <a:p>
            <a:pPr lvl="1"/>
            <a:r>
              <a:rPr lang="en-US" sz="2400" dirty="0" smtClean="0"/>
              <a:t>Viewing ELLs through a lens of “Deficit </a:t>
            </a:r>
            <a:r>
              <a:rPr lang="en-US" sz="2400" dirty="0"/>
              <a:t>model thinking” </a:t>
            </a:r>
            <a:r>
              <a:rPr lang="en-US" sz="2400" dirty="0" smtClean="0"/>
              <a:t>= </a:t>
            </a:r>
            <a:r>
              <a:rPr lang="en-US" sz="2400" dirty="0"/>
              <a:t>lack of equity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2057400"/>
            <a:ext cx="662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/>
              <a:t>Foster Youth		</a:t>
            </a:r>
            <a:r>
              <a:rPr lang="en-US" sz="2400" dirty="0" smtClean="0"/>
              <a:t>Women</a:t>
            </a:r>
            <a:endParaRPr lang="en-US" sz="2400" dirty="0"/>
          </a:p>
          <a:p>
            <a:pPr lvl="1"/>
            <a:r>
              <a:rPr lang="en-US" sz="2400" dirty="0"/>
              <a:t>Veterans			Re-entry students</a:t>
            </a:r>
          </a:p>
          <a:p>
            <a:pPr lvl="1"/>
            <a:r>
              <a:rPr lang="en-US" sz="2400" dirty="0"/>
              <a:t>Various ethic groups	</a:t>
            </a:r>
            <a:r>
              <a:rPr lang="en-US" sz="2400" dirty="0" smtClean="0"/>
              <a:t>ROP/EDD </a:t>
            </a:r>
            <a:r>
              <a:rPr lang="en-US" sz="2400" dirty="0"/>
              <a:t>students</a:t>
            </a:r>
          </a:p>
          <a:p>
            <a:pPr lvl="1"/>
            <a:r>
              <a:rPr lang="en-US" sz="2400" dirty="0"/>
              <a:t>Students with disabilities	</a:t>
            </a:r>
            <a:r>
              <a:rPr lang="en-US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209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Hope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You will leave with a better understanding  of the nature of credit ESL, its connection to equity and diversity, and its rightful place in CCC credit programs.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You will advocate to keep the pathway for ESL students and ELLs to achieve their academic success at our colleges. 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8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Sydney Rice </a:t>
            </a:r>
            <a:r>
              <a:rPr lang="en-US" dirty="0">
                <a:solidFill>
                  <a:schemeClr val="tx2"/>
                </a:solidFill>
              </a:rPr>
              <a:t>-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sydney.rice@imperial.edu</a:t>
            </a:r>
          </a:p>
          <a:p>
            <a:r>
              <a:rPr lang="en-US" dirty="0"/>
              <a:t>Kathy Wada - kwada@cypresscollege.edu </a:t>
            </a:r>
          </a:p>
          <a:p>
            <a:r>
              <a:rPr lang="en-US" dirty="0"/>
              <a:t>Leigh Anne Shaw – shawl@smccd.edu </a:t>
            </a:r>
          </a:p>
        </p:txBody>
      </p:sp>
    </p:spTree>
    <p:extLst>
      <p:ext uri="{BB962C8B-B14F-4D97-AF65-F5344CB8AC3E}">
        <p14:creationId xmlns:p14="http://schemas.microsoft.com/office/powerpoint/2010/main" val="306328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What does ESL accomplish?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Discuss with the person next to you (1 minute)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State Data Tracking Perspective:  </a:t>
            </a:r>
            <a:r>
              <a:rPr lang="en-US" dirty="0"/>
              <a:t>Provides English language learners with language proficiency to facilitate the pathway to transfer, degrees, and certificates</a:t>
            </a:r>
          </a:p>
          <a:p>
            <a:pPr lvl="1"/>
            <a:r>
              <a:rPr lang="en-US" dirty="0"/>
              <a:t>This is the sole criteria on which CCC ESL is evaluated despite several data tracking gaps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Another perspective:  </a:t>
            </a:r>
            <a:r>
              <a:rPr lang="en-US" dirty="0"/>
              <a:t>Provides English to a population that increases the diversity of CCCs, the workforce, and our communities </a:t>
            </a:r>
          </a:p>
          <a:p>
            <a:pPr lvl="1"/>
            <a:r>
              <a:rPr lang="en-US" dirty="0"/>
              <a:t>This criteria is not measured</a:t>
            </a:r>
          </a:p>
        </p:txBody>
      </p:sp>
    </p:spTree>
    <p:extLst>
      <p:ext uri="{BB962C8B-B14F-4D97-AF65-F5344CB8AC3E}">
        <p14:creationId xmlns:p14="http://schemas.microsoft.com/office/powerpoint/2010/main" val="271953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this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Examine the connection between equity and ESL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Highlight beliefs about credit and noncredit ESL and how they are different</a:t>
            </a:r>
          </a:p>
        </p:txBody>
      </p:sp>
    </p:spTree>
    <p:extLst>
      <p:ext uri="{BB962C8B-B14F-4D97-AF65-F5344CB8AC3E}">
        <p14:creationId xmlns:p14="http://schemas.microsoft.com/office/powerpoint/2010/main" val="290166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 or Disagree?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pPr marL="365760" lvl="3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3100" b="1" dirty="0">
                <a:solidFill>
                  <a:schemeClr val="bg2">
                    <a:lumMod val="25000"/>
                  </a:schemeClr>
                </a:solidFill>
              </a:rPr>
              <a:t>Most ESL courses do not possess the academic rigor of a college course and therefore should be offered only as noncredit.</a:t>
            </a:r>
          </a:p>
          <a:p>
            <a:pPr marL="365760" lvl="3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en-US" sz="3100" b="1" dirty="0">
              <a:solidFill>
                <a:schemeClr val="bg2">
                  <a:lumMod val="25000"/>
                </a:schemeClr>
              </a:solidFill>
            </a:endParaRPr>
          </a:p>
          <a:p>
            <a:pPr lvl="2"/>
            <a:r>
              <a:rPr lang="en-US" sz="2500" dirty="0"/>
              <a:t>ESL CORs are frequently on par with foreign language courses</a:t>
            </a:r>
          </a:p>
          <a:p>
            <a:pPr lvl="2"/>
            <a:endParaRPr lang="en-US" sz="2500" dirty="0"/>
          </a:p>
          <a:p>
            <a:pPr lvl="2"/>
            <a:r>
              <a:rPr lang="en-US" sz="2500" dirty="0"/>
              <a:t>Advanced ESL requires higher research writing and documentation skills than transferable/degree </a:t>
            </a:r>
            <a:r>
              <a:rPr lang="en-US" sz="2500" dirty="0" smtClean="0"/>
              <a:t>applicable foreign language classes</a:t>
            </a:r>
            <a:endParaRPr lang="en-US" sz="25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85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Comparison of ESL and Transfer-Level Spanish – Cypress College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19200" y="1676400"/>
            <a:ext cx="7498080" cy="4572000"/>
          </a:xfrm>
          <a:prstGeom prst="rect">
            <a:avLst/>
          </a:prstGeom>
        </p:spPr>
        <p:txBody>
          <a:bodyPr/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71500" lvl="1" indent="-571500">
              <a:spcBef>
                <a:spcPts val="600"/>
              </a:spcBef>
              <a:buSzPct val="80000"/>
              <a:buFont typeface="Wingdings" charset="2"/>
              <a:buChar char="§"/>
            </a:pPr>
            <a:r>
              <a:rPr lang="en-US" dirty="0" smtClean="0"/>
              <a:t>When comparing language competencies, </a:t>
            </a:r>
            <a:br>
              <a:rPr lang="en-US" dirty="0" smtClean="0"/>
            </a:br>
            <a:r>
              <a:rPr lang="en-US" dirty="0" smtClean="0"/>
              <a:t>ESL </a:t>
            </a:r>
            <a:r>
              <a:rPr lang="en-US" dirty="0"/>
              <a:t>CORs ≥ </a:t>
            </a:r>
            <a:r>
              <a:rPr lang="en-US" dirty="0" smtClean="0"/>
              <a:t>Foreign </a:t>
            </a:r>
            <a:r>
              <a:rPr lang="en-US" dirty="0"/>
              <a:t>L</a:t>
            </a:r>
            <a:r>
              <a:rPr lang="en-US" dirty="0" smtClean="0"/>
              <a:t>anguage CORs</a:t>
            </a:r>
          </a:p>
          <a:p>
            <a:pPr marL="571500" lvl="1" indent="-571500">
              <a:spcBef>
                <a:spcPts val="600"/>
              </a:spcBef>
              <a:buSzPct val="80000"/>
              <a:buFont typeface="Wingdings" charset="2"/>
              <a:buChar char="§"/>
            </a:pPr>
            <a:endParaRPr lang="en-US" dirty="0"/>
          </a:p>
          <a:p>
            <a:pPr marL="818388" lvl="2" indent="-571500">
              <a:spcBef>
                <a:spcPts val="600"/>
              </a:spcBef>
              <a:buSzPct val="80000"/>
              <a:buFont typeface="Wingdings" charset="2"/>
              <a:buChar char="§"/>
            </a:pPr>
            <a:r>
              <a:rPr lang="en-US" dirty="0" smtClean="0"/>
              <a:t>Foreign Language aim:  conversational and cultural fluency, functional reading and writing in the target language</a:t>
            </a:r>
            <a:br>
              <a:rPr lang="en-US" dirty="0" smtClean="0"/>
            </a:br>
            <a:endParaRPr lang="en-US" dirty="0" smtClean="0"/>
          </a:p>
          <a:p>
            <a:pPr marL="818388" lvl="2" indent="-571500">
              <a:spcBef>
                <a:spcPts val="600"/>
              </a:spcBef>
              <a:buSzPct val="80000"/>
              <a:buFont typeface="Wingdings" charset="2"/>
              <a:buChar char="§"/>
            </a:pPr>
            <a:r>
              <a:rPr lang="en-US" dirty="0" smtClean="0"/>
              <a:t>Academic ESL goals:  To access and respond to college-level content presented in the target language</a:t>
            </a:r>
          </a:p>
        </p:txBody>
      </p:sp>
    </p:spTree>
    <p:extLst>
      <p:ext uri="{BB962C8B-B14F-4D97-AF65-F5344CB8AC3E}">
        <p14:creationId xmlns:p14="http://schemas.microsoft.com/office/powerpoint/2010/main" val="407095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 or Disagree?	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r>
              <a:rPr lang="en-US" sz="2900" b="1" dirty="0">
                <a:solidFill>
                  <a:schemeClr val="tx2">
                    <a:lumMod val="90000"/>
                  </a:schemeClr>
                </a:solidFill>
              </a:rPr>
              <a:t>ELLs who do not complete the top-level ESL class are less likely to achieve their goals.</a:t>
            </a:r>
          </a:p>
          <a:p>
            <a:endParaRPr lang="en-US" sz="2900" b="1" dirty="0">
              <a:solidFill>
                <a:schemeClr val="tx2">
                  <a:lumMod val="90000"/>
                </a:schemeClr>
              </a:solidFill>
            </a:endParaRPr>
          </a:p>
          <a:p>
            <a:pPr lvl="1"/>
            <a:r>
              <a:rPr lang="en-US" sz="2500" b="1" dirty="0">
                <a:solidFill>
                  <a:schemeClr val="tx2">
                    <a:lumMod val="90000"/>
                  </a:schemeClr>
                </a:solidFill>
              </a:rPr>
              <a:t>Fact:  </a:t>
            </a:r>
            <a:r>
              <a:rPr lang="en-US" sz="2500" dirty="0">
                <a:solidFill>
                  <a:schemeClr val="tx2">
                    <a:lumMod val="90000"/>
                  </a:schemeClr>
                </a:solidFill>
              </a:rPr>
              <a:t>Goals of ELLs can range from fulfilling personal and professional needs to preparing for an academic degree or certificate </a:t>
            </a:r>
          </a:p>
          <a:p>
            <a:pPr lvl="1"/>
            <a:endParaRPr lang="en-US" sz="2500" dirty="0">
              <a:solidFill>
                <a:schemeClr val="tx2">
                  <a:lumMod val="90000"/>
                </a:schemeClr>
              </a:solidFill>
            </a:endParaRPr>
          </a:p>
          <a:p>
            <a:pPr lvl="1"/>
            <a:r>
              <a:rPr lang="en-US" sz="2500" b="1" dirty="0">
                <a:solidFill>
                  <a:schemeClr val="tx2">
                    <a:lumMod val="90000"/>
                  </a:schemeClr>
                </a:solidFill>
              </a:rPr>
              <a:t>Data tracking gap #1</a:t>
            </a:r>
            <a:r>
              <a:rPr lang="en-US" sz="2500" dirty="0">
                <a:solidFill>
                  <a:schemeClr val="tx2">
                    <a:lumMod val="90000"/>
                  </a:schemeClr>
                </a:solidFill>
              </a:rPr>
              <a:t>: </a:t>
            </a:r>
            <a:r>
              <a:rPr lang="en-US" sz="2500" dirty="0"/>
              <a:t>Many ELLs in CCC ESL programs attain enough English to reach their goals, but goals may not include transfer, degrees, or certs</a:t>
            </a:r>
          </a:p>
        </p:txBody>
      </p:sp>
    </p:spTree>
    <p:extLst>
      <p:ext uri="{BB962C8B-B14F-4D97-AF65-F5344CB8AC3E}">
        <p14:creationId xmlns:p14="http://schemas.microsoft.com/office/powerpoint/2010/main" val="427606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Million-Dollar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Xiaomei</a:t>
            </a:r>
            <a:r>
              <a:rPr lang="en-US" dirty="0"/>
              <a:t> Zhang</a:t>
            </a:r>
          </a:p>
          <a:p>
            <a:pPr lvl="1"/>
            <a:r>
              <a:rPr lang="en-US" dirty="0"/>
              <a:t>Founder and chairman of a multi-million futures company in Silicon Valley</a:t>
            </a:r>
          </a:p>
          <a:p>
            <a:pPr lvl="1"/>
            <a:r>
              <a:rPr lang="en-US" dirty="0"/>
              <a:t>Brings clients from China to invest in futures</a:t>
            </a:r>
          </a:p>
          <a:p>
            <a:pPr lvl="1"/>
            <a:r>
              <a:rPr lang="en-US" dirty="0"/>
              <a:t>Is enrolled in Level 3 credit ESL to improve</a:t>
            </a:r>
          </a:p>
          <a:p>
            <a:pPr lvl="2"/>
            <a:r>
              <a:rPr lang="en-US" dirty="0"/>
              <a:t>Reading of complex, sophisticated texts</a:t>
            </a:r>
          </a:p>
          <a:p>
            <a:pPr lvl="2"/>
            <a:r>
              <a:rPr lang="en-US" dirty="0"/>
              <a:t>Knowledge of subtle cultural nuances</a:t>
            </a:r>
          </a:p>
          <a:p>
            <a:pPr lvl="2"/>
            <a:r>
              <a:rPr lang="en-US" dirty="0"/>
              <a:t>Writing of clear emails to professional clientele</a:t>
            </a:r>
          </a:p>
          <a:p>
            <a:pPr lvl="2"/>
            <a:r>
              <a:rPr lang="en-US" dirty="0"/>
              <a:t>Use of advanced vocabulary for business contexts</a:t>
            </a:r>
          </a:p>
        </p:txBody>
      </p:sp>
    </p:spTree>
    <p:extLst>
      <p:ext uri="{BB962C8B-B14F-4D97-AF65-F5344CB8AC3E}">
        <p14:creationId xmlns:p14="http://schemas.microsoft.com/office/powerpoint/2010/main" val="348949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1759</TotalTime>
  <Words>1611</Words>
  <Application>Microsoft Office PowerPoint</Application>
  <PresentationFormat>On-screen Show (4:3)</PresentationFormat>
  <Paragraphs>326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Solstice</vt:lpstr>
      <vt:lpstr>Understanding ESL, Equity, and Diversity:  The carts or the horses?</vt:lpstr>
      <vt:lpstr>Presenters</vt:lpstr>
      <vt:lpstr>Terminology for this Presentation</vt:lpstr>
      <vt:lpstr>What does ESL accomplish?</vt:lpstr>
      <vt:lpstr>Goals for this Session</vt:lpstr>
      <vt:lpstr>Agree or Disagree?</vt:lpstr>
      <vt:lpstr>Comparison of ESL and Transfer-Level Spanish – Cypress College</vt:lpstr>
      <vt:lpstr>Agree or Disagree? </vt:lpstr>
      <vt:lpstr>A Million-Dollar example</vt:lpstr>
      <vt:lpstr>Agree or Disagree? </vt:lpstr>
      <vt:lpstr>Case Study: 2 ESL Students</vt:lpstr>
      <vt:lpstr>Maria (from Mexico)</vt:lpstr>
      <vt:lpstr>Quang (from Vietnam)</vt:lpstr>
      <vt:lpstr>Agree or Disagree?</vt:lpstr>
      <vt:lpstr>PowerPoint Presentation</vt:lpstr>
      <vt:lpstr>PowerPoint Presentation</vt:lpstr>
      <vt:lpstr>What constitutes a credit offering?</vt:lpstr>
      <vt:lpstr>What constitutes a credit offering?</vt:lpstr>
      <vt:lpstr>What constitutes a credit offering?</vt:lpstr>
      <vt:lpstr>What constitutes a noncredit offering?</vt:lpstr>
      <vt:lpstr>Statements Supporting Credit ESL</vt:lpstr>
      <vt:lpstr>Statements Supporting Credit ESL</vt:lpstr>
      <vt:lpstr>Statements Supporting Credit ESL</vt:lpstr>
      <vt:lpstr>Statements Supporting Credit ESL</vt:lpstr>
      <vt:lpstr>Where We  Get ‘em …</vt:lpstr>
      <vt:lpstr>PowerPoint Presentation</vt:lpstr>
      <vt:lpstr>ESL &amp; Equity: the carts or the horses?</vt:lpstr>
      <vt:lpstr>PowerPoint Presentation</vt:lpstr>
      <vt:lpstr>PowerPoint Presentation</vt:lpstr>
      <vt:lpstr>ESL as a College Demographic</vt:lpstr>
      <vt:lpstr>Our Hope</vt:lpstr>
      <vt:lpstr>Thank you</vt:lpstr>
    </vt:vector>
  </TitlesOfParts>
  <Company>SMCCCD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ESL, Equity, and Diversity: The carts, or the horses?</dc:title>
  <dc:creator>Shaw, Leigh Anne</dc:creator>
  <cp:lastModifiedBy>Shaw, Leigh Anne</cp:lastModifiedBy>
  <cp:revision>227</cp:revision>
  <dcterms:created xsi:type="dcterms:W3CDTF">2016-02-23T19:28:58Z</dcterms:created>
  <dcterms:modified xsi:type="dcterms:W3CDTF">2016-03-15T20:12:52Z</dcterms:modified>
</cp:coreProperties>
</file>