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7" r:id="rId7"/>
    <p:sldId id="266" r:id="rId8"/>
    <p:sldId id="259" r:id="rId9"/>
    <p:sldId id="265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4" clrIdx="0">
    <p:extLst>
      <p:ext uri="{19B8F6BF-5375-455C-9EA6-DF929625EA0E}">
        <p15:presenceInfo xmlns:p15="http://schemas.microsoft.com/office/powerpoint/2012/main" userId="S::urn:spo:anon#48a42cdd9f32250e1530608748ebb1fcca1348f9fb1bb462894854a6633843ff::" providerId="AD"/>
      </p:ext>
    </p:extLst>
  </p:cmAuthor>
  <p:cmAuthor id="2" name="Geoffrey Dyer" initials="GD" lastIdx="2" clrIdx="1">
    <p:extLst>
      <p:ext uri="{19B8F6BF-5375-455C-9EA6-DF929625EA0E}">
        <p15:presenceInfo xmlns:p15="http://schemas.microsoft.com/office/powerpoint/2012/main" userId="S::gdyer@taftcollege.edu::619946ea-22fd-42f5-8810-20ae393642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8B3B1-72F9-6F6F-F4AB-044D75583121}" v="399" dt="2021-01-26T01:06:55.606"/>
    <p1510:client id="{2739AD75-9ED6-4BB8-1179-FAD77696902F}" v="16" dt="2021-01-21T22:30:38.802"/>
    <p1510:client id="{3B19C326-8A79-458D-8A39-900E98253A70}" v="64" dt="2021-01-20T00:24:08.890"/>
    <p1510:client id="{50DC703D-0CE8-2D94-B6B1-3A14CDF807DC}" v="82" dt="2021-01-19T22:27:51.605"/>
    <p1510:client id="{54A905ED-DCF3-6255-C883-730876766C8D}" v="17" dt="2021-01-20T00:28:15.519"/>
    <p1510:client id="{7188E3C9-C6E1-3BAC-C045-64251F3A7D79}" v="16" dt="2021-02-05T19:04:09.785"/>
    <p1510:client id="{7A7A91AC-75C3-2202-881D-431ED9B39F70}" v="3" dt="2021-02-05T18:14:43.690"/>
    <p1510:client id="{E21ABB93-BA60-4E03-49DC-0343C2316284}" v="314" dt="2021-01-26T21:23:08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031C2-284B-8947-9EB8-64348743951C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AE1CA-57BE-9E4B-8F4C-A235CE48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3729E-F2F9-C745-A75B-1C2251AD8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409D7-4F6C-8845-90CF-91FFDA0136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367DB-28A5-764B-B43E-E729C6DC9A9B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7CB40F-DC69-FE40-854A-CD68F194A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F7BB0B-7BF6-AD4A-A41C-AC8A22F4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3491-7546-234E-A644-0FFD4A839E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4715F-14D4-1D41-9A97-94E9F73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C7C15-6DF6-F045-95EC-AC3549CA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4513944"/>
            <a:ext cx="10547847" cy="217167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958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A23216-B73C-BC41-B5A6-EE30919CDF3E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0AAD64B-D3EB-FA47-8A6D-F0545709A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59F8480-C576-1E4D-821D-52D2E7641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12E4CABE-70BD-374D-8198-897766095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963E9-8E2B-A443-8F06-4D7533942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6B30F-83DF-124F-8119-D8C34F5D1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F5F484E-C0FE-AF40-B22E-F67B031EB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885-80C4-334A-ADD9-792750371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2562B52-FC25-BA42-A595-051AFC5D6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1E490-653C-C243-8A73-CEC94EC70A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813" y="0"/>
            <a:ext cx="946151" cy="6858000"/>
          </a:xfrm>
          <a:prstGeom prst="rect">
            <a:avLst/>
          </a:prstGeom>
          <a:effectLst>
            <a:outerShdw blurRad="228600" dist="63500" algn="l" rotWithShape="0">
              <a:prstClr val="black">
                <a:alpha val="3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2C6B8D81-8A26-324C-A324-A6D4B23F5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D19C-58E4-0C4B-866F-351E2232D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3D3C46F-E14B-B44C-AC0B-25A12E406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FE922D-F772-714F-BBCE-22D4D745D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376053-2106-E447-8DB4-C380188FD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81D301-7D76-FC4A-A3AD-3C0B47C2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7013A9-2FA7-5044-8AFB-3775213D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593A8D-09AE-EB47-B417-13049C5F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657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publications" TargetMode="External"/><Relationship Id="rId2" Type="http://schemas.openxmlformats.org/officeDocument/2006/relationships/hyperlink" Target="https://asccc.org/sites/default/files/Minimum_Qualifications201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ccc.org/content/faculty-application-statewide-servi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sionresourcecenter.cccco.edu/logi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133F99F4-F0B3-AD4D-B2D6-0C581BE77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659" y="4620210"/>
            <a:ext cx="10547350" cy="2171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Palatino"/>
              </a:rPr>
              <a:t>Undervalued: Increasing Camaraderie Among Part-time Faculty</a:t>
            </a:r>
            <a:br>
              <a:rPr lang="en-US">
                <a:latin typeface="Palatino"/>
              </a:rPr>
            </a:br>
            <a:r>
              <a:rPr lang="en-US" sz="2400">
                <a:latin typeface="Palatino"/>
              </a:rPr>
              <a:t>February 19</a:t>
            </a:r>
            <a:r>
              <a:rPr lang="en-US" sz="2400" baseline="30000">
                <a:latin typeface="Palatino"/>
              </a:rPr>
              <a:t>th</a:t>
            </a:r>
            <a:r>
              <a:rPr lang="en-US" sz="2400">
                <a:latin typeface="Palatino"/>
              </a:rPr>
              <a:t> 2021, 12:30p</a:t>
            </a:r>
          </a:p>
          <a:p>
            <a:r>
              <a:rPr lang="en-US" sz="1400">
                <a:latin typeface="Palatino"/>
              </a:rPr>
              <a:t>Breakout Session 3</a:t>
            </a:r>
            <a:endParaRPr lang="en-US" sz="1400"/>
          </a:p>
          <a:p>
            <a:r>
              <a:rPr lang="en-US" sz="1800">
                <a:latin typeface="Palatino"/>
              </a:rPr>
              <a:t>Geoffrey Dyer, Kevin Lovelace, Steve Chang</a:t>
            </a:r>
            <a:endParaRPr lang="en-US" sz="1800"/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0B0D-C640-47EB-B4CA-41859DBB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Socialize with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E49EB-5EE9-4843-A0BE-B8B7526C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Gill Sans"/>
              </a:rPr>
              <a:t>In what ways do you socialize with your colleagues? How do you build rapport and engage with them?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3E4D0-414F-47E2-9F9E-D292EA6D4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2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516F-83BD-45A2-AA8B-8C21AAC5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4447-6F71-4D3E-8E85-D59A7685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Gill Sans"/>
              </a:rPr>
              <a:t>Was this helpful?</a:t>
            </a:r>
            <a:endParaRPr lang="en-US" dirty="0"/>
          </a:p>
          <a:p>
            <a:r>
              <a:rPr lang="en-US" dirty="0">
                <a:cs typeface="Gill Sans"/>
              </a:rPr>
              <a:t>Do you plan to try anything you learned?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810A1-425C-4E8C-BB01-258529AB5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2DBC-88B2-4B2A-ACF6-B551D71C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Session Description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E58B-8E00-423E-8B55-9E143414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As you may already know, part-time faculty are often undervalued at the institutions they serve. Often, the ones that most accurately recognize the value of part-timers, are other part-timers. As in so many other things, those that understand your situation best are those that are in the same situation. The goal of this session is to build positive relationships and </a:t>
            </a:r>
            <a:r>
              <a:rPr lang="en-US" err="1">
                <a:ea typeface="+mj-lt"/>
                <a:cs typeface="+mj-lt"/>
              </a:rPr>
              <a:t>comaradarie</a:t>
            </a:r>
            <a:r>
              <a:rPr lang="en-US">
                <a:ea typeface="+mj-lt"/>
                <a:cs typeface="+mj-lt"/>
              </a:rPr>
              <a:t> with others. Meet colleagues from your institution, or perhaps one you may work at in the future, form supportive groups with other part-timers in your region, and learn about the Vision Resource Center online community available to you. Join us for a casual meet and greet session, and make some new friends!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534E1-FF02-4ECE-BEE1-ADA67DD6D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411D-6248-420A-AB65-86FC7619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A7A24-968F-4910-9286-1AF2505D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Geoffrey Dyer, Taft College </a:t>
            </a:r>
            <a:endParaRPr lang="en-US"/>
          </a:p>
          <a:p>
            <a:endParaRPr lang="en-US"/>
          </a:p>
          <a:p>
            <a:r>
              <a:rPr lang="en">
                <a:ea typeface="+mj-lt"/>
                <a:cs typeface="+mj-lt"/>
              </a:rPr>
              <a:t>Dr. Kevin Lovelace, </a:t>
            </a:r>
            <a:r>
              <a:rPr lang="en-US">
                <a:ea typeface="+mj-lt"/>
                <a:cs typeface="+mj-lt"/>
              </a:rPr>
              <a:t>California Community Colleges Chancellor’s Office </a:t>
            </a:r>
            <a:endParaRPr lang="en-US"/>
          </a:p>
          <a:p>
            <a:endParaRPr lang="en-US" sz="2000">
              <a:ea typeface="+mj-lt"/>
              <a:cs typeface="+mj-lt"/>
            </a:endParaRPr>
          </a:p>
          <a:p>
            <a:r>
              <a:rPr lang="en-US">
                <a:ea typeface="+mj-lt"/>
                <a:cs typeface="+mj-lt"/>
              </a:rPr>
              <a:t>Steve Chang, LA Harbor College</a:t>
            </a:r>
            <a:endParaRPr lang="en-US"/>
          </a:p>
          <a:p>
            <a:endParaRPr lang="en-US"/>
          </a:p>
          <a:p>
            <a:r>
              <a:rPr lang="en-US">
                <a:ea typeface="+mj-lt"/>
                <a:cs typeface="+mj-lt"/>
              </a:rPr>
              <a:t>Attendees – Please introduce yourself if you'd like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56A5-C637-4E70-83E9-960F25885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5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930E-B699-4ECD-830F-93C9E3C2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Session Outcomes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7D36-E63B-48AA-A668-FECBD734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har char="•"/>
            </a:pPr>
            <a:r>
              <a:rPr lang="en-US">
                <a:cs typeface="Gill Sans"/>
              </a:rPr>
              <a:t>Discuss strategies to engage with college and discipline colleagues 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cs typeface="Gill Sans"/>
              </a:rPr>
              <a:t>Explore ASCCC and CCCCO Resources </a:t>
            </a:r>
          </a:p>
          <a:p>
            <a:pPr marL="342900" indent="-342900">
              <a:buChar char="•"/>
            </a:pPr>
            <a:r>
              <a:rPr lang="en-US">
                <a:cs typeface="Gill Sans"/>
              </a:rPr>
              <a:t>Share experiences and establish connections/make friends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3CE8D-3ADE-456B-B59B-8D48555D9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C69F-C37E-43FA-9E4D-90535820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ASCCC Part-time Faculty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5DF3-A6C9-45D0-B612-6D1C327D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har char="•"/>
            </a:pPr>
            <a:r>
              <a:rPr lang="en-US">
                <a:cs typeface="Gill Sans"/>
                <a:hlinkClick r:id="rId2"/>
              </a:rPr>
              <a:t>Minimum Qualifications</a:t>
            </a:r>
            <a:r>
              <a:rPr lang="en-US">
                <a:cs typeface="Gill Sans"/>
              </a:rPr>
              <a:t> </a:t>
            </a:r>
          </a:p>
          <a:p>
            <a:pPr marL="342900" indent="-342900">
              <a:buChar char="•"/>
            </a:pPr>
            <a:r>
              <a:rPr lang="en-US">
                <a:cs typeface="Gill Sans"/>
                <a:hlinkClick r:id="rId3"/>
              </a:rPr>
              <a:t>Publications</a:t>
            </a:r>
            <a:endParaRPr lang="en-US">
              <a:cs typeface="Gill Sans"/>
            </a:endParaRPr>
          </a:p>
          <a:p>
            <a:pPr marL="342900" indent="-342900">
              <a:buChar char="•"/>
            </a:pPr>
            <a:r>
              <a:rPr lang="en-US">
                <a:cs typeface="Gill Sans"/>
                <a:hlinkClick r:id="rId4"/>
              </a:rPr>
              <a:t>ASCCC Application for Statewide Service</a:t>
            </a:r>
            <a:r>
              <a:rPr lang="en-US">
                <a:cs typeface="Gill Sans"/>
              </a:rPr>
              <a:t> </a:t>
            </a:r>
          </a:p>
          <a:p>
            <a:br>
              <a:rPr lang="en-US">
                <a:cs typeface="Gill Sans"/>
              </a:rPr>
            </a:br>
            <a:endParaRPr lang="en-US">
              <a:cs typeface="Gill Sans"/>
            </a:endParaRPr>
          </a:p>
          <a:p>
            <a:pPr marL="342900" indent="-342900"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3951E-1BC9-475C-97C6-D2CD0FCAD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5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5474-6949-465C-9D02-ED3EABD6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CCCCO Vision Resource Center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59F7-E6EE-4B14-A04B-EA069B55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har char="•"/>
            </a:pPr>
            <a:r>
              <a:rPr lang="en-US">
                <a:cs typeface="Gill Sans"/>
                <a:hlinkClick r:id="rId2"/>
              </a:rPr>
              <a:t>Create account</a:t>
            </a:r>
            <a:r>
              <a:rPr lang="en-US">
                <a:cs typeface="Gill Sans"/>
              </a:rPr>
              <a:t> to access system-wide resources:</a:t>
            </a:r>
            <a:endParaRPr lang="en-US"/>
          </a:p>
          <a:p>
            <a:pPr marL="1028700" lvl="1"/>
            <a:r>
              <a:rPr lang="en-US">
                <a:cs typeface="Gill Sans"/>
              </a:rPr>
              <a:t>Vision for Success</a:t>
            </a:r>
          </a:p>
          <a:p>
            <a:pPr marL="1028700" lvl="1"/>
            <a:r>
              <a:rPr lang="en-US">
                <a:cs typeface="Gill Sans"/>
              </a:rPr>
              <a:t>Accessibility Resources </a:t>
            </a:r>
            <a:endParaRPr lang="en-US"/>
          </a:p>
          <a:p>
            <a:pPr marL="1028700" lvl="1"/>
            <a:r>
              <a:rPr lang="en-US">
                <a:cs typeface="Gill Sans"/>
              </a:rPr>
              <a:t>Communities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68450-E6F0-4DC9-9E98-F665F7DCC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161C-6441-4484-B980-E08F7ABC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Celebrate Engagement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752E-1351-4DBB-B58C-B99F9895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j-lt"/>
                <a:cs typeface="+mj-lt"/>
              </a:rPr>
              <a:t>Talk to colleagues in your department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Be involved in campus events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Try to spend time on campus</a:t>
            </a:r>
          </a:p>
          <a:p>
            <a:pPr marL="971550" lvl="1" indent="-285750">
              <a:buFont typeface="Arial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5B83D-CABC-4E79-976B-75D2822E2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D80C-BF7F-4063-88F4-556A663C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Time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18B2-A665-42B0-97EA-C303FAA2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j-lt"/>
                <a:cs typeface="+mj-lt"/>
              </a:rPr>
              <a:t>Arrive early or stick around afterwards, meet colleagues that use the room before or after you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48C4-E645-44E2-B6D5-1C0D63A3A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7C14-6A6B-4CB6-A0D7-C63EF6C5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/>
              </a:rPr>
              <a:t>Attend meetings/events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D4E4-4BD9-4C7A-A9D1-4086395DD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Academic Senate seats</a:t>
            </a:r>
            <a:endParaRPr lang="en-US">
              <a:ea typeface="+mj-lt"/>
              <a:cs typeface="+mj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Committee work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cs typeface="Arial"/>
              </a:rPr>
              <a:t>Conferences/ASCCC Events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E5AAE-F0A7-4321-87E8-2AA7D13F5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6004B-AEE5-9547-AC9B-0D5C79C3D97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6231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tfi 2021 colors 1">
      <a:dk1>
        <a:srgbClr val="1B8DB2"/>
      </a:dk1>
      <a:lt1>
        <a:srgbClr val="FFFFFF"/>
      </a:lt1>
      <a:dk2>
        <a:srgbClr val="000000"/>
      </a:dk2>
      <a:lt2>
        <a:srgbClr val="FFD33C"/>
      </a:lt2>
      <a:accent1>
        <a:srgbClr val="CA3279"/>
      </a:accent1>
      <a:accent2>
        <a:srgbClr val="A9D92C"/>
      </a:accent2>
      <a:accent3>
        <a:srgbClr val="E75F42"/>
      </a:accent3>
      <a:accent4>
        <a:srgbClr val="F298C7"/>
      </a:accent4>
      <a:accent5>
        <a:srgbClr val="A1648F"/>
      </a:accent5>
      <a:accent6>
        <a:srgbClr val="6E87AE"/>
      </a:accent6>
      <a:hlink>
        <a:srgbClr val="155F90"/>
      </a:hlink>
      <a:folHlink>
        <a:srgbClr val="2EA1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TFI ppt template 1" id="{89FF85C7-A9F6-5847-A2EE-B1D5CC34A60A}" vid="{7D0507B4-3826-6749-BCE4-839A8EB61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6C2FD4A136E4F854087CA0878E82F" ma:contentTypeVersion="14" ma:contentTypeDescription="Create a new document." ma:contentTypeScope="" ma:versionID="633bbb75bec6e5caa58ab2b4f5b59bae">
  <xsd:schema xmlns:xsd="http://www.w3.org/2001/XMLSchema" xmlns:xs="http://www.w3.org/2001/XMLSchema" xmlns:p="http://schemas.microsoft.com/office/2006/metadata/properties" xmlns:ns3="100c9456-5b40-459a-8823-0ee56e83d204" xmlns:ns4="a979eeb2-ec59-4d60-a11f-bb0b64893b7f" targetNamespace="http://schemas.microsoft.com/office/2006/metadata/properties" ma:root="true" ma:fieldsID="1eb757ebb710fd872e91bf15e6cf0920" ns3:_="" ns4:_="">
    <xsd:import namespace="100c9456-5b40-459a-8823-0ee56e83d204"/>
    <xsd:import namespace="a979eeb2-ec59-4d60-a11f-bb0b64893b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c9456-5b40-459a-8823-0ee56e83d2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eeb2-ec59-4d60-a11f-bb0b64893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9A490E-7D81-426A-BA88-5D38B5F0453A}">
  <ds:schemaRefs>
    <ds:schemaRef ds:uri="100c9456-5b40-459a-8823-0ee56e83d204"/>
    <ds:schemaRef ds:uri="a979eeb2-ec59-4d60-a11f-bb0b64893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1A0A16-D398-4F52-81BF-0F9C001C53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531DBB-575C-4CE7-A204-5BB97B1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PTFI ppt template 1 (3)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ASCCC Curriculum Inst. 2020 Theme</vt:lpstr>
      <vt:lpstr>Undervalued: Increasing Camaraderie Among Part-time Faculty February 19th 2021, 12:30p Breakout Session 3 Geoffrey Dyer, Kevin Lovelace, Steve Chang </vt:lpstr>
      <vt:lpstr>Session Description </vt:lpstr>
      <vt:lpstr>Introductions</vt:lpstr>
      <vt:lpstr>Session Outcomes </vt:lpstr>
      <vt:lpstr>ASCCC Part-time Faculty Resources</vt:lpstr>
      <vt:lpstr>CCCCO Vision Resource Center </vt:lpstr>
      <vt:lpstr>Celebrate Engagement</vt:lpstr>
      <vt:lpstr>Time on Campus</vt:lpstr>
      <vt:lpstr>Attend meetings/events</vt:lpstr>
      <vt:lpstr>Socialize with colleagues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</dc:creator>
  <cp:revision>5</cp:revision>
  <cp:lastPrinted>2020-11-24T19:27:34Z</cp:lastPrinted>
  <dcterms:created xsi:type="dcterms:W3CDTF">2020-12-16T20:59:20Z</dcterms:created>
  <dcterms:modified xsi:type="dcterms:W3CDTF">2021-02-05T19:04:24Z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0x010100AA46C2FD4A136E4F854087CA0878E82F</vt:lpwstr>
  </property>
</Properties>
</file>