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25"/>
  </p:notesMasterIdLst>
  <p:handoutMasterIdLst>
    <p:handoutMasterId r:id="rId26"/>
  </p:handoutMasterIdLst>
  <p:sldIdLst>
    <p:sldId id="256" r:id="rId2"/>
    <p:sldId id="443" r:id="rId3"/>
    <p:sldId id="445" r:id="rId4"/>
    <p:sldId id="489" r:id="rId5"/>
    <p:sldId id="493" r:id="rId6"/>
    <p:sldId id="492" r:id="rId7"/>
    <p:sldId id="451" r:id="rId8"/>
    <p:sldId id="452" r:id="rId9"/>
    <p:sldId id="495" r:id="rId10"/>
    <p:sldId id="499" r:id="rId11"/>
    <p:sldId id="497" r:id="rId12"/>
    <p:sldId id="491" r:id="rId13"/>
    <p:sldId id="490" r:id="rId14"/>
    <p:sldId id="447" r:id="rId15"/>
    <p:sldId id="494" r:id="rId16"/>
    <p:sldId id="498" r:id="rId17"/>
    <p:sldId id="485" r:id="rId18"/>
    <p:sldId id="486" r:id="rId19"/>
    <p:sldId id="484" r:id="rId20"/>
    <p:sldId id="482" r:id="rId21"/>
    <p:sldId id="454" r:id="rId22"/>
    <p:sldId id="444" r:id="rId23"/>
    <p:sldId id="319" r:id="rId24"/>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Rundquist" initials="RR" lastIdx="8" clrIdx="0"/>
  <p:cmAuthor id="1" name="Roberson, Carrie" initials="RC"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90985" autoAdjust="0"/>
  </p:normalViewPr>
  <p:slideViewPr>
    <p:cSldViewPr snapToGrid="0" snapToObjects="1">
      <p:cViewPr>
        <p:scale>
          <a:sx n="70" d="100"/>
          <a:sy n="70" d="100"/>
        </p:scale>
        <p:origin x="1256" y="4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369C9EC-5296-D44A-A7E3-9D50F2CBDD28}" type="datetimeFigureOut">
              <a:rPr lang="en-US" smtClean="0"/>
              <a:t>1/23/19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0AE1346-2993-0F4D-AEB3-7C0F53CDDF6D}" type="slidenum">
              <a:rPr lang="en-US" smtClean="0"/>
              <a:t>‹#›</a:t>
            </a:fld>
            <a:endParaRPr lang="en-US" dirty="0"/>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C8C79D6-1503-7C47-8D3D-9B8B046E9A19}" type="datetimeFigureOut">
              <a:rPr lang="en-US" smtClean="0"/>
              <a:t>1/23/19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98C551-7708-9B49-90E3-D153F408E572}" type="slidenum">
              <a:rPr lang="en-US" smtClean="0"/>
              <a:t>‹#›</a:t>
            </a:fld>
            <a:endParaRPr lang="en-US" dirty="0"/>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dirty="0"/>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articles say that California is</a:t>
            </a:r>
            <a:r>
              <a:rPr lang="en-US" baseline="0" dirty="0"/>
              <a:t> ahead of the country in this thinking – link on last slide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21</a:t>
            </a:fld>
            <a:endParaRPr lang="en-US" dirty="0"/>
          </a:p>
        </p:txBody>
      </p:sp>
    </p:spTree>
    <p:extLst>
      <p:ext uri="{BB962C8B-B14F-4D97-AF65-F5344CB8AC3E}">
        <p14:creationId xmlns:p14="http://schemas.microsoft.com/office/powerpoint/2010/main" val="148792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0:notes"/>
          <p:cNvSpPr txBox="1">
            <a:spLocks noGrp="1"/>
          </p:cNvSpPr>
          <p:nvPr>
            <p:ph type="body" idx="1"/>
          </p:nvPr>
        </p:nvSpPr>
        <p:spPr>
          <a:xfrm>
            <a:off x="701040" y="4415790"/>
            <a:ext cx="5608320" cy="4183380"/>
          </a:xfrm>
          <a:prstGeom prst="rect">
            <a:avLst/>
          </a:prstGeom>
        </p:spPr>
        <p:txBody>
          <a:bodyPr spcFirstLastPara="1" wrap="square" lIns="93170" tIns="46572" rIns="93170" bIns="46572" anchor="t" anchorCtr="0">
            <a:noAutofit/>
          </a:bodyPr>
          <a:lstStyle/>
          <a:p>
            <a:endParaRPr dirty="0"/>
          </a:p>
        </p:txBody>
      </p:sp>
      <p:sp>
        <p:nvSpPr>
          <p:cNvPr id="158" name="Google Shape;158;p2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a:t>
            </a:fld>
            <a:endParaRPr lang="en-US" dirty="0"/>
          </a:p>
        </p:txBody>
      </p:sp>
    </p:spTree>
    <p:extLst>
      <p:ext uri="{BB962C8B-B14F-4D97-AF65-F5344CB8AC3E}">
        <p14:creationId xmlns:p14="http://schemas.microsoft.com/office/powerpoint/2010/main" val="418088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a:t>
            </a:r>
          </a:p>
        </p:txBody>
      </p:sp>
      <p:sp>
        <p:nvSpPr>
          <p:cNvPr id="4" name="Slide Number Placeholder 3"/>
          <p:cNvSpPr>
            <a:spLocks noGrp="1"/>
          </p:cNvSpPr>
          <p:nvPr>
            <p:ph type="sldNum" sz="quarter" idx="10"/>
          </p:nvPr>
        </p:nvSpPr>
        <p:spPr/>
        <p:txBody>
          <a:bodyPr/>
          <a:lstStyle/>
          <a:p>
            <a:fld id="{A898C551-7708-9B49-90E3-D153F408E572}" type="slidenum">
              <a:rPr lang="en-US" smtClean="0"/>
              <a:t>3</a:t>
            </a:fld>
            <a:endParaRPr lang="en-US" dirty="0"/>
          </a:p>
        </p:txBody>
      </p:sp>
    </p:spTree>
    <p:extLst>
      <p:ext uri="{BB962C8B-B14F-4D97-AF65-F5344CB8AC3E}">
        <p14:creationId xmlns:p14="http://schemas.microsoft.com/office/powerpoint/2010/main" val="91286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of previous life – with many levels - Janet</a:t>
            </a:r>
          </a:p>
        </p:txBody>
      </p:sp>
      <p:sp>
        <p:nvSpPr>
          <p:cNvPr id="4" name="Slide Number Placeholder 3"/>
          <p:cNvSpPr>
            <a:spLocks noGrp="1"/>
          </p:cNvSpPr>
          <p:nvPr>
            <p:ph type="sldNum" sz="quarter" idx="10"/>
          </p:nvPr>
        </p:nvSpPr>
        <p:spPr/>
        <p:txBody>
          <a:bodyPr/>
          <a:lstStyle/>
          <a:p>
            <a:fld id="{A898C551-7708-9B49-90E3-D153F408E572}" type="slidenum">
              <a:rPr lang="en-US" smtClean="0"/>
              <a:t>4</a:t>
            </a:fld>
            <a:endParaRPr lang="en-US" dirty="0"/>
          </a:p>
        </p:txBody>
      </p:sp>
    </p:spTree>
    <p:extLst>
      <p:ext uri="{BB962C8B-B14F-4D97-AF65-F5344CB8AC3E}">
        <p14:creationId xmlns:p14="http://schemas.microsoft.com/office/powerpoint/2010/main" val="345149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10"/>
          </p:nvPr>
        </p:nvSpPr>
        <p:spPr/>
        <p:txBody>
          <a:bodyPr/>
          <a:lstStyle/>
          <a:p>
            <a:fld id="{A898C551-7708-9B49-90E3-D153F408E572}" type="slidenum">
              <a:rPr lang="en-US" smtClean="0"/>
              <a:t>5</a:t>
            </a:fld>
            <a:endParaRPr lang="en-US" dirty="0"/>
          </a:p>
        </p:txBody>
      </p:sp>
    </p:spTree>
    <p:extLst>
      <p:ext uri="{BB962C8B-B14F-4D97-AF65-F5344CB8AC3E}">
        <p14:creationId xmlns:p14="http://schemas.microsoft.com/office/powerpoint/2010/main" val="103224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7</a:t>
            </a:fld>
            <a:endParaRPr lang="en-US" dirty="0"/>
          </a:p>
        </p:txBody>
      </p:sp>
    </p:spTree>
    <p:extLst>
      <p:ext uri="{BB962C8B-B14F-4D97-AF65-F5344CB8AC3E}">
        <p14:creationId xmlns:p14="http://schemas.microsoft.com/office/powerpoint/2010/main" val="297576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 – from Laying the Foundations: Early Findings from the New Mathways Project Elizabeth </a:t>
            </a:r>
            <a:r>
              <a:rPr lang="en-US" dirty="0" err="1"/>
              <a:t>Zachry</a:t>
            </a:r>
            <a:r>
              <a:rPr lang="en-US" dirty="0"/>
              <a:t> </a:t>
            </a:r>
            <a:r>
              <a:rPr lang="en-US" dirty="0" err="1"/>
              <a:t>Rutschow</a:t>
            </a:r>
            <a:r>
              <a:rPr lang="en-US" dirty="0"/>
              <a:t> John Diamond with Elena Serna-</a:t>
            </a:r>
            <a:r>
              <a:rPr lang="en-US" dirty="0" err="1"/>
              <a:t>Wallender</a:t>
            </a:r>
            <a:r>
              <a:rPr lang="en-US" dirty="0"/>
              <a:t> (2015)</a:t>
            </a:r>
          </a:p>
        </p:txBody>
      </p:sp>
      <p:sp>
        <p:nvSpPr>
          <p:cNvPr id="4" name="Slide Number Placeholder 3"/>
          <p:cNvSpPr>
            <a:spLocks noGrp="1"/>
          </p:cNvSpPr>
          <p:nvPr>
            <p:ph type="sldNum" sz="quarter" idx="10"/>
          </p:nvPr>
        </p:nvSpPr>
        <p:spPr/>
        <p:txBody>
          <a:bodyPr/>
          <a:lstStyle/>
          <a:p>
            <a:fld id="{A898C551-7708-9B49-90E3-D153F408E572}" type="slidenum">
              <a:rPr lang="en-US" smtClean="0"/>
              <a:t>9</a:t>
            </a:fld>
            <a:endParaRPr lang="en-US" dirty="0"/>
          </a:p>
        </p:txBody>
      </p:sp>
    </p:spTree>
    <p:extLst>
      <p:ext uri="{BB962C8B-B14F-4D97-AF65-F5344CB8AC3E}">
        <p14:creationId xmlns:p14="http://schemas.microsoft.com/office/powerpoint/2010/main" val="418414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Better Guidance at All Levels</a:t>
            </a:r>
          </a:p>
          <a:p>
            <a:pPr lvl="1"/>
            <a:r>
              <a:rPr lang="en-US" dirty="0">
                <a:latin typeface="Times New Roman" panose="02020603050405020304" pitchFamily="18" charset="0"/>
                <a:cs typeface="Times New Roman" panose="02020603050405020304" pitchFamily="18" charset="0"/>
              </a:rPr>
              <a:t>Helps to Find Majors</a:t>
            </a:r>
          </a:p>
          <a:p>
            <a:r>
              <a:rPr lang="en-US" dirty="0">
                <a:latin typeface="Times New Roman" panose="02020603050405020304" pitchFamily="18" charset="0"/>
                <a:cs typeface="Times New Roman" panose="02020603050405020304" pitchFamily="18" charset="0"/>
              </a:rPr>
              <a:t>Exploration</a:t>
            </a:r>
          </a:p>
          <a:p>
            <a:r>
              <a:rPr lang="en-US" dirty="0">
                <a:latin typeface="Times New Roman" panose="02020603050405020304" pitchFamily="18" charset="0"/>
                <a:cs typeface="Times New Roman" panose="02020603050405020304" pitchFamily="18" charset="0"/>
              </a:rPr>
              <a:t>Demonstrates the Starting and Ending Points</a:t>
            </a:r>
          </a:p>
          <a:p>
            <a:r>
              <a:rPr lang="en-US" dirty="0">
                <a:latin typeface="Times New Roman" panose="02020603050405020304" pitchFamily="18" charset="0"/>
                <a:cs typeface="Times New Roman" panose="02020603050405020304" pitchFamily="18" charset="0"/>
              </a:rPr>
              <a:t>Informs Choices</a:t>
            </a:r>
          </a:p>
          <a:p>
            <a:pPr lvl="1"/>
            <a:r>
              <a:rPr lang="en-US" dirty="0">
                <a:latin typeface="Times New Roman" panose="02020603050405020304" pitchFamily="18" charset="0"/>
                <a:cs typeface="Times New Roman" panose="02020603050405020304" pitchFamily="18" charset="0"/>
              </a:rPr>
              <a:t>Reduce Excess Units</a:t>
            </a:r>
          </a:p>
          <a:p>
            <a:pPr lvl="1"/>
            <a:r>
              <a:rPr lang="en-US" dirty="0">
                <a:latin typeface="Times New Roman" panose="02020603050405020304" pitchFamily="18" charset="0"/>
                <a:cs typeface="Times New Roman" panose="02020603050405020304" pitchFamily="18" charset="0"/>
              </a:rPr>
              <a:t>Related Careers and Salaries</a:t>
            </a:r>
          </a:p>
          <a:p>
            <a:pPr lvl="1"/>
            <a:r>
              <a:rPr lang="en-US" dirty="0">
                <a:latin typeface="Times New Roman" panose="02020603050405020304" pitchFamily="18" charset="0"/>
                <a:cs typeface="Times New Roman" panose="02020603050405020304" pitchFamily="18" charset="0"/>
              </a:rPr>
              <a:t>Register for the Correct Math and General Education</a:t>
            </a:r>
          </a:p>
          <a:p>
            <a:pPr lvl="2"/>
            <a:r>
              <a:rPr lang="en-US" dirty="0">
                <a:latin typeface="Times New Roman" panose="02020603050405020304" pitchFamily="18" charset="0"/>
                <a:cs typeface="Times New Roman" panose="02020603050405020304" pitchFamily="18" charset="0"/>
              </a:rPr>
              <a:t>Math Pathways – Depends on Major</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18</a:t>
            </a:fld>
            <a:endParaRPr lang="en-US" dirty="0"/>
          </a:p>
        </p:txBody>
      </p:sp>
    </p:spTree>
    <p:extLst>
      <p:ext uri="{BB962C8B-B14F-4D97-AF65-F5344CB8AC3E}">
        <p14:creationId xmlns:p14="http://schemas.microsoft.com/office/powerpoint/2010/main" val="858856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deeper dive into quantitative reasoning/mathematics</a:t>
            </a:r>
            <a:r>
              <a:rPr lang="en-US" baseline="0" dirty="0"/>
              <a:t> requirements help some grouping activities. Here the Dana Center in Texas exams some of the potential matches between meta Major and required math. Link in last slide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20</a:t>
            </a:fld>
            <a:endParaRPr lang="en-US" dirty="0"/>
          </a:p>
        </p:txBody>
      </p:sp>
    </p:spTree>
    <p:extLst>
      <p:ext uri="{BB962C8B-B14F-4D97-AF65-F5344CB8AC3E}">
        <p14:creationId xmlns:p14="http://schemas.microsoft.com/office/powerpoint/2010/main" val="3400109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273A24-443F-BF4F-9E84-84EC5EBE3C0F}"/>
              </a:ext>
            </a:extLst>
          </p:cNvPr>
          <p:cNvSpPr/>
          <p:nvPr userDrawn="1"/>
        </p:nvSpPr>
        <p:spPr>
          <a:xfrm>
            <a:off x="0" y="2269221"/>
            <a:ext cx="9144000" cy="4157892"/>
          </a:xfrm>
          <a:prstGeom prst="rect">
            <a:avLst/>
          </a:prstGeom>
          <a:solidFill>
            <a:schemeClr val="tx1"/>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1600" dirty="0">
              <a:solidFill>
                <a:srgbClr val="FFFFFF"/>
              </a:solidFill>
            </a:endParaRPr>
          </a:p>
        </p:txBody>
      </p:sp>
      <p:sp>
        <p:nvSpPr>
          <p:cNvPr id="6" name="Oval 5">
            <a:extLst>
              <a:ext uri="{FF2B5EF4-FFF2-40B4-BE49-F238E27FC236}">
                <a16:creationId xmlns:a16="http://schemas.microsoft.com/office/drawing/2014/main" id="{F5F8200D-B3B4-4148-9C6D-568491394D5E}"/>
              </a:ext>
            </a:extLst>
          </p:cNvPr>
          <p:cNvSpPr/>
          <p:nvPr userDrawn="1"/>
        </p:nvSpPr>
        <p:spPr>
          <a:xfrm>
            <a:off x="46325" y="1326846"/>
            <a:ext cx="1027136"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Oval 6">
            <a:extLst>
              <a:ext uri="{FF2B5EF4-FFF2-40B4-BE49-F238E27FC236}">
                <a16:creationId xmlns:a16="http://schemas.microsoft.com/office/drawing/2014/main" id="{729D34ED-79DE-2446-9395-DDA4722F187C}"/>
              </a:ext>
            </a:extLst>
          </p:cNvPr>
          <p:cNvSpPr/>
          <p:nvPr userDrawn="1"/>
        </p:nvSpPr>
        <p:spPr>
          <a:xfrm>
            <a:off x="1656133" y="1325880"/>
            <a:ext cx="1027136"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Oval 7">
            <a:extLst>
              <a:ext uri="{FF2B5EF4-FFF2-40B4-BE49-F238E27FC236}">
                <a16:creationId xmlns:a16="http://schemas.microsoft.com/office/drawing/2014/main" id="{94068D8B-FCBD-9043-A778-F9E3EB1FB9D3}"/>
              </a:ext>
            </a:extLst>
          </p:cNvPr>
          <p:cNvSpPr/>
          <p:nvPr userDrawn="1"/>
        </p:nvSpPr>
        <p:spPr>
          <a:xfrm>
            <a:off x="4862612" y="1325880"/>
            <a:ext cx="1023542"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Oval 9">
            <a:extLst>
              <a:ext uri="{FF2B5EF4-FFF2-40B4-BE49-F238E27FC236}">
                <a16:creationId xmlns:a16="http://schemas.microsoft.com/office/drawing/2014/main" id="{B7AA7307-0F3C-BE4F-8289-31F0B27316F2}"/>
              </a:ext>
            </a:extLst>
          </p:cNvPr>
          <p:cNvSpPr/>
          <p:nvPr userDrawn="1"/>
        </p:nvSpPr>
        <p:spPr>
          <a:xfrm>
            <a:off x="6461893" y="1325880"/>
            <a:ext cx="1023542"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3" name="Oval 32">
            <a:extLst>
              <a:ext uri="{FF2B5EF4-FFF2-40B4-BE49-F238E27FC236}">
                <a16:creationId xmlns:a16="http://schemas.microsoft.com/office/drawing/2014/main" id="{3F985EA3-C591-1F46-B398-FF28856FDB78}"/>
              </a:ext>
            </a:extLst>
          </p:cNvPr>
          <p:cNvSpPr/>
          <p:nvPr userDrawn="1"/>
        </p:nvSpPr>
        <p:spPr>
          <a:xfrm>
            <a:off x="41148" y="1328930"/>
            <a:ext cx="1027138" cy="1369516"/>
          </a:xfrm>
          <a:prstGeom prst="ellipse">
            <a:avLst/>
          </a:prstGeom>
          <a:solidFill>
            <a:schemeClr val="accent2">
              <a:lumMod val="75000"/>
            </a:schemeClr>
          </a:solidFill>
          <a:ln w="12700">
            <a:noFill/>
            <a:miter lim="800000"/>
            <a:headEnd/>
            <a:tailEnd/>
          </a:ln>
          <a:effectLst/>
        </p:spPr>
        <p:txBody>
          <a:bodyPr lIns="18288" tIns="18288" rIns="18288" bIns="18288" anchor="ctr" anchorCtr="1"/>
          <a:lstStyle/>
          <a:p>
            <a:pPr algn="ctr">
              <a:lnSpc>
                <a:spcPct val="85000"/>
              </a:lnSpc>
              <a:spcBef>
                <a:spcPts val="20"/>
              </a:spcBef>
            </a:pPr>
            <a:endParaRPr lang="en-US" sz="2400" dirty="0">
              <a:solidFill>
                <a:srgbClr val="FFFFFF"/>
              </a:solidFill>
            </a:endParaRPr>
          </a:p>
        </p:txBody>
      </p:sp>
      <p:sp>
        <p:nvSpPr>
          <p:cNvPr id="34" name="Oval 33">
            <a:extLst>
              <a:ext uri="{FF2B5EF4-FFF2-40B4-BE49-F238E27FC236}">
                <a16:creationId xmlns:a16="http://schemas.microsoft.com/office/drawing/2014/main" id="{D0AA7426-D0A9-1144-BDFB-A2CD3ABBF841}"/>
              </a:ext>
            </a:extLst>
          </p:cNvPr>
          <p:cNvSpPr/>
          <p:nvPr userDrawn="1"/>
        </p:nvSpPr>
        <p:spPr>
          <a:xfrm>
            <a:off x="1656132" y="1327964"/>
            <a:ext cx="1027137" cy="1369516"/>
          </a:xfrm>
          <a:prstGeom prst="ellipse">
            <a:avLst/>
          </a:prstGeom>
          <a:solidFill>
            <a:schemeClr val="accent4">
              <a:lumMod val="75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35" name="Oval 34">
            <a:extLst>
              <a:ext uri="{FF2B5EF4-FFF2-40B4-BE49-F238E27FC236}">
                <a16:creationId xmlns:a16="http://schemas.microsoft.com/office/drawing/2014/main" id="{3A541760-3579-3541-8582-EE306D55BFFB}"/>
              </a:ext>
            </a:extLst>
          </p:cNvPr>
          <p:cNvSpPr/>
          <p:nvPr userDrawn="1"/>
        </p:nvSpPr>
        <p:spPr>
          <a:xfrm>
            <a:off x="4867769" y="1327964"/>
            <a:ext cx="1023543" cy="1369516"/>
          </a:xfrm>
          <a:prstGeom prst="ellipse">
            <a:avLst/>
          </a:prstGeom>
          <a:solidFill>
            <a:schemeClr val="accent6">
              <a:lumMod val="60000"/>
              <a:lumOff val="40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36" name="Oval 35">
            <a:extLst>
              <a:ext uri="{FF2B5EF4-FFF2-40B4-BE49-F238E27FC236}">
                <a16:creationId xmlns:a16="http://schemas.microsoft.com/office/drawing/2014/main" id="{35A8E1DC-C43B-074B-8A90-6F9EABBB4BA4}"/>
              </a:ext>
            </a:extLst>
          </p:cNvPr>
          <p:cNvSpPr/>
          <p:nvPr userDrawn="1"/>
        </p:nvSpPr>
        <p:spPr>
          <a:xfrm>
            <a:off x="3257550" y="1325880"/>
            <a:ext cx="1027136"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7" name="Oval 36">
            <a:extLst>
              <a:ext uri="{FF2B5EF4-FFF2-40B4-BE49-F238E27FC236}">
                <a16:creationId xmlns:a16="http://schemas.microsoft.com/office/drawing/2014/main" id="{FEE3A366-64CF-F74B-92EE-2A831059C7E9}"/>
              </a:ext>
            </a:extLst>
          </p:cNvPr>
          <p:cNvSpPr/>
          <p:nvPr userDrawn="1"/>
        </p:nvSpPr>
        <p:spPr>
          <a:xfrm>
            <a:off x="6456734" y="1327964"/>
            <a:ext cx="1023543" cy="1369516"/>
          </a:xfrm>
          <a:prstGeom prst="ellipse">
            <a:avLst/>
          </a:prstGeom>
          <a:solidFill>
            <a:schemeClr val="accent5">
              <a:lumMod val="60000"/>
              <a:lumOff val="40000"/>
            </a:schemeClr>
          </a:solidFill>
          <a:ln w="12700">
            <a:noFill/>
            <a:miter lim="800000"/>
            <a:headEnd/>
            <a:tailEnd/>
          </a:ln>
          <a:effectLst/>
        </p:spPr>
        <p:txBody>
          <a:bodyPr lIns="18288" tIns="18288" rIns="18288" bIns="18288" anchor="ctr" anchorCtr="1"/>
          <a:lstStyle/>
          <a:p>
            <a:pPr algn="ctr">
              <a:lnSpc>
                <a:spcPct val="85000"/>
              </a:lnSpc>
              <a:spcBef>
                <a:spcPts val="20"/>
              </a:spcBef>
            </a:pPr>
            <a:endParaRPr lang="en-US" sz="2400" dirty="0">
              <a:solidFill>
                <a:srgbClr val="FFFFFF"/>
              </a:solidFill>
            </a:endParaRPr>
          </a:p>
        </p:txBody>
      </p:sp>
      <p:sp>
        <p:nvSpPr>
          <p:cNvPr id="38" name="Oval 37">
            <a:extLst>
              <a:ext uri="{FF2B5EF4-FFF2-40B4-BE49-F238E27FC236}">
                <a16:creationId xmlns:a16="http://schemas.microsoft.com/office/drawing/2014/main" id="{AF57B189-54BE-4647-8C20-06C0DB75C419}"/>
              </a:ext>
            </a:extLst>
          </p:cNvPr>
          <p:cNvSpPr/>
          <p:nvPr userDrawn="1"/>
        </p:nvSpPr>
        <p:spPr>
          <a:xfrm>
            <a:off x="8065009" y="1325880"/>
            <a:ext cx="1027136"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9" name="Oval 38">
            <a:extLst>
              <a:ext uri="{FF2B5EF4-FFF2-40B4-BE49-F238E27FC236}">
                <a16:creationId xmlns:a16="http://schemas.microsoft.com/office/drawing/2014/main" id="{0AAF55E1-7B1E-D444-B87C-2908C39FEE77}"/>
              </a:ext>
            </a:extLst>
          </p:cNvPr>
          <p:cNvSpPr/>
          <p:nvPr userDrawn="1"/>
        </p:nvSpPr>
        <p:spPr>
          <a:xfrm>
            <a:off x="3257550" y="1326921"/>
            <a:ext cx="1027137" cy="1369516"/>
          </a:xfrm>
          <a:prstGeom prst="ellipse">
            <a:avLst/>
          </a:prstGeom>
          <a:solidFill>
            <a:schemeClr val="accent4">
              <a:lumMod val="40000"/>
              <a:lumOff val="60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40" name="Oval 39">
            <a:extLst>
              <a:ext uri="{FF2B5EF4-FFF2-40B4-BE49-F238E27FC236}">
                <a16:creationId xmlns:a16="http://schemas.microsoft.com/office/drawing/2014/main" id="{0C752DD5-E82A-4D49-B083-42200C07519A}"/>
              </a:ext>
            </a:extLst>
          </p:cNvPr>
          <p:cNvSpPr/>
          <p:nvPr userDrawn="1"/>
        </p:nvSpPr>
        <p:spPr>
          <a:xfrm>
            <a:off x="8065008" y="1326921"/>
            <a:ext cx="1027137" cy="1369516"/>
          </a:xfrm>
          <a:prstGeom prst="ellipse">
            <a:avLst/>
          </a:prstGeom>
          <a:solidFill>
            <a:schemeClr val="accent1">
              <a:lumMod val="60000"/>
              <a:lumOff val="40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41" name="AutoShape 110">
            <a:extLst>
              <a:ext uri="{FF2B5EF4-FFF2-40B4-BE49-F238E27FC236}">
                <a16:creationId xmlns:a16="http://schemas.microsoft.com/office/drawing/2014/main" id="{4740BF11-121E-FA4F-A0B2-545FE62EA0D2}"/>
              </a:ext>
            </a:extLst>
          </p:cNvPr>
          <p:cNvSpPr>
            <a:spLocks noChangeArrowheads="1"/>
          </p:cNvSpPr>
          <p:nvPr userDrawn="1"/>
        </p:nvSpPr>
        <p:spPr bwMode="auto">
          <a:xfrm>
            <a:off x="2683269" y="1901952"/>
            <a:ext cx="563892"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dirty="0"/>
          </a:p>
        </p:txBody>
      </p:sp>
      <p:sp>
        <p:nvSpPr>
          <p:cNvPr id="42" name="AutoShape 110">
            <a:extLst>
              <a:ext uri="{FF2B5EF4-FFF2-40B4-BE49-F238E27FC236}">
                <a16:creationId xmlns:a16="http://schemas.microsoft.com/office/drawing/2014/main" id="{AFA85E8E-6A00-3044-BBBA-588898110DAE}"/>
              </a:ext>
            </a:extLst>
          </p:cNvPr>
          <p:cNvSpPr>
            <a:spLocks noChangeArrowheads="1"/>
          </p:cNvSpPr>
          <p:nvPr userDrawn="1"/>
        </p:nvSpPr>
        <p:spPr bwMode="auto">
          <a:xfrm>
            <a:off x="1073461" y="1901952"/>
            <a:ext cx="563892"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dirty="0"/>
          </a:p>
        </p:txBody>
      </p:sp>
      <p:sp>
        <p:nvSpPr>
          <p:cNvPr id="43" name="AutoShape 110">
            <a:extLst>
              <a:ext uri="{FF2B5EF4-FFF2-40B4-BE49-F238E27FC236}">
                <a16:creationId xmlns:a16="http://schemas.microsoft.com/office/drawing/2014/main" id="{BD7D58B3-98A6-4649-8A78-96DF75261432}"/>
              </a:ext>
            </a:extLst>
          </p:cNvPr>
          <p:cNvSpPr>
            <a:spLocks noChangeArrowheads="1"/>
          </p:cNvSpPr>
          <p:nvPr userDrawn="1"/>
        </p:nvSpPr>
        <p:spPr bwMode="auto">
          <a:xfrm>
            <a:off x="4278500" y="1901952"/>
            <a:ext cx="563892"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dirty="0"/>
          </a:p>
        </p:txBody>
      </p:sp>
      <p:sp>
        <p:nvSpPr>
          <p:cNvPr id="44" name="AutoShape 110">
            <a:extLst>
              <a:ext uri="{FF2B5EF4-FFF2-40B4-BE49-F238E27FC236}">
                <a16:creationId xmlns:a16="http://schemas.microsoft.com/office/drawing/2014/main" id="{99C182F0-8A7C-504A-9A54-449A83F388B6}"/>
              </a:ext>
            </a:extLst>
          </p:cNvPr>
          <p:cNvSpPr>
            <a:spLocks noChangeArrowheads="1"/>
          </p:cNvSpPr>
          <p:nvPr userDrawn="1"/>
        </p:nvSpPr>
        <p:spPr bwMode="auto">
          <a:xfrm>
            <a:off x="5875252" y="1901952"/>
            <a:ext cx="563892"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dirty="0"/>
          </a:p>
        </p:txBody>
      </p:sp>
      <p:sp>
        <p:nvSpPr>
          <p:cNvPr id="45" name="AutoShape 110">
            <a:extLst>
              <a:ext uri="{FF2B5EF4-FFF2-40B4-BE49-F238E27FC236}">
                <a16:creationId xmlns:a16="http://schemas.microsoft.com/office/drawing/2014/main" id="{9D1051D0-507B-AD4A-B0AD-E475849C00B9}"/>
              </a:ext>
            </a:extLst>
          </p:cNvPr>
          <p:cNvSpPr>
            <a:spLocks noChangeArrowheads="1"/>
          </p:cNvSpPr>
          <p:nvPr userDrawn="1"/>
        </p:nvSpPr>
        <p:spPr bwMode="auto">
          <a:xfrm>
            <a:off x="7485434" y="1901952"/>
            <a:ext cx="563892"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dirty="0"/>
          </a:p>
        </p:txBody>
      </p:sp>
      <p:sp>
        <p:nvSpPr>
          <p:cNvPr id="48" name="Text Placeholder 47">
            <a:extLst>
              <a:ext uri="{FF2B5EF4-FFF2-40B4-BE49-F238E27FC236}">
                <a16:creationId xmlns:a16="http://schemas.microsoft.com/office/drawing/2014/main" id="{C7AC686A-1508-BF48-911D-61D82AABC76B}"/>
              </a:ext>
            </a:extLst>
          </p:cNvPr>
          <p:cNvSpPr>
            <a:spLocks noGrp="1"/>
          </p:cNvSpPr>
          <p:nvPr>
            <p:ph type="body" sz="quarter" idx="10"/>
          </p:nvPr>
        </p:nvSpPr>
        <p:spPr>
          <a:xfrm>
            <a:off x="76142" y="258764"/>
            <a:ext cx="1021961"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49" name="Text Placeholder 47">
            <a:extLst>
              <a:ext uri="{FF2B5EF4-FFF2-40B4-BE49-F238E27FC236}">
                <a16:creationId xmlns:a16="http://schemas.microsoft.com/office/drawing/2014/main" id="{B876D68E-F284-354A-92F8-5F77347449B8}"/>
              </a:ext>
            </a:extLst>
          </p:cNvPr>
          <p:cNvSpPr>
            <a:spLocks noGrp="1"/>
          </p:cNvSpPr>
          <p:nvPr>
            <p:ph type="body" sz="quarter" idx="11"/>
          </p:nvPr>
        </p:nvSpPr>
        <p:spPr>
          <a:xfrm>
            <a:off x="76142" y="506896"/>
            <a:ext cx="1021961"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algn="ctr">
              <a:lnSpc>
                <a:spcPct val="85000"/>
              </a:lnSpc>
            </a:pPr>
            <a:endParaRPr lang="en-US" sz="1400" dirty="0">
              <a:solidFill>
                <a:srgbClr val="6B6B6B"/>
              </a:solidFill>
            </a:endParaRPr>
          </a:p>
        </p:txBody>
      </p:sp>
      <p:sp>
        <p:nvSpPr>
          <p:cNvPr id="50" name="Text Placeholder 47">
            <a:extLst>
              <a:ext uri="{FF2B5EF4-FFF2-40B4-BE49-F238E27FC236}">
                <a16:creationId xmlns:a16="http://schemas.microsoft.com/office/drawing/2014/main" id="{72B3DBB3-1959-194A-B523-EB85330EEDEC}"/>
              </a:ext>
            </a:extLst>
          </p:cNvPr>
          <p:cNvSpPr>
            <a:spLocks noGrp="1"/>
          </p:cNvSpPr>
          <p:nvPr>
            <p:ph type="body" sz="quarter" idx="12"/>
          </p:nvPr>
        </p:nvSpPr>
        <p:spPr>
          <a:xfrm>
            <a:off x="1649010" y="258764"/>
            <a:ext cx="1021961"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51" name="Text Placeholder 47">
            <a:extLst>
              <a:ext uri="{FF2B5EF4-FFF2-40B4-BE49-F238E27FC236}">
                <a16:creationId xmlns:a16="http://schemas.microsoft.com/office/drawing/2014/main" id="{22B58263-52CE-A840-BE43-6EC1E908E01E}"/>
              </a:ext>
            </a:extLst>
          </p:cNvPr>
          <p:cNvSpPr>
            <a:spLocks noGrp="1"/>
          </p:cNvSpPr>
          <p:nvPr>
            <p:ph type="body" sz="quarter" idx="13"/>
          </p:nvPr>
        </p:nvSpPr>
        <p:spPr>
          <a:xfrm>
            <a:off x="1649010" y="506896"/>
            <a:ext cx="1021961"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algn="ctr">
              <a:lnSpc>
                <a:spcPct val="85000"/>
              </a:lnSpc>
            </a:pPr>
            <a:endParaRPr lang="en-US" sz="1400" dirty="0">
              <a:solidFill>
                <a:srgbClr val="6B6B6B"/>
              </a:solidFill>
            </a:endParaRPr>
          </a:p>
        </p:txBody>
      </p:sp>
      <p:sp>
        <p:nvSpPr>
          <p:cNvPr id="52" name="Text Placeholder 47">
            <a:extLst>
              <a:ext uri="{FF2B5EF4-FFF2-40B4-BE49-F238E27FC236}">
                <a16:creationId xmlns:a16="http://schemas.microsoft.com/office/drawing/2014/main" id="{26EB032E-EC81-0A4B-B52C-8C2C4C3F2374}"/>
              </a:ext>
            </a:extLst>
          </p:cNvPr>
          <p:cNvSpPr>
            <a:spLocks noGrp="1"/>
          </p:cNvSpPr>
          <p:nvPr>
            <p:ph type="body" sz="quarter" idx="14"/>
          </p:nvPr>
        </p:nvSpPr>
        <p:spPr>
          <a:xfrm>
            <a:off x="3236786" y="258764"/>
            <a:ext cx="1021961"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53" name="Text Placeholder 47">
            <a:extLst>
              <a:ext uri="{FF2B5EF4-FFF2-40B4-BE49-F238E27FC236}">
                <a16:creationId xmlns:a16="http://schemas.microsoft.com/office/drawing/2014/main" id="{E142B6AC-952F-7848-BBE6-347DCB7B89DC}"/>
              </a:ext>
            </a:extLst>
          </p:cNvPr>
          <p:cNvSpPr>
            <a:spLocks noGrp="1"/>
          </p:cNvSpPr>
          <p:nvPr>
            <p:ph type="body" sz="quarter" idx="15"/>
          </p:nvPr>
        </p:nvSpPr>
        <p:spPr>
          <a:xfrm>
            <a:off x="3236786" y="506896"/>
            <a:ext cx="1021961"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algn="ctr">
              <a:lnSpc>
                <a:spcPct val="85000"/>
              </a:lnSpc>
            </a:pPr>
            <a:endParaRPr lang="en-US" sz="1400" dirty="0">
              <a:solidFill>
                <a:srgbClr val="6B6B6B"/>
              </a:solidFill>
            </a:endParaRPr>
          </a:p>
        </p:txBody>
      </p:sp>
      <p:sp>
        <p:nvSpPr>
          <p:cNvPr id="54" name="Text Placeholder 47">
            <a:extLst>
              <a:ext uri="{FF2B5EF4-FFF2-40B4-BE49-F238E27FC236}">
                <a16:creationId xmlns:a16="http://schemas.microsoft.com/office/drawing/2014/main" id="{E0489ECC-6BF5-5B4E-90C3-BEE52E42473B}"/>
              </a:ext>
            </a:extLst>
          </p:cNvPr>
          <p:cNvSpPr>
            <a:spLocks noGrp="1"/>
          </p:cNvSpPr>
          <p:nvPr>
            <p:ph type="body" sz="quarter" idx="16"/>
          </p:nvPr>
        </p:nvSpPr>
        <p:spPr>
          <a:xfrm>
            <a:off x="4839472" y="258764"/>
            <a:ext cx="1021961"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55" name="Text Placeholder 47">
            <a:extLst>
              <a:ext uri="{FF2B5EF4-FFF2-40B4-BE49-F238E27FC236}">
                <a16:creationId xmlns:a16="http://schemas.microsoft.com/office/drawing/2014/main" id="{F5FDBE0B-BF91-454F-884E-BD1DBC7FBAD9}"/>
              </a:ext>
            </a:extLst>
          </p:cNvPr>
          <p:cNvSpPr>
            <a:spLocks noGrp="1"/>
          </p:cNvSpPr>
          <p:nvPr>
            <p:ph type="body" sz="quarter" idx="17"/>
          </p:nvPr>
        </p:nvSpPr>
        <p:spPr>
          <a:xfrm>
            <a:off x="4839472" y="506896"/>
            <a:ext cx="1021961"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algn="ctr">
              <a:lnSpc>
                <a:spcPct val="85000"/>
              </a:lnSpc>
            </a:pPr>
            <a:endParaRPr lang="en-US" sz="1400" dirty="0">
              <a:solidFill>
                <a:srgbClr val="6B6B6B"/>
              </a:solidFill>
            </a:endParaRPr>
          </a:p>
        </p:txBody>
      </p:sp>
      <p:sp>
        <p:nvSpPr>
          <p:cNvPr id="56" name="Text Placeholder 47">
            <a:extLst>
              <a:ext uri="{FF2B5EF4-FFF2-40B4-BE49-F238E27FC236}">
                <a16:creationId xmlns:a16="http://schemas.microsoft.com/office/drawing/2014/main" id="{BFA5A588-B7EF-C54C-845B-1DE2DEB66411}"/>
              </a:ext>
            </a:extLst>
          </p:cNvPr>
          <p:cNvSpPr>
            <a:spLocks noGrp="1"/>
          </p:cNvSpPr>
          <p:nvPr>
            <p:ph type="body" sz="quarter" idx="18"/>
          </p:nvPr>
        </p:nvSpPr>
        <p:spPr>
          <a:xfrm>
            <a:off x="6434702" y="258764"/>
            <a:ext cx="1021961"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57" name="Text Placeholder 47">
            <a:extLst>
              <a:ext uri="{FF2B5EF4-FFF2-40B4-BE49-F238E27FC236}">
                <a16:creationId xmlns:a16="http://schemas.microsoft.com/office/drawing/2014/main" id="{EB929D32-6BE2-A740-9A19-3C58C9989F3F}"/>
              </a:ext>
            </a:extLst>
          </p:cNvPr>
          <p:cNvSpPr>
            <a:spLocks noGrp="1"/>
          </p:cNvSpPr>
          <p:nvPr>
            <p:ph type="body" sz="quarter" idx="19"/>
          </p:nvPr>
        </p:nvSpPr>
        <p:spPr>
          <a:xfrm>
            <a:off x="6434702" y="506896"/>
            <a:ext cx="1021961"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algn="ctr">
              <a:lnSpc>
                <a:spcPct val="85000"/>
              </a:lnSpc>
            </a:pPr>
            <a:endParaRPr lang="en-US" sz="1400" dirty="0">
              <a:solidFill>
                <a:srgbClr val="6B6B6B"/>
              </a:solidFill>
            </a:endParaRPr>
          </a:p>
        </p:txBody>
      </p:sp>
      <p:sp>
        <p:nvSpPr>
          <p:cNvPr id="58" name="Text Placeholder 47">
            <a:extLst>
              <a:ext uri="{FF2B5EF4-FFF2-40B4-BE49-F238E27FC236}">
                <a16:creationId xmlns:a16="http://schemas.microsoft.com/office/drawing/2014/main" id="{28EEF54E-168F-DA4E-944A-F77FE6A16B24}"/>
              </a:ext>
            </a:extLst>
          </p:cNvPr>
          <p:cNvSpPr>
            <a:spLocks noGrp="1"/>
          </p:cNvSpPr>
          <p:nvPr>
            <p:ph type="body" sz="quarter" idx="20"/>
          </p:nvPr>
        </p:nvSpPr>
        <p:spPr>
          <a:xfrm>
            <a:off x="8037386" y="258764"/>
            <a:ext cx="1021961"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59" name="Text Placeholder 47">
            <a:extLst>
              <a:ext uri="{FF2B5EF4-FFF2-40B4-BE49-F238E27FC236}">
                <a16:creationId xmlns:a16="http://schemas.microsoft.com/office/drawing/2014/main" id="{198BA63D-3812-4B40-A56C-E9D3715494D9}"/>
              </a:ext>
            </a:extLst>
          </p:cNvPr>
          <p:cNvSpPr>
            <a:spLocks noGrp="1"/>
          </p:cNvSpPr>
          <p:nvPr>
            <p:ph type="body" sz="quarter" idx="21"/>
          </p:nvPr>
        </p:nvSpPr>
        <p:spPr>
          <a:xfrm>
            <a:off x="8037386" y="506896"/>
            <a:ext cx="1021961"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algn="ctr">
              <a:lnSpc>
                <a:spcPct val="85000"/>
              </a:lnSpc>
            </a:pPr>
            <a:endParaRPr lang="en-US" sz="1400" dirty="0">
              <a:solidFill>
                <a:srgbClr val="6B6B6B"/>
              </a:solidFill>
            </a:endParaRPr>
          </a:p>
        </p:txBody>
      </p:sp>
      <p:sp>
        <p:nvSpPr>
          <p:cNvPr id="61" name="Text Placeholder 60">
            <a:extLst>
              <a:ext uri="{FF2B5EF4-FFF2-40B4-BE49-F238E27FC236}">
                <a16:creationId xmlns:a16="http://schemas.microsoft.com/office/drawing/2014/main" id="{761076FF-D12B-874E-B2F7-D7211892E96C}"/>
              </a:ext>
            </a:extLst>
          </p:cNvPr>
          <p:cNvSpPr>
            <a:spLocks noGrp="1"/>
          </p:cNvSpPr>
          <p:nvPr>
            <p:ph type="body" sz="quarter" idx="22"/>
          </p:nvPr>
        </p:nvSpPr>
        <p:spPr>
          <a:xfrm>
            <a:off x="566738" y="3198482"/>
            <a:ext cx="3718322" cy="268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2" name="Text Placeholder 60">
            <a:extLst>
              <a:ext uri="{FF2B5EF4-FFF2-40B4-BE49-F238E27FC236}">
                <a16:creationId xmlns:a16="http://schemas.microsoft.com/office/drawing/2014/main" id="{3A9C68A9-C47F-6248-80FB-A955A9DC3FE1}"/>
              </a:ext>
            </a:extLst>
          </p:cNvPr>
          <p:cNvSpPr>
            <a:spLocks noGrp="1"/>
          </p:cNvSpPr>
          <p:nvPr>
            <p:ph type="body" sz="quarter" idx="23"/>
          </p:nvPr>
        </p:nvSpPr>
        <p:spPr>
          <a:xfrm>
            <a:off x="4867770" y="3178673"/>
            <a:ext cx="3718322" cy="268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190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sccc.org/sites/default/files/V.%20G.%20QRTF%20Final%20Report%2008-01-2016.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tmp"/></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hyperlink" Target="https://www.edpolicyinca.org/publications/degrees-freedom-diversifying-math-requirements-college-readiness-and-graduation-report-1-3-part-series"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mdrc.org/sites/default/files/New_Mathways_ES.pdf" TargetMode="External"/><Relationship Id="rId4" Type="http://schemas.openxmlformats.org/officeDocument/2006/relationships/hyperlink" Target="http://www.ppic.org/publication/reforming-math-pathways-at-californias-community-colleg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437" y="1410346"/>
            <a:ext cx="8061233" cy="1833473"/>
          </a:xfrm>
        </p:spPr>
        <p:txBody>
          <a:bodyPr anchor="ctr"/>
          <a:lstStyle/>
          <a:p>
            <a:pPr lvl="0" algn="ctr"/>
            <a:r>
              <a:rPr lang="en-US" sz="3200" b="1" dirty="0"/>
              <a:t>Using Student Learning Outcomes to Guide Math Pathways</a:t>
            </a:r>
          </a:p>
        </p:txBody>
      </p:sp>
      <p:sp>
        <p:nvSpPr>
          <p:cNvPr id="3" name="Subtitle 2"/>
          <p:cNvSpPr>
            <a:spLocks noGrp="1"/>
          </p:cNvSpPr>
          <p:nvPr>
            <p:ph type="subTitle" idx="1"/>
          </p:nvPr>
        </p:nvSpPr>
        <p:spPr>
          <a:xfrm>
            <a:off x="573437" y="4401519"/>
            <a:ext cx="8061233" cy="2324745"/>
          </a:xfrm>
        </p:spPr>
        <p:txBody>
          <a:bodyPr vert="horz" lIns="91440" tIns="45720" rIns="91440" bIns="45720" rtlCol="0" anchor="t">
            <a:normAutofit fontScale="92500" lnSpcReduction="10000"/>
          </a:bodyPr>
          <a:lstStyle/>
          <a:p>
            <a:endParaRPr lang="en-US" b="1" i="1" dirty="0"/>
          </a:p>
          <a:p>
            <a:r>
              <a:rPr lang="en-US" b="1" i="1" dirty="0"/>
              <a:t>Janet Fulks</a:t>
            </a:r>
            <a:r>
              <a:rPr lang="en-US" dirty="0"/>
              <a:t>, Guided Pathways Lead Academic Senate for California Community Colleges </a:t>
            </a:r>
          </a:p>
          <a:p>
            <a:r>
              <a:rPr lang="en-US" b="1" i="1" dirty="0"/>
              <a:t>Ginni May</a:t>
            </a:r>
            <a:r>
              <a:rPr lang="en-US" dirty="0"/>
              <a:t>, Treasurer Academic Senate for California Community Colleges </a:t>
            </a:r>
          </a:p>
          <a:p>
            <a:endParaRPr lang="en-US" sz="1400" b="1" dirty="0">
              <a:solidFill>
                <a:srgbClr val="FF0000"/>
              </a:solidFill>
              <a:latin typeface="Times New Roman"/>
              <a:cs typeface="Times New Roman"/>
            </a:endParaRPr>
          </a:p>
          <a:p>
            <a:pPr algn="ctr"/>
            <a:r>
              <a:rPr lang="en-US" sz="1700" b="1" dirty="0">
                <a:solidFill>
                  <a:srgbClr val="FF0000"/>
                </a:solidFill>
              </a:rPr>
              <a:t>SLO Symposium Jan 25, 2019</a:t>
            </a:r>
            <a:endParaRPr lang="en-US" sz="1700" b="1" dirty="0">
              <a:solidFill>
                <a:srgbClr val="FF0000"/>
              </a:solidFill>
              <a:latin typeface="Times New Roman"/>
              <a:cs typeface="Times New Roman"/>
            </a:endParaRPr>
          </a:p>
        </p:txBody>
      </p:sp>
      <p:pic>
        <p:nvPicPr>
          <p:cNvPr id="5" name="Picture 4" descr="ASCCC_Logo"/>
          <p:cNvPicPr/>
          <p:nvPr/>
        </p:nvPicPr>
        <p:blipFill>
          <a:blip r:embed="rId3"/>
          <a:srcRect/>
          <a:stretch>
            <a:fillRect/>
          </a:stretch>
        </p:blipFill>
        <p:spPr bwMode="auto">
          <a:xfrm>
            <a:off x="2450985" y="431047"/>
            <a:ext cx="4231670" cy="786470"/>
          </a:xfrm>
          <a:prstGeom prst="rect">
            <a:avLst/>
          </a:prstGeom>
          <a:noFill/>
          <a:ln w="9525">
            <a:noFill/>
            <a:miter lim="800000"/>
            <a:headEnd/>
            <a:tailEnd/>
          </a:ln>
        </p:spPr>
      </p:pic>
      <p:pic>
        <p:nvPicPr>
          <p:cNvPr id="4" name="Picture 3">
            <a:extLst>
              <a:ext uri="{FF2B5EF4-FFF2-40B4-BE49-F238E27FC236}">
                <a16:creationId xmlns:a16="http://schemas.microsoft.com/office/drawing/2014/main" id="{C1697261-E8F5-7B46-A551-038A0DFACCEF}"/>
              </a:ext>
            </a:extLst>
          </p:cNvPr>
          <p:cNvPicPr>
            <a:picLocks noChangeAspect="1"/>
          </p:cNvPicPr>
          <p:nvPr/>
        </p:nvPicPr>
        <p:blipFill>
          <a:blip r:embed="rId4"/>
          <a:stretch>
            <a:fillRect/>
          </a:stretch>
        </p:blipFill>
        <p:spPr>
          <a:xfrm>
            <a:off x="3252149" y="2887387"/>
            <a:ext cx="2703808" cy="1514132"/>
          </a:xfrm>
          <a:prstGeom prst="rect">
            <a:avLst/>
          </a:prstGeom>
        </p:spPr>
      </p:pic>
      <p:sp>
        <p:nvSpPr>
          <p:cNvPr id="6" name="Slide Number Placeholder 5"/>
          <p:cNvSpPr>
            <a:spLocks noGrp="1"/>
          </p:cNvSpPr>
          <p:nvPr>
            <p:ph type="sldNum" sz="quarter" idx="12"/>
          </p:nvPr>
        </p:nvSpPr>
        <p:spPr/>
        <p:txBody>
          <a:bodyPr/>
          <a:lstStyle/>
          <a:p>
            <a:fld id="{0CFEC368-1D7A-4F81-ABF6-AE0E36BAF64C}" type="slidenum">
              <a:rPr lang="en-US" smtClean="0"/>
              <a:pPr/>
              <a:t>1</a:t>
            </a:fld>
            <a:endParaRPr lang="en-US" dirty="0"/>
          </a:p>
        </p:txBody>
      </p:sp>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pPr/>
              <a:t>10</a:t>
            </a:fld>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5067" y="347472"/>
            <a:ext cx="8036900" cy="6316235"/>
          </a:xfrm>
          <a:prstGeom prst="rect">
            <a:avLst/>
          </a:prstGeom>
        </p:spPr>
      </p:pic>
    </p:spTree>
    <p:extLst>
      <p:ext uri="{BB962C8B-B14F-4D97-AF65-F5344CB8AC3E}">
        <p14:creationId xmlns:p14="http://schemas.microsoft.com/office/powerpoint/2010/main" val="24647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Placeholder 84">
            <a:extLst>
              <a:ext uri="{FF2B5EF4-FFF2-40B4-BE49-F238E27FC236}">
                <a16:creationId xmlns:a16="http://schemas.microsoft.com/office/drawing/2014/main" id="{868BBA64-D0CD-2640-9E68-1884D18A5E16}"/>
              </a:ext>
            </a:extLst>
          </p:cNvPr>
          <p:cNvSpPr>
            <a:spLocks noGrp="1"/>
          </p:cNvSpPr>
          <p:nvPr>
            <p:ph type="body" sz="quarter" idx="23"/>
          </p:nvPr>
        </p:nvSpPr>
        <p:spPr>
          <a:xfrm>
            <a:off x="1509572" y="2850293"/>
            <a:ext cx="1434177" cy="3212757"/>
          </a:xfrm>
        </p:spPr>
        <p:txBody>
          <a:bodyPr>
            <a:normAutofit fontScale="92500" lnSpcReduction="10000"/>
          </a:bodyPr>
          <a:lstStyle/>
          <a:p>
            <a:pPr lvl="0">
              <a:buFont typeface="Wingdings" panose="05000000000000000000" pitchFamily="2" charset="2"/>
              <a:buChar char="Ø"/>
            </a:pPr>
            <a:r>
              <a:rPr lang="en-US" sz="1200" dirty="0"/>
              <a:t>STEM (Science, Technology, Engineering, or Math</a:t>
            </a:r>
          </a:p>
          <a:p>
            <a:pPr lvl="0">
              <a:buFont typeface="Wingdings" panose="05000000000000000000" pitchFamily="2" charset="2"/>
              <a:buChar char="Ø"/>
            </a:pPr>
            <a:r>
              <a:rPr lang="en-US" sz="1200" dirty="0"/>
              <a:t>Business and Accounting </a:t>
            </a:r>
          </a:p>
          <a:p>
            <a:pPr lvl="0">
              <a:buFont typeface="Wingdings" panose="05000000000000000000" pitchFamily="2" charset="2"/>
              <a:buChar char="Ø"/>
            </a:pPr>
            <a:r>
              <a:rPr lang="en-US" sz="1200" dirty="0"/>
              <a:t>Education</a:t>
            </a:r>
          </a:p>
          <a:p>
            <a:pPr lvl="0">
              <a:buFont typeface="Wingdings" panose="05000000000000000000" pitchFamily="2" charset="2"/>
              <a:buChar char="Ø"/>
            </a:pPr>
            <a:r>
              <a:rPr lang="en-US" sz="1200" dirty="0"/>
              <a:t>Social Sciences &amp; Public Safety, Communication, Allied Health, Human Resources, Journalism</a:t>
            </a:r>
          </a:p>
          <a:p>
            <a:pPr lvl="0">
              <a:buFont typeface="Wingdings" panose="05000000000000000000" pitchFamily="2" charset="2"/>
              <a:buChar char="Ø"/>
            </a:pPr>
            <a:r>
              <a:rPr lang="en-US" sz="1200" dirty="0"/>
              <a:t>Humanities, Hospitality, Technical Majors</a:t>
            </a:r>
          </a:p>
          <a:p>
            <a:pPr lvl="0">
              <a:buFont typeface="Wingdings" panose="05000000000000000000" pitchFamily="2" charset="2"/>
              <a:buChar char="Ø"/>
            </a:pPr>
            <a:r>
              <a:rPr lang="en-US" sz="1200" dirty="0"/>
              <a:t>Public Safety</a:t>
            </a:r>
          </a:p>
          <a:p>
            <a:pPr lvl="0">
              <a:buFont typeface="Wingdings" panose="05000000000000000000" pitchFamily="2" charset="2"/>
              <a:buChar char="Ø"/>
            </a:pPr>
            <a:r>
              <a:rPr lang="en-US" sz="1200" dirty="0"/>
              <a:t>Other</a:t>
            </a:r>
          </a:p>
          <a:p>
            <a:pPr>
              <a:buFont typeface="Wingdings" panose="05000000000000000000" pitchFamily="2" charset="2"/>
              <a:buChar char="Ø"/>
            </a:pPr>
            <a:endParaRPr lang="en-US" sz="1200" dirty="0"/>
          </a:p>
        </p:txBody>
      </p:sp>
      <p:sp>
        <p:nvSpPr>
          <p:cNvPr id="84" name="Text Placeholder 83">
            <a:extLst>
              <a:ext uri="{FF2B5EF4-FFF2-40B4-BE49-F238E27FC236}">
                <a16:creationId xmlns:a16="http://schemas.microsoft.com/office/drawing/2014/main" id="{95EE2AF8-954D-0B46-899A-C64AA5047C6C}"/>
              </a:ext>
            </a:extLst>
          </p:cNvPr>
          <p:cNvSpPr>
            <a:spLocks noGrp="1"/>
          </p:cNvSpPr>
          <p:nvPr>
            <p:ph type="body" sz="quarter" idx="22"/>
          </p:nvPr>
        </p:nvSpPr>
        <p:spPr>
          <a:xfrm>
            <a:off x="3146042" y="2842055"/>
            <a:ext cx="1256052" cy="3377513"/>
          </a:xfrm>
        </p:spPr>
        <p:txBody>
          <a:bodyPr>
            <a:noAutofit/>
          </a:bodyPr>
          <a:lstStyle/>
          <a:p>
            <a:pPr>
              <a:buFont typeface="Wingdings" panose="05000000000000000000" pitchFamily="2" charset="2"/>
              <a:buChar char="ü"/>
            </a:pPr>
            <a:r>
              <a:rPr lang="en-US" sz="1200" dirty="0"/>
              <a:t>Complete guaranteed transfer degree to CSU</a:t>
            </a:r>
          </a:p>
          <a:p>
            <a:pPr>
              <a:buFont typeface="Wingdings" panose="05000000000000000000" pitchFamily="2" charset="2"/>
              <a:buChar char="ü"/>
            </a:pPr>
            <a:r>
              <a:rPr lang="en-US" sz="1200" dirty="0"/>
              <a:t>Complete AA and transfer</a:t>
            </a:r>
          </a:p>
          <a:p>
            <a:pPr>
              <a:buFont typeface="Wingdings" panose="05000000000000000000" pitchFamily="2" charset="2"/>
              <a:buChar char="ü"/>
            </a:pPr>
            <a:r>
              <a:rPr lang="en-US" sz="1200" dirty="0"/>
              <a:t>Complete short-term certificate or local AA</a:t>
            </a:r>
          </a:p>
          <a:p>
            <a:pPr>
              <a:buFont typeface="Wingdings" panose="05000000000000000000" pitchFamily="2" charset="2"/>
              <a:buChar char="ü"/>
            </a:pPr>
            <a:r>
              <a:rPr lang="en-US" sz="1200" dirty="0"/>
              <a:t>Complete a course or two for work advancement</a:t>
            </a:r>
          </a:p>
          <a:p>
            <a:pPr>
              <a:buFont typeface="Wingdings" panose="05000000000000000000" pitchFamily="2" charset="2"/>
              <a:buChar char="ü"/>
            </a:pPr>
            <a:r>
              <a:rPr lang="en-US" sz="1200" dirty="0"/>
              <a:t>Complete courses for individual interest </a:t>
            </a:r>
          </a:p>
        </p:txBody>
      </p:sp>
      <p:sp>
        <p:nvSpPr>
          <p:cNvPr id="15" name="Freeform 5" descr="Icon of puzzle piece"/>
          <p:cNvSpPr>
            <a:spLocks/>
          </p:cNvSpPr>
          <p:nvPr/>
        </p:nvSpPr>
        <p:spPr bwMode="auto">
          <a:xfrm rot="2700000">
            <a:off x="6664123" y="1692169"/>
            <a:ext cx="618906" cy="628999"/>
          </a:xfrm>
          <a:custGeom>
            <a:avLst/>
            <a:gdLst/>
            <a:ahLst/>
            <a:cxnLst>
              <a:cxn ang="0">
                <a:pos x="1886" y="656"/>
              </a:cxn>
              <a:cxn ang="0">
                <a:pos x="1838" y="614"/>
              </a:cxn>
              <a:cxn ang="0">
                <a:pos x="1560" y="638"/>
              </a:cxn>
              <a:cxn ang="0">
                <a:pos x="1300" y="610"/>
              </a:cxn>
              <a:cxn ang="0">
                <a:pos x="1176" y="546"/>
              </a:cxn>
              <a:cxn ang="0">
                <a:pos x="1106" y="476"/>
              </a:cxn>
              <a:cxn ang="0">
                <a:pos x="1118" y="376"/>
              </a:cxn>
              <a:cxn ang="0">
                <a:pos x="1122" y="190"/>
              </a:cxn>
              <a:cxn ang="0">
                <a:pos x="1024" y="38"/>
              </a:cxn>
              <a:cxn ang="0">
                <a:pos x="912" y="0"/>
              </a:cxn>
              <a:cxn ang="0">
                <a:pos x="786" y="42"/>
              </a:cxn>
              <a:cxn ang="0">
                <a:pos x="724" y="168"/>
              </a:cxn>
              <a:cxn ang="0">
                <a:pos x="734" y="296"/>
              </a:cxn>
              <a:cxn ang="0">
                <a:pos x="756" y="446"/>
              </a:cxn>
              <a:cxn ang="0">
                <a:pos x="668" y="518"/>
              </a:cxn>
              <a:cxn ang="0">
                <a:pos x="574" y="536"/>
              </a:cxn>
              <a:cxn ang="0">
                <a:pos x="320" y="472"/>
              </a:cxn>
              <a:cxn ang="0">
                <a:pos x="84" y="422"/>
              </a:cxn>
              <a:cxn ang="0">
                <a:pos x="68" y="748"/>
              </a:cxn>
              <a:cxn ang="0">
                <a:pos x="114" y="932"/>
              </a:cxn>
              <a:cxn ang="0">
                <a:pos x="178" y="974"/>
              </a:cxn>
              <a:cxn ang="0">
                <a:pos x="274" y="938"/>
              </a:cxn>
              <a:cxn ang="0">
                <a:pos x="350" y="952"/>
              </a:cxn>
              <a:cxn ang="0">
                <a:pos x="412" y="1024"/>
              </a:cxn>
              <a:cxn ang="0">
                <a:pos x="424" y="1194"/>
              </a:cxn>
              <a:cxn ang="0">
                <a:pos x="386" y="1426"/>
              </a:cxn>
              <a:cxn ang="0">
                <a:pos x="322" y="1496"/>
              </a:cxn>
              <a:cxn ang="0">
                <a:pos x="206" y="1484"/>
              </a:cxn>
              <a:cxn ang="0">
                <a:pos x="72" y="1424"/>
              </a:cxn>
              <a:cxn ang="0">
                <a:pos x="14" y="1456"/>
              </a:cxn>
              <a:cxn ang="0">
                <a:pos x="0" y="1536"/>
              </a:cxn>
              <a:cxn ang="0">
                <a:pos x="60" y="1874"/>
              </a:cxn>
              <a:cxn ang="0">
                <a:pos x="162" y="2044"/>
              </a:cxn>
              <a:cxn ang="0">
                <a:pos x="530" y="2052"/>
              </a:cxn>
              <a:cxn ang="0">
                <a:pos x="690" y="2092"/>
              </a:cxn>
              <a:cxn ang="0">
                <a:pos x="700" y="2140"/>
              </a:cxn>
              <a:cxn ang="0">
                <a:pos x="658" y="2322"/>
              </a:cxn>
              <a:cxn ang="0">
                <a:pos x="644" y="2470"/>
              </a:cxn>
              <a:cxn ang="0">
                <a:pos x="730" y="2576"/>
              </a:cxn>
              <a:cxn ang="0">
                <a:pos x="900" y="2598"/>
              </a:cxn>
              <a:cxn ang="0">
                <a:pos x="1044" y="2520"/>
              </a:cxn>
              <a:cxn ang="0">
                <a:pos x="1070" y="2370"/>
              </a:cxn>
              <a:cxn ang="0">
                <a:pos x="1030" y="2206"/>
              </a:cxn>
              <a:cxn ang="0">
                <a:pos x="1016" y="2142"/>
              </a:cxn>
              <a:cxn ang="0">
                <a:pos x="1082" y="2076"/>
              </a:cxn>
              <a:cxn ang="0">
                <a:pos x="1432" y="2040"/>
              </a:cxn>
              <a:cxn ang="0">
                <a:pos x="1740" y="1830"/>
              </a:cxn>
              <a:cxn ang="0">
                <a:pos x="1722" y="1686"/>
              </a:cxn>
              <a:cxn ang="0">
                <a:pos x="1646" y="1654"/>
              </a:cxn>
              <a:cxn ang="0">
                <a:pos x="1500" y="1650"/>
              </a:cxn>
              <a:cxn ang="0">
                <a:pos x="1430" y="1584"/>
              </a:cxn>
              <a:cxn ang="0">
                <a:pos x="1400" y="1464"/>
              </a:cxn>
              <a:cxn ang="0">
                <a:pos x="1426" y="1278"/>
              </a:cxn>
              <a:cxn ang="0">
                <a:pos x="1476" y="1174"/>
              </a:cxn>
              <a:cxn ang="0">
                <a:pos x="1540" y="1156"/>
              </a:cxn>
              <a:cxn ang="0">
                <a:pos x="1698" y="1236"/>
              </a:cxn>
              <a:cxn ang="0">
                <a:pos x="1776" y="1252"/>
              </a:cxn>
              <a:cxn ang="0">
                <a:pos x="1854" y="1176"/>
              </a:cxn>
              <a:cxn ang="0">
                <a:pos x="1906" y="990"/>
              </a:cxn>
            </a:cxnLst>
            <a:rect l="0" t="0" r="r" b="b"/>
            <a:pathLst>
              <a:path w="1912" h="2600">
                <a:moveTo>
                  <a:pt x="1912" y="880"/>
                </a:moveTo>
                <a:lnTo>
                  <a:pt x="1912" y="880"/>
                </a:lnTo>
                <a:lnTo>
                  <a:pt x="1904" y="786"/>
                </a:lnTo>
                <a:lnTo>
                  <a:pt x="1900" y="738"/>
                </a:lnTo>
                <a:lnTo>
                  <a:pt x="1894" y="694"/>
                </a:lnTo>
                <a:lnTo>
                  <a:pt x="1886" y="656"/>
                </a:lnTo>
                <a:lnTo>
                  <a:pt x="1880" y="640"/>
                </a:lnTo>
                <a:lnTo>
                  <a:pt x="1874" y="628"/>
                </a:lnTo>
                <a:lnTo>
                  <a:pt x="1868" y="620"/>
                </a:lnTo>
                <a:lnTo>
                  <a:pt x="1858" y="614"/>
                </a:lnTo>
                <a:lnTo>
                  <a:pt x="1850" y="612"/>
                </a:lnTo>
                <a:lnTo>
                  <a:pt x="1838" y="614"/>
                </a:lnTo>
                <a:lnTo>
                  <a:pt x="1838" y="614"/>
                </a:lnTo>
                <a:lnTo>
                  <a:pt x="1822" y="620"/>
                </a:lnTo>
                <a:lnTo>
                  <a:pt x="1800" y="624"/>
                </a:lnTo>
                <a:lnTo>
                  <a:pt x="1736" y="632"/>
                </a:lnTo>
                <a:lnTo>
                  <a:pt x="1652" y="636"/>
                </a:lnTo>
                <a:lnTo>
                  <a:pt x="1560" y="638"/>
                </a:lnTo>
                <a:lnTo>
                  <a:pt x="1512" y="636"/>
                </a:lnTo>
                <a:lnTo>
                  <a:pt x="1464" y="634"/>
                </a:lnTo>
                <a:lnTo>
                  <a:pt x="1420" y="630"/>
                </a:lnTo>
                <a:lnTo>
                  <a:pt x="1376" y="626"/>
                </a:lnTo>
                <a:lnTo>
                  <a:pt x="1336" y="618"/>
                </a:lnTo>
                <a:lnTo>
                  <a:pt x="1300" y="610"/>
                </a:lnTo>
                <a:lnTo>
                  <a:pt x="1270" y="600"/>
                </a:lnTo>
                <a:lnTo>
                  <a:pt x="1258" y="594"/>
                </a:lnTo>
                <a:lnTo>
                  <a:pt x="1248" y="588"/>
                </a:lnTo>
                <a:lnTo>
                  <a:pt x="1248" y="588"/>
                </a:lnTo>
                <a:lnTo>
                  <a:pt x="1210" y="564"/>
                </a:lnTo>
                <a:lnTo>
                  <a:pt x="1176" y="546"/>
                </a:lnTo>
                <a:lnTo>
                  <a:pt x="1146" y="530"/>
                </a:lnTo>
                <a:lnTo>
                  <a:pt x="1134" y="520"/>
                </a:lnTo>
                <a:lnTo>
                  <a:pt x="1124" y="512"/>
                </a:lnTo>
                <a:lnTo>
                  <a:pt x="1116" y="502"/>
                </a:lnTo>
                <a:lnTo>
                  <a:pt x="1110" y="490"/>
                </a:lnTo>
                <a:lnTo>
                  <a:pt x="1106" y="476"/>
                </a:lnTo>
                <a:lnTo>
                  <a:pt x="1102" y="462"/>
                </a:lnTo>
                <a:lnTo>
                  <a:pt x="1104" y="444"/>
                </a:lnTo>
                <a:lnTo>
                  <a:pt x="1106" y="424"/>
                </a:lnTo>
                <a:lnTo>
                  <a:pt x="1110" y="402"/>
                </a:lnTo>
                <a:lnTo>
                  <a:pt x="1118" y="376"/>
                </a:lnTo>
                <a:lnTo>
                  <a:pt x="1118" y="376"/>
                </a:lnTo>
                <a:lnTo>
                  <a:pt x="1126" y="346"/>
                </a:lnTo>
                <a:lnTo>
                  <a:pt x="1132" y="316"/>
                </a:lnTo>
                <a:lnTo>
                  <a:pt x="1134" y="284"/>
                </a:lnTo>
                <a:lnTo>
                  <a:pt x="1132" y="254"/>
                </a:lnTo>
                <a:lnTo>
                  <a:pt x="1128" y="222"/>
                </a:lnTo>
                <a:lnTo>
                  <a:pt x="1122" y="190"/>
                </a:lnTo>
                <a:lnTo>
                  <a:pt x="1112" y="160"/>
                </a:lnTo>
                <a:lnTo>
                  <a:pt x="1100" y="132"/>
                </a:lnTo>
                <a:lnTo>
                  <a:pt x="1084" y="104"/>
                </a:lnTo>
                <a:lnTo>
                  <a:pt x="1068" y="80"/>
                </a:lnTo>
                <a:lnTo>
                  <a:pt x="1048" y="58"/>
                </a:lnTo>
                <a:lnTo>
                  <a:pt x="1024" y="38"/>
                </a:lnTo>
                <a:lnTo>
                  <a:pt x="1000" y="22"/>
                </a:lnTo>
                <a:lnTo>
                  <a:pt x="974" y="10"/>
                </a:lnTo>
                <a:lnTo>
                  <a:pt x="958" y="6"/>
                </a:lnTo>
                <a:lnTo>
                  <a:pt x="944" y="4"/>
                </a:lnTo>
                <a:lnTo>
                  <a:pt x="928" y="2"/>
                </a:lnTo>
                <a:lnTo>
                  <a:pt x="912" y="0"/>
                </a:lnTo>
                <a:lnTo>
                  <a:pt x="912" y="0"/>
                </a:lnTo>
                <a:lnTo>
                  <a:pt x="882" y="2"/>
                </a:lnTo>
                <a:lnTo>
                  <a:pt x="854" y="8"/>
                </a:lnTo>
                <a:lnTo>
                  <a:pt x="828" y="16"/>
                </a:lnTo>
                <a:lnTo>
                  <a:pt x="806" y="28"/>
                </a:lnTo>
                <a:lnTo>
                  <a:pt x="786" y="42"/>
                </a:lnTo>
                <a:lnTo>
                  <a:pt x="770" y="58"/>
                </a:lnTo>
                <a:lnTo>
                  <a:pt x="756" y="78"/>
                </a:lnTo>
                <a:lnTo>
                  <a:pt x="744" y="98"/>
                </a:lnTo>
                <a:lnTo>
                  <a:pt x="734" y="120"/>
                </a:lnTo>
                <a:lnTo>
                  <a:pt x="728" y="144"/>
                </a:lnTo>
                <a:lnTo>
                  <a:pt x="724" y="168"/>
                </a:lnTo>
                <a:lnTo>
                  <a:pt x="722" y="194"/>
                </a:lnTo>
                <a:lnTo>
                  <a:pt x="722" y="218"/>
                </a:lnTo>
                <a:lnTo>
                  <a:pt x="724" y="244"/>
                </a:lnTo>
                <a:lnTo>
                  <a:pt x="728" y="270"/>
                </a:lnTo>
                <a:lnTo>
                  <a:pt x="734" y="296"/>
                </a:lnTo>
                <a:lnTo>
                  <a:pt x="734" y="296"/>
                </a:lnTo>
                <a:lnTo>
                  <a:pt x="758" y="374"/>
                </a:lnTo>
                <a:lnTo>
                  <a:pt x="764" y="402"/>
                </a:lnTo>
                <a:lnTo>
                  <a:pt x="764" y="416"/>
                </a:lnTo>
                <a:lnTo>
                  <a:pt x="764" y="426"/>
                </a:lnTo>
                <a:lnTo>
                  <a:pt x="760" y="436"/>
                </a:lnTo>
                <a:lnTo>
                  <a:pt x="756" y="446"/>
                </a:lnTo>
                <a:lnTo>
                  <a:pt x="748" y="458"/>
                </a:lnTo>
                <a:lnTo>
                  <a:pt x="738" y="468"/>
                </a:lnTo>
                <a:lnTo>
                  <a:pt x="724" y="478"/>
                </a:lnTo>
                <a:lnTo>
                  <a:pt x="708" y="490"/>
                </a:lnTo>
                <a:lnTo>
                  <a:pt x="668" y="518"/>
                </a:lnTo>
                <a:lnTo>
                  <a:pt x="668" y="518"/>
                </a:lnTo>
                <a:lnTo>
                  <a:pt x="654" y="524"/>
                </a:lnTo>
                <a:lnTo>
                  <a:pt x="640" y="528"/>
                </a:lnTo>
                <a:lnTo>
                  <a:pt x="626" y="532"/>
                </a:lnTo>
                <a:lnTo>
                  <a:pt x="610" y="536"/>
                </a:lnTo>
                <a:lnTo>
                  <a:pt x="592" y="536"/>
                </a:lnTo>
                <a:lnTo>
                  <a:pt x="574" y="536"/>
                </a:lnTo>
                <a:lnTo>
                  <a:pt x="536" y="534"/>
                </a:lnTo>
                <a:lnTo>
                  <a:pt x="494" y="526"/>
                </a:lnTo>
                <a:lnTo>
                  <a:pt x="452" y="516"/>
                </a:lnTo>
                <a:lnTo>
                  <a:pt x="408" y="504"/>
                </a:lnTo>
                <a:lnTo>
                  <a:pt x="364" y="488"/>
                </a:lnTo>
                <a:lnTo>
                  <a:pt x="320" y="472"/>
                </a:lnTo>
                <a:lnTo>
                  <a:pt x="278" y="454"/>
                </a:lnTo>
                <a:lnTo>
                  <a:pt x="202" y="420"/>
                </a:lnTo>
                <a:lnTo>
                  <a:pt x="140" y="388"/>
                </a:lnTo>
                <a:lnTo>
                  <a:pt x="98" y="366"/>
                </a:lnTo>
                <a:lnTo>
                  <a:pt x="98" y="366"/>
                </a:lnTo>
                <a:lnTo>
                  <a:pt x="84" y="422"/>
                </a:lnTo>
                <a:lnTo>
                  <a:pt x="72" y="472"/>
                </a:lnTo>
                <a:lnTo>
                  <a:pt x="64" y="518"/>
                </a:lnTo>
                <a:lnTo>
                  <a:pt x="60" y="566"/>
                </a:lnTo>
                <a:lnTo>
                  <a:pt x="58" y="620"/>
                </a:lnTo>
                <a:lnTo>
                  <a:pt x="62" y="678"/>
                </a:lnTo>
                <a:lnTo>
                  <a:pt x="68" y="748"/>
                </a:lnTo>
                <a:lnTo>
                  <a:pt x="80" y="832"/>
                </a:lnTo>
                <a:lnTo>
                  <a:pt x="80" y="832"/>
                </a:lnTo>
                <a:lnTo>
                  <a:pt x="90" y="874"/>
                </a:lnTo>
                <a:lnTo>
                  <a:pt x="100" y="906"/>
                </a:lnTo>
                <a:lnTo>
                  <a:pt x="106" y="920"/>
                </a:lnTo>
                <a:lnTo>
                  <a:pt x="114" y="932"/>
                </a:lnTo>
                <a:lnTo>
                  <a:pt x="120" y="942"/>
                </a:lnTo>
                <a:lnTo>
                  <a:pt x="128" y="950"/>
                </a:lnTo>
                <a:lnTo>
                  <a:pt x="136" y="958"/>
                </a:lnTo>
                <a:lnTo>
                  <a:pt x="144" y="962"/>
                </a:lnTo>
                <a:lnTo>
                  <a:pt x="162" y="970"/>
                </a:lnTo>
                <a:lnTo>
                  <a:pt x="178" y="974"/>
                </a:lnTo>
                <a:lnTo>
                  <a:pt x="196" y="974"/>
                </a:lnTo>
                <a:lnTo>
                  <a:pt x="212" y="970"/>
                </a:lnTo>
                <a:lnTo>
                  <a:pt x="228" y="964"/>
                </a:lnTo>
                <a:lnTo>
                  <a:pt x="242" y="958"/>
                </a:lnTo>
                <a:lnTo>
                  <a:pt x="256" y="950"/>
                </a:lnTo>
                <a:lnTo>
                  <a:pt x="274" y="938"/>
                </a:lnTo>
                <a:lnTo>
                  <a:pt x="280" y="932"/>
                </a:lnTo>
                <a:lnTo>
                  <a:pt x="280" y="932"/>
                </a:lnTo>
                <a:lnTo>
                  <a:pt x="302" y="934"/>
                </a:lnTo>
                <a:lnTo>
                  <a:pt x="320" y="938"/>
                </a:lnTo>
                <a:lnTo>
                  <a:pt x="336" y="944"/>
                </a:lnTo>
                <a:lnTo>
                  <a:pt x="350" y="952"/>
                </a:lnTo>
                <a:lnTo>
                  <a:pt x="362" y="960"/>
                </a:lnTo>
                <a:lnTo>
                  <a:pt x="374" y="970"/>
                </a:lnTo>
                <a:lnTo>
                  <a:pt x="384" y="978"/>
                </a:lnTo>
                <a:lnTo>
                  <a:pt x="392" y="988"/>
                </a:lnTo>
                <a:lnTo>
                  <a:pt x="404" y="1008"/>
                </a:lnTo>
                <a:lnTo>
                  <a:pt x="412" y="1024"/>
                </a:lnTo>
                <a:lnTo>
                  <a:pt x="416" y="1040"/>
                </a:lnTo>
                <a:lnTo>
                  <a:pt x="416" y="1040"/>
                </a:lnTo>
                <a:lnTo>
                  <a:pt x="418" y="1060"/>
                </a:lnTo>
                <a:lnTo>
                  <a:pt x="422" y="1116"/>
                </a:lnTo>
                <a:lnTo>
                  <a:pt x="424" y="1154"/>
                </a:lnTo>
                <a:lnTo>
                  <a:pt x="424" y="1194"/>
                </a:lnTo>
                <a:lnTo>
                  <a:pt x="422" y="1238"/>
                </a:lnTo>
                <a:lnTo>
                  <a:pt x="418" y="1282"/>
                </a:lnTo>
                <a:lnTo>
                  <a:pt x="414" y="1328"/>
                </a:lnTo>
                <a:lnTo>
                  <a:pt x="406" y="1370"/>
                </a:lnTo>
                <a:lnTo>
                  <a:pt x="394" y="1408"/>
                </a:lnTo>
                <a:lnTo>
                  <a:pt x="386" y="1426"/>
                </a:lnTo>
                <a:lnTo>
                  <a:pt x="378" y="1442"/>
                </a:lnTo>
                <a:lnTo>
                  <a:pt x="370" y="1458"/>
                </a:lnTo>
                <a:lnTo>
                  <a:pt x="360" y="1470"/>
                </a:lnTo>
                <a:lnTo>
                  <a:pt x="348" y="1482"/>
                </a:lnTo>
                <a:lnTo>
                  <a:pt x="334" y="1490"/>
                </a:lnTo>
                <a:lnTo>
                  <a:pt x="322" y="1496"/>
                </a:lnTo>
                <a:lnTo>
                  <a:pt x="306" y="1500"/>
                </a:lnTo>
                <a:lnTo>
                  <a:pt x="290" y="1502"/>
                </a:lnTo>
                <a:lnTo>
                  <a:pt x="272" y="1500"/>
                </a:lnTo>
                <a:lnTo>
                  <a:pt x="272" y="1500"/>
                </a:lnTo>
                <a:lnTo>
                  <a:pt x="236" y="1492"/>
                </a:lnTo>
                <a:lnTo>
                  <a:pt x="206" y="1484"/>
                </a:lnTo>
                <a:lnTo>
                  <a:pt x="178" y="1476"/>
                </a:lnTo>
                <a:lnTo>
                  <a:pt x="156" y="1466"/>
                </a:lnTo>
                <a:lnTo>
                  <a:pt x="120" y="1450"/>
                </a:lnTo>
                <a:lnTo>
                  <a:pt x="92" y="1434"/>
                </a:lnTo>
                <a:lnTo>
                  <a:pt x="82" y="1428"/>
                </a:lnTo>
                <a:lnTo>
                  <a:pt x="72" y="1424"/>
                </a:lnTo>
                <a:lnTo>
                  <a:pt x="62" y="1424"/>
                </a:lnTo>
                <a:lnTo>
                  <a:pt x="54" y="1424"/>
                </a:lnTo>
                <a:lnTo>
                  <a:pt x="46" y="1426"/>
                </a:lnTo>
                <a:lnTo>
                  <a:pt x="36" y="1432"/>
                </a:lnTo>
                <a:lnTo>
                  <a:pt x="26" y="1442"/>
                </a:lnTo>
                <a:lnTo>
                  <a:pt x="14" y="1456"/>
                </a:lnTo>
                <a:lnTo>
                  <a:pt x="14" y="1456"/>
                </a:lnTo>
                <a:lnTo>
                  <a:pt x="10" y="1464"/>
                </a:lnTo>
                <a:lnTo>
                  <a:pt x="6" y="1474"/>
                </a:lnTo>
                <a:lnTo>
                  <a:pt x="2" y="1488"/>
                </a:lnTo>
                <a:lnTo>
                  <a:pt x="2" y="1502"/>
                </a:lnTo>
                <a:lnTo>
                  <a:pt x="0" y="1536"/>
                </a:lnTo>
                <a:lnTo>
                  <a:pt x="4" y="1578"/>
                </a:lnTo>
                <a:lnTo>
                  <a:pt x="8" y="1624"/>
                </a:lnTo>
                <a:lnTo>
                  <a:pt x="16" y="1674"/>
                </a:lnTo>
                <a:lnTo>
                  <a:pt x="26" y="1724"/>
                </a:lnTo>
                <a:lnTo>
                  <a:pt x="38" y="1776"/>
                </a:lnTo>
                <a:lnTo>
                  <a:pt x="60" y="1874"/>
                </a:lnTo>
                <a:lnTo>
                  <a:pt x="82" y="1960"/>
                </a:lnTo>
                <a:lnTo>
                  <a:pt x="106" y="2040"/>
                </a:lnTo>
                <a:lnTo>
                  <a:pt x="116" y="2040"/>
                </a:lnTo>
                <a:lnTo>
                  <a:pt x="116" y="2040"/>
                </a:lnTo>
                <a:lnTo>
                  <a:pt x="134" y="2044"/>
                </a:lnTo>
                <a:lnTo>
                  <a:pt x="162" y="2044"/>
                </a:lnTo>
                <a:lnTo>
                  <a:pt x="246" y="2044"/>
                </a:lnTo>
                <a:lnTo>
                  <a:pt x="354" y="2042"/>
                </a:lnTo>
                <a:lnTo>
                  <a:pt x="414" y="2044"/>
                </a:lnTo>
                <a:lnTo>
                  <a:pt x="474" y="2048"/>
                </a:lnTo>
                <a:lnTo>
                  <a:pt x="474" y="2048"/>
                </a:lnTo>
                <a:lnTo>
                  <a:pt x="530" y="2052"/>
                </a:lnTo>
                <a:lnTo>
                  <a:pt x="576" y="2056"/>
                </a:lnTo>
                <a:lnTo>
                  <a:pt x="614" y="2062"/>
                </a:lnTo>
                <a:lnTo>
                  <a:pt x="646" y="2068"/>
                </a:lnTo>
                <a:lnTo>
                  <a:pt x="668" y="2076"/>
                </a:lnTo>
                <a:lnTo>
                  <a:pt x="684" y="2086"/>
                </a:lnTo>
                <a:lnTo>
                  <a:pt x="690" y="2092"/>
                </a:lnTo>
                <a:lnTo>
                  <a:pt x="696" y="2098"/>
                </a:lnTo>
                <a:lnTo>
                  <a:pt x="698" y="2104"/>
                </a:lnTo>
                <a:lnTo>
                  <a:pt x="700" y="2110"/>
                </a:lnTo>
                <a:lnTo>
                  <a:pt x="700" y="2110"/>
                </a:lnTo>
                <a:lnTo>
                  <a:pt x="700" y="2124"/>
                </a:lnTo>
                <a:lnTo>
                  <a:pt x="700" y="2140"/>
                </a:lnTo>
                <a:lnTo>
                  <a:pt x="696" y="2164"/>
                </a:lnTo>
                <a:lnTo>
                  <a:pt x="692" y="2194"/>
                </a:lnTo>
                <a:lnTo>
                  <a:pt x="684" y="2230"/>
                </a:lnTo>
                <a:lnTo>
                  <a:pt x="674" y="2272"/>
                </a:lnTo>
                <a:lnTo>
                  <a:pt x="658" y="2322"/>
                </a:lnTo>
                <a:lnTo>
                  <a:pt x="658" y="2322"/>
                </a:lnTo>
                <a:lnTo>
                  <a:pt x="650" y="2348"/>
                </a:lnTo>
                <a:lnTo>
                  <a:pt x="644" y="2372"/>
                </a:lnTo>
                <a:lnTo>
                  <a:pt x="640" y="2398"/>
                </a:lnTo>
                <a:lnTo>
                  <a:pt x="638" y="2424"/>
                </a:lnTo>
                <a:lnTo>
                  <a:pt x="640" y="2448"/>
                </a:lnTo>
                <a:lnTo>
                  <a:pt x="644" y="2470"/>
                </a:lnTo>
                <a:lnTo>
                  <a:pt x="650" y="2492"/>
                </a:lnTo>
                <a:lnTo>
                  <a:pt x="658" y="2512"/>
                </a:lnTo>
                <a:lnTo>
                  <a:pt x="672" y="2530"/>
                </a:lnTo>
                <a:lnTo>
                  <a:pt x="688" y="2548"/>
                </a:lnTo>
                <a:lnTo>
                  <a:pt x="706" y="2562"/>
                </a:lnTo>
                <a:lnTo>
                  <a:pt x="730" y="2576"/>
                </a:lnTo>
                <a:lnTo>
                  <a:pt x="756" y="2586"/>
                </a:lnTo>
                <a:lnTo>
                  <a:pt x="786" y="2594"/>
                </a:lnTo>
                <a:lnTo>
                  <a:pt x="822" y="2598"/>
                </a:lnTo>
                <a:lnTo>
                  <a:pt x="860" y="2600"/>
                </a:lnTo>
                <a:lnTo>
                  <a:pt x="860" y="2600"/>
                </a:lnTo>
                <a:lnTo>
                  <a:pt x="900" y="2598"/>
                </a:lnTo>
                <a:lnTo>
                  <a:pt x="934" y="2592"/>
                </a:lnTo>
                <a:lnTo>
                  <a:pt x="964" y="2584"/>
                </a:lnTo>
                <a:lnTo>
                  <a:pt x="988" y="2572"/>
                </a:lnTo>
                <a:lnTo>
                  <a:pt x="1010" y="2556"/>
                </a:lnTo>
                <a:lnTo>
                  <a:pt x="1028" y="2538"/>
                </a:lnTo>
                <a:lnTo>
                  <a:pt x="1044" y="2520"/>
                </a:lnTo>
                <a:lnTo>
                  <a:pt x="1054" y="2498"/>
                </a:lnTo>
                <a:lnTo>
                  <a:pt x="1062" y="2474"/>
                </a:lnTo>
                <a:lnTo>
                  <a:pt x="1068" y="2450"/>
                </a:lnTo>
                <a:lnTo>
                  <a:pt x="1070" y="2424"/>
                </a:lnTo>
                <a:lnTo>
                  <a:pt x="1072" y="2396"/>
                </a:lnTo>
                <a:lnTo>
                  <a:pt x="1070" y="2370"/>
                </a:lnTo>
                <a:lnTo>
                  <a:pt x="1066" y="2342"/>
                </a:lnTo>
                <a:lnTo>
                  <a:pt x="1062" y="2314"/>
                </a:lnTo>
                <a:lnTo>
                  <a:pt x="1056" y="2286"/>
                </a:lnTo>
                <a:lnTo>
                  <a:pt x="1056" y="2286"/>
                </a:lnTo>
                <a:lnTo>
                  <a:pt x="1042" y="2240"/>
                </a:lnTo>
                <a:lnTo>
                  <a:pt x="1030" y="2206"/>
                </a:lnTo>
                <a:lnTo>
                  <a:pt x="1020" y="2184"/>
                </a:lnTo>
                <a:lnTo>
                  <a:pt x="1014" y="2168"/>
                </a:lnTo>
                <a:lnTo>
                  <a:pt x="1014" y="2162"/>
                </a:lnTo>
                <a:lnTo>
                  <a:pt x="1012" y="2156"/>
                </a:lnTo>
                <a:lnTo>
                  <a:pt x="1014" y="2150"/>
                </a:lnTo>
                <a:lnTo>
                  <a:pt x="1016" y="2142"/>
                </a:lnTo>
                <a:lnTo>
                  <a:pt x="1028" y="2124"/>
                </a:lnTo>
                <a:lnTo>
                  <a:pt x="1046" y="2098"/>
                </a:lnTo>
                <a:lnTo>
                  <a:pt x="1046" y="2098"/>
                </a:lnTo>
                <a:lnTo>
                  <a:pt x="1054" y="2090"/>
                </a:lnTo>
                <a:lnTo>
                  <a:pt x="1066" y="2082"/>
                </a:lnTo>
                <a:lnTo>
                  <a:pt x="1082" y="2076"/>
                </a:lnTo>
                <a:lnTo>
                  <a:pt x="1102" y="2070"/>
                </a:lnTo>
                <a:lnTo>
                  <a:pt x="1148" y="2062"/>
                </a:lnTo>
                <a:lnTo>
                  <a:pt x="1202" y="2056"/>
                </a:lnTo>
                <a:lnTo>
                  <a:pt x="1262" y="2050"/>
                </a:lnTo>
                <a:lnTo>
                  <a:pt x="1322" y="2046"/>
                </a:lnTo>
                <a:lnTo>
                  <a:pt x="1432" y="2040"/>
                </a:lnTo>
                <a:lnTo>
                  <a:pt x="1732" y="2040"/>
                </a:lnTo>
                <a:lnTo>
                  <a:pt x="1732" y="2040"/>
                </a:lnTo>
                <a:lnTo>
                  <a:pt x="1736" y="1994"/>
                </a:lnTo>
                <a:lnTo>
                  <a:pt x="1738" y="1946"/>
                </a:lnTo>
                <a:lnTo>
                  <a:pt x="1740" y="1890"/>
                </a:lnTo>
                <a:lnTo>
                  <a:pt x="1740" y="1830"/>
                </a:lnTo>
                <a:lnTo>
                  <a:pt x="1738" y="1772"/>
                </a:lnTo>
                <a:lnTo>
                  <a:pt x="1734" y="1744"/>
                </a:lnTo>
                <a:lnTo>
                  <a:pt x="1732" y="1722"/>
                </a:lnTo>
                <a:lnTo>
                  <a:pt x="1726" y="1702"/>
                </a:lnTo>
                <a:lnTo>
                  <a:pt x="1722" y="1686"/>
                </a:lnTo>
                <a:lnTo>
                  <a:pt x="1722" y="1686"/>
                </a:lnTo>
                <a:lnTo>
                  <a:pt x="1714" y="1674"/>
                </a:lnTo>
                <a:lnTo>
                  <a:pt x="1704" y="1666"/>
                </a:lnTo>
                <a:lnTo>
                  <a:pt x="1692" y="1660"/>
                </a:lnTo>
                <a:lnTo>
                  <a:pt x="1678" y="1656"/>
                </a:lnTo>
                <a:lnTo>
                  <a:pt x="1662" y="1654"/>
                </a:lnTo>
                <a:lnTo>
                  <a:pt x="1646" y="1654"/>
                </a:lnTo>
                <a:lnTo>
                  <a:pt x="1610" y="1656"/>
                </a:lnTo>
                <a:lnTo>
                  <a:pt x="1572" y="1658"/>
                </a:lnTo>
                <a:lnTo>
                  <a:pt x="1552" y="1658"/>
                </a:lnTo>
                <a:lnTo>
                  <a:pt x="1534" y="1658"/>
                </a:lnTo>
                <a:lnTo>
                  <a:pt x="1516" y="1654"/>
                </a:lnTo>
                <a:lnTo>
                  <a:pt x="1500" y="1650"/>
                </a:lnTo>
                <a:lnTo>
                  <a:pt x="1484" y="1642"/>
                </a:lnTo>
                <a:lnTo>
                  <a:pt x="1470" y="1632"/>
                </a:lnTo>
                <a:lnTo>
                  <a:pt x="1470" y="1632"/>
                </a:lnTo>
                <a:lnTo>
                  <a:pt x="1454" y="1618"/>
                </a:lnTo>
                <a:lnTo>
                  <a:pt x="1438" y="1596"/>
                </a:lnTo>
                <a:lnTo>
                  <a:pt x="1430" y="1584"/>
                </a:lnTo>
                <a:lnTo>
                  <a:pt x="1422" y="1570"/>
                </a:lnTo>
                <a:lnTo>
                  <a:pt x="1416" y="1554"/>
                </a:lnTo>
                <a:lnTo>
                  <a:pt x="1410" y="1534"/>
                </a:lnTo>
                <a:lnTo>
                  <a:pt x="1406" y="1514"/>
                </a:lnTo>
                <a:lnTo>
                  <a:pt x="1402" y="1490"/>
                </a:lnTo>
                <a:lnTo>
                  <a:pt x="1400" y="1464"/>
                </a:lnTo>
                <a:lnTo>
                  <a:pt x="1402" y="1434"/>
                </a:lnTo>
                <a:lnTo>
                  <a:pt x="1404" y="1400"/>
                </a:lnTo>
                <a:lnTo>
                  <a:pt x="1408" y="1364"/>
                </a:lnTo>
                <a:lnTo>
                  <a:pt x="1416" y="1324"/>
                </a:lnTo>
                <a:lnTo>
                  <a:pt x="1426" y="1278"/>
                </a:lnTo>
                <a:lnTo>
                  <a:pt x="1426" y="1278"/>
                </a:lnTo>
                <a:lnTo>
                  <a:pt x="1438" y="1238"/>
                </a:lnTo>
                <a:lnTo>
                  <a:pt x="1444" y="1220"/>
                </a:lnTo>
                <a:lnTo>
                  <a:pt x="1452" y="1206"/>
                </a:lnTo>
                <a:lnTo>
                  <a:pt x="1460" y="1192"/>
                </a:lnTo>
                <a:lnTo>
                  <a:pt x="1468" y="1182"/>
                </a:lnTo>
                <a:lnTo>
                  <a:pt x="1476" y="1174"/>
                </a:lnTo>
                <a:lnTo>
                  <a:pt x="1484" y="1166"/>
                </a:lnTo>
                <a:lnTo>
                  <a:pt x="1492" y="1160"/>
                </a:lnTo>
                <a:lnTo>
                  <a:pt x="1502" y="1158"/>
                </a:lnTo>
                <a:lnTo>
                  <a:pt x="1512" y="1156"/>
                </a:lnTo>
                <a:lnTo>
                  <a:pt x="1520" y="1154"/>
                </a:lnTo>
                <a:lnTo>
                  <a:pt x="1540" y="1156"/>
                </a:lnTo>
                <a:lnTo>
                  <a:pt x="1562" y="1162"/>
                </a:lnTo>
                <a:lnTo>
                  <a:pt x="1584" y="1172"/>
                </a:lnTo>
                <a:lnTo>
                  <a:pt x="1606" y="1184"/>
                </a:lnTo>
                <a:lnTo>
                  <a:pt x="1650" y="1210"/>
                </a:lnTo>
                <a:lnTo>
                  <a:pt x="1674" y="1224"/>
                </a:lnTo>
                <a:lnTo>
                  <a:pt x="1698" y="1236"/>
                </a:lnTo>
                <a:lnTo>
                  <a:pt x="1720" y="1246"/>
                </a:lnTo>
                <a:lnTo>
                  <a:pt x="1744" y="1252"/>
                </a:lnTo>
                <a:lnTo>
                  <a:pt x="1744" y="1252"/>
                </a:lnTo>
                <a:lnTo>
                  <a:pt x="1756" y="1254"/>
                </a:lnTo>
                <a:lnTo>
                  <a:pt x="1766" y="1254"/>
                </a:lnTo>
                <a:lnTo>
                  <a:pt x="1776" y="1252"/>
                </a:lnTo>
                <a:lnTo>
                  <a:pt x="1786" y="1248"/>
                </a:lnTo>
                <a:lnTo>
                  <a:pt x="1796" y="1244"/>
                </a:lnTo>
                <a:lnTo>
                  <a:pt x="1806" y="1238"/>
                </a:lnTo>
                <a:lnTo>
                  <a:pt x="1824" y="1222"/>
                </a:lnTo>
                <a:lnTo>
                  <a:pt x="1840" y="1200"/>
                </a:lnTo>
                <a:lnTo>
                  <a:pt x="1854" y="1176"/>
                </a:lnTo>
                <a:lnTo>
                  <a:pt x="1866" y="1148"/>
                </a:lnTo>
                <a:lnTo>
                  <a:pt x="1878" y="1120"/>
                </a:lnTo>
                <a:lnTo>
                  <a:pt x="1888" y="1088"/>
                </a:lnTo>
                <a:lnTo>
                  <a:pt x="1896" y="1056"/>
                </a:lnTo>
                <a:lnTo>
                  <a:pt x="1902" y="1022"/>
                </a:lnTo>
                <a:lnTo>
                  <a:pt x="1906" y="990"/>
                </a:lnTo>
                <a:lnTo>
                  <a:pt x="1910" y="960"/>
                </a:lnTo>
                <a:lnTo>
                  <a:pt x="1912" y="930"/>
                </a:lnTo>
                <a:lnTo>
                  <a:pt x="1912" y="904"/>
                </a:lnTo>
                <a:lnTo>
                  <a:pt x="1912" y="880"/>
                </a:lnTo>
                <a:lnTo>
                  <a:pt x="1912" y="880"/>
                </a:lnTo>
                <a:close/>
              </a:path>
            </a:pathLst>
          </a:custGeom>
          <a:solidFill>
            <a:schemeClr val="accent5">
              <a:lumMod val="50000"/>
            </a:schemeClr>
          </a:solidFill>
          <a:ln w="6350" cap="flat" cmpd="sng" algn="ctr">
            <a:noFill/>
            <a:prstDash val="solid"/>
            <a:miter lim="800000"/>
            <a:headEnd type="none" w="med" len="med"/>
            <a:tailEnd type="none" w="med" len="med"/>
          </a:ln>
        </p:spPr>
        <p:txBody>
          <a:bodyPr lIns="0" tIns="18288" rIns="0" bIns="18288" anchor="ctr" anchorCtr="1">
            <a:normAutofit/>
          </a:bodyPr>
          <a:lstStyle/>
          <a:p>
            <a:pPr algn="ctr">
              <a:lnSpc>
                <a:spcPct val="85000"/>
              </a:lnSpc>
              <a:spcBef>
                <a:spcPct val="20000"/>
              </a:spcBef>
            </a:pPr>
            <a:endParaRPr lang="en-US" sz="1100" b="1" dirty="0"/>
          </a:p>
        </p:txBody>
      </p:sp>
      <p:sp>
        <p:nvSpPr>
          <p:cNvPr id="80" name="Text Placeholder 79">
            <a:extLst>
              <a:ext uri="{FF2B5EF4-FFF2-40B4-BE49-F238E27FC236}">
                <a16:creationId xmlns:a16="http://schemas.microsoft.com/office/drawing/2014/main" id="{371E296E-8C00-074C-AEBD-07F1B01D9F01}"/>
              </a:ext>
            </a:extLst>
          </p:cNvPr>
          <p:cNvSpPr>
            <a:spLocks noGrp="1"/>
          </p:cNvSpPr>
          <p:nvPr>
            <p:ph type="body" sz="quarter" idx="18"/>
          </p:nvPr>
        </p:nvSpPr>
        <p:spPr>
          <a:xfrm>
            <a:off x="7679070" y="531239"/>
            <a:ext cx="1430381" cy="556783"/>
          </a:xfrm>
          <a:ln>
            <a:noFill/>
          </a:ln>
        </p:spPr>
        <p:txBody>
          <a:bodyPr/>
          <a:lstStyle/>
          <a:p>
            <a:r>
              <a:rPr lang="en-US" dirty="0"/>
              <a:t>Review other Relevant Data</a:t>
            </a:r>
          </a:p>
        </p:txBody>
      </p:sp>
      <p:sp>
        <p:nvSpPr>
          <p:cNvPr id="76" name="Text Placeholder 75">
            <a:extLst>
              <a:ext uri="{FF2B5EF4-FFF2-40B4-BE49-F238E27FC236}">
                <a16:creationId xmlns:a16="http://schemas.microsoft.com/office/drawing/2014/main" id="{744DBDBE-E6B3-504C-B962-7149EA77B407}"/>
              </a:ext>
            </a:extLst>
          </p:cNvPr>
          <p:cNvSpPr>
            <a:spLocks noGrp="1"/>
          </p:cNvSpPr>
          <p:nvPr>
            <p:ph type="body" sz="quarter" idx="14"/>
          </p:nvPr>
        </p:nvSpPr>
        <p:spPr>
          <a:xfrm>
            <a:off x="4344850" y="413213"/>
            <a:ext cx="2102640" cy="787470"/>
          </a:xfrm>
          <a:ln>
            <a:noFill/>
          </a:ln>
        </p:spPr>
        <p:txBody>
          <a:bodyPr/>
          <a:lstStyle/>
          <a:p>
            <a:r>
              <a:rPr lang="en-US" dirty="0"/>
              <a:t>Select English/ESL and Mathematics/</a:t>
            </a:r>
          </a:p>
          <a:p>
            <a:r>
              <a:rPr lang="en-US" dirty="0"/>
              <a:t>Quantitative Reasoning Pathways</a:t>
            </a:r>
          </a:p>
        </p:txBody>
      </p:sp>
      <p:sp>
        <p:nvSpPr>
          <p:cNvPr id="74" name="Text Placeholder 73">
            <a:extLst>
              <a:ext uri="{FF2B5EF4-FFF2-40B4-BE49-F238E27FC236}">
                <a16:creationId xmlns:a16="http://schemas.microsoft.com/office/drawing/2014/main" id="{7EA7DCC4-EEDE-0940-9274-4B6271A4F3FE}"/>
              </a:ext>
            </a:extLst>
          </p:cNvPr>
          <p:cNvSpPr>
            <a:spLocks noGrp="1"/>
          </p:cNvSpPr>
          <p:nvPr>
            <p:ph type="body" sz="quarter" idx="12"/>
          </p:nvPr>
        </p:nvSpPr>
        <p:spPr>
          <a:xfrm>
            <a:off x="6416166" y="330168"/>
            <a:ext cx="1472743" cy="1001626"/>
          </a:xfrm>
          <a:ln>
            <a:noFill/>
          </a:ln>
        </p:spPr>
        <p:txBody>
          <a:bodyPr/>
          <a:lstStyle/>
          <a:p>
            <a:r>
              <a:rPr lang="en-US" dirty="0"/>
              <a:t>Identify appropriate General Education (GE)</a:t>
            </a:r>
          </a:p>
        </p:txBody>
      </p:sp>
      <p:sp>
        <p:nvSpPr>
          <p:cNvPr id="4" name="Freeform 18" descr="Icon of flow chart"/>
          <p:cNvSpPr>
            <a:spLocks/>
          </p:cNvSpPr>
          <p:nvPr/>
        </p:nvSpPr>
        <p:spPr bwMode="auto">
          <a:xfrm>
            <a:off x="8232922" y="1749610"/>
            <a:ext cx="706340" cy="597062"/>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2">
              <a:lumMod val="50000"/>
            </a:schemeClr>
          </a:solidFill>
          <a:ln w="6350" cap="flat" cmpd="sng" algn="ctr">
            <a:noFill/>
            <a:prstDash val="solid"/>
            <a:miter lim="800000"/>
            <a:headEnd type="none" w="med" len="med"/>
            <a:tailEnd type="none" w="med" len="med"/>
          </a:ln>
        </p:spPr>
        <p:txBody>
          <a:bodyPr lIns="0" tIns="18288" rIns="0" bIns="18288" anchor="ctr" anchorCtr="1">
            <a:normAutofit/>
          </a:bodyPr>
          <a:lstStyle/>
          <a:p>
            <a:pPr algn="ctr">
              <a:lnSpc>
                <a:spcPct val="85000"/>
              </a:lnSpc>
              <a:spcBef>
                <a:spcPct val="20000"/>
              </a:spcBef>
            </a:pPr>
            <a:endParaRPr lang="en-US" sz="1400" b="1" dirty="0"/>
          </a:p>
        </p:txBody>
      </p:sp>
      <p:sp>
        <p:nvSpPr>
          <p:cNvPr id="73" name="Text Placeholder 72">
            <a:extLst>
              <a:ext uri="{FF2B5EF4-FFF2-40B4-BE49-F238E27FC236}">
                <a16:creationId xmlns:a16="http://schemas.microsoft.com/office/drawing/2014/main" id="{68E91624-54FC-564A-8F24-C7AE84D6BA7C}"/>
              </a:ext>
            </a:extLst>
          </p:cNvPr>
          <p:cNvSpPr>
            <a:spLocks noGrp="1"/>
          </p:cNvSpPr>
          <p:nvPr>
            <p:ph type="body" sz="quarter" idx="11"/>
          </p:nvPr>
        </p:nvSpPr>
        <p:spPr/>
        <p:txBody>
          <a:bodyPr/>
          <a:lstStyle/>
          <a:p>
            <a:r>
              <a:rPr lang="en-US" dirty="0"/>
              <a:t> </a:t>
            </a:r>
          </a:p>
        </p:txBody>
      </p:sp>
      <p:sp>
        <p:nvSpPr>
          <p:cNvPr id="72" name="Text Placeholder 71">
            <a:extLst>
              <a:ext uri="{FF2B5EF4-FFF2-40B4-BE49-F238E27FC236}">
                <a16:creationId xmlns:a16="http://schemas.microsoft.com/office/drawing/2014/main" id="{E5A71DE6-952D-094A-A819-E62CFD08A1A2}"/>
              </a:ext>
            </a:extLst>
          </p:cNvPr>
          <p:cNvSpPr>
            <a:spLocks noGrp="1"/>
          </p:cNvSpPr>
          <p:nvPr>
            <p:ph type="body" sz="quarter" idx="10"/>
          </p:nvPr>
        </p:nvSpPr>
        <p:spPr>
          <a:xfrm>
            <a:off x="3017096" y="394597"/>
            <a:ext cx="1206530" cy="759365"/>
          </a:xfrm>
          <a:ln>
            <a:noFill/>
          </a:ln>
        </p:spPr>
        <p:txBody>
          <a:bodyPr/>
          <a:lstStyle/>
          <a:p>
            <a:r>
              <a:rPr lang="en-US" dirty="0"/>
              <a:t>Clarify your educational goal</a:t>
            </a:r>
          </a:p>
        </p:txBody>
      </p:sp>
      <p:sp>
        <p:nvSpPr>
          <p:cNvPr id="2" name="TextBox 1"/>
          <p:cNvSpPr txBox="1"/>
          <p:nvPr/>
        </p:nvSpPr>
        <p:spPr>
          <a:xfrm>
            <a:off x="6484746" y="3059788"/>
            <a:ext cx="1019432" cy="3970318"/>
          </a:xfrm>
          <a:prstGeom prst="rect">
            <a:avLst/>
          </a:prstGeom>
          <a:noFill/>
        </p:spPr>
        <p:txBody>
          <a:bodyPr wrap="square" rtlCol="0">
            <a:spAutoFit/>
          </a:bodyPr>
          <a:lstStyle/>
          <a:p>
            <a:pPr marL="171450" indent="-171450">
              <a:buFont typeface="Wingdings" panose="05000000000000000000" pitchFamily="2" charset="2"/>
              <a:buChar char="Ø"/>
            </a:pPr>
            <a:r>
              <a:rPr lang="en-US" sz="1200" dirty="0">
                <a:solidFill>
                  <a:schemeClr val="bg1"/>
                </a:solidFill>
              </a:rPr>
              <a:t> Transfer to CSU or private college – CSU breadth</a:t>
            </a:r>
          </a:p>
          <a:p>
            <a:pPr marL="171450" indent="-171450">
              <a:buFont typeface="Wingdings" panose="05000000000000000000" pitchFamily="2" charset="2"/>
              <a:buChar char="Ø"/>
            </a:pPr>
            <a:endParaRPr lang="en-US" sz="1200" dirty="0">
              <a:solidFill>
                <a:schemeClr val="bg1"/>
              </a:solidFill>
            </a:endParaRPr>
          </a:p>
          <a:p>
            <a:pPr marL="171450" indent="-171450">
              <a:buFont typeface="Wingdings" panose="05000000000000000000" pitchFamily="2" charset="2"/>
              <a:buChar char="Ø"/>
            </a:pPr>
            <a:r>
              <a:rPr lang="en-US" sz="1200" dirty="0">
                <a:solidFill>
                  <a:schemeClr val="bg1"/>
                </a:solidFill>
              </a:rPr>
              <a:t> Transfer to UC - IGETC</a:t>
            </a:r>
          </a:p>
          <a:p>
            <a:pPr marL="171450" indent="-171450">
              <a:buFont typeface="Wingdings" panose="05000000000000000000" pitchFamily="2" charset="2"/>
              <a:buChar char="Ø"/>
            </a:pPr>
            <a:endParaRPr lang="en-US" sz="1200" dirty="0">
              <a:solidFill>
                <a:schemeClr val="bg1"/>
              </a:solidFill>
            </a:endParaRPr>
          </a:p>
          <a:p>
            <a:pPr marL="171450" indent="-171450">
              <a:buFont typeface="Wingdings" panose="05000000000000000000" pitchFamily="2" charset="2"/>
              <a:buChar char="Ø"/>
            </a:pPr>
            <a:r>
              <a:rPr lang="en-US" sz="1200" dirty="0">
                <a:solidFill>
                  <a:schemeClr val="bg1"/>
                </a:solidFill>
              </a:rPr>
              <a:t> No transfer local degree or certificate – local GE</a:t>
            </a:r>
          </a:p>
          <a:p>
            <a:pPr marL="171450" indent="-171450">
              <a:buFont typeface="Wingdings" panose="05000000000000000000" pitchFamily="2" charset="2"/>
              <a:buChar char="Ø"/>
            </a:pPr>
            <a:endParaRPr lang="en-US" sz="1200" dirty="0">
              <a:solidFill>
                <a:schemeClr val="bg1"/>
              </a:solidFill>
            </a:endParaRPr>
          </a:p>
          <a:p>
            <a:pPr marL="171450" indent="-171450">
              <a:buFont typeface="Wingdings" panose="05000000000000000000" pitchFamily="2" charset="2"/>
              <a:buChar char="Ø"/>
            </a:pPr>
            <a:r>
              <a:rPr lang="en-US" sz="1200" dirty="0">
                <a:solidFill>
                  <a:schemeClr val="bg1"/>
                </a:solidFill>
              </a:rPr>
              <a:t>No GE requirements</a:t>
            </a:r>
          </a:p>
        </p:txBody>
      </p:sp>
      <p:pic>
        <p:nvPicPr>
          <p:cNvPr id="1027" name="Picture 3" descr="C:\Users\Janet\AppData\Local\Microsoft\Windows\INetCache\IE\J38KXPRD\1024px-N_math_physics.svg[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08231" y="1491338"/>
            <a:ext cx="575878" cy="7678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net\AppData\Local\Microsoft\Windows\INetCache\IE\PV0GH572\DIL%20Framework%20-%20iStock_000018373461[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74640" y="1664957"/>
            <a:ext cx="597872" cy="648601"/>
          </a:xfrm>
          <a:prstGeom prst="rect">
            <a:avLst/>
          </a:prstGeom>
          <a:noFill/>
          <a:extLst>
            <a:ext uri="{909E8E84-426E-40DD-AFC4-6F175D3DCCD1}">
              <a14:hiddenFill xmlns:a14="http://schemas.microsoft.com/office/drawing/2010/main">
                <a:solidFill>
                  <a:srgbClr val="FFFFFF"/>
                </a:solidFill>
              </a14:hiddenFill>
            </a:ext>
          </a:extLst>
        </p:spPr>
      </p:pic>
      <p:sp>
        <p:nvSpPr>
          <p:cNvPr id="35" name="Text Placeholder 84">
            <a:extLst>
              <a:ext uri="{FF2B5EF4-FFF2-40B4-BE49-F238E27FC236}">
                <a16:creationId xmlns:a16="http://schemas.microsoft.com/office/drawing/2014/main" id="{868BBA64-D0CD-2640-9E68-1884D18A5E16}"/>
              </a:ext>
            </a:extLst>
          </p:cNvPr>
          <p:cNvSpPr>
            <a:spLocks noGrp="1"/>
          </p:cNvSpPr>
          <p:nvPr>
            <p:ph type="body" sz="quarter" idx="23"/>
          </p:nvPr>
        </p:nvSpPr>
        <p:spPr>
          <a:xfrm>
            <a:off x="4605980" y="2783496"/>
            <a:ext cx="1702144" cy="3624649"/>
          </a:xfrm>
        </p:spPr>
        <p:txBody>
          <a:bodyPr>
            <a:noAutofit/>
          </a:bodyPr>
          <a:lstStyle/>
          <a:p>
            <a:pPr marL="0" indent="0">
              <a:buNone/>
            </a:pPr>
            <a:r>
              <a:rPr lang="en-US" sz="1200" b="1" dirty="0"/>
              <a:t>English </a:t>
            </a:r>
          </a:p>
          <a:p>
            <a:pPr marL="0" indent="0">
              <a:buNone/>
            </a:pPr>
            <a:r>
              <a:rPr lang="en-US" sz="1200" b="1" dirty="0"/>
              <a:t>English as a Second Language (ESL)</a:t>
            </a:r>
          </a:p>
          <a:p>
            <a:pPr marL="0" indent="0">
              <a:buNone/>
            </a:pPr>
            <a:r>
              <a:rPr lang="en-US" sz="1200" b="1" dirty="0"/>
              <a:t>Mathematics/Quantitative Reasoning by major</a:t>
            </a:r>
          </a:p>
          <a:p>
            <a:r>
              <a:rPr lang="en-US" sz="1200" dirty="0"/>
              <a:t>STEM calculus </a:t>
            </a:r>
          </a:p>
          <a:p>
            <a:r>
              <a:rPr lang="en-US" sz="1200" dirty="0"/>
              <a:t>Business </a:t>
            </a:r>
          </a:p>
          <a:p>
            <a:r>
              <a:rPr lang="en-US" sz="1200" dirty="0"/>
              <a:t>Education </a:t>
            </a:r>
          </a:p>
          <a:p>
            <a:r>
              <a:rPr lang="en-US" sz="1200" dirty="0"/>
              <a:t>Statistics </a:t>
            </a:r>
          </a:p>
          <a:p>
            <a:r>
              <a:rPr lang="en-US" sz="1200" dirty="0"/>
              <a:t>Career Technical</a:t>
            </a:r>
          </a:p>
        </p:txBody>
      </p:sp>
      <p:pic>
        <p:nvPicPr>
          <p:cNvPr id="1033" name="Picture 9" descr="C:\Users\Janet\AppData\Local\Microsoft\Windows\INetCache\IE\WTVA0MA0\Gradebook_Module.[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76621" y="1491338"/>
            <a:ext cx="818939" cy="1062606"/>
          </a:xfrm>
          <a:prstGeom prst="rect">
            <a:avLst/>
          </a:prstGeom>
          <a:noFill/>
          <a:extLst>
            <a:ext uri="{909E8E84-426E-40DD-AFC4-6F175D3DCCD1}">
              <a14:hiddenFill xmlns:a14="http://schemas.microsoft.com/office/drawing/2010/main">
                <a:solidFill>
                  <a:srgbClr val="FFFFFF"/>
                </a:solidFill>
              </a14:hiddenFill>
            </a:ext>
          </a:extLst>
        </p:spPr>
      </p:pic>
      <p:sp>
        <p:nvSpPr>
          <p:cNvPr id="42" name="Text Placeholder 84">
            <a:extLst>
              <a:ext uri="{FF2B5EF4-FFF2-40B4-BE49-F238E27FC236}">
                <a16:creationId xmlns:a16="http://schemas.microsoft.com/office/drawing/2014/main" id="{868BBA64-D0CD-2640-9E68-1884D18A5E16}"/>
              </a:ext>
            </a:extLst>
          </p:cNvPr>
          <p:cNvSpPr>
            <a:spLocks noGrp="1"/>
          </p:cNvSpPr>
          <p:nvPr>
            <p:ph type="body" sz="quarter" idx="23"/>
          </p:nvPr>
        </p:nvSpPr>
        <p:spPr>
          <a:xfrm>
            <a:off x="7704438" y="2792951"/>
            <a:ext cx="1419357" cy="3498969"/>
          </a:xfrm>
        </p:spPr>
        <p:txBody>
          <a:bodyPr>
            <a:noAutofit/>
          </a:bodyPr>
          <a:lstStyle/>
          <a:p>
            <a:pPr>
              <a:buFont typeface="Wingdings" panose="05000000000000000000" pitchFamily="2" charset="2"/>
              <a:buChar char="ü"/>
            </a:pPr>
            <a:r>
              <a:rPr lang="en-US" sz="1200" dirty="0"/>
              <a:t>High School GPA</a:t>
            </a:r>
          </a:p>
          <a:p>
            <a:pPr>
              <a:buFont typeface="Wingdings" panose="05000000000000000000" pitchFamily="2" charset="2"/>
              <a:buChar char="ü"/>
            </a:pPr>
            <a:r>
              <a:rPr lang="en-US" sz="1200" dirty="0"/>
              <a:t>High School Courses &amp; other curriculum</a:t>
            </a:r>
          </a:p>
          <a:p>
            <a:pPr>
              <a:buFont typeface="Wingdings" panose="05000000000000000000" pitchFamily="2" charset="2"/>
              <a:buChar char="ü"/>
            </a:pPr>
            <a:r>
              <a:rPr lang="en-US" sz="1200" dirty="0"/>
              <a:t>test scores e.g. AP, SAT </a:t>
            </a:r>
          </a:p>
          <a:p>
            <a:pPr>
              <a:buFont typeface="Wingdings" panose="05000000000000000000" pitchFamily="2" charset="2"/>
              <a:buChar char="ü"/>
            </a:pPr>
            <a:r>
              <a:rPr lang="en-US" sz="1200" dirty="0"/>
              <a:t>CLEP test results</a:t>
            </a:r>
          </a:p>
          <a:p>
            <a:pPr>
              <a:buFont typeface="Wingdings" panose="05000000000000000000" pitchFamily="2" charset="2"/>
              <a:buChar char="ü"/>
            </a:pPr>
            <a:r>
              <a:rPr lang="en-US" sz="1200" dirty="0"/>
              <a:t>Employment experience</a:t>
            </a:r>
          </a:p>
          <a:p>
            <a:pPr>
              <a:buFont typeface="Wingdings" panose="05000000000000000000" pitchFamily="2" charset="2"/>
              <a:buChar char="ü"/>
            </a:pPr>
            <a:r>
              <a:rPr lang="en-US" sz="1200" dirty="0"/>
              <a:t>Military Experience</a:t>
            </a:r>
          </a:p>
          <a:p>
            <a:pPr>
              <a:buFont typeface="Wingdings" panose="05000000000000000000" pitchFamily="2" charset="2"/>
              <a:buChar char="ü"/>
            </a:pPr>
            <a:r>
              <a:rPr lang="en-US" sz="1200" dirty="0"/>
              <a:t>Time available for classwork &amp; support</a:t>
            </a:r>
          </a:p>
          <a:p>
            <a:pPr>
              <a:buFont typeface="Wingdings" panose="05000000000000000000" pitchFamily="2" charset="2"/>
              <a:buChar char="ü"/>
            </a:pPr>
            <a:r>
              <a:rPr lang="en-US" sz="1200" dirty="0"/>
              <a:t>Financial needs</a:t>
            </a:r>
          </a:p>
          <a:p>
            <a:pPr>
              <a:buFont typeface="Wingdings" panose="05000000000000000000" pitchFamily="2" charset="2"/>
              <a:buChar char="Ø"/>
            </a:pPr>
            <a:r>
              <a:rPr lang="en-US" sz="1200" dirty="0"/>
              <a:t>See default placement using high school GPA</a:t>
            </a:r>
          </a:p>
        </p:txBody>
      </p:sp>
      <p:sp>
        <p:nvSpPr>
          <p:cNvPr id="6" name="Right Arrow 5"/>
          <p:cNvSpPr/>
          <p:nvPr/>
        </p:nvSpPr>
        <p:spPr>
          <a:xfrm>
            <a:off x="1198605" y="1928693"/>
            <a:ext cx="407774" cy="2388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Arrow 47"/>
          <p:cNvSpPr/>
          <p:nvPr/>
        </p:nvSpPr>
        <p:spPr>
          <a:xfrm>
            <a:off x="7643344" y="1938651"/>
            <a:ext cx="407774" cy="2388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ight Arrow 48"/>
          <p:cNvSpPr/>
          <p:nvPr/>
        </p:nvSpPr>
        <p:spPr>
          <a:xfrm>
            <a:off x="6008392" y="1921138"/>
            <a:ext cx="407774" cy="2388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Arrow 50"/>
          <p:cNvSpPr/>
          <p:nvPr/>
        </p:nvSpPr>
        <p:spPr>
          <a:xfrm>
            <a:off x="4402094" y="1928693"/>
            <a:ext cx="407774" cy="2388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ight Arrow 51"/>
          <p:cNvSpPr/>
          <p:nvPr/>
        </p:nvSpPr>
        <p:spPr>
          <a:xfrm>
            <a:off x="2813209" y="1926631"/>
            <a:ext cx="407774" cy="2388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6929" y="1625601"/>
            <a:ext cx="74890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5924" y="357222"/>
            <a:ext cx="1266568" cy="646331"/>
          </a:xfrm>
          <a:prstGeom prst="rect">
            <a:avLst/>
          </a:prstGeom>
          <a:noFill/>
        </p:spPr>
        <p:txBody>
          <a:bodyPr wrap="square" rtlCol="0">
            <a:spAutoFit/>
          </a:bodyPr>
          <a:lstStyle/>
          <a:p>
            <a:r>
              <a:rPr lang="en-US" dirty="0"/>
              <a:t>Career Counseling</a:t>
            </a:r>
          </a:p>
        </p:txBody>
      </p:sp>
      <p:sp>
        <p:nvSpPr>
          <p:cNvPr id="5" name="TextBox 4"/>
          <p:cNvSpPr txBox="1"/>
          <p:nvPr/>
        </p:nvSpPr>
        <p:spPr>
          <a:xfrm>
            <a:off x="1606378" y="267001"/>
            <a:ext cx="1539664" cy="923330"/>
          </a:xfrm>
          <a:prstGeom prst="rect">
            <a:avLst/>
          </a:prstGeom>
          <a:noFill/>
        </p:spPr>
        <p:txBody>
          <a:bodyPr wrap="square" rtlCol="0">
            <a:spAutoFit/>
          </a:bodyPr>
          <a:lstStyle/>
          <a:p>
            <a:r>
              <a:rPr lang="en-US" dirty="0"/>
              <a:t>Select a Metamajor and/or major</a:t>
            </a:r>
          </a:p>
        </p:txBody>
      </p:sp>
      <p:pic>
        <p:nvPicPr>
          <p:cNvPr id="33" name="Picture 32" descr="C:\Users\Janet\AppData\Local\Microsoft\Windows\INetCache\IE\WTVA0MA0\college-degree-and-graduation-hat-300x300[1].jpg"/>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9743" y="1596191"/>
            <a:ext cx="688310" cy="820952"/>
          </a:xfrm>
          <a:prstGeom prst="rect">
            <a:avLst/>
          </a:prstGeom>
          <a:noFill/>
          <a:ln>
            <a:noFill/>
          </a:ln>
        </p:spPr>
      </p:pic>
      <p:sp>
        <p:nvSpPr>
          <p:cNvPr id="8" name="TextBox 7"/>
          <p:cNvSpPr txBox="1"/>
          <p:nvPr/>
        </p:nvSpPr>
        <p:spPr>
          <a:xfrm>
            <a:off x="186928" y="2842054"/>
            <a:ext cx="1135245" cy="4970591"/>
          </a:xfrm>
          <a:prstGeom prst="rect">
            <a:avLst/>
          </a:prstGeom>
          <a:noFill/>
          <a:ln>
            <a:noFill/>
          </a:ln>
        </p:spPr>
        <p:txBody>
          <a:bodyPr wrap="square" rtlCol="0">
            <a:spAutoFit/>
          </a:bodyPr>
          <a:lstStyle/>
          <a:p>
            <a:pPr marL="285750" indent="-285750">
              <a:spcAft>
                <a:spcPts val="600"/>
              </a:spcAft>
              <a:buFont typeface="Arial" panose="020B0604020202020204" pitchFamily="34" charset="0"/>
              <a:buChar char="•"/>
            </a:pPr>
            <a:r>
              <a:rPr lang="en-US" sz="1200" dirty="0">
                <a:solidFill>
                  <a:schemeClr val="bg1"/>
                </a:solidFill>
              </a:rPr>
              <a:t>Interests</a:t>
            </a:r>
          </a:p>
          <a:p>
            <a:pPr marL="285750" indent="-285750">
              <a:spcAft>
                <a:spcPts val="600"/>
              </a:spcAft>
              <a:buFont typeface="Arial" panose="020B0604020202020204" pitchFamily="34" charset="0"/>
              <a:buChar char="•"/>
            </a:pPr>
            <a:r>
              <a:rPr lang="en-US" sz="1200" dirty="0">
                <a:solidFill>
                  <a:schemeClr val="bg1"/>
                </a:solidFill>
              </a:rPr>
              <a:t>Wages</a:t>
            </a:r>
          </a:p>
          <a:p>
            <a:pPr marL="285750" indent="-285750">
              <a:spcAft>
                <a:spcPts val="600"/>
              </a:spcAft>
              <a:buFont typeface="Arial" panose="020B0604020202020204" pitchFamily="34" charset="0"/>
              <a:buChar char="•"/>
            </a:pPr>
            <a:r>
              <a:rPr lang="en-US" sz="1200" dirty="0">
                <a:solidFill>
                  <a:schemeClr val="bg1"/>
                </a:solidFill>
              </a:rPr>
              <a:t>Benefits</a:t>
            </a:r>
          </a:p>
          <a:p>
            <a:pPr marL="285750" indent="-285750">
              <a:spcAft>
                <a:spcPts val="600"/>
              </a:spcAft>
              <a:buFont typeface="Arial" panose="020B0604020202020204" pitchFamily="34" charset="0"/>
              <a:buChar char="•"/>
            </a:pPr>
            <a:r>
              <a:rPr lang="en-US" sz="1200" dirty="0">
                <a:solidFill>
                  <a:schemeClr val="bg1"/>
                </a:solidFill>
              </a:rPr>
              <a:t>Skills</a:t>
            </a:r>
          </a:p>
          <a:p>
            <a:pPr marL="285750" indent="-285750">
              <a:spcAft>
                <a:spcPts val="600"/>
              </a:spcAft>
              <a:buFont typeface="Arial" panose="020B0604020202020204" pitchFamily="34" charset="0"/>
              <a:buChar char="•"/>
            </a:pPr>
            <a:r>
              <a:rPr lang="en-US" sz="1200" dirty="0">
                <a:solidFill>
                  <a:schemeClr val="bg1"/>
                </a:solidFill>
              </a:rPr>
              <a:t>Long term plans</a:t>
            </a:r>
          </a:p>
          <a:p>
            <a:pPr marL="285750" indent="-285750">
              <a:spcAft>
                <a:spcPts val="600"/>
              </a:spcAft>
              <a:buFont typeface="Arial" panose="020B0604020202020204" pitchFamily="34" charset="0"/>
              <a:buChar char="•"/>
            </a:pPr>
            <a:r>
              <a:rPr lang="en-US" sz="1200" dirty="0">
                <a:solidFill>
                  <a:schemeClr val="bg1"/>
                </a:solidFill>
              </a:rPr>
              <a:t>Life values</a:t>
            </a:r>
          </a:p>
          <a:p>
            <a:pPr marL="285750" indent="-285750">
              <a:spcAft>
                <a:spcPts val="600"/>
              </a:spcAft>
              <a:buFont typeface="Arial" panose="020B0604020202020204" pitchFamily="34" charset="0"/>
              <a:buChar char="•"/>
            </a:pPr>
            <a:r>
              <a:rPr lang="en-US" sz="1200" dirty="0">
                <a:solidFill>
                  <a:schemeClr val="bg1"/>
                </a:solidFill>
              </a:rPr>
              <a:t>Personality</a:t>
            </a:r>
          </a:p>
          <a:p>
            <a:pPr marL="285750" indent="-285750">
              <a:spcAft>
                <a:spcPts val="600"/>
              </a:spcAft>
              <a:buFont typeface="Arial" panose="020B0604020202020204" pitchFamily="34" charset="0"/>
              <a:buChar char="•"/>
            </a:pPr>
            <a:r>
              <a:rPr lang="en-US" sz="1200" dirty="0">
                <a:solidFill>
                  <a:schemeClr val="bg1"/>
                </a:solidFill>
              </a:rPr>
              <a:t>Occupational research</a:t>
            </a:r>
          </a:p>
          <a:p>
            <a:pPr marL="285750" indent="-285750">
              <a:spcAft>
                <a:spcPts val="600"/>
              </a:spcAft>
              <a:buFont typeface="Arial" panose="020B0604020202020204" pitchFamily="34" charset="0"/>
              <a:buChar char="•"/>
            </a:pPr>
            <a:r>
              <a:rPr lang="en-US" sz="1200" dirty="0">
                <a:solidFill>
                  <a:schemeClr val="bg1"/>
                </a:solidFill>
              </a:rPr>
              <a:t>Location</a:t>
            </a:r>
          </a:p>
          <a:p>
            <a:pPr marL="285750" indent="-285750">
              <a:spcAft>
                <a:spcPts val="600"/>
              </a:spcAft>
              <a:buFont typeface="Arial" panose="020B0604020202020204" pitchFamily="34" charset="0"/>
              <a:buChar char="•"/>
            </a:pPr>
            <a:r>
              <a:rPr lang="en-US" sz="1200" dirty="0">
                <a:solidFill>
                  <a:schemeClr val="bg1"/>
                </a:solidFill>
              </a:rPr>
              <a:t>Responsibilities</a:t>
            </a:r>
          </a:p>
          <a:p>
            <a:pPr marL="285750" indent="-285750">
              <a:spcAft>
                <a:spcPts val="600"/>
              </a:spcAft>
              <a:buFont typeface="Arial" panose="020B0604020202020204" pitchFamily="34" charset="0"/>
              <a:buChar char="•"/>
            </a:pPr>
            <a:r>
              <a:rPr lang="en-US" sz="1200" dirty="0">
                <a:solidFill>
                  <a:schemeClr val="bg1"/>
                </a:solidFill>
              </a:rPr>
              <a:t>Employment trends</a:t>
            </a:r>
          </a:p>
          <a:p>
            <a:pPr marL="285750" indent="-285750">
              <a:spcAft>
                <a:spcPts val="600"/>
              </a:spcAft>
              <a:buFont typeface="Arial" panose="020B0604020202020204" pitchFamily="34" charset="0"/>
              <a:buChar char="•"/>
            </a:pPr>
            <a:r>
              <a:rPr lang="en-US" sz="1200" dirty="0">
                <a:solidFill>
                  <a:schemeClr val="bg1"/>
                </a:solidFill>
              </a:rPr>
              <a:t>What you love</a:t>
            </a:r>
          </a:p>
          <a:p>
            <a:pPr marL="285750" indent="-285750">
              <a:spcAft>
                <a:spcPts val="600"/>
              </a:spcAft>
              <a:buFont typeface="Arial" panose="020B0604020202020204" pitchFamily="34" charset="0"/>
              <a:buChar char="•"/>
            </a:pPr>
            <a:endParaRPr lang="en-US" sz="1200" dirty="0">
              <a:solidFill>
                <a:schemeClr val="bg1"/>
              </a:solidFill>
            </a:endParaRPr>
          </a:p>
          <a:p>
            <a:pPr marL="285750" indent="-285750">
              <a:spcAft>
                <a:spcPts val="600"/>
              </a:spcAft>
              <a:buFont typeface="Arial" panose="020B0604020202020204" pitchFamily="34" charset="0"/>
              <a:buChar char="•"/>
            </a:pPr>
            <a:endParaRPr lang="en-US" sz="1200" dirty="0">
              <a:solidFill>
                <a:schemeClr val="bg1"/>
              </a:solidFill>
            </a:endParaRPr>
          </a:p>
        </p:txBody>
      </p:sp>
      <p:pic>
        <p:nvPicPr>
          <p:cNvPr id="9" name="Picture 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399235" y="1606551"/>
            <a:ext cx="73699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814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ED89-3236-314D-B61F-F125A85B84C8}"/>
              </a:ext>
            </a:extLst>
          </p:cNvPr>
          <p:cNvSpPr>
            <a:spLocks noGrp="1"/>
          </p:cNvSpPr>
          <p:nvPr>
            <p:ph type="title"/>
          </p:nvPr>
        </p:nvSpPr>
        <p:spPr/>
        <p:txBody>
          <a:bodyPr/>
          <a:lstStyle/>
          <a:p>
            <a:pPr algn="ctr"/>
            <a:r>
              <a:rPr lang="en-US" b="1" dirty="0">
                <a:solidFill>
                  <a:srgbClr val="0070C0"/>
                </a:solidFill>
              </a:rPr>
              <a:t>What is Quantitative Reasoning?</a:t>
            </a:r>
          </a:p>
        </p:txBody>
      </p:sp>
      <p:sp>
        <p:nvSpPr>
          <p:cNvPr id="3" name="Content Placeholder 2">
            <a:extLst>
              <a:ext uri="{FF2B5EF4-FFF2-40B4-BE49-F238E27FC236}">
                <a16:creationId xmlns:a16="http://schemas.microsoft.com/office/drawing/2014/main" id="{57AB5113-8A7B-D74B-8E63-12D262F35EB0}"/>
              </a:ext>
            </a:extLst>
          </p:cNvPr>
          <p:cNvSpPr>
            <a:spLocks noGrp="1"/>
          </p:cNvSpPr>
          <p:nvPr>
            <p:ph idx="1"/>
          </p:nvPr>
        </p:nvSpPr>
        <p:spPr/>
        <p:txBody>
          <a:bodyPr/>
          <a:lstStyle/>
          <a:p>
            <a:pPr marL="0" indent="0">
              <a:lnSpc>
                <a:spcPct val="110000"/>
              </a:lnSpc>
              <a:spcBef>
                <a:spcPts val="600"/>
              </a:spcBef>
              <a:buClr>
                <a:srgbClr val="0070C0"/>
              </a:buClr>
              <a:buNone/>
            </a:pPr>
            <a:r>
              <a:rPr lang="en-US" dirty="0"/>
              <a:t>It is the ability to solve and interpret problems using both computation and logic. It may include, but is not limited to: </a:t>
            </a:r>
          </a:p>
          <a:p>
            <a:pPr>
              <a:lnSpc>
                <a:spcPct val="110000"/>
              </a:lnSpc>
              <a:spcBef>
                <a:spcPts val="600"/>
              </a:spcBef>
              <a:buClr>
                <a:srgbClr val="0070C0"/>
              </a:buClr>
            </a:pPr>
            <a:r>
              <a:rPr lang="en-US" dirty="0"/>
              <a:t>understanding the power of compound interest in finance, or exponential growth in populations and climate change; </a:t>
            </a:r>
          </a:p>
          <a:p>
            <a:pPr>
              <a:lnSpc>
                <a:spcPct val="110000"/>
              </a:lnSpc>
              <a:spcBef>
                <a:spcPts val="600"/>
              </a:spcBef>
              <a:buClr>
                <a:srgbClr val="0070C0"/>
              </a:buClr>
            </a:pPr>
            <a:r>
              <a:rPr lang="en-US" dirty="0"/>
              <a:t>uses and misuses of statistics, especially in understanding a statistical analysis in order gauge the accuracy or validity of statistical results and ultimately a statistical study; </a:t>
            </a:r>
          </a:p>
          <a:p>
            <a:pPr>
              <a:lnSpc>
                <a:spcPct val="110000"/>
              </a:lnSpc>
              <a:spcBef>
                <a:spcPts val="600"/>
              </a:spcBef>
              <a:buClr>
                <a:srgbClr val="0070C0"/>
              </a:buClr>
            </a:pPr>
            <a:r>
              <a:rPr lang="en-US" dirty="0"/>
              <a:t>or how to use the principles of logic and rhetoric to make sound and valid arguments.</a:t>
            </a:r>
          </a:p>
          <a:p>
            <a:pPr marL="0" indent="0">
              <a:lnSpc>
                <a:spcPct val="110000"/>
              </a:lnSpc>
              <a:spcBef>
                <a:spcPts val="600"/>
              </a:spcBef>
              <a:buClr>
                <a:srgbClr val="0070C0"/>
              </a:buClr>
              <a:buNone/>
            </a:pPr>
            <a:endParaRPr lang="en-US" sz="2000" dirty="0">
              <a:latin typeface="Times New Roman" panose="02020603050405020304" pitchFamily="18" charset="0"/>
              <a:ea typeface="Times New Roman"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12</a:t>
            </a:fld>
            <a:endParaRPr lang="en-US" dirty="0"/>
          </a:p>
        </p:txBody>
      </p:sp>
    </p:spTree>
    <p:extLst>
      <p:ext uri="{BB962C8B-B14F-4D97-AF65-F5344CB8AC3E}">
        <p14:creationId xmlns:p14="http://schemas.microsoft.com/office/powerpoint/2010/main" val="4086676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0DE1-B1DC-4843-B95B-F621125DC7D2}"/>
              </a:ext>
            </a:extLst>
          </p:cNvPr>
          <p:cNvSpPr>
            <a:spLocks noGrp="1"/>
          </p:cNvSpPr>
          <p:nvPr>
            <p:ph type="title"/>
          </p:nvPr>
        </p:nvSpPr>
        <p:spPr/>
        <p:txBody>
          <a:bodyPr/>
          <a:lstStyle/>
          <a:p>
            <a:pPr algn="ctr"/>
            <a:r>
              <a:rPr lang="en-US" b="1" dirty="0">
                <a:solidFill>
                  <a:srgbClr val="0070C0"/>
                </a:solidFill>
              </a:rPr>
              <a:t>What is Quantitative Reasoning?</a:t>
            </a:r>
          </a:p>
        </p:txBody>
      </p:sp>
      <p:sp>
        <p:nvSpPr>
          <p:cNvPr id="3" name="Content Placeholder 2">
            <a:extLst>
              <a:ext uri="{FF2B5EF4-FFF2-40B4-BE49-F238E27FC236}">
                <a16:creationId xmlns:a16="http://schemas.microsoft.com/office/drawing/2014/main" id="{E1925AA3-7B64-EF43-8F19-526E48FAE399}"/>
              </a:ext>
            </a:extLst>
          </p:cNvPr>
          <p:cNvSpPr>
            <a:spLocks noGrp="1"/>
          </p:cNvSpPr>
          <p:nvPr>
            <p:ph idx="1"/>
          </p:nvPr>
        </p:nvSpPr>
        <p:spPr/>
        <p:txBody>
          <a:bodyPr>
            <a:normAutofit fontScale="85000" lnSpcReduction="10000"/>
          </a:bodyPr>
          <a:lstStyle/>
          <a:p>
            <a:pPr marL="0" indent="0">
              <a:buNone/>
            </a:pPr>
            <a:r>
              <a:rPr lang="en-US" dirty="0">
                <a:cs typeface="Times New Roman" panose="02020603050405020304" pitchFamily="18" charset="0"/>
              </a:rPr>
              <a:t>The ability to reason quantitatively is a stable combination of skills and practices involving: </a:t>
            </a:r>
          </a:p>
          <a:p>
            <a:pPr marL="571500" indent="-571500">
              <a:buAutoNum type="romanLcParenBoth"/>
            </a:pPr>
            <a:r>
              <a:rPr lang="en-US" dirty="0">
                <a:cs typeface="Times New Roman" panose="02020603050405020304" pitchFamily="18" charset="0"/>
              </a:rPr>
              <a:t>the ability to read, comprehend, interpret, and communicate quantitative information in various contexts in a variety of formats, </a:t>
            </a:r>
          </a:p>
          <a:p>
            <a:pPr marL="571500" indent="-571500">
              <a:buAutoNum type="romanLcParenBoth"/>
            </a:pPr>
            <a:r>
              <a:rPr lang="en-US" dirty="0">
                <a:cs typeface="Times New Roman" panose="02020603050405020304" pitchFamily="18" charset="0"/>
              </a:rPr>
              <a:t>the ability to reason with and make inferences from quantitative information in order to solve problems arising in personal, civic, and professional contexts, </a:t>
            </a:r>
          </a:p>
          <a:p>
            <a:pPr marL="571500" indent="-571500">
              <a:buAutoNum type="romanLcParenBoth"/>
            </a:pPr>
            <a:r>
              <a:rPr lang="en-US" dirty="0">
                <a:cs typeface="Times New Roman" panose="02020603050405020304" pitchFamily="18" charset="0"/>
              </a:rPr>
              <a:t>the ability to use quantitative methods to assess the reasonableness of proposed solutions to quantitative problems,</a:t>
            </a:r>
          </a:p>
          <a:p>
            <a:pPr marL="571500" indent="-571500">
              <a:buAutoNum type="romanLcParenBoth"/>
            </a:pPr>
            <a:r>
              <a:rPr lang="en-US" dirty="0">
                <a:cs typeface="Times New Roman" panose="02020603050405020304" pitchFamily="18" charset="0"/>
              </a:rPr>
              <a:t>the ability to recognize the limits of quantitative methods. Quantitative methods include the methods of computation, logic, mathematics, and statistics. Quantitative information is traditionally found in subject areas like mathematics, statistics, computer science, and logic. </a:t>
            </a:r>
          </a:p>
          <a:p>
            <a:pPr marL="0" indent="0">
              <a:buNone/>
            </a:pPr>
            <a:r>
              <a:rPr lang="en-US" sz="2000" i="1" dirty="0">
                <a:cs typeface="Times New Roman" panose="02020603050405020304" pitchFamily="18" charset="0"/>
              </a:rPr>
              <a:t>From CSU QRTF Recommendations: </a:t>
            </a:r>
            <a:r>
              <a:rPr lang="en-US" sz="2000" i="1" dirty="0">
                <a:cs typeface="Times New Roman" panose="02020603050405020304" pitchFamily="18" charset="0"/>
                <a:hlinkClick r:id="rId2"/>
              </a:rPr>
              <a:t>https://www.asccc.org/sites/default/files/V.%20G.%20QRTF%20Final%20Report%2008-01-2016.pdf</a:t>
            </a:r>
            <a:r>
              <a:rPr lang="en-US" sz="2000" i="1" dirty="0">
                <a:cs typeface="Times New Roman" panose="02020603050405020304" pitchFamily="18" charset="0"/>
              </a:rPr>
              <a:t> </a:t>
            </a:r>
          </a:p>
          <a:p>
            <a:pPr marL="0" indent="0">
              <a:lnSpc>
                <a:spcPct val="110000"/>
              </a:lnSpc>
              <a:spcBef>
                <a:spcPts val="600"/>
              </a:spcBef>
              <a:buClr>
                <a:srgbClr val="0070C0"/>
              </a:buClr>
              <a:buNone/>
            </a:pPr>
            <a:endParaRPr lang="en-US" dirty="0">
              <a:ea typeface="Times New Roman"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13</a:t>
            </a:fld>
            <a:endParaRPr lang="en-US" dirty="0"/>
          </a:p>
        </p:txBody>
      </p:sp>
    </p:spTree>
    <p:extLst>
      <p:ext uri="{BB962C8B-B14F-4D97-AF65-F5344CB8AC3E}">
        <p14:creationId xmlns:p14="http://schemas.microsoft.com/office/powerpoint/2010/main" val="2201199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0070C0"/>
                </a:solidFill>
              </a:rPr>
              <a:t>Mathematics and Quantitative Reasoning</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9838" y="1420678"/>
            <a:ext cx="7064323" cy="5246660"/>
          </a:xfrm>
        </p:spPr>
      </p:pic>
      <p:sp>
        <p:nvSpPr>
          <p:cNvPr id="3" name="Slide Number Placeholder 2"/>
          <p:cNvSpPr>
            <a:spLocks noGrp="1"/>
          </p:cNvSpPr>
          <p:nvPr>
            <p:ph type="sldNum" sz="quarter" idx="12"/>
          </p:nvPr>
        </p:nvSpPr>
        <p:spPr/>
        <p:txBody>
          <a:bodyPr/>
          <a:lstStyle/>
          <a:p>
            <a:fld id="{0CFEC368-1D7A-4F81-ABF6-AE0E36BAF64C}" type="slidenum">
              <a:rPr lang="en-US" smtClean="0"/>
              <a:pPr/>
              <a:t>14</a:t>
            </a:fld>
            <a:endParaRPr lang="en-US" dirty="0"/>
          </a:p>
        </p:txBody>
      </p:sp>
    </p:spTree>
    <p:extLst>
      <p:ext uri="{BB962C8B-B14F-4D97-AF65-F5344CB8AC3E}">
        <p14:creationId xmlns:p14="http://schemas.microsoft.com/office/powerpoint/2010/main" val="251735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0070C0"/>
                </a:solidFill>
              </a:rPr>
              <a:t>The New Mathways Project Design Dana Center of Austin Texas</a:t>
            </a:r>
            <a:endParaRPr lang="en-US" dirty="0">
              <a:solidFill>
                <a:srgbClr val="0070C0"/>
              </a:solidFill>
            </a:endParaRPr>
          </a:p>
        </p:txBody>
      </p:sp>
      <p:sp>
        <p:nvSpPr>
          <p:cNvPr id="3" name="Content Placeholder 2"/>
          <p:cNvSpPr>
            <a:spLocks noGrp="1"/>
          </p:cNvSpPr>
          <p:nvPr>
            <p:ph idx="1"/>
          </p:nvPr>
        </p:nvSpPr>
        <p:spPr>
          <a:xfrm>
            <a:off x="457200" y="1600200"/>
            <a:ext cx="8229600" cy="5177118"/>
          </a:xfrm>
        </p:spPr>
        <p:txBody>
          <a:bodyPr>
            <a:normAutofit fontScale="77500" lnSpcReduction="20000"/>
          </a:bodyPr>
          <a:lstStyle/>
          <a:p>
            <a:pPr marL="0" indent="0">
              <a:buNone/>
            </a:pPr>
            <a:r>
              <a:rPr lang="en-US" dirty="0"/>
              <a:t> 1. </a:t>
            </a:r>
            <a:r>
              <a:rPr lang="en-US" b="1" dirty="0"/>
              <a:t>Multiple math pathways with relevant and challenging content aligned to specific fields of study. </a:t>
            </a:r>
            <a:r>
              <a:rPr lang="en-US" dirty="0"/>
              <a:t>Colleges should offer at least two math pathways, beginning at the developmental level, for students to complete their program-specific, college-level math requirements. At least one math pathway should be non-algebra intensive and focused on the statistical and quantitative reasoning skills needed in many current professions. </a:t>
            </a:r>
          </a:p>
          <a:p>
            <a:pPr marL="0" indent="0">
              <a:buNone/>
            </a:pPr>
            <a:endParaRPr lang="en-US" sz="1800" dirty="0"/>
          </a:p>
          <a:p>
            <a:pPr marL="0" indent="0">
              <a:buNone/>
            </a:pPr>
            <a:r>
              <a:rPr lang="en-US" dirty="0"/>
              <a:t>2. </a:t>
            </a:r>
            <a:r>
              <a:rPr lang="en-US" b="1" dirty="0"/>
              <a:t>Acceleration that allows students to complete a college-level math course more quickly than they would in the traditional developmental and college-level math sequence. </a:t>
            </a:r>
            <a:r>
              <a:rPr lang="en-US" dirty="0"/>
              <a:t>The NMP focuses on shortening the developmental math course trajectory to allow students to reach and complete a college-credit math course in one year or less. </a:t>
            </a:r>
          </a:p>
          <a:p>
            <a:pPr marL="0" indent="0">
              <a:buNone/>
            </a:pPr>
            <a:endParaRPr lang="en-US" sz="2300" dirty="0"/>
          </a:p>
          <a:p>
            <a:pPr marL="0" indent="0">
              <a:buNone/>
            </a:pPr>
            <a:r>
              <a:rPr lang="en-US" dirty="0"/>
              <a:t>3. </a:t>
            </a:r>
            <a:r>
              <a:rPr lang="en-US" b="1" dirty="0"/>
              <a:t>Intentional use of strategies to help students develop skills as learners. </a:t>
            </a:r>
            <a:r>
              <a:rPr lang="en-US" dirty="0"/>
              <a:t>Colleges should integrate learning theory and skills within math courses and link these skills with a student </a:t>
            </a:r>
          </a:p>
          <a:p>
            <a:pPr marL="0" indent="0">
              <a:buNone/>
            </a:pPr>
            <a:r>
              <a:rPr lang="en-US" dirty="0"/>
              <a:t> </a:t>
            </a:r>
          </a:p>
          <a:p>
            <a:pPr marL="0" indent="0">
              <a:buNone/>
            </a:pPr>
            <a:r>
              <a:rPr lang="en-US" dirty="0"/>
              <a:t>4.</a:t>
            </a:r>
            <a:r>
              <a:rPr lang="en-US" b="1" dirty="0"/>
              <a:t> Curricular design and pedagogy based on proven practice. </a:t>
            </a:r>
            <a:r>
              <a:rPr lang="en-US" dirty="0"/>
              <a:t>Math curricula and pedagogy should center on evidence-based instructional and content practices and be continuously improved as new evidence becomes available. </a:t>
            </a:r>
          </a:p>
        </p:txBody>
      </p:sp>
      <p:sp>
        <p:nvSpPr>
          <p:cNvPr id="4" name="Slide Number Placeholder 3"/>
          <p:cNvSpPr>
            <a:spLocks noGrp="1"/>
          </p:cNvSpPr>
          <p:nvPr>
            <p:ph type="sldNum" sz="quarter" idx="12"/>
          </p:nvPr>
        </p:nvSpPr>
        <p:spPr/>
        <p:txBody>
          <a:bodyPr/>
          <a:lstStyle/>
          <a:p>
            <a:fld id="{0CFEC368-1D7A-4F81-ABF6-AE0E36BAF64C}" type="slidenum">
              <a:rPr lang="en-US" smtClean="0"/>
              <a:pPr/>
              <a:t>15</a:t>
            </a:fld>
            <a:endParaRPr lang="en-US" dirty="0"/>
          </a:p>
        </p:txBody>
      </p:sp>
    </p:spTree>
    <p:extLst>
      <p:ext uri="{BB962C8B-B14F-4D97-AF65-F5344CB8AC3E}">
        <p14:creationId xmlns:p14="http://schemas.microsoft.com/office/powerpoint/2010/main" val="142453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Activity</a:t>
            </a:r>
          </a:p>
        </p:txBody>
      </p:sp>
      <p:sp>
        <p:nvSpPr>
          <p:cNvPr id="3" name="Content Placeholder 2"/>
          <p:cNvSpPr>
            <a:spLocks noGrp="1"/>
          </p:cNvSpPr>
          <p:nvPr>
            <p:ph idx="1"/>
          </p:nvPr>
        </p:nvSpPr>
        <p:spPr/>
        <p:txBody>
          <a:bodyPr/>
          <a:lstStyle/>
          <a:p>
            <a:pPr marL="0" indent="0">
              <a:buNone/>
            </a:pPr>
            <a:r>
              <a:rPr lang="en-US" dirty="0"/>
              <a:t>In Groups of 3 or 4 review the math problem you were provided.</a:t>
            </a:r>
          </a:p>
          <a:p>
            <a:pPr marL="0" indent="0">
              <a:buNone/>
            </a:pPr>
            <a:endParaRPr lang="en-US" dirty="0"/>
          </a:p>
          <a:p>
            <a:pPr marL="0" indent="0">
              <a:buNone/>
            </a:pPr>
            <a:r>
              <a:rPr lang="en-US" dirty="0"/>
              <a:t>Answer the following questions:</a:t>
            </a:r>
          </a:p>
          <a:p>
            <a:r>
              <a:rPr lang="en-US" dirty="0"/>
              <a:t>What quantitative reasoning learning outcomes are targeted?</a:t>
            </a:r>
          </a:p>
          <a:p>
            <a:r>
              <a:rPr lang="en-US" dirty="0"/>
              <a:t>What majors might incorporate this kind of quantitative reasoning?</a:t>
            </a:r>
          </a:p>
          <a:p>
            <a:r>
              <a:rPr lang="en-US" dirty="0"/>
              <a:t>What kind of collaboration was necessary to develop this lesson?</a:t>
            </a:r>
          </a:p>
          <a:p>
            <a:pPr marL="0" indent="0">
              <a:buNone/>
            </a:pPr>
            <a:endParaRPr lang="en-US" dirty="0"/>
          </a:p>
          <a:p>
            <a:pPr marL="0" indent="0">
              <a:buNone/>
            </a:pPr>
            <a:r>
              <a:rPr lang="en-US" dirty="0"/>
              <a:t>Be prepared to share your group discussions and conclusions.</a:t>
            </a:r>
          </a:p>
        </p:txBody>
      </p:sp>
      <p:sp>
        <p:nvSpPr>
          <p:cNvPr id="4" name="Slide Number Placeholder 3"/>
          <p:cNvSpPr>
            <a:spLocks noGrp="1"/>
          </p:cNvSpPr>
          <p:nvPr>
            <p:ph type="sldNum" sz="quarter" idx="12"/>
          </p:nvPr>
        </p:nvSpPr>
        <p:spPr/>
        <p:txBody>
          <a:bodyPr/>
          <a:lstStyle/>
          <a:p>
            <a:fld id="{0CFEC368-1D7A-4F81-ABF6-AE0E36BAF64C}" type="slidenum">
              <a:rPr lang="en-US" smtClean="0"/>
              <a:pPr/>
              <a:t>16</a:t>
            </a:fld>
            <a:endParaRPr lang="en-US" dirty="0"/>
          </a:p>
        </p:txBody>
      </p:sp>
    </p:spTree>
    <p:extLst>
      <p:ext uri="{BB962C8B-B14F-4D97-AF65-F5344CB8AC3E}">
        <p14:creationId xmlns:p14="http://schemas.microsoft.com/office/powerpoint/2010/main" val="991820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0070C0"/>
                </a:solidFill>
              </a:rPr>
              <a:t>The Intersection between Program Mapping, Metamajors and Quantitative Reasoning</a:t>
            </a:r>
          </a:p>
        </p:txBody>
      </p:sp>
      <p:sp>
        <p:nvSpPr>
          <p:cNvPr id="3" name="Content Placeholder 2"/>
          <p:cNvSpPr>
            <a:spLocks noGrp="1"/>
          </p:cNvSpPr>
          <p:nvPr>
            <p:ph idx="1"/>
          </p:nvPr>
        </p:nvSpPr>
        <p:spPr>
          <a:xfrm>
            <a:off x="457199" y="1600200"/>
            <a:ext cx="8510631" cy="4876800"/>
          </a:xfrm>
        </p:spPr>
        <p:txBody>
          <a:bodyPr>
            <a:normAutofit/>
          </a:bodyPr>
          <a:lstStyle/>
          <a:p>
            <a:r>
              <a:rPr lang="en-US" dirty="0"/>
              <a:t>CSU Area B4 </a:t>
            </a:r>
            <a:r>
              <a:rPr lang="en-US" b="1" dirty="0"/>
              <a:t>Quantitative Reasoning</a:t>
            </a:r>
            <a:r>
              <a:rPr lang="en-US" dirty="0"/>
              <a:t> and IGETC Area 2  </a:t>
            </a:r>
            <a:r>
              <a:rPr lang="en-US" b="1" dirty="0"/>
              <a:t>Mathematical Concepts and Quantitative Reasoning</a:t>
            </a:r>
          </a:p>
          <a:p>
            <a:r>
              <a:rPr lang="en-US" dirty="0"/>
              <a:t>Statewide data - 1629 transfer quantitative reasoning courses </a:t>
            </a:r>
          </a:p>
          <a:p>
            <a:r>
              <a:rPr lang="en-US" dirty="0"/>
              <a:t>Different Course types –  483 unique variations</a:t>
            </a:r>
          </a:p>
          <a:p>
            <a:r>
              <a:rPr lang="en-US" dirty="0"/>
              <a:t>Individual Colleges average 14 different transfer level courses that fill these requirements</a:t>
            </a:r>
          </a:p>
          <a:p>
            <a:r>
              <a:rPr lang="en-US" dirty="0"/>
              <a:t>Many of these courses are not counted in the KPI’s (key performance indicators) or CCCCO Scorecard</a:t>
            </a:r>
          </a:p>
          <a:p>
            <a:r>
              <a:rPr lang="en-US" dirty="0"/>
              <a:t>Programming Methods &amp; Computer Discrete Math (Computer Science); Behavioral Statistics; Biostatistics; Business Calculus, Business Math, Liberal Studies Math</a:t>
            </a:r>
          </a:p>
          <a:p>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17</a:t>
            </a:fld>
            <a:endParaRPr lang="en-US" dirty="0"/>
          </a:p>
        </p:txBody>
      </p:sp>
    </p:spTree>
    <p:extLst>
      <p:ext uri="{BB962C8B-B14F-4D97-AF65-F5344CB8AC3E}">
        <p14:creationId xmlns:p14="http://schemas.microsoft.com/office/powerpoint/2010/main" val="2489846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collegemoneymom.com/wp-content/uploads/2015/01/Meta-majors2.jpg">
            <a:extLst>
              <a:ext uri="{FF2B5EF4-FFF2-40B4-BE49-F238E27FC236}">
                <a16:creationId xmlns:a16="http://schemas.microsoft.com/office/drawing/2014/main" id="{584802F8-A14B-4B08-9457-4E4979EB45DB}"/>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1417"/>
          <a:stretch/>
        </p:blipFill>
        <p:spPr bwMode="auto">
          <a:xfrm>
            <a:off x="329783" y="1789458"/>
            <a:ext cx="8484433" cy="477249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Meta Majors with Program Mapping</a:t>
            </a:r>
          </a:p>
        </p:txBody>
      </p:sp>
      <p:sp>
        <p:nvSpPr>
          <p:cNvPr id="2" name="Slide Number Placeholder 1"/>
          <p:cNvSpPr>
            <a:spLocks noGrp="1"/>
          </p:cNvSpPr>
          <p:nvPr>
            <p:ph type="sldNum" sz="quarter" idx="12"/>
          </p:nvPr>
        </p:nvSpPr>
        <p:spPr/>
        <p:txBody>
          <a:bodyPr/>
          <a:lstStyle/>
          <a:p>
            <a:fld id="{0CFEC368-1D7A-4F81-ABF6-AE0E36BAF64C}" type="slidenum">
              <a:rPr lang="en-US" smtClean="0"/>
              <a:pPr/>
              <a:t>18</a:t>
            </a:fld>
            <a:endParaRPr lang="en-US" dirty="0"/>
          </a:p>
        </p:txBody>
      </p:sp>
    </p:spTree>
    <p:extLst>
      <p:ext uri="{BB962C8B-B14F-4D97-AF65-F5344CB8AC3E}">
        <p14:creationId xmlns:p14="http://schemas.microsoft.com/office/powerpoint/2010/main" val="1271593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62373" y="464950"/>
            <a:ext cx="6828228" cy="6053174"/>
          </a:xfrm>
          <a:prstGeom prst="rect">
            <a:avLst/>
          </a:prstGeom>
        </p:spPr>
      </p:pic>
      <p:sp>
        <p:nvSpPr>
          <p:cNvPr id="3" name="Slide Number Placeholder 2"/>
          <p:cNvSpPr>
            <a:spLocks noGrp="1"/>
          </p:cNvSpPr>
          <p:nvPr>
            <p:ph type="sldNum" sz="quarter" idx="12"/>
          </p:nvPr>
        </p:nvSpPr>
        <p:spPr/>
        <p:txBody>
          <a:bodyPr/>
          <a:lstStyle/>
          <a:p>
            <a:fld id="{0CFEC368-1D7A-4F81-ABF6-AE0E36BAF64C}" type="slidenum">
              <a:rPr lang="en-US" smtClean="0"/>
              <a:pPr/>
              <a:t>19</a:t>
            </a:fld>
            <a:endParaRPr lang="en-US" dirty="0"/>
          </a:p>
        </p:txBody>
      </p:sp>
    </p:spTree>
    <p:extLst>
      <p:ext uri="{BB962C8B-B14F-4D97-AF65-F5344CB8AC3E}">
        <p14:creationId xmlns:p14="http://schemas.microsoft.com/office/powerpoint/2010/main" val="2609617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cs typeface="Times New Roman" panose="02020603050405020304" pitchFamily="18" charset="0"/>
              </a:rPr>
              <a:t>Description</a:t>
            </a:r>
          </a:p>
        </p:txBody>
      </p:sp>
      <p:sp>
        <p:nvSpPr>
          <p:cNvPr id="5" name="Content Placeholder 4"/>
          <p:cNvSpPr>
            <a:spLocks noGrp="1"/>
          </p:cNvSpPr>
          <p:nvPr>
            <p:ph idx="1"/>
          </p:nvPr>
        </p:nvSpPr>
        <p:spPr>
          <a:xfrm>
            <a:off x="367533" y="1607309"/>
            <a:ext cx="8435503" cy="4746996"/>
          </a:xfrm>
        </p:spPr>
        <p:txBody>
          <a:bodyPr>
            <a:normAutofit/>
          </a:bodyPr>
          <a:lstStyle/>
          <a:p>
            <a:pPr marL="0" indent="0">
              <a:buNone/>
            </a:pPr>
            <a:r>
              <a:rPr lang="en-US" dirty="0"/>
              <a:t>Many of the recent challenges associated with realigning curriculum to key legislative issues (like AB 705, SB 1440 and Guided Pathways) may be clarified with Student Learning Outcomes analyses and alignment. What quantitative reasoning outcomes relate to specific programs? Join us as we explore how learning outcomes can be used to define and identify the appropriate mathematics or quantitative reasoning courses for program pathways that are based upon employment or transfer expectations.</a:t>
            </a:r>
            <a:endParaRPr lang="en-US" sz="28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2</a:t>
            </a:fld>
            <a:endParaRPr lang="en-US" dirty="0"/>
          </a:p>
        </p:txBody>
      </p:sp>
    </p:spTree>
    <p:extLst>
      <p:ext uri="{BB962C8B-B14F-4D97-AF65-F5344CB8AC3E}">
        <p14:creationId xmlns:p14="http://schemas.microsoft.com/office/powerpoint/2010/main" val="18713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dcmathpathways.org/sites/default/files/2016-08/Emerging%20Texas%20Math%20Pathway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02661" y="521122"/>
            <a:ext cx="5041339" cy="63368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13" y="2203453"/>
            <a:ext cx="3924848" cy="2972215"/>
          </a:xfrm>
          <a:prstGeom prst="rect">
            <a:avLst/>
          </a:prstGeom>
        </p:spPr>
      </p:pic>
      <p:sp>
        <p:nvSpPr>
          <p:cNvPr id="3" name="Slide Number Placeholder 2"/>
          <p:cNvSpPr>
            <a:spLocks noGrp="1"/>
          </p:cNvSpPr>
          <p:nvPr>
            <p:ph type="sldNum" sz="quarter" idx="12"/>
          </p:nvPr>
        </p:nvSpPr>
        <p:spPr/>
        <p:txBody>
          <a:bodyPr/>
          <a:lstStyle/>
          <a:p>
            <a:fld id="{0CFEC368-1D7A-4F81-ABF6-AE0E36BAF64C}" type="slidenum">
              <a:rPr lang="en-US" smtClean="0"/>
              <a:pPr/>
              <a:t>20</a:t>
            </a:fld>
            <a:endParaRPr lang="en-US" dirty="0"/>
          </a:p>
        </p:txBody>
      </p:sp>
    </p:spTree>
    <p:extLst>
      <p:ext uri="{BB962C8B-B14F-4D97-AF65-F5344CB8AC3E}">
        <p14:creationId xmlns:p14="http://schemas.microsoft.com/office/powerpoint/2010/main" val="318980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r>
              <a:rPr lang="en-US" dirty="0"/>
              <a:t> </a:t>
            </a:r>
            <a:r>
              <a:rPr lang="en-US" b="1" dirty="0"/>
              <a:t>Multiple Paths FORWARD: </a:t>
            </a:r>
            <a:r>
              <a:rPr lang="en-US" dirty="0"/>
              <a:t>Diversifying Mathematics as a Strategy for College Success </a:t>
            </a:r>
          </a:p>
        </p:txBody>
      </p:sp>
      <p:pic>
        <p:nvPicPr>
          <p:cNvPr id="5" name="Picture 4"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2672" y="2404919"/>
            <a:ext cx="9137247" cy="2927732"/>
          </a:xfrm>
          <a:prstGeom prst="rect">
            <a:avLst/>
          </a:prstGeom>
        </p:spPr>
      </p:pic>
      <p:sp>
        <p:nvSpPr>
          <p:cNvPr id="3" name="Slide Number Placeholder 2"/>
          <p:cNvSpPr>
            <a:spLocks noGrp="1"/>
          </p:cNvSpPr>
          <p:nvPr>
            <p:ph type="sldNum" sz="quarter" idx="12"/>
          </p:nvPr>
        </p:nvSpPr>
        <p:spPr/>
        <p:txBody>
          <a:bodyPr/>
          <a:lstStyle/>
          <a:p>
            <a:fld id="{0CFEC368-1D7A-4F81-ABF6-AE0E36BAF64C}" type="slidenum">
              <a:rPr lang="en-US" smtClean="0"/>
              <a:pPr/>
              <a:t>21</a:t>
            </a:fld>
            <a:endParaRPr lang="en-US" dirty="0"/>
          </a:p>
        </p:txBody>
      </p:sp>
    </p:spTree>
    <p:extLst>
      <p:ext uri="{BB962C8B-B14F-4D97-AF65-F5344CB8AC3E}">
        <p14:creationId xmlns:p14="http://schemas.microsoft.com/office/powerpoint/2010/main" val="2521810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0C0"/>
              </a:buClr>
              <a:buSzPts val="4800"/>
              <a:buFont typeface="Times New Roman"/>
              <a:buNone/>
            </a:pPr>
            <a:r>
              <a:rPr lang="en-US" sz="4800" b="1" i="0" u="none" strike="noStrike" cap="none" dirty="0">
                <a:solidFill>
                  <a:srgbClr val="000000"/>
                </a:solidFill>
              </a:rPr>
              <a:t>Questions and Comments</a:t>
            </a:r>
            <a:endParaRPr dirty="0">
              <a:solidFill>
                <a:srgbClr val="000000"/>
              </a:solidFill>
            </a:endParaRPr>
          </a:p>
        </p:txBody>
      </p:sp>
      <p:pic>
        <p:nvPicPr>
          <p:cNvPr id="1031" name="Picture 7" descr="C:\Users\Janet\AppData\Local\Microsoft\Windows\INetCache\IE\J38KXPRD\Man-With-Question-04[1].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42555" y="1433945"/>
            <a:ext cx="5008419" cy="500841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CFEC368-1D7A-4F81-ABF6-AE0E36BAF64C}" type="slidenum">
              <a:rPr lang="en-US" smtClean="0"/>
              <a:pPr/>
              <a:t>22</a:t>
            </a:fld>
            <a:endParaRPr lang="en-US" dirty="0"/>
          </a:p>
        </p:txBody>
      </p:sp>
    </p:spTree>
    <p:extLst>
      <p:ext uri="{BB962C8B-B14F-4D97-AF65-F5344CB8AC3E}">
        <p14:creationId xmlns:p14="http://schemas.microsoft.com/office/powerpoint/2010/main" val="793554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Additional ASCCC Resources</a:t>
            </a:r>
          </a:p>
        </p:txBody>
      </p:sp>
      <p:sp>
        <p:nvSpPr>
          <p:cNvPr id="5" name="Content Placeholder 4"/>
          <p:cNvSpPr>
            <a:spLocks noGrp="1"/>
          </p:cNvSpPr>
          <p:nvPr>
            <p:ph idx="1"/>
          </p:nvPr>
        </p:nvSpPr>
        <p:spPr/>
        <p:txBody>
          <a:bodyPr>
            <a:normAutofit/>
          </a:bodyPr>
          <a:lstStyle/>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p:txBody>
      </p:sp>
      <p:pic>
        <p:nvPicPr>
          <p:cNvPr id="6" name="Picture 5" descr="ASCCC_Logo"/>
          <p:cNvPicPr/>
          <p:nvPr/>
        </p:nvPicPr>
        <p:blipFill>
          <a:blip r:embed="rId2"/>
          <a:srcRect/>
          <a:stretch>
            <a:fillRect/>
          </a:stretch>
        </p:blipFill>
        <p:spPr bwMode="auto">
          <a:xfrm>
            <a:off x="3188724" y="5784796"/>
            <a:ext cx="3434033" cy="768404"/>
          </a:xfrm>
          <a:prstGeom prst="rect">
            <a:avLst/>
          </a:prstGeom>
          <a:noFill/>
          <a:ln w="9525">
            <a:noFill/>
            <a:miter lim="800000"/>
            <a:headEnd/>
            <a:tailEnd/>
          </a:ln>
        </p:spPr>
      </p:pic>
      <p:sp>
        <p:nvSpPr>
          <p:cNvPr id="2" name="Rectangle 1"/>
          <p:cNvSpPr/>
          <p:nvPr/>
        </p:nvSpPr>
        <p:spPr>
          <a:xfrm>
            <a:off x="798163" y="1524000"/>
            <a:ext cx="7888637" cy="3970318"/>
          </a:xfrm>
          <a:prstGeom prst="rect">
            <a:avLst/>
          </a:prstGeom>
        </p:spPr>
        <p:txBody>
          <a:bodyPr wrap="square">
            <a:spAutoFit/>
          </a:bodyPr>
          <a:lstStyle/>
          <a:p>
            <a:r>
              <a:rPr lang="en-US" b="1" dirty="0"/>
              <a:t>MQRTF Recommendations</a:t>
            </a:r>
          </a:p>
          <a:p>
            <a:endParaRPr lang="en-US" b="1" dirty="0"/>
          </a:p>
          <a:p>
            <a:r>
              <a:rPr lang="en-US" b="1" dirty="0"/>
              <a:t>DEGREES OF FREEDOM: Diversifying Math Requirements for College Readiness and Graduation (Report 1 of a 3-part series) (Burdman, 2015)</a:t>
            </a:r>
          </a:p>
          <a:p>
            <a:r>
              <a:rPr lang="en-US" dirty="0">
                <a:hlinkClick r:id="rId3"/>
              </a:rPr>
              <a:t>https://www.edpolicyinca.org/publications/degrees-freedom-diversifying-math-requirements-college-readiness-and-graduation-report-1-3-part-series</a:t>
            </a:r>
            <a:endParaRPr lang="en-US" dirty="0"/>
          </a:p>
          <a:p>
            <a:endParaRPr lang="en-US" dirty="0"/>
          </a:p>
          <a:p>
            <a:r>
              <a:rPr lang="en-US" dirty="0"/>
              <a:t>Reforming Math Pathways at California’s Community Colleges, PPIC 2017 </a:t>
            </a:r>
            <a:r>
              <a:rPr lang="en-US" dirty="0">
                <a:hlinkClick r:id="rId4"/>
              </a:rPr>
              <a:t>http://www.ppic.org/publication/reforming-math-pathways-at-californias-community-colleges/</a:t>
            </a:r>
            <a:endParaRPr lang="en-US" dirty="0"/>
          </a:p>
          <a:p>
            <a:endParaRPr lang="en-US" dirty="0"/>
          </a:p>
          <a:p>
            <a:r>
              <a:rPr lang="en-US" dirty="0"/>
              <a:t>Laying the Foundations: Early Findings from the New Mathways Project (April 2015) MDRC </a:t>
            </a:r>
            <a:r>
              <a:rPr lang="en-US" u="sng" dirty="0">
                <a:hlinkClick r:id="rId5"/>
              </a:rPr>
              <a:t>https://www.mdrc.org/sites/default/files/New_Mathways_ES.pdf</a:t>
            </a:r>
            <a:endParaRPr lang="en-US" u="sng" dirty="0"/>
          </a:p>
          <a:p>
            <a:r>
              <a:rPr lang="en-US" dirty="0"/>
              <a:t> </a:t>
            </a:r>
          </a:p>
        </p:txBody>
      </p:sp>
      <p:sp>
        <p:nvSpPr>
          <p:cNvPr id="3" name="Slide Number Placeholder 2"/>
          <p:cNvSpPr>
            <a:spLocks noGrp="1"/>
          </p:cNvSpPr>
          <p:nvPr>
            <p:ph type="sldNum" sz="quarter" idx="12"/>
          </p:nvPr>
        </p:nvSpPr>
        <p:spPr/>
        <p:txBody>
          <a:bodyPr/>
          <a:lstStyle/>
          <a:p>
            <a:fld id="{0CFEC368-1D7A-4F81-ABF6-AE0E36BAF64C}" type="slidenum">
              <a:rPr lang="en-US" smtClean="0"/>
              <a:pPr/>
              <a:t>23</a:t>
            </a:fld>
            <a:endParaRPr lang="en-US" dirty="0"/>
          </a:p>
        </p:txBody>
      </p:sp>
    </p:spTree>
    <p:extLst>
      <p:ext uri="{BB962C8B-B14F-4D97-AF65-F5344CB8AC3E}">
        <p14:creationId xmlns:p14="http://schemas.microsoft.com/office/powerpoint/2010/main" val="127090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0070C0"/>
                </a:solidFill>
              </a:rPr>
              <a:t>Key Issues in Mathematics and Quantitative Reasoning</a:t>
            </a:r>
          </a:p>
        </p:txBody>
      </p:sp>
      <p:sp>
        <p:nvSpPr>
          <p:cNvPr id="3" name="Content Placeholder 2"/>
          <p:cNvSpPr>
            <a:spLocks noGrp="1"/>
          </p:cNvSpPr>
          <p:nvPr>
            <p:ph idx="1"/>
          </p:nvPr>
        </p:nvSpPr>
        <p:spPr/>
        <p:txBody>
          <a:bodyPr>
            <a:normAutofit/>
          </a:bodyPr>
          <a:lstStyle/>
          <a:p>
            <a:r>
              <a:rPr lang="en-US" sz="2800" dirty="0"/>
              <a:t>Capacity to use mathematics</a:t>
            </a:r>
          </a:p>
          <a:p>
            <a:r>
              <a:rPr lang="en-US" sz="2800" dirty="0"/>
              <a:t>Technology associated with mathematics and data</a:t>
            </a:r>
          </a:p>
          <a:p>
            <a:r>
              <a:rPr lang="en-US" sz="2800" dirty="0"/>
              <a:t>The role of Algebra II/Intermediate Algebra</a:t>
            </a:r>
          </a:p>
          <a:p>
            <a:r>
              <a:rPr lang="en-US" sz="2800" dirty="0"/>
              <a:t>Effects of Common Core</a:t>
            </a:r>
          </a:p>
          <a:p>
            <a:r>
              <a:rPr lang="en-US" sz="2800" dirty="0"/>
              <a:t>Rigor</a:t>
            </a:r>
          </a:p>
          <a:p>
            <a:r>
              <a:rPr lang="en-US" sz="2800" dirty="0"/>
              <a:t>Barriers</a:t>
            </a:r>
          </a:p>
          <a:p>
            <a:r>
              <a:rPr lang="en-US" sz="2800" dirty="0"/>
              <a:t>Articulation</a:t>
            </a:r>
          </a:p>
          <a:p>
            <a:r>
              <a:rPr lang="en-US" sz="2800" dirty="0"/>
              <a:t>B-STEM vs SLAM</a:t>
            </a:r>
          </a:p>
          <a:p>
            <a:r>
              <a:rPr lang="en-US" sz="2800" dirty="0"/>
              <a:t>Equity</a:t>
            </a:r>
          </a:p>
          <a:p>
            <a:endParaRPr lang="en-US" sz="28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a:t>
            </a:fld>
            <a:endParaRPr lang="en-US" dirty="0"/>
          </a:p>
        </p:txBody>
      </p:sp>
    </p:spTree>
    <p:extLst>
      <p:ext uri="{BB962C8B-B14F-4D97-AF65-F5344CB8AC3E}">
        <p14:creationId xmlns:p14="http://schemas.microsoft.com/office/powerpoint/2010/main" val="153534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81A2-3D9F-224A-A4DE-01AD11CB23A4}"/>
              </a:ext>
            </a:extLst>
          </p:cNvPr>
          <p:cNvSpPr>
            <a:spLocks noGrp="1"/>
          </p:cNvSpPr>
          <p:nvPr>
            <p:ph type="title"/>
          </p:nvPr>
        </p:nvSpPr>
        <p:spPr>
          <a:xfrm>
            <a:off x="457200" y="533400"/>
            <a:ext cx="8229600" cy="711200"/>
          </a:xfrm>
        </p:spPr>
        <p:txBody>
          <a:bodyPr/>
          <a:lstStyle/>
          <a:p>
            <a:pPr algn="ctr"/>
            <a:r>
              <a:rPr lang="en-US" b="1" dirty="0">
                <a:solidFill>
                  <a:srgbClr val="0070C0"/>
                </a:solidFill>
              </a:rPr>
              <a:t>Traditional Mathematics Pathways</a:t>
            </a:r>
          </a:p>
        </p:txBody>
      </p:sp>
      <p:pic>
        <p:nvPicPr>
          <p:cNvPr id="2082" name="Picture 3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32773" y="1338020"/>
            <a:ext cx="5078453" cy="537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CFEC368-1D7A-4F81-ABF6-AE0E36BAF64C}" type="slidenum">
              <a:rPr lang="en-US" smtClean="0"/>
              <a:pPr/>
              <a:t>4</a:t>
            </a:fld>
            <a:endParaRPr lang="en-US" dirty="0"/>
          </a:p>
        </p:txBody>
      </p:sp>
    </p:spTree>
    <p:extLst>
      <p:ext uri="{BB962C8B-B14F-4D97-AF65-F5344CB8AC3E}">
        <p14:creationId xmlns:p14="http://schemas.microsoft.com/office/powerpoint/2010/main" val="228490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Redesigning Math by Outcomes</a:t>
            </a:r>
          </a:p>
        </p:txBody>
      </p:sp>
      <p:sp>
        <p:nvSpPr>
          <p:cNvPr id="3" name="Content Placeholder 2"/>
          <p:cNvSpPr>
            <a:spLocks noGrp="1"/>
          </p:cNvSpPr>
          <p:nvPr>
            <p:ph idx="1"/>
          </p:nvPr>
        </p:nvSpPr>
        <p:spPr/>
        <p:txBody>
          <a:bodyPr>
            <a:normAutofit fontScale="92500"/>
          </a:bodyPr>
          <a:lstStyle/>
          <a:p>
            <a:pPr marL="0" indent="0">
              <a:buNone/>
            </a:pPr>
            <a:r>
              <a:rPr lang="en-US" dirty="0"/>
              <a:t>“National studies reveal that 50 percent to 70 percent of community college students are required to take developmental, or remedial, math courses upon enrollment, and only 20 percent of developmental math students ever successfully complete a college-level math course. Recent reforms have sought to improve students’ success rate by revising developmental math </a:t>
            </a:r>
            <a:r>
              <a:rPr lang="en-US" i="1" dirty="0"/>
              <a:t>course structure </a:t>
            </a:r>
            <a:r>
              <a:rPr lang="en-US" dirty="0"/>
              <a:t>and </a:t>
            </a:r>
            <a:r>
              <a:rPr lang="en-US" i="1" dirty="0"/>
              <a:t>sequence </a:t>
            </a:r>
            <a:r>
              <a:rPr lang="en-US" dirty="0"/>
              <a:t>into compressed instructional modules or multiweek (rather than semester-long) courses, or by placing developmental students into college-level classes with added supports. Though these initiatives have shown some promise, they have seldom addressed the </a:t>
            </a:r>
            <a:r>
              <a:rPr lang="en-US" i="1" dirty="0"/>
              <a:t>math content </a:t>
            </a:r>
            <a:r>
              <a:rPr lang="en-US" dirty="0"/>
              <a:t>of developmental and college-level math courses, which emphasize algebra rather than the quantitative literacy and statistics skills required in most of today’s professions.” Laying the Foundations: Early Findings from the New Mathways Project (April 2015) MDRC</a:t>
            </a: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a:t>
            </a:fld>
            <a:endParaRPr lang="en-US" dirty="0"/>
          </a:p>
        </p:txBody>
      </p:sp>
    </p:spTree>
    <p:extLst>
      <p:ext uri="{BB962C8B-B14F-4D97-AF65-F5344CB8AC3E}">
        <p14:creationId xmlns:p14="http://schemas.microsoft.com/office/powerpoint/2010/main" val="349390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0"/>
            <a:ext cx="8229600" cy="990600"/>
          </a:xfrm>
        </p:spPr>
        <p:txBody>
          <a:bodyPr/>
          <a:lstStyle/>
          <a:p>
            <a:pPr algn="ctr"/>
            <a:r>
              <a:rPr lang="en-US" b="1" dirty="0">
                <a:solidFill>
                  <a:srgbClr val="0070C0"/>
                </a:solidFill>
              </a:rPr>
              <a:t>Thoughts…</a:t>
            </a:r>
          </a:p>
        </p:txBody>
      </p:sp>
      <p:sp>
        <p:nvSpPr>
          <p:cNvPr id="3" name="Content Placeholder 2"/>
          <p:cNvSpPr>
            <a:spLocks noGrp="1"/>
          </p:cNvSpPr>
          <p:nvPr>
            <p:ph idx="1"/>
          </p:nvPr>
        </p:nvSpPr>
        <p:spPr>
          <a:xfrm>
            <a:off x="457200" y="1659128"/>
            <a:ext cx="4712059" cy="4619642"/>
          </a:xfrm>
        </p:spPr>
        <p:txBody>
          <a:bodyPr/>
          <a:lstStyle/>
          <a:p>
            <a:r>
              <a:rPr lang="en-US" dirty="0"/>
              <a:t>Should the process to redesign math be solely an attempt to get people through, even if:</a:t>
            </a:r>
          </a:p>
          <a:p>
            <a:pPr lvl="1"/>
            <a:r>
              <a:rPr lang="en-US" dirty="0"/>
              <a:t>it results in placing them into courses they cannot pass, </a:t>
            </a:r>
          </a:p>
          <a:p>
            <a:pPr lvl="1"/>
            <a:r>
              <a:rPr lang="en-US" dirty="0"/>
              <a:t>requiring them to take support courses, and </a:t>
            </a:r>
          </a:p>
          <a:p>
            <a:pPr lvl="1"/>
            <a:r>
              <a:rPr lang="en-US" dirty="0"/>
              <a:t>accepting high failure rates? </a:t>
            </a:r>
          </a:p>
          <a:p>
            <a:r>
              <a:rPr lang="en-US" dirty="0"/>
              <a:t>If not, what are the alternatives?</a:t>
            </a:r>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a:t>
            </a:fld>
            <a:endParaRPr lang="en-US" dirty="0"/>
          </a:p>
        </p:txBody>
      </p:sp>
      <p:pic>
        <p:nvPicPr>
          <p:cNvPr id="6" name="Picture 5">
            <a:extLst>
              <a:ext uri="{FF2B5EF4-FFF2-40B4-BE49-F238E27FC236}">
                <a16:creationId xmlns:a16="http://schemas.microsoft.com/office/drawing/2014/main" id="{39C3C372-AAC0-624C-8CB5-8E8CF5EB9E48}"/>
              </a:ext>
            </a:extLst>
          </p:cNvPr>
          <p:cNvPicPr>
            <a:picLocks noChangeAspect="1"/>
          </p:cNvPicPr>
          <p:nvPr/>
        </p:nvPicPr>
        <p:blipFill>
          <a:blip r:embed="rId2"/>
          <a:stretch>
            <a:fillRect/>
          </a:stretch>
        </p:blipFill>
        <p:spPr>
          <a:xfrm>
            <a:off x="5659355" y="3084163"/>
            <a:ext cx="2792591" cy="3053581"/>
          </a:xfrm>
          <a:prstGeom prst="rect">
            <a:avLst/>
          </a:prstGeom>
        </p:spPr>
      </p:pic>
    </p:spTree>
    <p:extLst>
      <p:ext uri="{BB962C8B-B14F-4D97-AF65-F5344CB8AC3E}">
        <p14:creationId xmlns:p14="http://schemas.microsoft.com/office/powerpoint/2010/main" val="229348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66D2-AB7B-E543-9D00-D5EDCD2F2963}"/>
              </a:ext>
            </a:extLst>
          </p:cNvPr>
          <p:cNvSpPr>
            <a:spLocks noGrp="1"/>
          </p:cNvSpPr>
          <p:nvPr>
            <p:ph type="title"/>
          </p:nvPr>
        </p:nvSpPr>
        <p:spPr>
          <a:xfrm>
            <a:off x="400988" y="293557"/>
            <a:ext cx="8229600" cy="838200"/>
          </a:xfrm>
        </p:spPr>
        <p:txBody>
          <a:bodyPr/>
          <a:lstStyle/>
          <a:p>
            <a:pPr algn="ctr"/>
            <a:r>
              <a:rPr lang="en-US" b="1" dirty="0">
                <a:solidFill>
                  <a:srgbClr val="0070C0"/>
                </a:solidFill>
                <a:latin typeface="Times New Roman" charset="0"/>
                <a:ea typeface="Times New Roman" charset="0"/>
                <a:cs typeface="Times New Roman" charset="0"/>
              </a:rPr>
              <a:t>Default Rules for SLAM</a:t>
            </a:r>
            <a:endParaRPr lang="en-US" dirty="0"/>
          </a:p>
        </p:txBody>
      </p:sp>
      <p:graphicFrame>
        <p:nvGraphicFramePr>
          <p:cNvPr id="4" name="Content Placeholder 3">
            <a:extLst>
              <a:ext uri="{FF2B5EF4-FFF2-40B4-BE49-F238E27FC236}">
                <a16:creationId xmlns:a16="http://schemas.microsoft.com/office/drawing/2014/main" id="{37DC9A24-D170-7944-BE8C-DEDE8430EA04}"/>
              </a:ext>
            </a:extLst>
          </p:cNvPr>
          <p:cNvGraphicFramePr>
            <a:graphicFrameLocks noGrp="1"/>
          </p:cNvGraphicFramePr>
          <p:nvPr>
            <p:ph idx="1"/>
            <p:extLst>
              <p:ext uri="{D42A27DB-BD31-4B8C-83A1-F6EECF244321}">
                <p14:modId xmlns:p14="http://schemas.microsoft.com/office/powerpoint/2010/main" val="1188770564"/>
              </p:ext>
            </p:extLst>
          </p:nvPr>
        </p:nvGraphicFramePr>
        <p:xfrm>
          <a:off x="157396" y="1345513"/>
          <a:ext cx="8907906" cy="5146623"/>
        </p:xfrm>
        <a:graphic>
          <a:graphicData uri="http://schemas.openxmlformats.org/drawingml/2006/table">
            <a:tbl>
              <a:tblPr firstRow="1" firstCol="1" bandRow="1">
                <a:tableStyleId>{FABFCF23-3B69-468F-B69F-88F6DE6A72F2}</a:tableStyleId>
              </a:tblPr>
              <a:tblGrid>
                <a:gridCol w="4453953">
                  <a:extLst>
                    <a:ext uri="{9D8B030D-6E8A-4147-A177-3AD203B41FA5}">
                      <a16:colId xmlns:a16="http://schemas.microsoft.com/office/drawing/2014/main" val="185636686"/>
                    </a:ext>
                  </a:extLst>
                </a:gridCol>
                <a:gridCol w="4453953">
                  <a:extLst>
                    <a:ext uri="{9D8B030D-6E8A-4147-A177-3AD203B41FA5}">
                      <a16:colId xmlns:a16="http://schemas.microsoft.com/office/drawing/2014/main" val="3890195531"/>
                    </a:ext>
                  </a:extLst>
                </a:gridCol>
              </a:tblGrid>
              <a:tr h="686216">
                <a:tc>
                  <a:txBody>
                    <a:bodyPr/>
                    <a:lstStyle/>
                    <a:p>
                      <a:pPr marL="0" marR="0" fontAlgn="base">
                        <a:spcBef>
                          <a:spcPts val="0"/>
                        </a:spcBef>
                        <a:spcAft>
                          <a:spcPts val="0"/>
                        </a:spcAft>
                      </a:pPr>
                      <a:r>
                        <a:rPr lang="en-US" sz="2000" dirty="0">
                          <a:effectLst/>
                        </a:rPr>
                        <a:t>High School Performance Metric for Statistics/Liberal Arts Mathematics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000" dirty="0">
                          <a:effectLst/>
                        </a:rPr>
                        <a:t>Recommended AB 705 Placement for Statistics/Liberal Arts Mathematics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305776"/>
                  </a:ext>
                </a:extLst>
              </a:tr>
              <a:tr h="1372433">
                <a:tc>
                  <a:txBody>
                    <a:bodyPr/>
                    <a:lstStyle/>
                    <a:p>
                      <a:pPr marL="0" marR="0" fontAlgn="base">
                        <a:spcBef>
                          <a:spcPts val="0"/>
                        </a:spcBef>
                        <a:spcAft>
                          <a:spcPts val="0"/>
                        </a:spcAft>
                      </a:pPr>
                      <a:r>
                        <a:rPr lang="en-US" sz="2000" dirty="0">
                          <a:effectLst/>
                        </a:rPr>
                        <a:t>HSGPA ≥ 3.0</a:t>
                      </a:r>
                    </a:p>
                    <a:p>
                      <a:pPr marL="0" marR="0" fontAlgn="base">
                        <a:spcBef>
                          <a:spcPts val="0"/>
                        </a:spcBef>
                        <a:spcAft>
                          <a:spcPts val="0"/>
                        </a:spcAft>
                      </a:pPr>
                      <a:r>
                        <a:rPr lang="en-US" sz="2000" dirty="0">
                          <a:effectLst/>
                        </a:rPr>
                        <a:t>Throughput rate of 75%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000" dirty="0">
                          <a:effectLst/>
                        </a:rPr>
                        <a:t>Transfer-Level Statistics/Liberal Arts Mathematics</a:t>
                      </a:r>
                    </a:p>
                    <a:p>
                      <a:pPr marL="0" marR="0" fontAlgn="base">
                        <a:spcBef>
                          <a:spcPts val="0"/>
                        </a:spcBef>
                        <a:spcAft>
                          <a:spcPts val="0"/>
                        </a:spcAft>
                      </a:pPr>
                      <a:r>
                        <a:rPr lang="en-US" sz="2000" dirty="0">
                          <a:effectLst/>
                        </a:rPr>
                        <a:t>No additional academic or concurrent support required for students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530069"/>
                  </a:ext>
                </a:extLst>
              </a:tr>
              <a:tr h="1372433">
                <a:tc>
                  <a:txBody>
                    <a:bodyPr/>
                    <a:lstStyle/>
                    <a:p>
                      <a:pPr marL="0" marR="0" fontAlgn="base">
                        <a:spcBef>
                          <a:spcPts val="0"/>
                        </a:spcBef>
                        <a:spcAft>
                          <a:spcPts val="0"/>
                        </a:spcAft>
                      </a:pPr>
                      <a:r>
                        <a:rPr lang="en-US" sz="2000" dirty="0">
                          <a:effectLst/>
                        </a:rPr>
                        <a:t>HSGPA from 2.3 to 2.9</a:t>
                      </a:r>
                    </a:p>
                    <a:p>
                      <a:pPr marL="0" marR="0" fontAlgn="base">
                        <a:spcBef>
                          <a:spcPts val="0"/>
                        </a:spcBef>
                        <a:spcAft>
                          <a:spcPts val="0"/>
                        </a:spcAft>
                      </a:pPr>
                      <a:r>
                        <a:rPr lang="en-US" sz="2000" dirty="0">
                          <a:effectLst/>
                        </a:rPr>
                        <a:t>Throughput rate of 48%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000" dirty="0">
                          <a:effectLst/>
                        </a:rPr>
                        <a:t>Transfer-Level Statistics/Liberal Arts Mathematics</a:t>
                      </a:r>
                    </a:p>
                    <a:p>
                      <a:pPr marL="0" marR="0" fontAlgn="base">
                        <a:spcBef>
                          <a:spcPts val="0"/>
                        </a:spcBef>
                        <a:spcAft>
                          <a:spcPts val="0"/>
                        </a:spcAft>
                      </a:pPr>
                      <a:r>
                        <a:rPr lang="en-US" sz="2000" dirty="0">
                          <a:effectLst/>
                        </a:rPr>
                        <a:t>Additional academic and concurrent support recommended for students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8797999"/>
                  </a:ext>
                </a:extLst>
              </a:tr>
              <a:tr h="1715541">
                <a:tc>
                  <a:txBody>
                    <a:bodyPr/>
                    <a:lstStyle/>
                    <a:p>
                      <a:pPr marL="0" marR="0" fontAlgn="base">
                        <a:spcBef>
                          <a:spcPts val="0"/>
                        </a:spcBef>
                        <a:spcAft>
                          <a:spcPts val="0"/>
                        </a:spcAft>
                      </a:pPr>
                      <a:r>
                        <a:rPr lang="en-US" sz="2000" dirty="0">
                          <a:effectLst/>
                        </a:rPr>
                        <a:t>HSGPA &lt; 2.3</a:t>
                      </a:r>
                    </a:p>
                    <a:p>
                      <a:pPr marL="0" marR="0" fontAlgn="base">
                        <a:spcBef>
                          <a:spcPts val="0"/>
                        </a:spcBef>
                        <a:spcAft>
                          <a:spcPts val="0"/>
                        </a:spcAft>
                      </a:pPr>
                      <a:r>
                        <a:rPr lang="en-US" sz="2000" dirty="0">
                          <a:effectLst/>
                        </a:rPr>
                        <a:t>Throughput rate of 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000" dirty="0">
                          <a:effectLst/>
                        </a:rPr>
                        <a:t>Transfer-Level Statistics/Liberal Arts Mathematics</a:t>
                      </a:r>
                    </a:p>
                    <a:p>
                      <a:pPr marL="0" marR="0" fontAlgn="base">
                        <a:spcBef>
                          <a:spcPts val="0"/>
                        </a:spcBef>
                        <a:spcAft>
                          <a:spcPts val="0"/>
                        </a:spcAft>
                      </a:pPr>
                      <a:r>
                        <a:rPr lang="en-US" sz="2000" dirty="0">
                          <a:effectLst/>
                        </a:rPr>
                        <a:t>Additional academic and concurrent support strongly recommended for students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2080721"/>
                  </a:ext>
                </a:extLst>
              </a:tr>
            </a:tbl>
          </a:graphicData>
        </a:graphic>
      </p:graphicFrame>
      <p:sp>
        <p:nvSpPr>
          <p:cNvPr id="3" name="Slide Number Placeholder 2"/>
          <p:cNvSpPr>
            <a:spLocks noGrp="1"/>
          </p:cNvSpPr>
          <p:nvPr>
            <p:ph type="sldNum" sz="quarter" idx="12"/>
          </p:nvPr>
        </p:nvSpPr>
        <p:spPr/>
        <p:txBody>
          <a:bodyPr/>
          <a:lstStyle/>
          <a:p>
            <a:fld id="{0CFEC368-1D7A-4F81-ABF6-AE0E36BAF64C}" type="slidenum">
              <a:rPr lang="en-US" smtClean="0"/>
              <a:pPr/>
              <a:t>7</a:t>
            </a:fld>
            <a:endParaRPr lang="en-US" dirty="0"/>
          </a:p>
        </p:txBody>
      </p:sp>
    </p:spTree>
    <p:extLst>
      <p:ext uri="{BB962C8B-B14F-4D97-AF65-F5344CB8AC3E}">
        <p14:creationId xmlns:p14="http://schemas.microsoft.com/office/powerpoint/2010/main" val="3696318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7E22-9F0F-7349-B55B-43E66A0FD9B0}"/>
              </a:ext>
            </a:extLst>
          </p:cNvPr>
          <p:cNvSpPr>
            <a:spLocks noGrp="1"/>
          </p:cNvSpPr>
          <p:nvPr>
            <p:ph type="title"/>
          </p:nvPr>
        </p:nvSpPr>
        <p:spPr>
          <a:xfrm>
            <a:off x="176833" y="626390"/>
            <a:ext cx="8967167" cy="276245"/>
          </a:xfrm>
        </p:spPr>
        <p:txBody>
          <a:bodyPr>
            <a:normAutofit fontScale="90000"/>
          </a:bodyPr>
          <a:lstStyle/>
          <a:p>
            <a:pPr algn="ctr"/>
            <a:r>
              <a:rPr lang="en-US" b="1" dirty="0">
                <a:solidFill>
                  <a:srgbClr val="0070C0"/>
                </a:solidFill>
                <a:latin typeface="Times New Roman" charset="0"/>
                <a:ea typeface="Times New Roman" charset="0"/>
                <a:cs typeface="Times New Roman" charset="0"/>
              </a:rPr>
              <a:t>Default Rules for B-STEM</a:t>
            </a:r>
            <a:endParaRPr lang="en-US" dirty="0"/>
          </a:p>
        </p:txBody>
      </p:sp>
      <p:graphicFrame>
        <p:nvGraphicFramePr>
          <p:cNvPr id="4" name="Content Placeholder 3">
            <a:extLst>
              <a:ext uri="{FF2B5EF4-FFF2-40B4-BE49-F238E27FC236}">
                <a16:creationId xmlns:a16="http://schemas.microsoft.com/office/drawing/2014/main" id="{607EB1BC-2DA8-8D4C-AA97-7A88CA4D4C58}"/>
              </a:ext>
            </a:extLst>
          </p:cNvPr>
          <p:cNvGraphicFramePr>
            <a:graphicFrameLocks noGrp="1"/>
          </p:cNvGraphicFramePr>
          <p:nvPr>
            <p:ph idx="1"/>
            <p:extLst>
              <p:ext uri="{D42A27DB-BD31-4B8C-83A1-F6EECF244321}">
                <p14:modId xmlns:p14="http://schemas.microsoft.com/office/powerpoint/2010/main" val="1963803894"/>
              </p:ext>
            </p:extLst>
          </p:nvPr>
        </p:nvGraphicFramePr>
        <p:xfrm>
          <a:off x="412101" y="1175792"/>
          <a:ext cx="8142964" cy="4572000"/>
        </p:xfrm>
        <a:graphic>
          <a:graphicData uri="http://schemas.openxmlformats.org/drawingml/2006/table">
            <a:tbl>
              <a:tblPr firstRow="1" firstCol="1" bandRow="1">
                <a:tableStyleId>{FABFCF23-3B69-468F-B69F-88F6DE6A72F2}</a:tableStyleId>
              </a:tblPr>
              <a:tblGrid>
                <a:gridCol w="4071482">
                  <a:extLst>
                    <a:ext uri="{9D8B030D-6E8A-4147-A177-3AD203B41FA5}">
                      <a16:colId xmlns:a16="http://schemas.microsoft.com/office/drawing/2014/main" val="2687352158"/>
                    </a:ext>
                  </a:extLst>
                </a:gridCol>
                <a:gridCol w="4071482">
                  <a:extLst>
                    <a:ext uri="{9D8B030D-6E8A-4147-A177-3AD203B41FA5}">
                      <a16:colId xmlns:a16="http://schemas.microsoft.com/office/drawing/2014/main" val="1731739544"/>
                    </a:ext>
                  </a:extLst>
                </a:gridCol>
              </a:tblGrid>
              <a:tr h="608124">
                <a:tc>
                  <a:txBody>
                    <a:bodyPr/>
                    <a:lstStyle/>
                    <a:p>
                      <a:pPr marL="0" marR="0" fontAlgn="base">
                        <a:spcBef>
                          <a:spcPts val="0"/>
                        </a:spcBef>
                        <a:spcAft>
                          <a:spcPts val="0"/>
                        </a:spcAft>
                      </a:pPr>
                      <a:r>
                        <a:rPr lang="en-US" sz="2000" dirty="0">
                          <a:effectLst/>
                        </a:rPr>
                        <a:t>High School Performance Metric BSTEM Mathematics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fontAlgn="base">
                        <a:spcBef>
                          <a:spcPts val="0"/>
                        </a:spcBef>
                        <a:spcAft>
                          <a:spcPts val="0"/>
                        </a:spcAft>
                      </a:pPr>
                      <a:r>
                        <a:rPr lang="en-US" sz="2000" dirty="0">
                          <a:effectLst/>
                        </a:rPr>
                        <a:t>Recommended AB 705 Placement for BSTEM Mathematics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993425679"/>
                  </a:ext>
                </a:extLst>
              </a:tr>
              <a:tr h="1520310">
                <a:tc>
                  <a:txBody>
                    <a:bodyPr/>
                    <a:lstStyle/>
                    <a:p>
                      <a:pPr marL="0" marR="0" fontAlgn="base">
                        <a:spcBef>
                          <a:spcPts val="0"/>
                        </a:spcBef>
                        <a:spcAft>
                          <a:spcPts val="0"/>
                        </a:spcAft>
                      </a:pPr>
                      <a:r>
                        <a:rPr lang="en-US" sz="2000" dirty="0">
                          <a:effectLst/>
                        </a:rPr>
                        <a:t>HSGPA ≥ 3.4 </a:t>
                      </a:r>
                    </a:p>
                    <a:p>
                      <a:pPr marL="0" marR="0" fontAlgn="base">
                        <a:spcBef>
                          <a:spcPts val="0"/>
                        </a:spcBef>
                        <a:spcAft>
                          <a:spcPts val="0"/>
                        </a:spcAft>
                      </a:pPr>
                      <a:r>
                        <a:rPr lang="en-US" sz="2000" dirty="0">
                          <a:effectLst/>
                        </a:rPr>
                        <a:t>or </a:t>
                      </a:r>
                    </a:p>
                    <a:p>
                      <a:pPr marL="0" marR="0" fontAlgn="base">
                        <a:spcBef>
                          <a:spcPts val="0"/>
                        </a:spcBef>
                        <a:spcAft>
                          <a:spcPts val="0"/>
                        </a:spcAft>
                      </a:pPr>
                      <a:r>
                        <a:rPr lang="en-US" sz="2000" dirty="0">
                          <a:effectLst/>
                        </a:rPr>
                        <a:t>HSGPA ≥ 2.6 AND enrolled in a HS Calculus course</a:t>
                      </a:r>
                    </a:p>
                    <a:p>
                      <a:pPr marL="0" marR="0" fontAlgn="base">
                        <a:spcBef>
                          <a:spcPts val="0"/>
                        </a:spcBef>
                        <a:spcAft>
                          <a:spcPts val="0"/>
                        </a:spcAft>
                      </a:pPr>
                      <a:r>
                        <a:rPr lang="en-US" sz="2000" dirty="0">
                          <a:effectLst/>
                        </a:rPr>
                        <a:t>Throughput rate of 74%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fontAlgn="base">
                        <a:spcBef>
                          <a:spcPts val="0"/>
                        </a:spcBef>
                        <a:spcAft>
                          <a:spcPts val="0"/>
                        </a:spcAft>
                      </a:pPr>
                      <a:r>
                        <a:rPr lang="en-US" sz="2000" dirty="0">
                          <a:effectLst/>
                        </a:rPr>
                        <a:t>Transfer-Level BSTEM Mathematics</a:t>
                      </a:r>
                    </a:p>
                    <a:p>
                      <a:pPr marL="0" marR="0" fontAlgn="base">
                        <a:spcBef>
                          <a:spcPts val="0"/>
                        </a:spcBef>
                        <a:spcAft>
                          <a:spcPts val="0"/>
                        </a:spcAft>
                      </a:pPr>
                      <a:r>
                        <a:rPr lang="en-US" sz="2000" dirty="0">
                          <a:effectLst/>
                        </a:rPr>
                        <a:t>No additional academic or concurrent support required for students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18660378"/>
                  </a:ext>
                </a:extLst>
              </a:tr>
              <a:tr h="912186">
                <a:tc>
                  <a:txBody>
                    <a:bodyPr/>
                    <a:lstStyle/>
                    <a:p>
                      <a:pPr marL="0" marR="0" fontAlgn="base">
                        <a:spcBef>
                          <a:spcPts val="0"/>
                        </a:spcBef>
                        <a:spcAft>
                          <a:spcPts val="0"/>
                        </a:spcAft>
                      </a:pPr>
                      <a:r>
                        <a:rPr lang="en-US" sz="2000" dirty="0">
                          <a:effectLst/>
                        </a:rPr>
                        <a:t>HSGPA ≥2.6 or Enrolled in HS Precalculus</a:t>
                      </a:r>
                    </a:p>
                    <a:p>
                      <a:pPr marL="0" marR="0" fontAlgn="base">
                        <a:spcBef>
                          <a:spcPts val="0"/>
                        </a:spcBef>
                        <a:spcAft>
                          <a:spcPts val="0"/>
                        </a:spcAft>
                      </a:pPr>
                      <a:r>
                        <a:rPr lang="en-US" sz="2000" dirty="0">
                          <a:effectLst/>
                        </a:rPr>
                        <a:t>Throughput rate of 54%</a:t>
                      </a:r>
                    </a:p>
                    <a:p>
                      <a:pPr marL="0" marR="0" fontAlgn="base">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fontAlgn="base">
                        <a:spcBef>
                          <a:spcPts val="0"/>
                        </a:spcBef>
                        <a:spcAft>
                          <a:spcPts val="0"/>
                        </a:spcAft>
                      </a:pPr>
                      <a:r>
                        <a:rPr lang="en-US" sz="2000" dirty="0">
                          <a:effectLst/>
                        </a:rPr>
                        <a:t>Transfer-Level BSTEM Mathematics</a:t>
                      </a:r>
                    </a:p>
                    <a:p>
                      <a:pPr marL="0" marR="0" fontAlgn="base">
                        <a:spcBef>
                          <a:spcPts val="0"/>
                        </a:spcBef>
                        <a:spcAft>
                          <a:spcPts val="0"/>
                        </a:spcAft>
                      </a:pPr>
                      <a:r>
                        <a:rPr lang="en-US" sz="2000" dirty="0">
                          <a:effectLst/>
                        </a:rPr>
                        <a:t>Additional academic and concurrent support recommended for students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67804701"/>
                  </a:ext>
                </a:extLst>
              </a:tr>
              <a:tr h="1216248">
                <a:tc>
                  <a:txBody>
                    <a:bodyPr/>
                    <a:lstStyle/>
                    <a:p>
                      <a:pPr marL="0" marR="0" fontAlgn="base">
                        <a:spcBef>
                          <a:spcPts val="0"/>
                        </a:spcBef>
                        <a:spcAft>
                          <a:spcPts val="0"/>
                        </a:spcAft>
                      </a:pPr>
                      <a:r>
                        <a:rPr lang="en-US" sz="2000" dirty="0">
                          <a:effectLst/>
                        </a:rPr>
                        <a:t>HSGPA ≤ 2.6 and no Precalculus</a:t>
                      </a:r>
                    </a:p>
                    <a:p>
                      <a:pPr marL="0" marR="0" fontAlgn="base">
                        <a:spcBef>
                          <a:spcPts val="0"/>
                        </a:spcBef>
                        <a:spcAft>
                          <a:spcPts val="0"/>
                        </a:spcAft>
                      </a:pPr>
                      <a:r>
                        <a:rPr lang="en-US" sz="2000" dirty="0">
                          <a:effectLst/>
                        </a:rPr>
                        <a:t>Throughput rate of 28%</a:t>
                      </a:r>
                    </a:p>
                    <a:p>
                      <a:pPr marL="0" marR="0" fontAlgn="base">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fontAlgn="base">
                        <a:spcBef>
                          <a:spcPts val="0"/>
                        </a:spcBef>
                        <a:spcAft>
                          <a:spcPts val="0"/>
                        </a:spcAft>
                      </a:pPr>
                      <a:r>
                        <a:rPr lang="en-US" sz="2000" dirty="0">
                          <a:effectLst/>
                        </a:rPr>
                        <a:t>Transfer-Level BSTEM Mathematics</a:t>
                      </a:r>
                    </a:p>
                    <a:p>
                      <a:pPr marL="0" marR="0" fontAlgn="base">
                        <a:spcBef>
                          <a:spcPts val="0"/>
                        </a:spcBef>
                        <a:spcAft>
                          <a:spcPts val="0"/>
                        </a:spcAft>
                      </a:pPr>
                      <a:r>
                        <a:rPr lang="en-US" sz="2000" dirty="0">
                          <a:effectLst/>
                        </a:rPr>
                        <a:t>Additional academic and concurrent support strongly recommended for students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08696640"/>
                  </a:ext>
                </a:extLst>
              </a:tr>
            </a:tbl>
          </a:graphicData>
        </a:graphic>
      </p:graphicFrame>
      <p:sp>
        <p:nvSpPr>
          <p:cNvPr id="5" name="Content Placeholder 2">
            <a:extLst>
              <a:ext uri="{FF2B5EF4-FFF2-40B4-BE49-F238E27FC236}">
                <a16:creationId xmlns:a16="http://schemas.microsoft.com/office/drawing/2014/main" id="{86DAE8C1-AEC1-EB41-9EA0-814233654AE4}"/>
              </a:ext>
            </a:extLst>
          </p:cNvPr>
          <p:cNvSpPr txBox="1">
            <a:spLocks/>
          </p:cNvSpPr>
          <p:nvPr/>
        </p:nvSpPr>
        <p:spPr>
          <a:xfrm>
            <a:off x="844657" y="6020949"/>
            <a:ext cx="7277852" cy="393268"/>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000" dirty="0"/>
              <a:t>Presumes completion of Intermediate Algebra or Integrated Math III</a:t>
            </a:r>
          </a:p>
        </p:txBody>
      </p:sp>
      <p:sp>
        <p:nvSpPr>
          <p:cNvPr id="3" name="Slide Number Placeholder 2"/>
          <p:cNvSpPr>
            <a:spLocks noGrp="1"/>
          </p:cNvSpPr>
          <p:nvPr>
            <p:ph type="sldNum" sz="quarter" idx="12"/>
          </p:nvPr>
        </p:nvSpPr>
        <p:spPr/>
        <p:txBody>
          <a:bodyPr/>
          <a:lstStyle/>
          <a:p>
            <a:fld id="{0CFEC368-1D7A-4F81-ABF6-AE0E36BAF64C}" type="slidenum">
              <a:rPr lang="en-US" smtClean="0"/>
              <a:pPr/>
              <a:t>8</a:t>
            </a:fld>
            <a:endParaRPr lang="en-US" dirty="0"/>
          </a:p>
        </p:txBody>
      </p:sp>
    </p:spTree>
    <p:extLst>
      <p:ext uri="{BB962C8B-B14F-4D97-AF65-F5344CB8AC3E}">
        <p14:creationId xmlns:p14="http://schemas.microsoft.com/office/powerpoint/2010/main" val="2104613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Thoughts…</a:t>
            </a:r>
          </a:p>
        </p:txBody>
      </p:sp>
      <p:sp>
        <p:nvSpPr>
          <p:cNvPr id="3" name="Content Placeholder 2"/>
          <p:cNvSpPr>
            <a:spLocks noGrp="1"/>
          </p:cNvSpPr>
          <p:nvPr>
            <p:ph idx="1"/>
          </p:nvPr>
        </p:nvSpPr>
        <p:spPr/>
        <p:txBody>
          <a:bodyPr/>
          <a:lstStyle/>
          <a:p>
            <a:r>
              <a:rPr lang="en-US" dirty="0"/>
              <a:t>Using Guided Pathways and Onboarding processes students should be directed to the Career, Program, Major, and Math appropriate to the students’ educational goals – getting students to the right math!</a:t>
            </a:r>
          </a:p>
        </p:txBody>
      </p:sp>
      <p:sp>
        <p:nvSpPr>
          <p:cNvPr id="4" name="Slide Number Placeholder 3"/>
          <p:cNvSpPr>
            <a:spLocks noGrp="1"/>
          </p:cNvSpPr>
          <p:nvPr>
            <p:ph type="sldNum" sz="quarter" idx="12"/>
          </p:nvPr>
        </p:nvSpPr>
        <p:spPr/>
        <p:txBody>
          <a:bodyPr/>
          <a:lstStyle/>
          <a:p>
            <a:fld id="{0CFEC368-1D7A-4F81-ABF6-AE0E36BAF64C}" type="slidenum">
              <a:rPr lang="en-US" smtClean="0"/>
              <a:pPr/>
              <a:t>9</a:t>
            </a:fld>
            <a:endParaRPr lang="en-US" dirty="0"/>
          </a:p>
        </p:txBody>
      </p:sp>
      <p:pic>
        <p:nvPicPr>
          <p:cNvPr id="7" name="Picture 6">
            <a:extLst>
              <a:ext uri="{FF2B5EF4-FFF2-40B4-BE49-F238E27FC236}">
                <a16:creationId xmlns:a16="http://schemas.microsoft.com/office/drawing/2014/main" id="{DDACE278-4BDF-514D-8EEE-5D1AAB30B91E}"/>
              </a:ext>
            </a:extLst>
          </p:cNvPr>
          <p:cNvPicPr>
            <a:picLocks noChangeAspect="1"/>
          </p:cNvPicPr>
          <p:nvPr/>
        </p:nvPicPr>
        <p:blipFill>
          <a:blip r:embed="rId3"/>
          <a:stretch>
            <a:fillRect/>
          </a:stretch>
        </p:blipFill>
        <p:spPr>
          <a:xfrm>
            <a:off x="2353945" y="3399789"/>
            <a:ext cx="4436110" cy="2946613"/>
          </a:xfrm>
          <a:prstGeom prst="rect">
            <a:avLst/>
          </a:prstGeom>
        </p:spPr>
      </p:pic>
    </p:spTree>
    <p:extLst>
      <p:ext uri="{BB962C8B-B14F-4D97-AF65-F5344CB8AC3E}">
        <p14:creationId xmlns:p14="http://schemas.microsoft.com/office/powerpoint/2010/main" val="2152739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10441</TotalTime>
  <Words>1420</Words>
  <Application>Microsoft Macintosh PowerPoint</Application>
  <PresentationFormat>On-screen Show (4:3)</PresentationFormat>
  <Paragraphs>218</Paragraphs>
  <Slides>23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Wingdings</vt:lpstr>
      <vt:lpstr>Clarity</vt:lpstr>
      <vt:lpstr>Using Student Learning Outcomes to Guide Math Pathways</vt:lpstr>
      <vt:lpstr>Description</vt:lpstr>
      <vt:lpstr>Key Issues in Mathematics and Quantitative Reasoning</vt:lpstr>
      <vt:lpstr>Traditional Mathematics Pathways</vt:lpstr>
      <vt:lpstr>Redesigning Math by Outcomes</vt:lpstr>
      <vt:lpstr>Thoughts…</vt:lpstr>
      <vt:lpstr>Default Rules for SLAM</vt:lpstr>
      <vt:lpstr>Default Rules for B-STEM</vt:lpstr>
      <vt:lpstr>Thoughts…</vt:lpstr>
      <vt:lpstr>PowerPoint Presentation</vt:lpstr>
      <vt:lpstr>PowerPoint Presentation</vt:lpstr>
      <vt:lpstr>What is Quantitative Reasoning?</vt:lpstr>
      <vt:lpstr>What is Quantitative Reasoning?</vt:lpstr>
      <vt:lpstr>Mathematics and Quantitative Reasoning</vt:lpstr>
      <vt:lpstr>The New Mathways Project Design Dana Center of Austin Texas</vt:lpstr>
      <vt:lpstr>Activity</vt:lpstr>
      <vt:lpstr>The Intersection between Program Mapping, Metamajors and Quantitative Reasoning</vt:lpstr>
      <vt:lpstr>Meta Majors with Program Mapping</vt:lpstr>
      <vt:lpstr>PowerPoint Presentation</vt:lpstr>
      <vt:lpstr>PowerPoint Presentation</vt:lpstr>
      <vt:lpstr>   Multiple Paths FORWARD: Diversifying Mathematics as a Strategy for College Success </vt:lpstr>
      <vt:lpstr>Questions and Comments</vt:lpstr>
      <vt:lpstr>Additional ASCCC Resources</vt:lpstr>
    </vt:vector>
  </TitlesOfParts>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Virginia May</cp:lastModifiedBy>
  <cp:revision>405</cp:revision>
  <cp:lastPrinted>2018-07-08T21:00:16Z</cp:lastPrinted>
  <dcterms:created xsi:type="dcterms:W3CDTF">2015-10-21T19:14:41Z</dcterms:created>
  <dcterms:modified xsi:type="dcterms:W3CDTF">2019-01-24T03:03:07Z</dcterms:modified>
</cp:coreProperties>
</file>