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8" r:id="rId3"/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slide" Target="slides/slide19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281a89ef11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281a89ef11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1281a89ef11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2838dcae26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2838dcae2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12838dcae26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267d97ee33_0_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267d97ee33_0_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1267d97ee33_0_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267d97ee33_0_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267d97ee33_0_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g1267d97ee33_0_5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28faf99e96_3_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g128faf99e96_3_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28faf99e96_3_8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g128faf99e96_3_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267d97ee33_0_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1267d97ee33_0_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g1267d97ee33_0_7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267d97ee33_0_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1267d97ee33_0_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g1267d97ee33_0_8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2804c5c8c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12804c5c8c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g12804c5c8cd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267d97ee33_0_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1267d97ee33_0_8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g1267d97ee33_0_8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267d97ee3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267d97ee3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g1267d97ee33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267d97ee33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267d97ee33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1267d97ee33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2960e9e097_0_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2960e9e097_0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g12960e9e097_0_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267d97ee33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267d97ee33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g1267d97ee33_0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267d97ee33_0_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267d97ee33_0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1267d97ee33_0_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2960e9e097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2960e9e097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12960e9e097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2960e9e097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2960e9e097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12960e9e097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267d97ee33_0_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267d97ee33_0_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1267d97ee33_0_4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2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2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Relationship Id="rId3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10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1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title"/>
          </p:nvPr>
        </p:nvSpPr>
        <p:spPr>
          <a:xfrm>
            <a:off x="7396480" y="1076960"/>
            <a:ext cx="451104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7938" y="6376988"/>
            <a:ext cx="377825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2"/>
          <p:cNvSpPr txBox="1"/>
          <p:nvPr>
            <p:ph idx="12" type="sldNum"/>
          </p:nvPr>
        </p:nvSpPr>
        <p:spPr>
          <a:xfrm>
            <a:off x="10298113" y="6356350"/>
            <a:ext cx="10556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Slide B" type="objTx">
  <p:cSld name="OBJECT_WITH_CAPTION_TEX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7581"/>
            <a:ext cx="4008438" cy="6911100"/>
          </a:xfrm>
          <a:prstGeom prst="rect">
            <a:avLst/>
          </a:prstGeom>
          <a:noFill/>
          <a:ln>
            <a:noFill/>
          </a:ln>
          <a:effectLst>
            <a:outerShdw blurRad="190500" rotWithShape="0" algn="l" dist="38100">
              <a:srgbClr val="000000">
                <a:alpha val="40000"/>
              </a:srgbClr>
            </a:outerShdw>
          </a:effectLst>
        </p:spPr>
      </p:pic>
      <p:sp>
        <p:nvSpPr>
          <p:cNvPr id="17" name="Google Shape;17;p3"/>
          <p:cNvSpPr/>
          <p:nvPr/>
        </p:nvSpPr>
        <p:spPr>
          <a:xfrm>
            <a:off x="0" y="1133475"/>
            <a:ext cx="4008438" cy="4619625"/>
          </a:xfrm>
          <a:prstGeom prst="rect">
            <a:avLst/>
          </a:prstGeom>
          <a:solidFill>
            <a:schemeClr val="dk1">
              <a:alpha val="91764"/>
            </a:schemeClr>
          </a:solidFill>
          <a:ln>
            <a:noFill/>
          </a:ln>
          <a:effectLst>
            <a:outerShdw blurRad="393700" sx="1000" rotWithShape="0" algn="ctr" sy="1000">
              <a:schemeClr val="dk2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60863" y="6376988"/>
            <a:ext cx="377825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/>
          <p:nvPr/>
        </p:nvSpPr>
        <p:spPr>
          <a:xfrm>
            <a:off x="11490325" y="0"/>
            <a:ext cx="701675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rotWithShape="0" algn="ctr" dir="10800000" dist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 txBox="1"/>
          <p:nvPr>
            <p:ph type="title"/>
          </p:nvPr>
        </p:nvSpPr>
        <p:spPr>
          <a:xfrm>
            <a:off x="227885" y="1335091"/>
            <a:ext cx="3583461" cy="16119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4360863" y="1193842"/>
            <a:ext cx="6672262" cy="50917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None/>
              <a:defRPr sz="2400"/>
            </a:lvl1pPr>
            <a:lvl2pPr indent="-3683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2200"/>
              <a:buChar char="•"/>
              <a:defRPr sz="2200"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 sz="18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2" name="Google Shape;22;p3"/>
          <p:cNvSpPr txBox="1"/>
          <p:nvPr>
            <p:ph idx="2" type="body"/>
          </p:nvPr>
        </p:nvSpPr>
        <p:spPr>
          <a:xfrm>
            <a:off x="227885" y="2947086"/>
            <a:ext cx="3583461" cy="2575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9890125" y="6356350"/>
            <a:ext cx="11430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2 Column Slide">
  <p:cSld name="Content 2 Column Slid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7938" y="6376988"/>
            <a:ext cx="377825" cy="3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945" y="0"/>
            <a:ext cx="822046" cy="6858000"/>
          </a:xfrm>
          <a:prstGeom prst="rect">
            <a:avLst/>
          </a:prstGeom>
          <a:noFill/>
          <a:ln>
            <a:noFill/>
          </a:ln>
          <a:effectLst>
            <a:outerShdw blurRad="190500" rotWithShape="0" algn="ctr" dist="50800">
              <a:srgbClr val="000000">
                <a:alpha val="40000"/>
              </a:srgbClr>
            </a:outerShdw>
          </a:effectLst>
        </p:spPr>
      </p:pic>
      <p:sp>
        <p:nvSpPr>
          <p:cNvPr id="27" name="Google Shape;27;p4"/>
          <p:cNvSpPr txBox="1"/>
          <p:nvPr>
            <p:ph type="title"/>
          </p:nvPr>
        </p:nvSpPr>
        <p:spPr>
          <a:xfrm>
            <a:off x="1277650" y="365125"/>
            <a:ext cx="1004604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1277650" y="1798320"/>
            <a:ext cx="4922537" cy="43913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2" type="body"/>
          </p:nvPr>
        </p:nvSpPr>
        <p:spPr>
          <a:xfrm>
            <a:off x="6388259" y="1798320"/>
            <a:ext cx="4948881" cy="43913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10437813" y="6356350"/>
            <a:ext cx="9159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1 Column Slide">
  <p:cSld name="Content 1 Column Slid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7938" y="6376988"/>
            <a:ext cx="377825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"/>
          <p:cNvSpPr txBox="1"/>
          <p:nvPr>
            <p:ph type="title"/>
          </p:nvPr>
        </p:nvSpPr>
        <p:spPr>
          <a:xfrm>
            <a:off x="1277650" y="365125"/>
            <a:ext cx="1004604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1277650" y="1798320"/>
            <a:ext cx="10058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10437813" y="6356350"/>
            <a:ext cx="9159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6" name="Google Shape;3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08" y="0"/>
            <a:ext cx="822046" cy="6858000"/>
          </a:xfrm>
          <a:prstGeom prst="rect">
            <a:avLst/>
          </a:prstGeom>
          <a:noFill/>
          <a:ln>
            <a:noFill/>
          </a:ln>
          <a:effectLst>
            <a:outerShdw blurRad="190500" rotWithShape="0" algn="ctr" dist="508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7938" y="6376988"/>
            <a:ext cx="377825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10298113" y="6356350"/>
            <a:ext cx="10556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7396480" y="1076960"/>
            <a:ext cx="451104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Slide B" type="objTx">
  <p:cSld name="OBJECT_WITH_CAPTIO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7581"/>
            <a:ext cx="4008438" cy="6911100"/>
          </a:xfrm>
          <a:prstGeom prst="rect">
            <a:avLst/>
          </a:prstGeom>
          <a:noFill/>
          <a:ln>
            <a:noFill/>
          </a:ln>
          <a:effectLst>
            <a:outerShdw blurRad="190500" rotWithShape="0" algn="l" dist="38100">
              <a:srgbClr val="000000">
                <a:alpha val="40000"/>
              </a:srgbClr>
            </a:outerShdw>
          </a:effectLst>
        </p:spPr>
      </p:pic>
      <p:sp>
        <p:nvSpPr>
          <p:cNvPr id="48" name="Google Shape;48;p9"/>
          <p:cNvSpPr/>
          <p:nvPr/>
        </p:nvSpPr>
        <p:spPr>
          <a:xfrm>
            <a:off x="0" y="1133475"/>
            <a:ext cx="4008438" cy="4619625"/>
          </a:xfrm>
          <a:prstGeom prst="rect">
            <a:avLst/>
          </a:prstGeom>
          <a:solidFill>
            <a:schemeClr val="dk1">
              <a:alpha val="91764"/>
            </a:schemeClr>
          </a:solidFill>
          <a:ln>
            <a:noFill/>
          </a:ln>
          <a:effectLst>
            <a:outerShdw blurRad="393700" sx="1000" rotWithShape="0" algn="ctr" sy="1000">
              <a:schemeClr val="dk2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" name="Google Shape;4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60863" y="6376988"/>
            <a:ext cx="377825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9"/>
          <p:cNvSpPr/>
          <p:nvPr/>
        </p:nvSpPr>
        <p:spPr>
          <a:xfrm>
            <a:off x="11490325" y="0"/>
            <a:ext cx="701675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rotWithShape="0" algn="ctr" dir="10800000" dist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9"/>
          <p:cNvSpPr txBox="1"/>
          <p:nvPr>
            <p:ph type="title"/>
          </p:nvPr>
        </p:nvSpPr>
        <p:spPr>
          <a:xfrm>
            <a:off x="227885" y="1335091"/>
            <a:ext cx="3583461" cy="16119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" type="body"/>
          </p:nvPr>
        </p:nvSpPr>
        <p:spPr>
          <a:xfrm>
            <a:off x="4360863" y="1193842"/>
            <a:ext cx="6672262" cy="50917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None/>
              <a:defRPr sz="2400"/>
            </a:lvl1pPr>
            <a:lvl2pPr indent="-3683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2200"/>
              <a:buChar char="•"/>
              <a:defRPr sz="2200"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 sz="18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227885" y="2947086"/>
            <a:ext cx="3583461" cy="2575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9890125" y="6356350"/>
            <a:ext cx="11430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2 Column Slide">
  <p:cSld name="Content 2 Column Slid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7938" y="6376988"/>
            <a:ext cx="377825" cy="3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945" y="0"/>
            <a:ext cx="822046" cy="6858000"/>
          </a:xfrm>
          <a:prstGeom prst="rect">
            <a:avLst/>
          </a:prstGeom>
          <a:noFill/>
          <a:ln>
            <a:noFill/>
          </a:ln>
          <a:effectLst>
            <a:outerShdw blurRad="190500" rotWithShape="0" algn="ctr" dist="50800">
              <a:srgbClr val="000000">
                <a:alpha val="40000"/>
              </a:srgbClr>
            </a:outerShdw>
          </a:effectLst>
        </p:spPr>
      </p:pic>
      <p:sp>
        <p:nvSpPr>
          <p:cNvPr id="58" name="Google Shape;58;p10"/>
          <p:cNvSpPr txBox="1"/>
          <p:nvPr>
            <p:ph type="title"/>
          </p:nvPr>
        </p:nvSpPr>
        <p:spPr>
          <a:xfrm>
            <a:off x="1277650" y="365125"/>
            <a:ext cx="1004604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" type="body"/>
          </p:nvPr>
        </p:nvSpPr>
        <p:spPr>
          <a:xfrm>
            <a:off x="1277650" y="1798320"/>
            <a:ext cx="4922537" cy="43913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2" type="body"/>
          </p:nvPr>
        </p:nvSpPr>
        <p:spPr>
          <a:xfrm>
            <a:off x="6388259" y="1798320"/>
            <a:ext cx="4948881" cy="43913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12" type="sldNum"/>
          </p:nvPr>
        </p:nvSpPr>
        <p:spPr>
          <a:xfrm>
            <a:off x="10437813" y="6356350"/>
            <a:ext cx="9159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1 Column Slide">
  <p:cSld name="Content 1 Column Slid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7938" y="6376988"/>
            <a:ext cx="377825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1"/>
          <p:cNvSpPr txBox="1"/>
          <p:nvPr>
            <p:ph type="title"/>
          </p:nvPr>
        </p:nvSpPr>
        <p:spPr>
          <a:xfrm>
            <a:off x="1277650" y="365125"/>
            <a:ext cx="1004604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" type="body"/>
          </p:nvPr>
        </p:nvSpPr>
        <p:spPr>
          <a:xfrm>
            <a:off x="1277650" y="1798320"/>
            <a:ext cx="10058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2" type="sldNum"/>
          </p:nvPr>
        </p:nvSpPr>
        <p:spPr>
          <a:xfrm>
            <a:off x="10437813" y="6356350"/>
            <a:ext cx="9159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7" name="Google Shape;6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08" y="0"/>
            <a:ext cx="822046" cy="6858000"/>
          </a:xfrm>
          <a:prstGeom prst="rect">
            <a:avLst/>
          </a:prstGeom>
          <a:noFill/>
          <a:ln>
            <a:noFill/>
          </a:ln>
          <a:effectLst>
            <a:outerShdw blurRad="190500" rotWithShape="0" algn="ctr" dist="508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1277938" y="365125"/>
            <a:ext cx="1007586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0476C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0476C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0476C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0476C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289050" y="1825625"/>
            <a:ext cx="100647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10437813" y="6356350"/>
            <a:ext cx="9159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1277938" y="365125"/>
            <a:ext cx="1007586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0476C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0476C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0476C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10476C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1289050" y="1825625"/>
            <a:ext cx="100647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10437813" y="6356350"/>
            <a:ext cx="9159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1"/>
    <p:sldLayoutId id="2147483654" r:id="rId2"/>
    <p:sldLayoutId id="2147483655" r:id="rId3"/>
    <p:sldLayoutId id="2147483656" r:id="rId4"/>
    <p:sldLayoutId id="2147483657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g"/><Relationship Id="rId4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myworkforceconnection.org/" TargetMode="External"/><Relationship Id="rId4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>
            <a:off x="7531100" y="1105074"/>
            <a:ext cx="4267200" cy="52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Strong Workforce Session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May 13, 2022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10:40-12:00pm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2"/>
          <p:cNvSpPr txBox="1"/>
          <p:nvPr>
            <p:ph type="title"/>
          </p:nvPr>
        </p:nvSpPr>
        <p:spPr>
          <a:xfrm>
            <a:off x="1277650" y="365125"/>
            <a:ext cx="10046100" cy="132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Strong Workforce Structures</a:t>
            </a:r>
            <a:endParaRPr/>
          </a:p>
        </p:txBody>
      </p:sp>
      <p:sp>
        <p:nvSpPr>
          <p:cNvPr id="210" name="Google Shape;210;p22"/>
          <p:cNvSpPr txBox="1"/>
          <p:nvPr>
            <p:ph idx="1" type="body"/>
          </p:nvPr>
        </p:nvSpPr>
        <p:spPr>
          <a:xfrm>
            <a:off x="1277650" y="1798320"/>
            <a:ext cx="10058400" cy="441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Strong Workforce Faculty Lead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Local Committees</a:t>
            </a:r>
            <a:endParaRPr/>
          </a:p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Regional Involvement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/>
              <a:t>Regional Committees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/>
              <a:t>Regional Grants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/>
              <a:t>Strong Workforce Faculty Institute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2"/>
          <p:cNvSpPr txBox="1"/>
          <p:nvPr>
            <p:ph idx="12" type="sldNum"/>
          </p:nvPr>
        </p:nvSpPr>
        <p:spPr>
          <a:xfrm>
            <a:off x="10437813" y="6356350"/>
            <a:ext cx="915900" cy="365100"/>
          </a:xfrm>
          <a:prstGeom prst="rect">
            <a:avLst/>
          </a:prstGeom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2" name="Google Shape;212;p22"/>
          <p:cNvPicPr preferRelativeResize="0"/>
          <p:nvPr/>
        </p:nvPicPr>
        <p:blipFill rotWithShape="1">
          <a:blip r:embed="rId3">
            <a:alphaModFix/>
          </a:blip>
          <a:srcRect b="28359" l="0" r="0" t="27548"/>
          <a:stretch/>
        </p:blipFill>
        <p:spPr>
          <a:xfrm>
            <a:off x="2594775" y="2538575"/>
            <a:ext cx="7002451" cy="204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3"/>
          <p:cNvSpPr txBox="1"/>
          <p:nvPr>
            <p:ph type="title"/>
          </p:nvPr>
        </p:nvSpPr>
        <p:spPr>
          <a:xfrm>
            <a:off x="1277650" y="365125"/>
            <a:ext cx="10046100" cy="132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Strong Workforce Faculty Institute</a:t>
            </a:r>
            <a:endParaRPr/>
          </a:p>
        </p:txBody>
      </p:sp>
      <p:sp>
        <p:nvSpPr>
          <p:cNvPr id="219" name="Google Shape;219;p23"/>
          <p:cNvSpPr txBox="1"/>
          <p:nvPr>
            <p:ph idx="1" type="body"/>
          </p:nvPr>
        </p:nvSpPr>
        <p:spPr>
          <a:xfrm>
            <a:off x="1277650" y="1798320"/>
            <a:ext cx="10058400" cy="441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Regionally sponsored professional learning opportunity to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Foster strong collaboration and engagement among faculty, researchers, and deans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</a:pPr>
            <a:r>
              <a:rPr lang="en-US"/>
              <a:t>Encourage self-reflection, inquiry, and research-based decision-making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</a:pPr>
            <a:r>
              <a:rPr lang="en-US"/>
              <a:t>Inspire teaching and learning from a culturally inclusive perspective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Faculty complete an investigative research and reflection, then create an action plan to implement ideas in the classroom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Improved experiences for students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Locally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SW Faculty Lead works with deans and researchers to plan professional learning events to complement the institute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Generates great cross-discipline faculty discussions</a:t>
            </a:r>
            <a:endParaRPr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Helps us understand faculty needs from SW</a:t>
            </a:r>
            <a:endParaRPr/>
          </a:p>
        </p:txBody>
      </p:sp>
      <p:sp>
        <p:nvSpPr>
          <p:cNvPr id="220" name="Google Shape;220;p23"/>
          <p:cNvSpPr txBox="1"/>
          <p:nvPr>
            <p:ph idx="12" type="sldNum"/>
          </p:nvPr>
        </p:nvSpPr>
        <p:spPr>
          <a:xfrm>
            <a:off x="10437813" y="6356350"/>
            <a:ext cx="915900" cy="365100"/>
          </a:xfrm>
          <a:prstGeom prst="rect">
            <a:avLst/>
          </a:prstGeom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4"/>
          <p:cNvSpPr txBox="1"/>
          <p:nvPr>
            <p:ph type="title"/>
          </p:nvPr>
        </p:nvSpPr>
        <p:spPr>
          <a:xfrm>
            <a:off x="1277650" y="365125"/>
            <a:ext cx="10046100" cy="132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Faculty Driven Improvement: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Budget &amp; Allocation</a:t>
            </a:r>
            <a:endParaRPr/>
          </a:p>
        </p:txBody>
      </p:sp>
      <p:sp>
        <p:nvSpPr>
          <p:cNvPr id="227" name="Google Shape;227;p24"/>
          <p:cNvSpPr txBox="1"/>
          <p:nvPr>
            <p:ph idx="1" type="body"/>
          </p:nvPr>
        </p:nvSpPr>
        <p:spPr>
          <a:xfrm>
            <a:off x="1277650" y="1798320"/>
            <a:ext cx="10058400" cy="441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Previously, only </a:t>
            </a:r>
            <a:r>
              <a:rPr lang="en-US"/>
              <a:t>annual requests considered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Problem: Sometimes programs need to make purchases mid-year!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Solution: Tiered allocation process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&lt; $500 Associate Dean of CTE can approve</a:t>
            </a:r>
            <a:endParaRPr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Turnaround time: ~1 week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&lt; $5000 SW Budget &amp; Allocation Subcommittee can approve</a:t>
            </a:r>
            <a:endParaRPr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Turnaround time: ~1 month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&gt; $5000 SW Budget &amp; Allocation Subcommittee recommends approval to SW Committee</a:t>
            </a:r>
            <a:endParaRPr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Turnaround time: ~1 year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This faculty-driven change has allowed our programs to be more responsive to student needs in the classroom</a:t>
            </a:r>
            <a:endParaRPr/>
          </a:p>
        </p:txBody>
      </p:sp>
      <p:sp>
        <p:nvSpPr>
          <p:cNvPr id="228" name="Google Shape;228;p24"/>
          <p:cNvSpPr txBox="1"/>
          <p:nvPr>
            <p:ph idx="12" type="sldNum"/>
          </p:nvPr>
        </p:nvSpPr>
        <p:spPr>
          <a:xfrm>
            <a:off x="10437813" y="6356350"/>
            <a:ext cx="915900" cy="365100"/>
          </a:xfrm>
          <a:prstGeom prst="rect">
            <a:avLst/>
          </a:prstGeom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5"/>
          <p:cNvSpPr txBox="1"/>
          <p:nvPr>
            <p:ph type="title"/>
          </p:nvPr>
        </p:nvSpPr>
        <p:spPr>
          <a:xfrm>
            <a:off x="227885" y="1335091"/>
            <a:ext cx="3583500" cy="1611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Marvin DaCosta</a:t>
            </a:r>
            <a:endParaRPr/>
          </a:p>
        </p:txBody>
      </p:sp>
      <p:sp>
        <p:nvSpPr>
          <p:cNvPr id="235" name="Google Shape;235;p25"/>
          <p:cNvSpPr txBox="1"/>
          <p:nvPr>
            <p:ph idx="1" type="body"/>
          </p:nvPr>
        </p:nvSpPr>
        <p:spPr>
          <a:xfrm>
            <a:off x="4360863" y="1193842"/>
            <a:ext cx="6672300" cy="5091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D5C9A"/>
                </a:solidFill>
              </a:rPr>
              <a:t>LATTC and Metro Partnership</a:t>
            </a:r>
            <a:endParaRPr sz="3200">
              <a:solidFill>
                <a:srgbClr val="0D5C9A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0D5C9A"/>
                </a:solidFill>
              </a:rPr>
              <a:t>High School Students</a:t>
            </a:r>
            <a:endParaRPr b="1">
              <a:solidFill>
                <a:srgbClr val="0D5C9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•Transportation Career Academy Program (TCAP)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0D5C9A"/>
                </a:solidFill>
              </a:rPr>
              <a:t>Incumbent Workers</a:t>
            </a:r>
            <a:endParaRPr b="1">
              <a:solidFill>
                <a:srgbClr val="0D5C9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•</a:t>
            </a:r>
            <a:r>
              <a:rPr lang="en-US">
                <a:solidFill>
                  <a:srgbClr val="002060"/>
                </a:solidFill>
              </a:rPr>
              <a:t>Metro JAC</a:t>
            </a:r>
            <a:endParaRPr>
              <a:solidFill>
                <a:srgbClr val="00206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5"/>
          <p:cNvSpPr txBox="1"/>
          <p:nvPr>
            <p:ph idx="12" type="sldNum"/>
          </p:nvPr>
        </p:nvSpPr>
        <p:spPr>
          <a:xfrm>
            <a:off x="9890125" y="6356350"/>
            <a:ext cx="1143000" cy="368400"/>
          </a:xfrm>
          <a:prstGeom prst="rect">
            <a:avLst/>
          </a:prstGeom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7" name="Google Shape;237;p25"/>
          <p:cNvSpPr txBox="1"/>
          <p:nvPr>
            <p:ph idx="2" type="body"/>
          </p:nvPr>
        </p:nvSpPr>
        <p:spPr>
          <a:xfrm>
            <a:off x="227885" y="2947086"/>
            <a:ext cx="3583500" cy="257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SWF for CTE programs: JAC &amp; Metro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6"/>
          <p:cNvSpPr txBox="1"/>
          <p:nvPr>
            <p:ph type="title"/>
          </p:nvPr>
        </p:nvSpPr>
        <p:spPr>
          <a:xfrm>
            <a:off x="1277650" y="365125"/>
            <a:ext cx="1023592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Transportation Career Academy Program (TCAP)</a:t>
            </a:r>
            <a:endParaRPr/>
          </a:p>
        </p:txBody>
      </p:sp>
      <p:sp>
        <p:nvSpPr>
          <p:cNvPr id="243" name="Google Shape;243;p26"/>
          <p:cNvSpPr txBox="1"/>
          <p:nvPr>
            <p:ph idx="1" type="body"/>
          </p:nvPr>
        </p:nvSpPr>
        <p:spPr>
          <a:xfrm>
            <a:off x="1277650" y="2670610"/>
            <a:ext cx="4922537" cy="41207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5C9A"/>
              </a:buClr>
              <a:buSzPts val="2400"/>
              <a:buNone/>
            </a:pPr>
            <a:r>
              <a:rPr b="1" lang="en-US">
                <a:solidFill>
                  <a:srgbClr val="0D5C9A"/>
                </a:solidFill>
              </a:rPr>
              <a:t>Pre-Pandemic</a:t>
            </a:r>
            <a:endParaRPr/>
          </a:p>
          <a:p>
            <a:pPr indent="-266700" lvl="0" marL="2286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b="1" lang="en-US"/>
              <a:t>80% enrolled in COOP ED</a:t>
            </a:r>
            <a:endParaRPr b="1"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Char char="•"/>
            </a:pPr>
            <a:r>
              <a:rPr lang="en-US"/>
              <a:t>In-person (hourly compensation)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Char char="•"/>
            </a:pPr>
            <a:r>
              <a:rPr lang="en-US"/>
              <a:t>200 – 250 students  | 11</a:t>
            </a:r>
            <a:r>
              <a:rPr baseline="30000" lang="en-US"/>
              <a:t>th</a:t>
            </a:r>
            <a:r>
              <a:rPr lang="en-US"/>
              <a:t> and 12</a:t>
            </a:r>
            <a:r>
              <a:rPr baseline="30000" lang="en-US"/>
              <a:t>th</a:t>
            </a:r>
            <a:r>
              <a:rPr lang="en-US"/>
              <a:t> graders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Char char="•"/>
            </a:pPr>
            <a:r>
              <a:rPr lang="en-US"/>
              <a:t>Weekly In-Service training </a:t>
            </a:r>
            <a:endParaRPr/>
          </a:p>
          <a:p>
            <a:pPr indent="-2667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Char char="•"/>
            </a:pPr>
            <a:r>
              <a:rPr lang="en-US"/>
              <a:t>Resumes/Interview</a:t>
            </a:r>
            <a:endParaRPr/>
          </a:p>
          <a:p>
            <a:pPr indent="-2667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Char char="•"/>
            </a:pPr>
            <a:r>
              <a:rPr lang="en-US"/>
              <a:t>Project-based assignments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Transit/Transportation Overview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44" name="Google Shape;244;p26"/>
          <p:cNvSpPr txBox="1"/>
          <p:nvPr>
            <p:ph idx="2" type="body"/>
          </p:nvPr>
        </p:nvSpPr>
        <p:spPr>
          <a:xfrm>
            <a:off x="6388259" y="2670610"/>
            <a:ext cx="4948881" cy="35190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5C9A"/>
              </a:buClr>
              <a:buSzPts val="2400"/>
              <a:buNone/>
            </a:pPr>
            <a:r>
              <a:rPr b="1" lang="en-US">
                <a:solidFill>
                  <a:srgbClr val="0D5C9A"/>
                </a:solidFill>
              </a:rPr>
              <a:t>During Pandemic</a:t>
            </a:r>
            <a:endParaRPr/>
          </a:p>
          <a:p>
            <a:pPr indent="-266700" lvl="0" marL="2286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b="1" lang="en-US"/>
              <a:t>90% enrolled in COOP ED</a:t>
            </a:r>
            <a:endParaRPr b="1"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Virtual</a:t>
            </a:r>
            <a:r>
              <a:rPr lang="en-US"/>
              <a:t> (stipend)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12000"/>
              </a:buClr>
              <a:buSzPts val="2400"/>
              <a:buChar char="•"/>
            </a:pPr>
            <a:r>
              <a:rPr lang="en-US"/>
              <a:t>100 – 125</a:t>
            </a:r>
            <a:r>
              <a:rPr lang="en-US">
                <a:solidFill>
                  <a:srgbClr val="B12000"/>
                </a:solidFill>
              </a:rPr>
              <a:t> </a:t>
            </a:r>
            <a:r>
              <a:rPr lang="en-US"/>
              <a:t>students  | 11</a:t>
            </a:r>
            <a:r>
              <a:rPr baseline="30000" lang="en-US"/>
              <a:t>th</a:t>
            </a:r>
            <a:r>
              <a:rPr lang="en-US"/>
              <a:t> and 12</a:t>
            </a:r>
            <a:r>
              <a:rPr baseline="30000" lang="en-US"/>
              <a:t>th</a:t>
            </a:r>
            <a:r>
              <a:rPr lang="en-US"/>
              <a:t> graders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Char char="•"/>
            </a:pPr>
            <a:r>
              <a:rPr lang="en-US"/>
              <a:t>Weekly In-Service training </a:t>
            </a:r>
            <a:endParaRPr/>
          </a:p>
          <a:p>
            <a:pPr indent="-266700" lvl="1" marL="6858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Resumes/Interview</a:t>
            </a:r>
            <a:endParaRPr/>
          </a:p>
          <a:p>
            <a:pPr indent="-2667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Char char="•"/>
            </a:pPr>
            <a:r>
              <a:rPr lang="en-US"/>
              <a:t>Project-based assignments</a:t>
            </a:r>
            <a:endParaRPr/>
          </a:p>
          <a:p>
            <a:pPr indent="-228600" lvl="1" marL="685800" rtl="0" algn="l"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Transit/Transportation Overview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45" name="Google Shape;245;p26"/>
          <p:cNvSpPr txBox="1"/>
          <p:nvPr>
            <p:ph idx="12" type="sldNum"/>
          </p:nvPr>
        </p:nvSpPr>
        <p:spPr>
          <a:xfrm>
            <a:off x="10437813" y="6356350"/>
            <a:ext cx="9159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46" name="Google Shape;246;p26"/>
          <p:cNvGrpSpPr/>
          <p:nvPr/>
        </p:nvGrpSpPr>
        <p:grpSpPr>
          <a:xfrm>
            <a:off x="1469091" y="1690688"/>
            <a:ext cx="3899391" cy="848238"/>
            <a:chOff x="1707275" y="1684310"/>
            <a:chExt cx="3899391" cy="848238"/>
          </a:xfrm>
        </p:grpSpPr>
        <p:grpSp>
          <p:nvGrpSpPr>
            <p:cNvPr id="247" name="Google Shape;247;p26"/>
            <p:cNvGrpSpPr/>
            <p:nvPr/>
          </p:nvGrpSpPr>
          <p:grpSpPr>
            <a:xfrm>
              <a:off x="1707275" y="1684310"/>
              <a:ext cx="848238" cy="848238"/>
              <a:chOff x="1750143" y="5283508"/>
              <a:chExt cx="1209367" cy="1209367"/>
            </a:xfrm>
          </p:grpSpPr>
          <p:sp>
            <p:nvSpPr>
              <p:cNvPr id="248" name="Google Shape;248;p26"/>
              <p:cNvSpPr/>
              <p:nvPr/>
            </p:nvSpPr>
            <p:spPr>
              <a:xfrm>
                <a:off x="1750143" y="5283508"/>
                <a:ext cx="1209367" cy="1209367"/>
              </a:xfrm>
              <a:prstGeom prst="ellipse">
                <a:avLst/>
              </a:prstGeom>
              <a:solidFill>
                <a:srgbClr val="01B5C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26"/>
              <p:cNvSpPr/>
              <p:nvPr/>
            </p:nvSpPr>
            <p:spPr>
              <a:xfrm>
                <a:off x="2128685" y="5386748"/>
                <a:ext cx="452282" cy="452282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26"/>
              <p:cNvSpPr/>
              <p:nvPr/>
            </p:nvSpPr>
            <p:spPr>
              <a:xfrm rot="-5400000">
                <a:off x="2130579" y="5750219"/>
                <a:ext cx="452282" cy="685800"/>
              </a:xfrm>
              <a:prstGeom prst="flowChartDelay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1" name="Google Shape;251;p26"/>
            <p:cNvGrpSpPr/>
            <p:nvPr/>
          </p:nvGrpSpPr>
          <p:grpSpPr>
            <a:xfrm>
              <a:off x="2727120" y="1684310"/>
              <a:ext cx="848238" cy="848238"/>
              <a:chOff x="1750143" y="5283508"/>
              <a:chExt cx="1209367" cy="1209367"/>
            </a:xfrm>
          </p:grpSpPr>
          <p:sp>
            <p:nvSpPr>
              <p:cNvPr id="252" name="Google Shape;252;p26"/>
              <p:cNvSpPr/>
              <p:nvPr/>
            </p:nvSpPr>
            <p:spPr>
              <a:xfrm>
                <a:off x="1750143" y="5283508"/>
                <a:ext cx="1209367" cy="1209367"/>
              </a:xfrm>
              <a:prstGeom prst="ellipse">
                <a:avLst/>
              </a:prstGeom>
              <a:solidFill>
                <a:srgbClr val="FFBB0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26"/>
              <p:cNvSpPr/>
              <p:nvPr/>
            </p:nvSpPr>
            <p:spPr>
              <a:xfrm>
                <a:off x="2128685" y="5386748"/>
                <a:ext cx="452282" cy="452282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26"/>
              <p:cNvSpPr/>
              <p:nvPr/>
            </p:nvSpPr>
            <p:spPr>
              <a:xfrm rot="-5400000">
                <a:off x="2130579" y="5750219"/>
                <a:ext cx="452282" cy="685800"/>
              </a:xfrm>
              <a:prstGeom prst="flowChartDelay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5" name="Google Shape;255;p26"/>
            <p:cNvGrpSpPr/>
            <p:nvPr/>
          </p:nvGrpSpPr>
          <p:grpSpPr>
            <a:xfrm>
              <a:off x="3739843" y="1684310"/>
              <a:ext cx="848238" cy="848238"/>
              <a:chOff x="1750143" y="5283508"/>
              <a:chExt cx="1209367" cy="1209367"/>
            </a:xfrm>
          </p:grpSpPr>
          <p:sp>
            <p:nvSpPr>
              <p:cNvPr id="256" name="Google Shape;256;p26"/>
              <p:cNvSpPr/>
              <p:nvPr/>
            </p:nvSpPr>
            <p:spPr>
              <a:xfrm>
                <a:off x="1750143" y="5283508"/>
                <a:ext cx="1209367" cy="1209367"/>
              </a:xfrm>
              <a:prstGeom prst="ellipse">
                <a:avLst/>
              </a:prstGeom>
              <a:solidFill>
                <a:srgbClr val="98C41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26"/>
              <p:cNvSpPr/>
              <p:nvPr/>
            </p:nvSpPr>
            <p:spPr>
              <a:xfrm>
                <a:off x="2128685" y="5386748"/>
                <a:ext cx="452282" cy="452282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26"/>
              <p:cNvSpPr/>
              <p:nvPr/>
            </p:nvSpPr>
            <p:spPr>
              <a:xfrm rot="-5400000">
                <a:off x="2130579" y="5750219"/>
                <a:ext cx="452282" cy="685800"/>
              </a:xfrm>
              <a:prstGeom prst="flowChartDelay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9" name="Google Shape;259;p26"/>
            <p:cNvGrpSpPr/>
            <p:nvPr/>
          </p:nvGrpSpPr>
          <p:grpSpPr>
            <a:xfrm>
              <a:off x="4758428" y="1684310"/>
              <a:ext cx="848238" cy="848238"/>
              <a:chOff x="1750143" y="5283508"/>
              <a:chExt cx="1209367" cy="1209367"/>
            </a:xfrm>
          </p:grpSpPr>
          <p:sp>
            <p:nvSpPr>
              <p:cNvPr id="260" name="Google Shape;260;p26"/>
              <p:cNvSpPr/>
              <p:nvPr/>
            </p:nvSpPr>
            <p:spPr>
              <a:xfrm>
                <a:off x="1750143" y="5283508"/>
                <a:ext cx="1209367" cy="1209367"/>
              </a:xfrm>
              <a:prstGeom prst="ellipse">
                <a:avLst/>
              </a:prstGeom>
              <a:solidFill>
                <a:srgbClr val="0D5C9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26"/>
              <p:cNvSpPr/>
              <p:nvPr/>
            </p:nvSpPr>
            <p:spPr>
              <a:xfrm>
                <a:off x="2128685" y="5386748"/>
                <a:ext cx="452282" cy="452282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26"/>
              <p:cNvSpPr/>
              <p:nvPr/>
            </p:nvSpPr>
            <p:spPr>
              <a:xfrm rot="-5400000">
                <a:off x="2130579" y="5750219"/>
                <a:ext cx="452282" cy="685800"/>
              </a:xfrm>
              <a:prstGeom prst="flowChartDelay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63" name="Google Shape;263;p26"/>
          <p:cNvGrpSpPr/>
          <p:nvPr/>
        </p:nvGrpSpPr>
        <p:grpSpPr>
          <a:xfrm>
            <a:off x="6388259" y="1690688"/>
            <a:ext cx="3899391" cy="848238"/>
            <a:chOff x="6419262" y="1649829"/>
            <a:chExt cx="3899391" cy="848238"/>
          </a:xfrm>
        </p:grpSpPr>
        <p:grpSp>
          <p:nvGrpSpPr>
            <p:cNvPr id="264" name="Google Shape;264;p26"/>
            <p:cNvGrpSpPr/>
            <p:nvPr/>
          </p:nvGrpSpPr>
          <p:grpSpPr>
            <a:xfrm>
              <a:off x="9470415" y="1649829"/>
              <a:ext cx="848238" cy="848238"/>
              <a:chOff x="4910828" y="5932231"/>
              <a:chExt cx="848238" cy="848238"/>
            </a:xfrm>
          </p:grpSpPr>
          <p:sp>
            <p:nvSpPr>
              <p:cNvPr id="265" name="Google Shape;265;p26"/>
              <p:cNvSpPr/>
              <p:nvPr/>
            </p:nvSpPr>
            <p:spPr>
              <a:xfrm>
                <a:off x="4910828" y="5932231"/>
                <a:ext cx="848238" cy="848238"/>
              </a:xfrm>
              <a:prstGeom prst="ellipse">
                <a:avLst/>
              </a:prstGeom>
              <a:solidFill>
                <a:srgbClr val="0D5C9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66" name="Google Shape;266;p26"/>
              <p:cNvGrpSpPr/>
              <p:nvPr/>
            </p:nvGrpSpPr>
            <p:grpSpPr>
              <a:xfrm>
                <a:off x="5027416" y="6134194"/>
                <a:ext cx="620907" cy="488344"/>
                <a:chOff x="6235483" y="5797167"/>
                <a:chExt cx="700182" cy="550694"/>
              </a:xfrm>
            </p:grpSpPr>
            <p:sp>
              <p:nvSpPr>
                <p:cNvPr id="267" name="Google Shape;267;p26"/>
                <p:cNvSpPr/>
                <p:nvPr/>
              </p:nvSpPr>
              <p:spPr>
                <a:xfrm>
                  <a:off x="6235483" y="5797167"/>
                  <a:ext cx="700182" cy="454407"/>
                </a:xfrm>
                <a:prstGeom prst="roundRect">
                  <a:avLst>
                    <a:gd fmla="val 16667" name="adj"/>
                  </a:avLst>
                </a:prstGeom>
                <a:noFill/>
                <a:ln cap="flat" cmpd="sng" w="38100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268;p26"/>
                <p:cNvSpPr/>
                <p:nvPr/>
              </p:nvSpPr>
              <p:spPr>
                <a:xfrm>
                  <a:off x="6284119" y="5829300"/>
                  <a:ext cx="609600" cy="390889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2700">
                  <a:solidFill>
                    <a:srgbClr val="0D5C9A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269;p26"/>
                <p:cNvSpPr/>
                <p:nvPr/>
              </p:nvSpPr>
              <p:spPr>
                <a:xfrm>
                  <a:off x="6263149" y="6302142"/>
                  <a:ext cx="648929" cy="45719"/>
                </a:xfrm>
                <a:prstGeom prst="flowChartTerminator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70" name="Google Shape;270;p26"/>
            <p:cNvGrpSpPr/>
            <p:nvPr/>
          </p:nvGrpSpPr>
          <p:grpSpPr>
            <a:xfrm>
              <a:off x="7439107" y="1649829"/>
              <a:ext cx="848238" cy="848238"/>
              <a:chOff x="2879520" y="5932231"/>
              <a:chExt cx="848238" cy="848238"/>
            </a:xfrm>
          </p:grpSpPr>
          <p:sp>
            <p:nvSpPr>
              <p:cNvPr id="271" name="Google Shape;271;p26"/>
              <p:cNvSpPr/>
              <p:nvPr/>
            </p:nvSpPr>
            <p:spPr>
              <a:xfrm>
                <a:off x="2879520" y="5932231"/>
                <a:ext cx="848238" cy="848238"/>
              </a:xfrm>
              <a:prstGeom prst="ellipse">
                <a:avLst/>
              </a:prstGeom>
              <a:solidFill>
                <a:srgbClr val="FFBB0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72" name="Google Shape;272;p26"/>
              <p:cNvGrpSpPr/>
              <p:nvPr/>
            </p:nvGrpSpPr>
            <p:grpSpPr>
              <a:xfrm>
                <a:off x="3044906" y="6191187"/>
                <a:ext cx="508988" cy="330325"/>
                <a:chOff x="4017768" y="6134194"/>
                <a:chExt cx="620907" cy="402959"/>
              </a:xfrm>
            </p:grpSpPr>
            <p:sp>
              <p:nvSpPr>
                <p:cNvPr id="273" name="Google Shape;273;p26"/>
                <p:cNvSpPr/>
                <p:nvPr/>
              </p:nvSpPr>
              <p:spPr>
                <a:xfrm>
                  <a:off x="4017768" y="6134194"/>
                  <a:ext cx="620907" cy="402959"/>
                </a:xfrm>
                <a:prstGeom prst="roundRect">
                  <a:avLst>
                    <a:gd fmla="val 16667" name="adj"/>
                  </a:avLst>
                </a:prstGeom>
                <a:noFill/>
                <a:ln cap="flat" cmpd="sng" w="28575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274;p26"/>
                <p:cNvSpPr/>
                <p:nvPr/>
              </p:nvSpPr>
              <p:spPr>
                <a:xfrm>
                  <a:off x="4060897" y="6162689"/>
                  <a:ext cx="540581" cy="346632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75" name="Google Shape;275;p26"/>
            <p:cNvGrpSpPr/>
            <p:nvPr/>
          </p:nvGrpSpPr>
          <p:grpSpPr>
            <a:xfrm>
              <a:off x="8451830" y="1649829"/>
              <a:ext cx="848238" cy="848238"/>
              <a:chOff x="3892243" y="5932231"/>
              <a:chExt cx="848238" cy="848238"/>
            </a:xfrm>
          </p:grpSpPr>
          <p:sp>
            <p:nvSpPr>
              <p:cNvPr id="276" name="Google Shape;276;p26"/>
              <p:cNvSpPr/>
              <p:nvPr/>
            </p:nvSpPr>
            <p:spPr>
              <a:xfrm>
                <a:off x="3892243" y="5932231"/>
                <a:ext cx="848238" cy="848238"/>
              </a:xfrm>
              <a:prstGeom prst="ellipse">
                <a:avLst/>
              </a:prstGeom>
              <a:solidFill>
                <a:srgbClr val="98C41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77" name="Google Shape;277;p26"/>
              <p:cNvGrpSpPr/>
              <p:nvPr/>
            </p:nvGrpSpPr>
            <p:grpSpPr>
              <a:xfrm>
                <a:off x="4016307" y="6271996"/>
                <a:ext cx="311599" cy="297752"/>
                <a:chOff x="4002021" y="6134198"/>
                <a:chExt cx="424724" cy="381536"/>
              </a:xfrm>
            </p:grpSpPr>
            <p:sp>
              <p:nvSpPr>
                <p:cNvPr id="278" name="Google Shape;278;p26"/>
                <p:cNvSpPr/>
                <p:nvPr/>
              </p:nvSpPr>
              <p:spPr>
                <a:xfrm>
                  <a:off x="4002021" y="6134198"/>
                  <a:ext cx="424724" cy="275640"/>
                </a:xfrm>
                <a:prstGeom prst="roundRect">
                  <a:avLst>
                    <a:gd fmla="val 16667" name="adj"/>
                  </a:avLst>
                </a:prstGeom>
                <a:noFill/>
                <a:ln cap="flat" cmpd="sng" w="38100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279;p26"/>
                <p:cNvSpPr/>
                <p:nvPr/>
              </p:nvSpPr>
              <p:spPr>
                <a:xfrm>
                  <a:off x="4031523" y="6153690"/>
                  <a:ext cx="369778" cy="237110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12700">
                  <a:solidFill>
                    <a:srgbClr val="98C419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280;p26"/>
                <p:cNvSpPr/>
                <p:nvPr/>
              </p:nvSpPr>
              <p:spPr>
                <a:xfrm>
                  <a:off x="4083097" y="6470015"/>
                  <a:ext cx="262832" cy="45719"/>
                </a:xfrm>
                <a:prstGeom prst="flowChartTerminator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281;p26"/>
                <p:cNvSpPr/>
                <p:nvPr/>
              </p:nvSpPr>
              <p:spPr>
                <a:xfrm>
                  <a:off x="4193381" y="6409838"/>
                  <a:ext cx="45719" cy="7353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2" name="Google Shape;282;p26"/>
              <p:cNvGrpSpPr/>
              <p:nvPr/>
            </p:nvGrpSpPr>
            <p:grpSpPr>
              <a:xfrm>
                <a:off x="4376837" y="6077985"/>
                <a:ext cx="214312" cy="506797"/>
                <a:chOff x="4424363" y="6050756"/>
                <a:chExt cx="214312" cy="506797"/>
              </a:xfrm>
            </p:grpSpPr>
            <p:sp>
              <p:nvSpPr>
                <p:cNvPr id="283" name="Google Shape;283;p26"/>
                <p:cNvSpPr/>
                <p:nvPr/>
              </p:nvSpPr>
              <p:spPr>
                <a:xfrm>
                  <a:off x="4424363" y="6050756"/>
                  <a:ext cx="214312" cy="506797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284;p26"/>
                <p:cNvSpPr/>
                <p:nvPr/>
              </p:nvSpPr>
              <p:spPr>
                <a:xfrm>
                  <a:off x="4503823" y="6448451"/>
                  <a:ext cx="56933" cy="56933"/>
                </a:xfrm>
                <a:prstGeom prst="ellipse">
                  <a:avLst/>
                </a:prstGeom>
                <a:solidFill>
                  <a:srgbClr val="98C41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" name="Google Shape;285;p26"/>
                <p:cNvSpPr/>
                <p:nvPr/>
              </p:nvSpPr>
              <p:spPr>
                <a:xfrm>
                  <a:off x="4460183" y="6101856"/>
                  <a:ext cx="145156" cy="27432"/>
                </a:xfrm>
                <a:prstGeom prst="rect">
                  <a:avLst/>
                </a:prstGeom>
                <a:solidFill>
                  <a:srgbClr val="98C41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" name="Google Shape;286;p26"/>
                <p:cNvSpPr/>
                <p:nvPr/>
              </p:nvSpPr>
              <p:spPr>
                <a:xfrm>
                  <a:off x="4463442" y="6161134"/>
                  <a:ext cx="145156" cy="27432"/>
                </a:xfrm>
                <a:prstGeom prst="rect">
                  <a:avLst/>
                </a:prstGeom>
                <a:solidFill>
                  <a:srgbClr val="98C41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" name="Google Shape;287;p26"/>
                <p:cNvSpPr/>
                <p:nvPr/>
              </p:nvSpPr>
              <p:spPr>
                <a:xfrm>
                  <a:off x="4464945" y="6223299"/>
                  <a:ext cx="145156" cy="27432"/>
                </a:xfrm>
                <a:prstGeom prst="rect">
                  <a:avLst/>
                </a:prstGeom>
                <a:solidFill>
                  <a:srgbClr val="98C41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88" name="Google Shape;288;p26"/>
            <p:cNvGrpSpPr/>
            <p:nvPr/>
          </p:nvGrpSpPr>
          <p:grpSpPr>
            <a:xfrm>
              <a:off x="6419262" y="1649829"/>
              <a:ext cx="848238" cy="848238"/>
              <a:chOff x="6419262" y="1649829"/>
              <a:chExt cx="848238" cy="848238"/>
            </a:xfrm>
          </p:grpSpPr>
          <p:grpSp>
            <p:nvGrpSpPr>
              <p:cNvPr id="289" name="Google Shape;289;p26"/>
              <p:cNvGrpSpPr/>
              <p:nvPr/>
            </p:nvGrpSpPr>
            <p:grpSpPr>
              <a:xfrm>
                <a:off x="6419262" y="1649829"/>
                <a:ext cx="848238" cy="848238"/>
                <a:chOff x="1859675" y="5932231"/>
                <a:chExt cx="848238" cy="848238"/>
              </a:xfrm>
            </p:grpSpPr>
            <p:sp>
              <p:nvSpPr>
                <p:cNvPr id="290" name="Google Shape;290;p26"/>
                <p:cNvSpPr/>
                <p:nvPr/>
              </p:nvSpPr>
              <p:spPr>
                <a:xfrm>
                  <a:off x="1859675" y="5932231"/>
                  <a:ext cx="848238" cy="848238"/>
                </a:xfrm>
                <a:prstGeom prst="ellipse">
                  <a:avLst/>
                </a:prstGeom>
                <a:solidFill>
                  <a:srgbClr val="01B5C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91" name="Google Shape;291;p26"/>
                <p:cNvGrpSpPr/>
                <p:nvPr/>
              </p:nvGrpSpPr>
              <p:grpSpPr>
                <a:xfrm rot="5400000">
                  <a:off x="2023607" y="6191188"/>
                  <a:ext cx="508988" cy="330325"/>
                  <a:chOff x="4017768" y="6134194"/>
                  <a:chExt cx="620907" cy="402959"/>
                </a:xfrm>
              </p:grpSpPr>
              <p:sp>
                <p:nvSpPr>
                  <p:cNvPr id="292" name="Google Shape;292;p26"/>
                  <p:cNvSpPr/>
                  <p:nvPr/>
                </p:nvSpPr>
                <p:spPr>
                  <a:xfrm>
                    <a:off x="4017768" y="6134194"/>
                    <a:ext cx="620907" cy="402959"/>
                  </a:xfrm>
                  <a:prstGeom prst="roundRect">
                    <a:avLst>
                      <a:gd fmla="val 16667" name="adj"/>
                    </a:avLst>
                  </a:prstGeom>
                  <a:noFill/>
                  <a:ln cap="flat" cmpd="sng" w="12700">
                    <a:solidFill>
                      <a:schemeClr val="lt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3" name="Google Shape;293;p26"/>
                  <p:cNvSpPr/>
                  <p:nvPr/>
                </p:nvSpPr>
                <p:spPr>
                  <a:xfrm>
                    <a:off x="4032291" y="6162689"/>
                    <a:ext cx="583710" cy="346632"/>
                  </a:xfrm>
                  <a:prstGeom prst="roundRect">
                    <a:avLst>
                      <a:gd fmla="val 16667" name="adj"/>
                    </a:avLst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294" name="Google Shape;294;p26"/>
              <p:cNvSpPr/>
              <p:nvPr/>
            </p:nvSpPr>
            <p:spPr>
              <a:xfrm>
                <a:off x="6804282" y="2264181"/>
                <a:ext cx="60140" cy="60140"/>
              </a:xfrm>
              <a:prstGeom prst="ellipse">
                <a:avLst/>
              </a:prstGeom>
              <a:solidFill>
                <a:srgbClr val="01B5C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26"/>
              <p:cNvSpPr/>
              <p:nvPr/>
            </p:nvSpPr>
            <p:spPr>
              <a:xfrm>
                <a:off x="6786698" y="1873136"/>
                <a:ext cx="91440" cy="9144"/>
              </a:xfrm>
              <a:prstGeom prst="roundRect">
                <a:avLst>
                  <a:gd fmla="val 16667" name="adj"/>
                </a:avLst>
              </a:prstGeom>
              <a:solidFill>
                <a:srgbClr val="01B5C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8307" y="-1481563"/>
            <a:ext cx="11353800" cy="48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27"/>
          <p:cNvSpPr txBox="1"/>
          <p:nvPr>
            <p:ph type="title"/>
          </p:nvPr>
        </p:nvSpPr>
        <p:spPr>
          <a:xfrm>
            <a:off x="1277650" y="1819149"/>
            <a:ext cx="1004604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Metro JAC </a:t>
            </a:r>
            <a:endParaRPr/>
          </a:p>
        </p:txBody>
      </p:sp>
      <p:sp>
        <p:nvSpPr>
          <p:cNvPr id="302" name="Google Shape;302;p27"/>
          <p:cNvSpPr txBox="1"/>
          <p:nvPr>
            <p:ph idx="1" type="body"/>
          </p:nvPr>
        </p:nvSpPr>
        <p:spPr>
          <a:xfrm>
            <a:off x="1277650" y="3447364"/>
            <a:ext cx="10058400" cy="27705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>
                <a:solidFill>
                  <a:srgbClr val="000000"/>
                </a:solidFill>
              </a:rPr>
              <a:t>Incumbent Worker Training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>
                <a:solidFill>
                  <a:srgbClr val="000000"/>
                </a:solidFill>
              </a:rPr>
              <a:t>Preparation for Rail Maintenance Technician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>
                <a:solidFill>
                  <a:srgbClr val="000000"/>
                </a:solidFill>
              </a:rPr>
              <a:t>Developed 6 VOC ED courses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US">
                <a:solidFill>
                  <a:srgbClr val="000000"/>
                </a:solidFill>
              </a:rPr>
              <a:t>Rail Safety, Shop Tools, Mechanical Systems, Electrical Systems, Car Monitoring and Communications, Electronics, Diagnostic Equipment</a:t>
            </a:r>
            <a:endParaRPr>
              <a:solidFill>
                <a:srgbClr val="000000"/>
              </a:solidFill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US">
                <a:solidFill>
                  <a:srgbClr val="000000"/>
                </a:solidFill>
              </a:rPr>
              <a:t> 80% hands-on | 20% lecture</a:t>
            </a:r>
            <a:endParaRPr/>
          </a:p>
        </p:txBody>
      </p:sp>
      <p:sp>
        <p:nvSpPr>
          <p:cNvPr id="303" name="Google Shape;303;p27"/>
          <p:cNvSpPr txBox="1"/>
          <p:nvPr>
            <p:ph idx="12" type="sldNum"/>
          </p:nvPr>
        </p:nvSpPr>
        <p:spPr>
          <a:xfrm>
            <a:off x="10437813" y="6356350"/>
            <a:ext cx="9159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8"/>
          <p:cNvSpPr txBox="1"/>
          <p:nvPr>
            <p:ph type="title"/>
          </p:nvPr>
        </p:nvSpPr>
        <p:spPr>
          <a:xfrm>
            <a:off x="227885" y="1335091"/>
            <a:ext cx="3583500" cy="1611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Dr. Armine Javadyan</a:t>
            </a:r>
            <a:endParaRPr/>
          </a:p>
        </p:txBody>
      </p:sp>
      <p:sp>
        <p:nvSpPr>
          <p:cNvPr id="310" name="Google Shape;310;p28"/>
          <p:cNvSpPr txBox="1"/>
          <p:nvPr>
            <p:ph idx="1" type="body"/>
          </p:nvPr>
        </p:nvSpPr>
        <p:spPr>
          <a:xfrm>
            <a:off x="4360875" y="331851"/>
            <a:ext cx="6672300" cy="595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History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/>
              <a:t>PACTS survey results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/>
              <a:t>Faculty, employer and student comments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Purpose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/>
              <a:t>H</a:t>
            </a:r>
            <a:r>
              <a:rPr lang="en-US"/>
              <a:t>elp</a:t>
            </a:r>
            <a:r>
              <a:rPr lang="en-US"/>
              <a:t> </a:t>
            </a:r>
            <a:r>
              <a:rPr lang="en-US">
                <a:solidFill>
                  <a:srgbClr val="000000"/>
                </a:solidFill>
              </a:rPr>
              <a:t>students succeed in their academic, career, and personal pursuits through getting exposure to their industries and the programs of study</a:t>
            </a:r>
            <a:endParaRPr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>
                <a:solidFill>
                  <a:srgbClr val="000000"/>
                </a:solidFill>
              </a:rPr>
              <a:t>Structure</a:t>
            </a:r>
            <a:endParaRPr>
              <a:solidFill>
                <a:srgbClr val="000000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○"/>
            </a:pPr>
            <a:r>
              <a:rPr lang="en-US">
                <a:solidFill>
                  <a:srgbClr val="000000"/>
                </a:solidFill>
              </a:rPr>
              <a:t>Voc Ed course</a:t>
            </a:r>
            <a:endParaRPr>
              <a:solidFill>
                <a:srgbClr val="000000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○"/>
            </a:pPr>
            <a:r>
              <a:rPr lang="en-US">
                <a:solidFill>
                  <a:srgbClr val="000000"/>
                </a:solidFill>
              </a:rPr>
              <a:t>54 hours</a:t>
            </a:r>
            <a:endParaRPr>
              <a:solidFill>
                <a:srgbClr val="000000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○"/>
            </a:pPr>
            <a:r>
              <a:rPr lang="en-US">
                <a:solidFill>
                  <a:srgbClr val="000000"/>
                </a:solidFill>
              </a:rPr>
              <a:t>T</a:t>
            </a:r>
            <a:r>
              <a:rPr lang="en-US">
                <a:solidFill>
                  <a:srgbClr val="000000"/>
                </a:solidFill>
              </a:rPr>
              <a:t>aught</a:t>
            </a:r>
            <a:r>
              <a:rPr lang="en-US">
                <a:solidFill>
                  <a:srgbClr val="000000"/>
                </a:solidFill>
              </a:rPr>
              <a:t> over 3 weeks</a:t>
            </a:r>
            <a:endParaRPr>
              <a:solidFill>
                <a:srgbClr val="000000"/>
              </a:solidFill>
            </a:endParaRPr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■"/>
            </a:pPr>
            <a:r>
              <a:rPr lang="en-US">
                <a:solidFill>
                  <a:srgbClr val="000000"/>
                </a:solidFill>
              </a:rPr>
              <a:t>First 2 weeks-</a:t>
            </a:r>
            <a:r>
              <a:rPr lang="en-US">
                <a:solidFill>
                  <a:srgbClr val="000000"/>
                </a:solidFill>
              </a:rPr>
              <a:t>general</a:t>
            </a:r>
            <a:r>
              <a:rPr lang="en-US">
                <a:solidFill>
                  <a:srgbClr val="000000"/>
                </a:solidFill>
              </a:rPr>
              <a:t> study and employability skills</a:t>
            </a:r>
            <a:endParaRPr>
              <a:solidFill>
                <a:srgbClr val="000000"/>
              </a:solidFill>
            </a:endParaRPr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■"/>
            </a:pPr>
            <a:r>
              <a:rPr lang="en-US">
                <a:solidFill>
                  <a:srgbClr val="000000"/>
                </a:solidFill>
              </a:rPr>
              <a:t>Third week-industry specific skills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11" name="Google Shape;311;p28"/>
          <p:cNvSpPr txBox="1"/>
          <p:nvPr>
            <p:ph idx="12" type="sldNum"/>
          </p:nvPr>
        </p:nvSpPr>
        <p:spPr>
          <a:xfrm>
            <a:off x="9890125" y="6356350"/>
            <a:ext cx="1143000" cy="368400"/>
          </a:xfrm>
          <a:prstGeom prst="rect">
            <a:avLst/>
          </a:prstGeom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2" name="Google Shape;312;p28"/>
          <p:cNvSpPr txBox="1"/>
          <p:nvPr>
            <p:ph idx="2" type="body"/>
          </p:nvPr>
        </p:nvSpPr>
        <p:spPr>
          <a:xfrm>
            <a:off x="227885" y="2947086"/>
            <a:ext cx="3583500" cy="257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SWF in Pathway Ready &amp; Noncredit Vocational Education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9"/>
          <p:cNvSpPr txBox="1"/>
          <p:nvPr>
            <p:ph type="title"/>
          </p:nvPr>
        </p:nvSpPr>
        <p:spPr>
          <a:xfrm>
            <a:off x="1277650" y="365125"/>
            <a:ext cx="10046100" cy="674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Course Content </a:t>
            </a:r>
            <a:endParaRPr/>
          </a:p>
        </p:txBody>
      </p:sp>
      <p:sp>
        <p:nvSpPr>
          <p:cNvPr id="319" name="Google Shape;319;p29"/>
          <p:cNvSpPr txBox="1"/>
          <p:nvPr>
            <p:ph idx="1" type="body"/>
          </p:nvPr>
        </p:nvSpPr>
        <p:spPr>
          <a:xfrm>
            <a:off x="907025" y="1175375"/>
            <a:ext cx="10751700" cy="5042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One main instructor but multiple guest speakers to address different topics throughout the course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Four main areas covered during the first 2 weeks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Information about the college, financial aid, classes, etc (Ed Plans completed for each student by the counselor during the class)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On campus and off campus resources available to the students and how to look for/apply for those resources (including scholarships)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Study skills (English/math, </a:t>
            </a:r>
            <a:r>
              <a:rPr lang="en-US"/>
              <a:t>netiquette</a:t>
            </a:r>
            <a:r>
              <a:rPr lang="en-US"/>
              <a:t>, how to read a </a:t>
            </a:r>
            <a:r>
              <a:rPr lang="en-US"/>
              <a:t>textbook</a:t>
            </a:r>
            <a:r>
              <a:rPr lang="en-US"/>
              <a:t>, how to take notes, etc.)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Employability skills (including </a:t>
            </a:r>
            <a:r>
              <a:rPr lang="en-US"/>
              <a:t>resume</a:t>
            </a:r>
            <a:r>
              <a:rPr lang="en-US"/>
              <a:t> and cover letter, mock interviews, and portfolio basics; finding info about the industry, finding/applying/prepping for the position; soft skills, such as time management, team building, etc.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During the 3rd week students learn </a:t>
            </a:r>
            <a:r>
              <a:rPr lang="en-US"/>
              <a:t>industry</a:t>
            </a:r>
            <a:r>
              <a:rPr lang="en-US"/>
              <a:t> specific </a:t>
            </a:r>
            <a:r>
              <a:rPr lang="en-US"/>
              <a:t>competencies</a:t>
            </a:r>
            <a:r>
              <a:rPr lang="en-US"/>
              <a:t> and spend one day in each of the programs in the Pathway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29"/>
          <p:cNvSpPr txBox="1"/>
          <p:nvPr>
            <p:ph idx="12" type="sldNum"/>
          </p:nvPr>
        </p:nvSpPr>
        <p:spPr>
          <a:xfrm>
            <a:off x="10437813" y="6356350"/>
            <a:ext cx="915900" cy="365100"/>
          </a:xfrm>
          <a:prstGeom prst="rect">
            <a:avLst/>
          </a:prstGeom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0"/>
          <p:cNvSpPr txBox="1"/>
          <p:nvPr>
            <p:ph type="title"/>
          </p:nvPr>
        </p:nvSpPr>
        <p:spPr>
          <a:xfrm>
            <a:off x="1277650" y="60325"/>
            <a:ext cx="10046100" cy="132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                            Student Assignment Samples</a:t>
            </a:r>
            <a:endParaRPr/>
          </a:p>
        </p:txBody>
      </p:sp>
      <p:sp>
        <p:nvSpPr>
          <p:cNvPr id="327" name="Google Shape;327;p30"/>
          <p:cNvSpPr txBox="1"/>
          <p:nvPr>
            <p:ph idx="1" type="body"/>
          </p:nvPr>
        </p:nvSpPr>
        <p:spPr>
          <a:xfrm>
            <a:off x="1277650" y="1798320"/>
            <a:ext cx="4922400" cy="439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30"/>
          <p:cNvSpPr txBox="1"/>
          <p:nvPr>
            <p:ph idx="12" type="sldNum"/>
          </p:nvPr>
        </p:nvSpPr>
        <p:spPr>
          <a:xfrm>
            <a:off x="10437813" y="6356350"/>
            <a:ext cx="915900" cy="365100"/>
          </a:xfrm>
          <a:prstGeom prst="rect">
            <a:avLst/>
          </a:prstGeom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9" name="Google Shape;329;p30"/>
          <p:cNvSpPr txBox="1"/>
          <p:nvPr>
            <p:ph idx="2" type="body"/>
          </p:nvPr>
        </p:nvSpPr>
        <p:spPr>
          <a:xfrm>
            <a:off x="6388259" y="1798320"/>
            <a:ext cx="4948800" cy="439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0" name="Google Shape;330;p30"/>
          <p:cNvPicPr preferRelativeResize="0"/>
          <p:nvPr/>
        </p:nvPicPr>
        <p:blipFill rotWithShape="1">
          <a:blip r:embed="rId3">
            <a:alphaModFix/>
          </a:blip>
          <a:srcRect b="9742" l="0" r="0" t="16451"/>
          <a:stretch/>
        </p:blipFill>
        <p:spPr>
          <a:xfrm>
            <a:off x="106100" y="0"/>
            <a:ext cx="5110599" cy="506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0087" y="1812700"/>
            <a:ext cx="7291924" cy="4756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1"/>
          <p:cNvSpPr txBox="1"/>
          <p:nvPr>
            <p:ph type="title"/>
          </p:nvPr>
        </p:nvSpPr>
        <p:spPr>
          <a:xfrm>
            <a:off x="7396480" y="1076960"/>
            <a:ext cx="4511100" cy="5486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ANY QUESTIONS?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>
            <p:ph type="title"/>
          </p:nvPr>
        </p:nvSpPr>
        <p:spPr>
          <a:xfrm>
            <a:off x="1277650" y="365125"/>
            <a:ext cx="10046100" cy="132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Presenters &amp; Session Co-leads</a:t>
            </a:r>
            <a:endParaRPr/>
          </a:p>
        </p:txBody>
      </p:sp>
      <p:sp>
        <p:nvSpPr>
          <p:cNvPr id="82" name="Google Shape;82;p14"/>
          <p:cNvSpPr txBox="1"/>
          <p:nvPr>
            <p:ph idx="1" type="body"/>
          </p:nvPr>
        </p:nvSpPr>
        <p:spPr>
          <a:xfrm>
            <a:off x="1295325" y="1813782"/>
            <a:ext cx="10058400" cy="441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Monica Romero - Dean, San Diego Mesa College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Tasha Frankie - Faculty, San Diego Mesa College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Marvin DaCosta - Faculty, Los Angeles Trade Technical College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Dr. Armine Javadyan - Faculty, Los Angeles Trade Technical College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ASCCC - CNEI session co-leads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Manuel J. Velez - ASCCC South Representative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Christie Dam, PhD - ASCCC CTE Leadership Committee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10437813" y="6356350"/>
            <a:ext cx="915900" cy="365100"/>
          </a:xfrm>
          <a:prstGeom prst="rect">
            <a:avLst/>
          </a:prstGeom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title"/>
          </p:nvPr>
        </p:nvSpPr>
        <p:spPr>
          <a:xfrm>
            <a:off x="227885" y="1335091"/>
            <a:ext cx="3583500" cy="1611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Monica Romero</a:t>
            </a:r>
            <a:endParaRPr/>
          </a:p>
        </p:txBody>
      </p:sp>
      <p:sp>
        <p:nvSpPr>
          <p:cNvPr id="90" name="Google Shape;90;p15"/>
          <p:cNvSpPr txBox="1"/>
          <p:nvPr>
            <p:ph idx="1" type="body"/>
          </p:nvPr>
        </p:nvSpPr>
        <p:spPr>
          <a:xfrm>
            <a:off x="4360875" y="474401"/>
            <a:ext cx="6672300" cy="581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Strong Workforce Program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i="1" lang="en-US"/>
              <a:t>More and Better Career Technical Education to Increase Social Mobility and Fuel Regional Economies with Skilled Workers</a:t>
            </a:r>
            <a:endParaRPr i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Developed 25 workforce recommendation in 7 areas.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Training and career pathways that result in high-skill and high-wage employment and propel the local and regional economies of the State of California.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$248 million annually </a:t>
            </a:r>
            <a:r>
              <a:rPr lang="en-US"/>
              <a:t>for Career Education.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>
            <p:ph idx="12" type="sldNum"/>
          </p:nvPr>
        </p:nvSpPr>
        <p:spPr>
          <a:xfrm>
            <a:off x="9890125" y="6356350"/>
            <a:ext cx="1143000" cy="368400"/>
          </a:xfrm>
          <a:prstGeom prst="rect">
            <a:avLst/>
          </a:prstGeom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15"/>
          <p:cNvSpPr txBox="1"/>
          <p:nvPr>
            <p:ph idx="2" type="body"/>
          </p:nvPr>
        </p:nvSpPr>
        <p:spPr>
          <a:xfrm>
            <a:off x="227885" y="2947086"/>
            <a:ext cx="3583500" cy="257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Strong Workforce Overview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>
            <p:ph type="title"/>
          </p:nvPr>
        </p:nvSpPr>
        <p:spPr>
          <a:xfrm>
            <a:off x="1277650" y="365125"/>
            <a:ext cx="10046100" cy="132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Strong Workforce: Metrics</a:t>
            </a:r>
            <a:endParaRPr/>
          </a:p>
        </p:txBody>
      </p:sp>
      <p:sp>
        <p:nvSpPr>
          <p:cNvPr id="99" name="Google Shape;99;p16"/>
          <p:cNvSpPr txBox="1"/>
          <p:nvPr>
            <p:ph idx="1" type="body"/>
          </p:nvPr>
        </p:nvSpPr>
        <p:spPr>
          <a:xfrm>
            <a:off x="1277650" y="1798325"/>
            <a:ext cx="5827800" cy="441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CTE FTES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Unemployment Rates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Job Openings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CTE Progress Towards Awards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Award Obtainment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Transfer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Job Related to Field of Study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Earnings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Living Wage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i="1" sz="1900"/>
          </a:p>
        </p:txBody>
      </p:sp>
      <p:sp>
        <p:nvSpPr>
          <p:cNvPr id="100" name="Google Shape;100;p16"/>
          <p:cNvSpPr txBox="1"/>
          <p:nvPr>
            <p:ph idx="12" type="sldNum"/>
          </p:nvPr>
        </p:nvSpPr>
        <p:spPr>
          <a:xfrm>
            <a:off x="10437813" y="6356350"/>
            <a:ext cx="915900" cy="365100"/>
          </a:xfrm>
          <a:prstGeom prst="rect">
            <a:avLst/>
          </a:prstGeom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1" name="Google Shape;101;p16"/>
          <p:cNvSpPr txBox="1"/>
          <p:nvPr/>
        </p:nvSpPr>
        <p:spPr>
          <a:xfrm>
            <a:off x="6827050" y="2257525"/>
            <a:ext cx="5177100" cy="246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</a:rPr>
              <a:t>Resources:</a:t>
            </a:r>
            <a:endParaRPr b="1" sz="2400">
              <a:solidFill>
                <a:schemeClr val="lt1"/>
              </a:solidFill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Launchboard</a:t>
            </a:r>
            <a:endParaRPr sz="24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</a:rPr>
              <a:t>https://www.calpassplus.org/LaunchBoard/SWP</a:t>
            </a:r>
            <a:endParaRPr sz="1600">
              <a:solidFill>
                <a:schemeClr val="lt1"/>
              </a:solidFill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CTEOS</a:t>
            </a:r>
            <a:endParaRPr sz="24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</a:rPr>
              <a:t>https://cteos.santarosa.edu</a:t>
            </a:r>
            <a:endParaRPr sz="1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type="title"/>
          </p:nvPr>
        </p:nvSpPr>
        <p:spPr>
          <a:xfrm>
            <a:off x="1277650" y="365125"/>
            <a:ext cx="10046100" cy="132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Strong Workforce: Funding Structure</a:t>
            </a:r>
            <a:endParaRPr/>
          </a:p>
        </p:txBody>
      </p:sp>
      <p:sp>
        <p:nvSpPr>
          <p:cNvPr id="108" name="Google Shape;108;p17"/>
          <p:cNvSpPr txBox="1"/>
          <p:nvPr>
            <p:ph idx="1" type="body"/>
          </p:nvPr>
        </p:nvSpPr>
        <p:spPr>
          <a:xfrm>
            <a:off x="1277650" y="1798320"/>
            <a:ext cx="10058400" cy="441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In Each Region: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60% to each District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40% to the Region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Base Funding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Job Openings - ⅓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Unemployed Adults -</a:t>
            </a:r>
            <a:r>
              <a:rPr lang="en-US"/>
              <a:t> ⅓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Incentive Funding - ⅓ </a:t>
            </a:r>
            <a:r>
              <a:rPr lang="en-US" sz="1900"/>
              <a:t>(based on weighted points for each metric)</a:t>
            </a:r>
            <a:endParaRPr sz="19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Completed +9 CTE Units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CTE Award Earned or </a:t>
            </a:r>
            <a:r>
              <a:rPr lang="en-US"/>
              <a:t>Completed Noncredit Workforce Milestone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CTE Students who </a:t>
            </a:r>
            <a:r>
              <a:rPr lang="en-US"/>
              <a:t>Transferred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Annual and Increased Earnings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CTE Students who Attained a Living Wage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7"/>
          <p:cNvSpPr txBox="1"/>
          <p:nvPr>
            <p:ph idx="12" type="sldNum"/>
          </p:nvPr>
        </p:nvSpPr>
        <p:spPr>
          <a:xfrm>
            <a:off x="10437813" y="6356350"/>
            <a:ext cx="915900" cy="365100"/>
          </a:xfrm>
          <a:prstGeom prst="rect">
            <a:avLst/>
          </a:prstGeom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type="title"/>
          </p:nvPr>
        </p:nvSpPr>
        <p:spPr>
          <a:xfrm>
            <a:off x="1277650" y="365125"/>
            <a:ext cx="10046100" cy="847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Example: Regional Structure &amp; Function</a:t>
            </a:r>
            <a:endParaRPr/>
          </a:p>
        </p:txBody>
      </p:sp>
      <p:sp>
        <p:nvSpPr>
          <p:cNvPr id="116" name="Google Shape;116;p18"/>
          <p:cNvSpPr txBox="1"/>
          <p:nvPr>
            <p:ph idx="1" type="body"/>
          </p:nvPr>
        </p:nvSpPr>
        <p:spPr>
          <a:xfrm>
            <a:off x="7765525" y="2186675"/>
            <a:ext cx="4207800" cy="3763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Regional Consortium</a:t>
            </a:r>
            <a:endParaRPr>
              <a:solidFill>
                <a:schemeClr val="lt1"/>
              </a:solidFill>
            </a:endParaRPr>
          </a:p>
          <a:p>
            <a:pPr indent="-22860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>
                <a:solidFill>
                  <a:schemeClr val="lt1"/>
                </a:solidFill>
              </a:rPr>
              <a:t>Manages Regional Funds</a:t>
            </a:r>
            <a:endParaRPr>
              <a:solidFill>
                <a:schemeClr val="lt1"/>
              </a:solidFill>
            </a:endParaRPr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>
                <a:solidFill>
                  <a:schemeClr val="lt1"/>
                </a:solidFill>
              </a:rPr>
              <a:t>Coordinates Regional Priorities and Projects</a:t>
            </a:r>
            <a:endParaRPr>
              <a:solidFill>
                <a:schemeClr val="lt1"/>
              </a:solidFill>
            </a:endParaRPr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>
                <a:solidFill>
                  <a:schemeClr val="lt1"/>
                </a:solidFill>
              </a:rPr>
              <a:t>K-12</a:t>
            </a:r>
            <a:endParaRPr>
              <a:solidFill>
                <a:schemeClr val="lt1"/>
              </a:solidFill>
            </a:endParaRPr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>
                <a:solidFill>
                  <a:schemeClr val="lt1"/>
                </a:solidFill>
              </a:rPr>
              <a:t>Data Informed</a:t>
            </a:r>
            <a:endParaRPr>
              <a:solidFill>
                <a:schemeClr val="lt1"/>
              </a:solidFill>
            </a:endParaRPr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>
                <a:solidFill>
                  <a:schemeClr val="lt1"/>
                </a:solidFill>
              </a:rPr>
              <a:t>Equity Lense</a:t>
            </a:r>
            <a:endParaRPr>
              <a:solidFill>
                <a:schemeClr val="lt1"/>
              </a:solidFill>
            </a:endParaRPr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u="sng">
                <a:solidFill>
                  <a:schemeClr val="hlink"/>
                </a:solidFill>
                <a:highlight>
                  <a:schemeClr val="lt1"/>
                </a:highlight>
                <a:hlinkClick r:id="rId3"/>
              </a:rPr>
              <a:t>myworkforceconnection.org </a:t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117" name="Google Shape;117;p18"/>
          <p:cNvSpPr txBox="1"/>
          <p:nvPr>
            <p:ph idx="12" type="sldNum"/>
          </p:nvPr>
        </p:nvSpPr>
        <p:spPr>
          <a:xfrm>
            <a:off x="10437813" y="6356350"/>
            <a:ext cx="915900" cy="365100"/>
          </a:xfrm>
          <a:prstGeom prst="rect">
            <a:avLst/>
          </a:prstGeom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8" name="Google Shape;11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23095" y="131252"/>
            <a:ext cx="1544648" cy="11917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9" name="Google Shape;119;p18"/>
          <p:cNvGrpSpPr/>
          <p:nvPr/>
        </p:nvGrpSpPr>
        <p:grpSpPr>
          <a:xfrm>
            <a:off x="1248035" y="1615748"/>
            <a:ext cx="6276570" cy="4740505"/>
            <a:chOff x="1767619" y="1904554"/>
            <a:chExt cx="6479374" cy="4951954"/>
          </a:xfrm>
        </p:grpSpPr>
        <p:cxnSp>
          <p:nvCxnSpPr>
            <p:cNvPr id="120" name="Google Shape;120;p18"/>
            <p:cNvCxnSpPr/>
            <p:nvPr/>
          </p:nvCxnSpPr>
          <p:spPr>
            <a:xfrm>
              <a:off x="5040384" y="2635214"/>
              <a:ext cx="0" cy="2701200"/>
            </a:xfrm>
            <a:prstGeom prst="straightConnector1">
              <a:avLst/>
            </a:prstGeom>
            <a:noFill/>
            <a:ln cap="flat" cmpd="sng" w="19050">
              <a:solidFill>
                <a:srgbClr val="22336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21" name="Google Shape;121;p18"/>
            <p:cNvSpPr/>
            <p:nvPr/>
          </p:nvSpPr>
          <p:spPr>
            <a:xfrm>
              <a:off x="4407613" y="1904554"/>
              <a:ext cx="1282449" cy="724892"/>
            </a:xfrm>
            <a:custGeom>
              <a:rect b="b" l="l" r="r" t="t"/>
              <a:pathLst>
                <a:path extrusionOk="0" h="640081" w="1554484">
                  <a:moveTo>
                    <a:pt x="0" y="0"/>
                  </a:moveTo>
                  <a:lnTo>
                    <a:pt x="1554484" y="0"/>
                  </a:lnTo>
                  <a:lnTo>
                    <a:pt x="1554484" y="640081"/>
                  </a:lnTo>
                  <a:lnTo>
                    <a:pt x="0" y="640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75B5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350" lIns="6350" spcFirstLastPara="1" rIns="6350" wrap="square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San Diego Imperial Counties Community College Association (SDICCCA)</a:t>
              </a:r>
              <a:endPara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2" name="Google Shape;122;p18"/>
            <p:cNvCxnSpPr/>
            <p:nvPr/>
          </p:nvCxnSpPr>
          <p:spPr>
            <a:xfrm>
              <a:off x="3082546" y="5236032"/>
              <a:ext cx="0" cy="95400"/>
            </a:xfrm>
            <a:prstGeom prst="straightConnector1">
              <a:avLst/>
            </a:prstGeom>
            <a:noFill/>
            <a:ln cap="flat" cmpd="sng" w="19050">
              <a:solidFill>
                <a:srgbClr val="22336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3" name="Google Shape;123;p18"/>
            <p:cNvCxnSpPr/>
            <p:nvPr/>
          </p:nvCxnSpPr>
          <p:spPr>
            <a:xfrm>
              <a:off x="3805062" y="2567919"/>
              <a:ext cx="0" cy="185700"/>
            </a:xfrm>
            <a:prstGeom prst="straightConnector1">
              <a:avLst/>
            </a:prstGeom>
            <a:noFill/>
            <a:ln cap="flat" cmpd="sng" w="19050">
              <a:solidFill>
                <a:srgbClr val="22336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24" name="Google Shape;124;p18"/>
            <p:cNvSpPr/>
            <p:nvPr/>
          </p:nvSpPr>
          <p:spPr>
            <a:xfrm>
              <a:off x="3663650" y="5340089"/>
              <a:ext cx="803349" cy="724892"/>
            </a:xfrm>
            <a:custGeom>
              <a:rect b="b" l="l" r="r" t="t"/>
              <a:pathLst>
                <a:path extrusionOk="0" h="640081" w="973756">
                  <a:moveTo>
                    <a:pt x="0" y="0"/>
                  </a:moveTo>
                  <a:lnTo>
                    <a:pt x="973756" y="0"/>
                  </a:lnTo>
                  <a:lnTo>
                    <a:pt x="973756" y="640081"/>
                  </a:lnTo>
                  <a:lnTo>
                    <a:pt x="0" y="640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C2E5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350" lIns="6350" spcFirstLastPara="1" rIns="6350" wrap="square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WBL &amp; Job Placement</a:t>
              </a:r>
              <a:endParaRPr/>
            </a:p>
          </p:txBody>
        </p:sp>
        <p:cxnSp>
          <p:nvCxnSpPr>
            <p:cNvPr id="125" name="Google Shape;125;p18"/>
            <p:cNvCxnSpPr/>
            <p:nvPr/>
          </p:nvCxnSpPr>
          <p:spPr>
            <a:xfrm flipH="1" rot="10800000">
              <a:off x="2108802" y="5219017"/>
              <a:ext cx="5800800" cy="5100"/>
            </a:xfrm>
            <a:prstGeom prst="straightConnector1">
              <a:avLst/>
            </a:prstGeom>
            <a:noFill/>
            <a:ln cap="flat" cmpd="sng" w="19050">
              <a:solidFill>
                <a:srgbClr val="22336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6" name="Google Shape;126;p18"/>
            <p:cNvCxnSpPr/>
            <p:nvPr/>
          </p:nvCxnSpPr>
          <p:spPr>
            <a:xfrm>
              <a:off x="5090493" y="4930673"/>
              <a:ext cx="0" cy="102000"/>
            </a:xfrm>
            <a:prstGeom prst="straightConnector1">
              <a:avLst/>
            </a:prstGeom>
            <a:noFill/>
            <a:ln cap="flat" cmpd="sng" w="19050">
              <a:solidFill>
                <a:srgbClr val="22336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7" name="Google Shape;127;p18"/>
            <p:cNvCxnSpPr/>
            <p:nvPr/>
          </p:nvCxnSpPr>
          <p:spPr>
            <a:xfrm>
              <a:off x="2110709" y="5218883"/>
              <a:ext cx="0" cy="130800"/>
            </a:xfrm>
            <a:prstGeom prst="straightConnector1">
              <a:avLst/>
            </a:prstGeom>
            <a:noFill/>
            <a:ln cap="flat" cmpd="sng" w="19050">
              <a:solidFill>
                <a:srgbClr val="22336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8" name="Google Shape;128;p18"/>
            <p:cNvCxnSpPr/>
            <p:nvPr/>
          </p:nvCxnSpPr>
          <p:spPr>
            <a:xfrm>
              <a:off x="5938523" y="5862019"/>
              <a:ext cx="0" cy="174000"/>
            </a:xfrm>
            <a:prstGeom prst="straightConnector1">
              <a:avLst/>
            </a:prstGeom>
            <a:noFill/>
            <a:ln cap="flat" cmpd="sng" w="19050">
              <a:solidFill>
                <a:srgbClr val="ED7D3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9" name="Google Shape;129;p18"/>
            <p:cNvCxnSpPr/>
            <p:nvPr/>
          </p:nvCxnSpPr>
          <p:spPr>
            <a:xfrm rot="10800000">
              <a:off x="4027648" y="4038706"/>
              <a:ext cx="376200" cy="0"/>
            </a:xfrm>
            <a:prstGeom prst="straightConnector1">
              <a:avLst/>
            </a:prstGeom>
            <a:noFill/>
            <a:ln cap="flat" cmpd="sng" w="19050">
              <a:solidFill>
                <a:srgbClr val="223365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0" name="Google Shape;130;p18"/>
            <p:cNvCxnSpPr/>
            <p:nvPr/>
          </p:nvCxnSpPr>
          <p:spPr>
            <a:xfrm>
              <a:off x="5074553" y="4216613"/>
              <a:ext cx="0" cy="126900"/>
            </a:xfrm>
            <a:prstGeom prst="straightConnector1">
              <a:avLst/>
            </a:prstGeom>
            <a:noFill/>
            <a:ln cap="flat" cmpd="sng" w="19050">
              <a:solidFill>
                <a:srgbClr val="22336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1" name="Google Shape;131;p18"/>
            <p:cNvCxnSpPr/>
            <p:nvPr/>
          </p:nvCxnSpPr>
          <p:spPr>
            <a:xfrm>
              <a:off x="7909689" y="5218883"/>
              <a:ext cx="0" cy="106500"/>
            </a:xfrm>
            <a:prstGeom prst="straightConnector1">
              <a:avLst/>
            </a:prstGeom>
            <a:noFill/>
            <a:ln cap="flat" cmpd="sng" w="19050">
              <a:solidFill>
                <a:srgbClr val="22336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2" name="Google Shape;132;p18"/>
            <p:cNvCxnSpPr/>
            <p:nvPr/>
          </p:nvCxnSpPr>
          <p:spPr>
            <a:xfrm rot="10800000">
              <a:off x="5048857" y="3630622"/>
              <a:ext cx="837300" cy="0"/>
            </a:xfrm>
            <a:prstGeom prst="straightConnector1">
              <a:avLst/>
            </a:prstGeom>
            <a:noFill/>
            <a:ln cap="flat" cmpd="sng" w="19050">
              <a:solidFill>
                <a:srgbClr val="223365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sp>
          <p:nvSpPr>
            <p:cNvPr id="133" name="Google Shape;133;p18"/>
            <p:cNvSpPr/>
            <p:nvPr/>
          </p:nvSpPr>
          <p:spPr>
            <a:xfrm>
              <a:off x="5877577" y="3314549"/>
              <a:ext cx="497435" cy="491262"/>
            </a:xfrm>
            <a:custGeom>
              <a:rect b="b" l="l" r="r" t="t"/>
              <a:pathLst>
                <a:path extrusionOk="0" h="640081" w="1554484">
                  <a:moveTo>
                    <a:pt x="0" y="0"/>
                  </a:moveTo>
                  <a:lnTo>
                    <a:pt x="1554484" y="0"/>
                  </a:lnTo>
                  <a:lnTo>
                    <a:pt x="1554484" y="640081"/>
                  </a:lnTo>
                  <a:lnTo>
                    <a:pt x="0" y="640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B336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350" lIns="6350" spcFirstLastPara="1" rIns="6350" wrap="square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VPIs</a:t>
              </a:r>
              <a:endParaRPr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8"/>
            <p:cNvSpPr/>
            <p:nvPr/>
          </p:nvSpPr>
          <p:spPr>
            <a:xfrm>
              <a:off x="3496083" y="2036324"/>
              <a:ext cx="610135" cy="580874"/>
            </a:xfrm>
            <a:custGeom>
              <a:rect b="b" l="l" r="r" t="t"/>
              <a:pathLst>
                <a:path extrusionOk="0" h="640081" w="1554484">
                  <a:moveTo>
                    <a:pt x="0" y="0"/>
                  </a:moveTo>
                  <a:lnTo>
                    <a:pt x="1554484" y="0"/>
                  </a:lnTo>
                  <a:lnTo>
                    <a:pt x="1554484" y="640081"/>
                  </a:lnTo>
                  <a:lnTo>
                    <a:pt x="0" y="640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75B5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350" lIns="6350" spcFirstLastPara="1" rIns="6350" wrap="square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Regional Chair</a:t>
              </a:r>
              <a:endParaRPr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8"/>
            <p:cNvSpPr/>
            <p:nvPr/>
          </p:nvSpPr>
          <p:spPr>
            <a:xfrm>
              <a:off x="3510388" y="2729739"/>
              <a:ext cx="582932" cy="393650"/>
            </a:xfrm>
            <a:custGeom>
              <a:rect b="b" l="l" r="r" t="t"/>
              <a:pathLst>
                <a:path extrusionOk="0" h="640081" w="1554484">
                  <a:moveTo>
                    <a:pt x="0" y="0"/>
                  </a:moveTo>
                  <a:lnTo>
                    <a:pt x="1554484" y="0"/>
                  </a:lnTo>
                  <a:lnTo>
                    <a:pt x="1554484" y="640081"/>
                  </a:lnTo>
                  <a:lnTo>
                    <a:pt x="0" y="640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C2E5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350" lIns="6350" spcFirstLastPara="1" rIns="6350" wrap="square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Fiscal Agent</a:t>
              </a:r>
              <a:endParaRPr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6" name="Google Shape;136;p18"/>
            <p:cNvCxnSpPr/>
            <p:nvPr/>
          </p:nvCxnSpPr>
          <p:spPr>
            <a:xfrm rot="10800000">
              <a:off x="4118848" y="2301935"/>
              <a:ext cx="285000" cy="0"/>
            </a:xfrm>
            <a:prstGeom prst="straightConnector1">
              <a:avLst/>
            </a:prstGeom>
            <a:noFill/>
            <a:ln cap="flat" cmpd="sng" w="19050">
              <a:solidFill>
                <a:srgbClr val="22336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7" name="Google Shape;137;p18"/>
            <p:cNvCxnSpPr/>
            <p:nvPr/>
          </p:nvCxnSpPr>
          <p:spPr>
            <a:xfrm>
              <a:off x="4058566" y="5208414"/>
              <a:ext cx="0" cy="150900"/>
            </a:xfrm>
            <a:prstGeom prst="straightConnector1">
              <a:avLst/>
            </a:prstGeom>
            <a:noFill/>
            <a:ln cap="flat" cmpd="sng" w="19050">
              <a:solidFill>
                <a:srgbClr val="22336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8" name="Google Shape;138;p18"/>
            <p:cNvCxnSpPr/>
            <p:nvPr/>
          </p:nvCxnSpPr>
          <p:spPr>
            <a:xfrm>
              <a:off x="5996436" y="5224117"/>
              <a:ext cx="0" cy="122100"/>
            </a:xfrm>
            <a:prstGeom prst="straightConnector1">
              <a:avLst/>
            </a:prstGeom>
            <a:noFill/>
            <a:ln cap="flat" cmpd="sng" w="19050">
              <a:solidFill>
                <a:srgbClr val="22336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9" name="Google Shape;139;p18"/>
            <p:cNvCxnSpPr/>
            <p:nvPr/>
          </p:nvCxnSpPr>
          <p:spPr>
            <a:xfrm>
              <a:off x="6918869" y="5224117"/>
              <a:ext cx="0" cy="107400"/>
            </a:xfrm>
            <a:prstGeom prst="straightConnector1">
              <a:avLst/>
            </a:prstGeom>
            <a:noFill/>
            <a:ln cap="flat" cmpd="sng" w="19050">
              <a:solidFill>
                <a:srgbClr val="22336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40" name="Google Shape;140;p18"/>
            <p:cNvSpPr/>
            <p:nvPr/>
          </p:nvSpPr>
          <p:spPr>
            <a:xfrm>
              <a:off x="5244800" y="6397250"/>
              <a:ext cx="752227" cy="459258"/>
            </a:xfrm>
            <a:custGeom>
              <a:rect b="b" l="l" r="r" t="t"/>
              <a:pathLst>
                <a:path extrusionOk="0" h="640081" w="973756">
                  <a:moveTo>
                    <a:pt x="0" y="0"/>
                  </a:moveTo>
                  <a:lnTo>
                    <a:pt x="973756" y="0"/>
                  </a:lnTo>
                  <a:lnTo>
                    <a:pt x="973756" y="640081"/>
                  </a:lnTo>
                  <a:lnTo>
                    <a:pt x="0" y="640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C2E5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350" lIns="6350" spcFirstLastPara="1" rIns="6350" wrap="square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Employer Relations Liaisons</a:t>
              </a:r>
              <a:endParaRPr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8"/>
            <p:cNvSpPr/>
            <p:nvPr/>
          </p:nvSpPr>
          <p:spPr>
            <a:xfrm>
              <a:off x="6077100" y="6397250"/>
              <a:ext cx="752227" cy="459258"/>
            </a:xfrm>
            <a:custGeom>
              <a:rect b="b" l="l" r="r" t="t"/>
              <a:pathLst>
                <a:path extrusionOk="0" h="640081" w="973756">
                  <a:moveTo>
                    <a:pt x="0" y="0"/>
                  </a:moveTo>
                  <a:lnTo>
                    <a:pt x="973756" y="0"/>
                  </a:lnTo>
                  <a:lnTo>
                    <a:pt x="973756" y="640081"/>
                  </a:lnTo>
                  <a:lnTo>
                    <a:pt x="0" y="640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C2E5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350" lIns="6350" spcFirstLastPara="1" rIns="6350" wrap="square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Industry Relations Coordinators</a:t>
              </a:r>
              <a:endParaRPr/>
            </a:p>
          </p:txBody>
        </p:sp>
        <p:cxnSp>
          <p:nvCxnSpPr>
            <p:cNvPr id="142" name="Google Shape;142;p18"/>
            <p:cNvCxnSpPr/>
            <p:nvPr/>
          </p:nvCxnSpPr>
          <p:spPr>
            <a:xfrm>
              <a:off x="5759331" y="6048269"/>
              <a:ext cx="0" cy="377700"/>
            </a:xfrm>
            <a:prstGeom prst="straightConnector1">
              <a:avLst/>
            </a:prstGeom>
            <a:noFill/>
            <a:ln cap="flat" cmpd="sng" w="19050">
              <a:solidFill>
                <a:srgbClr val="223365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grpSp>
          <p:nvGrpSpPr>
            <p:cNvPr id="143" name="Google Shape;143;p18"/>
            <p:cNvGrpSpPr/>
            <p:nvPr/>
          </p:nvGrpSpPr>
          <p:grpSpPr>
            <a:xfrm>
              <a:off x="1767619" y="2832774"/>
              <a:ext cx="6479374" cy="3238731"/>
              <a:chOff x="2084852" y="2712276"/>
              <a:chExt cx="7853787" cy="2857788"/>
            </a:xfrm>
          </p:grpSpPr>
          <p:sp>
            <p:nvSpPr>
              <p:cNvPr id="144" name="Google Shape;144;p18"/>
              <p:cNvSpPr/>
              <p:nvPr/>
            </p:nvSpPr>
            <p:spPr>
              <a:xfrm>
                <a:off x="5289776" y="2712276"/>
                <a:ext cx="1554484" cy="568072"/>
              </a:xfrm>
              <a:custGeom>
                <a:rect b="b" l="l" r="r" t="t"/>
                <a:pathLst>
                  <a:path extrusionOk="0" h="640081" w="1554484">
                    <a:moveTo>
                      <a:pt x="0" y="0"/>
                    </a:moveTo>
                    <a:lnTo>
                      <a:pt x="1554484" y="0"/>
                    </a:lnTo>
                    <a:lnTo>
                      <a:pt x="1554484" y="640081"/>
                    </a:lnTo>
                    <a:lnTo>
                      <a:pt x="0" y="6400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75B5"/>
              </a:solidFill>
              <a:ln cap="flat" cmpd="sng" w="12700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6350" lIns="6350" spcFirstLastPara="1" rIns="6350" wrap="square" tIns="63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CC Regional Oversight Committee (ROC)</a:t>
                </a:r>
                <a:endParaRPr sz="1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18"/>
              <p:cNvSpPr/>
              <p:nvPr/>
            </p:nvSpPr>
            <p:spPr>
              <a:xfrm>
                <a:off x="2084852" y="4926119"/>
                <a:ext cx="978625" cy="640081"/>
              </a:xfrm>
              <a:custGeom>
                <a:rect b="b" l="l" r="r" t="t"/>
                <a:pathLst>
                  <a:path extrusionOk="0" h="640081" w="973756">
                    <a:moveTo>
                      <a:pt x="0" y="0"/>
                    </a:moveTo>
                    <a:lnTo>
                      <a:pt x="973756" y="0"/>
                    </a:lnTo>
                    <a:lnTo>
                      <a:pt x="973756" y="640081"/>
                    </a:lnTo>
                    <a:lnTo>
                      <a:pt x="0" y="6400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C2E5"/>
              </a:solidFill>
              <a:ln cap="flat" cmpd="sng" w="12700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6350" lIns="6350" spcFirstLastPara="1" rIns="6350" wrap="square" tIns="63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350"/>
                  </a:spcBef>
                  <a:spcAft>
                    <a:spcPts val="0"/>
                  </a:spcAft>
                  <a:buNone/>
                </a:pPr>
                <a:r>
                  <a:rPr lang="en-US" sz="10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*Career Pathways</a:t>
                </a:r>
                <a:endParaRPr sz="1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18"/>
              <p:cNvSpPr/>
              <p:nvPr/>
            </p:nvSpPr>
            <p:spPr>
              <a:xfrm>
                <a:off x="3232295" y="4929983"/>
                <a:ext cx="973756" cy="640081"/>
              </a:xfrm>
              <a:custGeom>
                <a:rect b="b" l="l" r="r" t="t"/>
                <a:pathLst>
                  <a:path extrusionOk="0" h="640081" w="973756">
                    <a:moveTo>
                      <a:pt x="0" y="0"/>
                    </a:moveTo>
                    <a:lnTo>
                      <a:pt x="973756" y="0"/>
                    </a:lnTo>
                    <a:lnTo>
                      <a:pt x="973756" y="640081"/>
                    </a:lnTo>
                    <a:lnTo>
                      <a:pt x="0" y="6400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C2E5"/>
              </a:solidFill>
              <a:ln cap="flat" cmpd="sng" w="12700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6350" lIns="6350" spcFirstLastPara="1" rIns="6350" wrap="square" tIns="63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350"/>
                  </a:spcBef>
                  <a:spcAft>
                    <a:spcPts val="0"/>
                  </a:spcAft>
                  <a:buNone/>
                </a:pPr>
                <a:r>
                  <a:rPr lang="en-US" sz="10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Pathway Navigation</a:t>
                </a:r>
                <a:endParaRPr/>
              </a:p>
            </p:txBody>
          </p:sp>
          <p:sp>
            <p:nvSpPr>
              <p:cNvPr id="147" name="Google Shape;147;p18"/>
              <p:cNvSpPr/>
              <p:nvPr/>
            </p:nvSpPr>
            <p:spPr>
              <a:xfrm>
                <a:off x="5534127" y="4927847"/>
                <a:ext cx="1034616" cy="640081"/>
              </a:xfrm>
              <a:custGeom>
                <a:rect b="b" l="l" r="r" t="t"/>
                <a:pathLst>
                  <a:path extrusionOk="0" h="640081" w="973756">
                    <a:moveTo>
                      <a:pt x="0" y="0"/>
                    </a:moveTo>
                    <a:lnTo>
                      <a:pt x="973756" y="0"/>
                    </a:lnTo>
                    <a:lnTo>
                      <a:pt x="973756" y="640081"/>
                    </a:lnTo>
                    <a:lnTo>
                      <a:pt x="0" y="6400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C2E5"/>
              </a:solidFill>
              <a:ln cap="flat" cmpd="sng" w="12700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6350" lIns="6350" spcFirstLastPara="1" rIns="6350" wrap="square" tIns="63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350"/>
                  </a:spcBef>
                  <a:spcAft>
                    <a:spcPts val="0"/>
                  </a:spcAft>
                  <a:buNone/>
                </a:pPr>
                <a:r>
                  <a:rPr lang="en-US" sz="10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Retention, Success &amp; Support</a:t>
                </a:r>
                <a:endParaRPr sz="1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35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18"/>
              <p:cNvSpPr/>
              <p:nvPr/>
            </p:nvSpPr>
            <p:spPr>
              <a:xfrm>
                <a:off x="7841913" y="4924534"/>
                <a:ext cx="973756" cy="640081"/>
              </a:xfrm>
              <a:custGeom>
                <a:rect b="b" l="l" r="r" t="t"/>
                <a:pathLst>
                  <a:path extrusionOk="0" h="640081" w="973756">
                    <a:moveTo>
                      <a:pt x="0" y="0"/>
                    </a:moveTo>
                    <a:lnTo>
                      <a:pt x="973756" y="0"/>
                    </a:lnTo>
                    <a:lnTo>
                      <a:pt x="973756" y="640081"/>
                    </a:lnTo>
                    <a:lnTo>
                      <a:pt x="0" y="6400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C2E5"/>
              </a:solidFill>
              <a:ln cap="flat" cmpd="sng" w="12700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6350" lIns="6350" spcFirstLastPara="1" rIns="6350" wrap="square" tIns="63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*Marketing</a:t>
                </a:r>
                <a:endParaRPr/>
              </a:p>
            </p:txBody>
          </p:sp>
          <p:sp>
            <p:nvSpPr>
              <p:cNvPr id="149" name="Google Shape;149;p18"/>
              <p:cNvSpPr/>
              <p:nvPr/>
            </p:nvSpPr>
            <p:spPr>
              <a:xfrm>
                <a:off x="6723812" y="4927847"/>
                <a:ext cx="973756" cy="640081"/>
              </a:xfrm>
              <a:custGeom>
                <a:rect b="b" l="l" r="r" t="t"/>
                <a:pathLst>
                  <a:path extrusionOk="0" h="640081" w="973756">
                    <a:moveTo>
                      <a:pt x="0" y="0"/>
                    </a:moveTo>
                    <a:lnTo>
                      <a:pt x="973756" y="0"/>
                    </a:lnTo>
                    <a:lnTo>
                      <a:pt x="973756" y="640081"/>
                    </a:lnTo>
                    <a:lnTo>
                      <a:pt x="0" y="6400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C2E5"/>
              </a:solidFill>
              <a:ln cap="flat" cmpd="sng" w="12700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6350" lIns="6350" spcFirstLastPara="1" rIns="6350" wrap="square" tIns="63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350"/>
                  </a:spcBef>
                  <a:spcAft>
                    <a:spcPts val="0"/>
                  </a:spcAft>
                  <a:buNone/>
                </a:pPr>
                <a:r>
                  <a:rPr lang="en-US" sz="10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Employer Engagement &amp; Job Development</a:t>
                </a:r>
                <a:endParaRPr/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35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18"/>
              <p:cNvSpPr/>
              <p:nvPr/>
            </p:nvSpPr>
            <p:spPr>
              <a:xfrm>
                <a:off x="8960014" y="4927847"/>
                <a:ext cx="978625" cy="640081"/>
              </a:xfrm>
              <a:custGeom>
                <a:rect b="b" l="l" r="r" t="t"/>
                <a:pathLst>
                  <a:path extrusionOk="0" h="640081" w="973756">
                    <a:moveTo>
                      <a:pt x="0" y="0"/>
                    </a:moveTo>
                    <a:lnTo>
                      <a:pt x="973756" y="0"/>
                    </a:lnTo>
                    <a:lnTo>
                      <a:pt x="973756" y="640081"/>
                    </a:lnTo>
                    <a:lnTo>
                      <a:pt x="0" y="6400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C2E5"/>
              </a:solidFill>
              <a:ln cap="flat" cmpd="sng" w="12700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6350" lIns="6350" spcFirstLastPara="1" rIns="6350" wrap="square" tIns="63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Data &amp; Research</a:t>
                </a:r>
                <a:endParaRPr/>
              </a:p>
            </p:txBody>
          </p:sp>
          <p:sp>
            <p:nvSpPr>
              <p:cNvPr id="151" name="Google Shape;151;p18"/>
              <p:cNvSpPr/>
              <p:nvPr/>
            </p:nvSpPr>
            <p:spPr>
              <a:xfrm>
                <a:off x="4275230" y="3519494"/>
                <a:ext cx="547956" cy="513665"/>
              </a:xfrm>
              <a:custGeom>
                <a:rect b="b" l="l" r="r" t="t"/>
                <a:pathLst>
                  <a:path extrusionOk="0" h="640081" w="1554484">
                    <a:moveTo>
                      <a:pt x="0" y="0"/>
                    </a:moveTo>
                    <a:lnTo>
                      <a:pt x="1554484" y="0"/>
                    </a:lnTo>
                    <a:lnTo>
                      <a:pt x="1554484" y="640081"/>
                    </a:lnTo>
                    <a:lnTo>
                      <a:pt x="0" y="6400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6B336"/>
              </a:solidFill>
              <a:ln cap="flat" cmpd="sng" w="12700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6350" lIns="6350" spcFirstLastPara="1" rIns="6350" wrap="square" tIns="63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Deans’ Council</a:t>
                </a:r>
                <a:endParaRPr sz="1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18"/>
              <p:cNvSpPr/>
              <p:nvPr/>
            </p:nvSpPr>
            <p:spPr>
              <a:xfrm>
                <a:off x="5280281" y="3467591"/>
                <a:ext cx="1601119" cy="632080"/>
              </a:xfrm>
              <a:custGeom>
                <a:rect b="b" l="l" r="r" t="t"/>
                <a:pathLst>
                  <a:path extrusionOk="0" h="640081" w="1554484">
                    <a:moveTo>
                      <a:pt x="0" y="0"/>
                    </a:moveTo>
                    <a:lnTo>
                      <a:pt x="1554484" y="0"/>
                    </a:lnTo>
                    <a:lnTo>
                      <a:pt x="1554484" y="640081"/>
                    </a:lnTo>
                    <a:lnTo>
                      <a:pt x="0" y="6400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75B5"/>
              </a:solidFill>
              <a:ln cap="flat" cmpd="sng" w="12700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6350" lIns="6350" spcFirstLastPara="1" rIns="6350" wrap="square" tIns="63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Regional Workforce Development Council (WDC)</a:t>
                </a:r>
                <a:endParaRPr sz="1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18"/>
              <p:cNvSpPr/>
              <p:nvPr/>
            </p:nvSpPr>
            <p:spPr>
              <a:xfrm>
                <a:off x="4435923" y="4188429"/>
                <a:ext cx="3338254" cy="548869"/>
              </a:xfrm>
              <a:custGeom>
                <a:rect b="b" l="l" r="r" t="t"/>
                <a:pathLst>
                  <a:path extrusionOk="0" h="640081" w="1554484">
                    <a:moveTo>
                      <a:pt x="0" y="0"/>
                    </a:moveTo>
                    <a:lnTo>
                      <a:pt x="1554484" y="0"/>
                    </a:lnTo>
                    <a:lnTo>
                      <a:pt x="1554484" y="640081"/>
                    </a:lnTo>
                    <a:lnTo>
                      <a:pt x="0" y="6400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C2E5"/>
              </a:solidFill>
              <a:ln cap="flat" cmpd="sng" w="12700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6350" lIns="6350" spcFirstLastPara="1" rIns="6350" wrap="square" tIns="63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Implementation Committee</a:t>
                </a:r>
                <a:endParaRPr/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350"/>
                  </a:spcBef>
                  <a:spcAft>
                    <a:spcPts val="0"/>
                  </a:spcAft>
                  <a:buNone/>
                </a:pPr>
                <a:r>
                  <a:rPr lang="en-US" sz="10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Chair: Ben Gamboa</a:t>
                </a:r>
                <a:endParaRPr/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350"/>
                  </a:spcBef>
                  <a:spcAft>
                    <a:spcPts val="0"/>
                  </a:spcAft>
                  <a:buNone/>
                </a:pPr>
                <a:r>
                  <a:rPr lang="en-US" sz="10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Workgroup Leads</a:t>
                </a:r>
                <a:endParaRPr sz="1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154" name="Google Shape;154;p18"/>
            <p:cNvCxnSpPr/>
            <p:nvPr/>
          </p:nvCxnSpPr>
          <p:spPr>
            <a:xfrm>
              <a:off x="6310000" y="6075300"/>
              <a:ext cx="0" cy="352200"/>
            </a:xfrm>
            <a:prstGeom prst="straightConnector1">
              <a:avLst/>
            </a:prstGeom>
            <a:noFill/>
            <a:ln cap="flat" cmpd="sng" w="19050">
              <a:solidFill>
                <a:srgbClr val="223365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"/>
          <p:cNvSpPr txBox="1"/>
          <p:nvPr>
            <p:ph type="title"/>
          </p:nvPr>
        </p:nvSpPr>
        <p:spPr>
          <a:xfrm>
            <a:off x="1277650" y="365125"/>
            <a:ext cx="10046100" cy="800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Example: District Structure &amp; </a:t>
            </a:r>
            <a:r>
              <a:rPr lang="en-US"/>
              <a:t>Function</a:t>
            </a:r>
            <a:endParaRPr/>
          </a:p>
        </p:txBody>
      </p:sp>
      <p:sp>
        <p:nvSpPr>
          <p:cNvPr id="161" name="Google Shape;161;p19"/>
          <p:cNvSpPr txBox="1"/>
          <p:nvPr>
            <p:ph idx="12" type="sldNum"/>
          </p:nvPr>
        </p:nvSpPr>
        <p:spPr>
          <a:xfrm>
            <a:off x="10437813" y="6356350"/>
            <a:ext cx="915900" cy="365100"/>
          </a:xfrm>
          <a:prstGeom prst="rect">
            <a:avLst/>
          </a:prstGeom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2" name="Google Shape;16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6350" y="5556850"/>
            <a:ext cx="6455801" cy="103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9"/>
          <p:cNvSpPr/>
          <p:nvPr/>
        </p:nvSpPr>
        <p:spPr>
          <a:xfrm>
            <a:off x="2413225" y="3016738"/>
            <a:ext cx="1660500" cy="484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Dean Workforce Development</a:t>
            </a:r>
            <a:endParaRPr b="1"/>
          </a:p>
        </p:txBody>
      </p:sp>
      <p:sp>
        <p:nvSpPr>
          <p:cNvPr id="164" name="Google Shape;164;p19"/>
          <p:cNvSpPr/>
          <p:nvPr/>
        </p:nvSpPr>
        <p:spPr>
          <a:xfrm>
            <a:off x="3504075" y="4179213"/>
            <a:ext cx="1660500" cy="484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Campus CTE</a:t>
            </a:r>
            <a:endParaRPr/>
          </a:p>
        </p:txBody>
      </p:sp>
      <p:sp>
        <p:nvSpPr>
          <p:cNvPr id="165" name="Google Shape;165;p19"/>
          <p:cNvSpPr/>
          <p:nvPr/>
        </p:nvSpPr>
        <p:spPr>
          <a:xfrm>
            <a:off x="1380775" y="4179213"/>
            <a:ext cx="1660500" cy="484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Regional CTE</a:t>
            </a:r>
            <a:endParaRPr/>
          </a:p>
        </p:txBody>
      </p:sp>
      <p:sp>
        <p:nvSpPr>
          <p:cNvPr id="166" name="Google Shape;166;p19"/>
          <p:cNvSpPr/>
          <p:nvPr/>
        </p:nvSpPr>
        <p:spPr>
          <a:xfrm>
            <a:off x="2314100" y="2193988"/>
            <a:ext cx="1908000" cy="484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Vice Chancellor Educational Services</a:t>
            </a:r>
            <a:endParaRPr/>
          </a:p>
        </p:txBody>
      </p:sp>
      <p:cxnSp>
        <p:nvCxnSpPr>
          <p:cNvPr id="167" name="Google Shape;167;p19"/>
          <p:cNvCxnSpPr/>
          <p:nvPr/>
        </p:nvCxnSpPr>
        <p:spPr>
          <a:xfrm>
            <a:off x="2211025" y="3857300"/>
            <a:ext cx="0" cy="321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8" name="Google Shape;168;p19"/>
          <p:cNvCxnSpPr/>
          <p:nvPr/>
        </p:nvCxnSpPr>
        <p:spPr>
          <a:xfrm>
            <a:off x="4334325" y="3857300"/>
            <a:ext cx="0" cy="321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9" name="Google Shape;169;p19"/>
          <p:cNvCxnSpPr/>
          <p:nvPr/>
        </p:nvCxnSpPr>
        <p:spPr>
          <a:xfrm>
            <a:off x="3243475" y="3501525"/>
            <a:ext cx="0" cy="321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0" name="Google Shape;170;p19"/>
          <p:cNvCxnSpPr/>
          <p:nvPr/>
        </p:nvCxnSpPr>
        <p:spPr>
          <a:xfrm>
            <a:off x="3243475" y="2694825"/>
            <a:ext cx="0" cy="321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1" name="Google Shape;171;p19"/>
          <p:cNvCxnSpPr/>
          <p:nvPr/>
        </p:nvCxnSpPr>
        <p:spPr>
          <a:xfrm>
            <a:off x="2195611" y="3839475"/>
            <a:ext cx="21450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2" name="Google Shape;172;p19"/>
          <p:cNvSpPr txBox="1"/>
          <p:nvPr>
            <p:ph idx="1" type="body"/>
          </p:nvPr>
        </p:nvSpPr>
        <p:spPr>
          <a:xfrm>
            <a:off x="6022675" y="1776600"/>
            <a:ext cx="5857500" cy="37803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</a:rPr>
              <a:t>Dean Workforce Development</a:t>
            </a:r>
            <a:endParaRPr b="1" sz="2000">
              <a:solidFill>
                <a:schemeClr val="lt1"/>
              </a:solidFill>
            </a:endParaRPr>
          </a:p>
          <a:p>
            <a:pPr indent="-355600" lvl="0" marL="2857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solidFill>
                  <a:schemeClr val="lt1"/>
                </a:solidFill>
              </a:rPr>
              <a:t>Collaborates and supports all District CTE Deans / Associate Deans</a:t>
            </a:r>
            <a:endParaRPr sz="2000">
              <a:solidFill>
                <a:schemeClr val="lt1"/>
              </a:solidFill>
            </a:endParaRPr>
          </a:p>
          <a:p>
            <a:pPr indent="-35560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solidFill>
                  <a:schemeClr val="lt1"/>
                </a:solidFill>
              </a:rPr>
              <a:t>Partners with all District services in support of Campus CTE Offices</a:t>
            </a:r>
            <a:endParaRPr sz="2000">
              <a:solidFill>
                <a:schemeClr val="lt1"/>
              </a:solidFill>
            </a:endParaRPr>
          </a:p>
          <a:p>
            <a:pPr indent="-35560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solidFill>
                  <a:schemeClr val="lt1"/>
                </a:solidFill>
              </a:rPr>
              <a:t>Coordinates with CTE </a:t>
            </a:r>
            <a:r>
              <a:rPr lang="en-US" sz="2000">
                <a:solidFill>
                  <a:schemeClr val="lt1"/>
                </a:solidFill>
              </a:rPr>
              <a:t>across</a:t>
            </a:r>
            <a:r>
              <a:rPr lang="en-US" sz="2000">
                <a:solidFill>
                  <a:schemeClr val="lt1"/>
                </a:solidFill>
              </a:rPr>
              <a:t> the Region, </a:t>
            </a:r>
            <a:r>
              <a:rPr lang="en-US" sz="2000">
                <a:solidFill>
                  <a:schemeClr val="lt1"/>
                </a:solidFill>
              </a:rPr>
              <a:t>including</a:t>
            </a:r>
            <a:r>
              <a:rPr lang="en-US" sz="2000">
                <a:solidFill>
                  <a:schemeClr val="lt1"/>
                </a:solidFill>
              </a:rPr>
              <a:t> K-12</a:t>
            </a:r>
            <a:endParaRPr sz="2000">
              <a:solidFill>
                <a:schemeClr val="lt1"/>
              </a:solidFill>
            </a:endParaRPr>
          </a:p>
          <a:p>
            <a:pPr indent="-35560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solidFill>
                  <a:schemeClr val="lt1"/>
                </a:solidFill>
              </a:rPr>
              <a:t>Manages the High School and Continuing Education (non-credit) Credit by Exam for College Credit</a:t>
            </a:r>
            <a:endParaRPr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"/>
          <p:cNvSpPr txBox="1"/>
          <p:nvPr>
            <p:ph type="title"/>
          </p:nvPr>
        </p:nvSpPr>
        <p:spPr>
          <a:xfrm>
            <a:off x="1277650" y="365125"/>
            <a:ext cx="10046100" cy="759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Example: Campus Structure &amp; Function</a:t>
            </a:r>
            <a:endParaRPr/>
          </a:p>
        </p:txBody>
      </p:sp>
      <p:sp>
        <p:nvSpPr>
          <p:cNvPr id="179" name="Google Shape;179;p20"/>
          <p:cNvSpPr txBox="1"/>
          <p:nvPr>
            <p:ph idx="1" type="body"/>
          </p:nvPr>
        </p:nvSpPr>
        <p:spPr>
          <a:xfrm>
            <a:off x="6022675" y="1776600"/>
            <a:ext cx="5857500" cy="34914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</a:rPr>
              <a:t>Associate Dean - CTE</a:t>
            </a:r>
            <a:endParaRPr b="1" sz="2000">
              <a:solidFill>
                <a:schemeClr val="lt1"/>
              </a:solidFill>
            </a:endParaRPr>
          </a:p>
          <a:p>
            <a:pPr indent="-355600" lvl="0" marL="2857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solidFill>
                  <a:schemeClr val="lt1"/>
                </a:solidFill>
              </a:rPr>
              <a:t>Reports to both Instruction &amp; </a:t>
            </a:r>
            <a:r>
              <a:rPr lang="en-US" sz="2000">
                <a:solidFill>
                  <a:schemeClr val="lt1"/>
                </a:solidFill>
              </a:rPr>
              <a:t>Student</a:t>
            </a:r>
            <a:r>
              <a:rPr lang="en-US" sz="2000">
                <a:solidFill>
                  <a:schemeClr val="lt1"/>
                </a:solidFill>
              </a:rPr>
              <a:t> Services</a:t>
            </a:r>
            <a:endParaRPr sz="2000">
              <a:solidFill>
                <a:schemeClr val="lt1"/>
              </a:solidFill>
            </a:endParaRPr>
          </a:p>
          <a:p>
            <a:pPr indent="-35560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solidFill>
                  <a:schemeClr val="lt1"/>
                </a:solidFill>
              </a:rPr>
              <a:t>Responsible for</a:t>
            </a:r>
            <a:r>
              <a:rPr lang="en-US" sz="2000">
                <a:solidFill>
                  <a:schemeClr val="lt1"/>
                </a:solidFill>
              </a:rPr>
              <a:t> all Local and Regional SW funding and projects</a:t>
            </a:r>
            <a:endParaRPr sz="2000">
              <a:solidFill>
                <a:schemeClr val="lt1"/>
              </a:solidFill>
            </a:endParaRPr>
          </a:p>
          <a:p>
            <a:pPr indent="-35560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solidFill>
                  <a:schemeClr val="lt1"/>
                </a:solidFill>
              </a:rPr>
              <a:t>Collaborates and supports all CTE programs</a:t>
            </a:r>
            <a:endParaRPr sz="2000">
              <a:solidFill>
                <a:schemeClr val="lt1"/>
              </a:solidFill>
            </a:endParaRPr>
          </a:p>
          <a:p>
            <a:pPr indent="-35560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solidFill>
                  <a:schemeClr val="lt1"/>
                </a:solidFill>
              </a:rPr>
              <a:t>Partners with all campus support services</a:t>
            </a:r>
            <a:endParaRPr sz="2000">
              <a:solidFill>
                <a:schemeClr val="lt1"/>
              </a:solidFill>
            </a:endParaRPr>
          </a:p>
          <a:p>
            <a:pPr indent="-35560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solidFill>
                  <a:schemeClr val="lt1"/>
                </a:solidFill>
              </a:rPr>
              <a:t>Coordinates CTE across the District and Regional</a:t>
            </a:r>
            <a:endParaRPr sz="2000">
              <a:solidFill>
                <a:schemeClr val="lt1"/>
              </a:solidFill>
            </a:endParaRPr>
          </a:p>
          <a:p>
            <a:pPr indent="-35560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solidFill>
                  <a:schemeClr val="lt1"/>
                </a:solidFill>
              </a:rPr>
              <a:t>Manages Work-Based Learning Program</a:t>
            </a:r>
            <a:endParaRPr sz="2000"/>
          </a:p>
        </p:txBody>
      </p:sp>
      <p:sp>
        <p:nvSpPr>
          <p:cNvPr id="180" name="Google Shape;180;p20"/>
          <p:cNvSpPr txBox="1"/>
          <p:nvPr>
            <p:ph idx="12" type="sldNum"/>
          </p:nvPr>
        </p:nvSpPr>
        <p:spPr>
          <a:xfrm>
            <a:off x="10437813" y="6356350"/>
            <a:ext cx="915900" cy="365100"/>
          </a:xfrm>
          <a:prstGeom prst="rect">
            <a:avLst/>
          </a:prstGeom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1" name="Google Shape;18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0350" y="5939523"/>
            <a:ext cx="7488901" cy="650877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0"/>
          <p:cNvSpPr/>
          <p:nvPr/>
        </p:nvSpPr>
        <p:spPr>
          <a:xfrm>
            <a:off x="2382300" y="3286850"/>
            <a:ext cx="1660500" cy="484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Associate</a:t>
            </a:r>
            <a:r>
              <a:rPr b="1" lang="en-US"/>
              <a:t> Dean CTE</a:t>
            </a:r>
            <a:endParaRPr b="1"/>
          </a:p>
        </p:txBody>
      </p:sp>
      <p:sp>
        <p:nvSpPr>
          <p:cNvPr id="183" name="Google Shape;183;p20"/>
          <p:cNvSpPr/>
          <p:nvPr/>
        </p:nvSpPr>
        <p:spPr>
          <a:xfrm>
            <a:off x="3473150" y="4449325"/>
            <a:ext cx="1660500" cy="484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Strong Workforce Program</a:t>
            </a:r>
            <a:endParaRPr/>
          </a:p>
        </p:txBody>
      </p:sp>
      <p:sp>
        <p:nvSpPr>
          <p:cNvPr id="184" name="Google Shape;184;p20"/>
          <p:cNvSpPr/>
          <p:nvPr/>
        </p:nvSpPr>
        <p:spPr>
          <a:xfrm>
            <a:off x="1349850" y="4449325"/>
            <a:ext cx="1660500" cy="484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Work-Based Learning</a:t>
            </a:r>
            <a:endParaRPr/>
          </a:p>
        </p:txBody>
      </p:sp>
      <p:sp>
        <p:nvSpPr>
          <p:cNvPr id="185" name="Google Shape;185;p20"/>
          <p:cNvSpPr/>
          <p:nvPr/>
        </p:nvSpPr>
        <p:spPr>
          <a:xfrm>
            <a:off x="1349850" y="2152413"/>
            <a:ext cx="1660500" cy="484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Dean Business &amp; Technology</a:t>
            </a:r>
            <a:endParaRPr/>
          </a:p>
        </p:txBody>
      </p:sp>
      <p:sp>
        <p:nvSpPr>
          <p:cNvPr id="186" name="Google Shape;186;p20"/>
          <p:cNvSpPr/>
          <p:nvPr/>
        </p:nvSpPr>
        <p:spPr>
          <a:xfrm>
            <a:off x="3473150" y="2152413"/>
            <a:ext cx="1660500" cy="484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Dean Student Develvelopment</a:t>
            </a:r>
            <a:endParaRPr/>
          </a:p>
        </p:txBody>
      </p:sp>
      <p:cxnSp>
        <p:nvCxnSpPr>
          <p:cNvPr id="187" name="Google Shape;187;p20"/>
          <p:cNvCxnSpPr>
            <a:stCxn id="185" idx="2"/>
          </p:cNvCxnSpPr>
          <p:nvPr/>
        </p:nvCxnSpPr>
        <p:spPr>
          <a:xfrm>
            <a:off x="2180100" y="2637213"/>
            <a:ext cx="0" cy="321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8" name="Google Shape;188;p20"/>
          <p:cNvCxnSpPr/>
          <p:nvPr/>
        </p:nvCxnSpPr>
        <p:spPr>
          <a:xfrm>
            <a:off x="4303400" y="2637213"/>
            <a:ext cx="0" cy="321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9" name="Google Shape;189;p20"/>
          <p:cNvCxnSpPr/>
          <p:nvPr/>
        </p:nvCxnSpPr>
        <p:spPr>
          <a:xfrm>
            <a:off x="2180100" y="4127413"/>
            <a:ext cx="0" cy="321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0" name="Google Shape;190;p20"/>
          <p:cNvCxnSpPr/>
          <p:nvPr/>
        </p:nvCxnSpPr>
        <p:spPr>
          <a:xfrm>
            <a:off x="4303400" y="4127413"/>
            <a:ext cx="0" cy="321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1" name="Google Shape;191;p20"/>
          <p:cNvCxnSpPr/>
          <p:nvPr/>
        </p:nvCxnSpPr>
        <p:spPr>
          <a:xfrm>
            <a:off x="3212550" y="3771638"/>
            <a:ext cx="0" cy="321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2" name="Google Shape;192;p20"/>
          <p:cNvCxnSpPr/>
          <p:nvPr/>
        </p:nvCxnSpPr>
        <p:spPr>
          <a:xfrm>
            <a:off x="3212550" y="2964938"/>
            <a:ext cx="0" cy="321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3" name="Google Shape;193;p20"/>
          <p:cNvCxnSpPr/>
          <p:nvPr/>
        </p:nvCxnSpPr>
        <p:spPr>
          <a:xfrm>
            <a:off x="2176000" y="2956850"/>
            <a:ext cx="21450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4" name="Google Shape;194;p20"/>
          <p:cNvCxnSpPr/>
          <p:nvPr/>
        </p:nvCxnSpPr>
        <p:spPr>
          <a:xfrm>
            <a:off x="2164686" y="4109588"/>
            <a:ext cx="21450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1"/>
          <p:cNvSpPr txBox="1"/>
          <p:nvPr>
            <p:ph type="title"/>
          </p:nvPr>
        </p:nvSpPr>
        <p:spPr>
          <a:xfrm>
            <a:off x="227885" y="1335091"/>
            <a:ext cx="3583500" cy="1611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Tasha Frankie</a:t>
            </a:r>
            <a:endParaRPr/>
          </a:p>
        </p:txBody>
      </p:sp>
      <p:sp>
        <p:nvSpPr>
          <p:cNvPr id="201" name="Google Shape;201;p21"/>
          <p:cNvSpPr txBox="1"/>
          <p:nvPr>
            <p:ph idx="1" type="body"/>
          </p:nvPr>
        </p:nvSpPr>
        <p:spPr>
          <a:xfrm>
            <a:off x="4360863" y="1193842"/>
            <a:ext cx="6672300" cy="5091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SW Faculty Lead position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/>
              <a:t>Opportunity for leadership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/>
              <a:t>Faculty voice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/>
              <a:t>Legitimacy in other campus </a:t>
            </a:r>
            <a:r>
              <a:rPr lang="en-US"/>
              <a:t>conversations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/>
              <a:t>Face of Strong Workforce</a:t>
            </a:r>
            <a:endParaRPr/>
          </a:p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Responsibilities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/>
              <a:t>Help colleagues understand the relevance of campus, district, regional, and state </a:t>
            </a:r>
            <a:r>
              <a:rPr lang="en-US"/>
              <a:t>initiatives and projects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/>
              <a:t>See (and help others see) the “big picture” that includes K-12 and community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/>
              <a:t>Emphasize the importance of the faculty role in CTE - Strong Workforce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1"/>
          <p:cNvSpPr txBox="1"/>
          <p:nvPr>
            <p:ph idx="12" type="sldNum"/>
          </p:nvPr>
        </p:nvSpPr>
        <p:spPr>
          <a:xfrm>
            <a:off x="9890125" y="6356350"/>
            <a:ext cx="1143000" cy="368400"/>
          </a:xfrm>
          <a:prstGeom prst="rect">
            <a:avLst/>
          </a:prstGeom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3" name="Google Shape;203;p21"/>
          <p:cNvSpPr txBox="1"/>
          <p:nvPr>
            <p:ph idx="2" type="body"/>
          </p:nvPr>
        </p:nvSpPr>
        <p:spPr>
          <a:xfrm>
            <a:off x="227885" y="2947086"/>
            <a:ext cx="3583500" cy="257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Faculty role in shaping SWF in the classroom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SCCC Curriculum Inst. 2020 Theme">
  <a:themeElements>
    <a:clrScheme name="ASCCC CNEI 2022">
      <a:dk1>
        <a:srgbClr val="005595"/>
      </a:dk1>
      <a:lt1>
        <a:srgbClr val="FFFFFF"/>
      </a:lt1>
      <a:dk2>
        <a:srgbClr val="3871C7"/>
      </a:dk2>
      <a:lt2>
        <a:srgbClr val="D8E9F0"/>
      </a:lt2>
      <a:accent1>
        <a:srgbClr val="B12000"/>
      </a:accent1>
      <a:accent2>
        <a:srgbClr val="A07DBB"/>
      </a:accent2>
      <a:accent3>
        <a:srgbClr val="658AD3"/>
      </a:accent3>
      <a:accent4>
        <a:srgbClr val="C26179"/>
      </a:accent4>
      <a:accent5>
        <a:srgbClr val="ED887B"/>
      </a:accent5>
      <a:accent6>
        <a:srgbClr val="EEC983"/>
      </a:accent6>
      <a:hlink>
        <a:srgbClr val="005B95"/>
      </a:hlink>
      <a:folHlink>
        <a:srgbClr val="00559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ASCCC Curriculum Inst. 2020 Theme">
  <a:themeElements>
    <a:clrScheme name="ASCCC CNEI 2022">
      <a:dk1>
        <a:srgbClr val="005595"/>
      </a:dk1>
      <a:lt1>
        <a:srgbClr val="FFFFFF"/>
      </a:lt1>
      <a:dk2>
        <a:srgbClr val="3871C7"/>
      </a:dk2>
      <a:lt2>
        <a:srgbClr val="D8E9F0"/>
      </a:lt2>
      <a:accent1>
        <a:srgbClr val="B12000"/>
      </a:accent1>
      <a:accent2>
        <a:srgbClr val="A07DBB"/>
      </a:accent2>
      <a:accent3>
        <a:srgbClr val="658AD3"/>
      </a:accent3>
      <a:accent4>
        <a:srgbClr val="C26179"/>
      </a:accent4>
      <a:accent5>
        <a:srgbClr val="ED887B"/>
      </a:accent5>
      <a:accent6>
        <a:srgbClr val="EEC983"/>
      </a:accent6>
      <a:hlink>
        <a:srgbClr val="005B95"/>
      </a:hlink>
      <a:folHlink>
        <a:srgbClr val="00559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