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311" r:id="rId5"/>
    <p:sldId id="318" r:id="rId6"/>
    <p:sldId id="316" r:id="rId7"/>
    <p:sldId id="353" r:id="rId8"/>
    <p:sldId id="354" r:id="rId9"/>
    <p:sldId id="355" r:id="rId10"/>
    <p:sldId id="361" r:id="rId11"/>
    <p:sldId id="362" r:id="rId12"/>
    <p:sldId id="319" r:id="rId13"/>
    <p:sldId id="320" r:id="rId14"/>
    <p:sldId id="350" r:id="rId15"/>
    <p:sldId id="351" r:id="rId16"/>
    <p:sldId id="352" r:id="rId17"/>
    <p:sldId id="358" r:id="rId18"/>
    <p:sldId id="359" r:id="rId19"/>
    <p:sldId id="360" r:id="rId20"/>
    <p:sldId id="317" r:id="rId21"/>
    <p:sldId id="337" r:id="rId22"/>
    <p:sldId id="338" r:id="rId23"/>
    <p:sldId id="346" r:id="rId24"/>
    <p:sldId id="356" r:id="rId25"/>
    <p:sldId id="357" r:id="rId26"/>
    <p:sldId id="334" r:id="rId27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6" autoAdjust="0"/>
    <p:restoredTop sz="94660"/>
  </p:normalViewPr>
  <p:slideViewPr>
    <p:cSldViewPr>
      <p:cViewPr varScale="1">
        <p:scale>
          <a:sx n="86" d="100"/>
          <a:sy n="86" d="100"/>
        </p:scale>
        <p:origin x="1023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34" tIns="46268" rIns="92534" bIns="462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34" tIns="46268" rIns="92534" bIns="46268" rtlCol="0"/>
          <a:lstStyle>
            <a:lvl1pPr algn="r">
              <a:defRPr sz="1200"/>
            </a:lvl1pPr>
          </a:lstStyle>
          <a:p>
            <a:fld id="{44490F17-3272-4961-8306-247A46E7F294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193"/>
            <a:ext cx="3013763" cy="462042"/>
          </a:xfrm>
          <a:prstGeom prst="rect">
            <a:avLst/>
          </a:prstGeom>
        </p:spPr>
        <p:txBody>
          <a:bodyPr vert="horz" lIns="92534" tIns="46268" rIns="92534" bIns="462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777193"/>
            <a:ext cx="3013763" cy="462042"/>
          </a:xfrm>
          <a:prstGeom prst="rect">
            <a:avLst/>
          </a:prstGeom>
        </p:spPr>
        <p:txBody>
          <a:bodyPr vert="horz" lIns="92534" tIns="46268" rIns="92534" bIns="46268" rtlCol="0" anchor="b"/>
          <a:lstStyle>
            <a:lvl1pPr algn="r">
              <a:defRPr sz="1200"/>
            </a:lvl1pPr>
          </a:lstStyle>
          <a:p>
            <a:fld id="{04CA0841-B4F2-4B16-98B3-6247D619A0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088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4393" cy="462358"/>
          </a:xfrm>
          <a:prstGeom prst="rect">
            <a:avLst/>
          </a:prstGeom>
        </p:spPr>
        <p:txBody>
          <a:bodyPr vert="horz" lIns="90809" tIns="45405" rIns="90809" bIns="454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8871" y="0"/>
            <a:ext cx="3014393" cy="462358"/>
          </a:xfrm>
          <a:prstGeom prst="rect">
            <a:avLst/>
          </a:prstGeom>
        </p:spPr>
        <p:txBody>
          <a:bodyPr vert="horz" lIns="90809" tIns="45405" rIns="90809" bIns="45405" rtlCol="0"/>
          <a:lstStyle>
            <a:lvl1pPr algn="r">
              <a:defRPr sz="1200"/>
            </a:lvl1pPr>
          </a:lstStyle>
          <a:p>
            <a:fld id="{ACC613B7-0CA1-419B-8DA0-D1E342AF5697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8038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09" tIns="45405" rIns="90809" bIns="4540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6114" y="4390030"/>
            <a:ext cx="5562610" cy="4158062"/>
          </a:xfrm>
          <a:prstGeom prst="rect">
            <a:avLst/>
          </a:prstGeom>
        </p:spPr>
        <p:txBody>
          <a:bodyPr vert="horz" lIns="90809" tIns="45405" rIns="90809" bIns="4540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6902"/>
            <a:ext cx="3014393" cy="462358"/>
          </a:xfrm>
          <a:prstGeom prst="rect">
            <a:avLst/>
          </a:prstGeom>
        </p:spPr>
        <p:txBody>
          <a:bodyPr vert="horz" lIns="90809" tIns="45405" rIns="90809" bIns="454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8871" y="8776902"/>
            <a:ext cx="3014393" cy="462358"/>
          </a:xfrm>
          <a:prstGeom prst="rect">
            <a:avLst/>
          </a:prstGeom>
        </p:spPr>
        <p:txBody>
          <a:bodyPr vert="horz" lIns="90809" tIns="45405" rIns="90809" bIns="45405" rtlCol="0" anchor="b"/>
          <a:lstStyle>
            <a:lvl1pPr algn="r">
              <a:defRPr sz="1200"/>
            </a:lvl1pPr>
          </a:lstStyle>
          <a:p>
            <a:fld id="{6E2433F3-0FB0-4A0D-92DF-9148B6C9A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15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433F3-0FB0-4A0D-92DF-9148B6C9AD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21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433F3-0FB0-4A0D-92DF-9148B6C9AD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016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433F3-0FB0-4A0D-92DF-9148B6C9AD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457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433F3-0FB0-4A0D-92DF-9148B6C9AD6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04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433F3-0FB0-4A0D-92DF-9148B6C9AD6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267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433F3-0FB0-4A0D-92DF-9148B6C9AD6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438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433F3-0FB0-4A0D-92DF-9148B6C9AD6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126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433F3-0FB0-4A0D-92DF-9148B6C9AD6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155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433F3-0FB0-4A0D-92DF-9148B6C9AD6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692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433F3-0FB0-4A0D-92DF-9148B6C9AD6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607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433F3-0FB0-4A0D-92DF-9148B6C9AD6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43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433F3-0FB0-4A0D-92DF-9148B6C9AD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207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433F3-0FB0-4A0D-92DF-9148B6C9AD6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943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433F3-0FB0-4A0D-92DF-9148B6C9AD6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03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433F3-0FB0-4A0D-92DF-9148B6C9AD6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433F3-0FB0-4A0D-92DF-9148B6C9AD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03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433F3-0FB0-4A0D-92DF-9148B6C9AD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22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433F3-0FB0-4A0D-92DF-9148B6C9AD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08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433F3-0FB0-4A0D-92DF-9148B6C9AD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1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433F3-0FB0-4A0D-92DF-9148B6C9AD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80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433F3-0FB0-4A0D-92DF-9148B6C9AD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64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433F3-0FB0-4A0D-92DF-9148B6C9AD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59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E9BD-26D7-4E3F-89D0-2848299765BB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C975-4E01-4BBD-AC3B-0300846C64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5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E9BD-26D7-4E3F-89D0-2848299765BB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C975-4E01-4BBD-AC3B-0300846C64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654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E9BD-26D7-4E3F-89D0-2848299765BB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C975-4E01-4BBD-AC3B-0300846C64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65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E9BD-26D7-4E3F-89D0-2848299765BB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C975-4E01-4BBD-AC3B-0300846C64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760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E9BD-26D7-4E3F-89D0-2848299765BB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C975-4E01-4BBD-AC3B-0300846C64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789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E9BD-26D7-4E3F-89D0-2848299765BB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C975-4E01-4BBD-AC3B-0300846C64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14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E9BD-26D7-4E3F-89D0-2848299765BB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C975-4E01-4BBD-AC3B-0300846C64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30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E9BD-26D7-4E3F-89D0-2848299765BB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C975-4E01-4BBD-AC3B-0300846C64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30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E9BD-26D7-4E3F-89D0-2848299765BB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C975-4E01-4BBD-AC3B-0300846C64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954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E9BD-26D7-4E3F-89D0-2848299765BB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C975-4E01-4BBD-AC3B-0300846C64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37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E9BD-26D7-4E3F-89D0-2848299765BB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C975-4E01-4BBD-AC3B-0300846C64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81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4E9BD-26D7-4E3F-89D0-2848299765BB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BC975-4E01-4BBD-AC3B-0300846C64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91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cc.emsicc.com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hyperlink" Target="https://www.careeronestop.org/Toolkit/toolkit.aspx" TargetMode="External"/><Relationship Id="rId4" Type="http://schemas.openxmlformats.org/officeDocument/2006/relationships/hyperlink" Target="https://www.heretocareer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rhambly@noce.edu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80295" y="1107043"/>
            <a:ext cx="518941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Exploring</a:t>
            </a:r>
          </a:p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Work-Based Learning Opportunities Noncredit Students</a:t>
            </a:r>
          </a:p>
          <a:p>
            <a:pPr algn="ctr"/>
            <a:endParaRPr lang="en-US" sz="1000" dirty="0"/>
          </a:p>
          <a:p>
            <a:pPr algn="ctr"/>
            <a:endParaRPr lang="en-US" sz="48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" y="5715001"/>
            <a:ext cx="9146136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136" y="-714"/>
            <a:ext cx="9146136" cy="83891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2471DA-A67C-4051-80C4-ED81652370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14021"/>
            <a:ext cx="2971800" cy="205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257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732" y="2362200"/>
            <a:ext cx="85344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Workplace Tour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Guest Speaker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Industry Workshops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Career Planning Courses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Assessments/Online Sites: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Career Coach – California Chancellor’s Office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https://ccc.emsicc.com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Here to Career – California Community College Foundation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https://www.heretocareer.org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Careeronestop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U.S. Department of Labor/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Americanjobcenter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Network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https://www.careeronestop.org/Toolkit/toolkit.aspx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8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" y="5715001"/>
            <a:ext cx="9146136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136" y="-714"/>
            <a:ext cx="9146136" cy="83891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2471DA-A67C-4051-80C4-ED816523705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77320"/>
            <a:ext cx="2515668" cy="173700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0794EB0-D116-4130-AC2E-D27F7902FFF0}"/>
              </a:ext>
            </a:extLst>
          </p:cNvPr>
          <p:cNvSpPr txBox="1"/>
          <p:nvPr/>
        </p:nvSpPr>
        <p:spPr>
          <a:xfrm>
            <a:off x="381000" y="985264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Industry and Career Awareness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95450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732" y="2362200"/>
            <a:ext cx="8534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Informational Interviews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Job Shadow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Field Trips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Virtual Exchange with a Partner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Career Fair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Industry Workshops/Events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Trade Shows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Department/Program Open House</a:t>
            </a:r>
          </a:p>
          <a:p>
            <a:endParaRPr lang="en-US" sz="48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" y="5715001"/>
            <a:ext cx="9146136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136" y="-714"/>
            <a:ext cx="9146136" cy="83891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2471DA-A67C-4051-80C4-ED81652370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77320"/>
            <a:ext cx="2515668" cy="173700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EC7BD1C-8784-4609-B2C3-19D1519FFF73}"/>
              </a:ext>
            </a:extLst>
          </p:cNvPr>
          <p:cNvSpPr txBox="1"/>
          <p:nvPr/>
        </p:nvSpPr>
        <p:spPr>
          <a:xfrm>
            <a:off x="381000" y="985264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Career Exploration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731935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732" y="2362200"/>
            <a:ext cx="85344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Career Centers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Career Fairs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ePortfolios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Employability Skills (New World of Work/LinkedIn Learning)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Integrated project with multiple interactions with professionals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Technical mentoring through online interactions with partners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Projects with partners through industry student organizations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Student Competitions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Clubs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" y="5715001"/>
            <a:ext cx="9146136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136" y="-714"/>
            <a:ext cx="9146136" cy="83891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2471DA-A67C-4051-80C4-ED81652370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77320"/>
            <a:ext cx="2515668" cy="173700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E3D1FE-3B60-43A7-9D34-D7F37477553F}"/>
              </a:ext>
            </a:extLst>
          </p:cNvPr>
          <p:cNvSpPr txBox="1"/>
          <p:nvPr/>
        </p:nvSpPr>
        <p:spPr>
          <a:xfrm>
            <a:off x="381000" y="985264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Career Preparation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87667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732" y="2362200"/>
            <a:ext cx="853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Simulation Labs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Student-run enterprise with partner involvement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Service learning and social enterprises with partners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Externships/Internships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Apprenticeship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Practicum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Clinical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On-the-job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" y="5715001"/>
            <a:ext cx="9146136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136" y="-714"/>
            <a:ext cx="9146136" cy="83891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2471DA-A67C-4051-80C4-ED81652370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77320"/>
            <a:ext cx="2515668" cy="173700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273F6AE-7639-4F91-92DA-4CAD2B75D2C1}"/>
              </a:ext>
            </a:extLst>
          </p:cNvPr>
          <p:cNvSpPr txBox="1"/>
          <p:nvPr/>
        </p:nvSpPr>
        <p:spPr>
          <a:xfrm>
            <a:off x="381000" y="985264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Career Training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95520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" y="5715001"/>
            <a:ext cx="9146136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136" y="-714"/>
            <a:ext cx="9146136" cy="83891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2471DA-A67C-4051-80C4-ED81652370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77320"/>
            <a:ext cx="2515668" cy="173700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D89C32-08CF-4708-BB64-E27FAB05EA27}"/>
              </a:ext>
            </a:extLst>
          </p:cNvPr>
          <p:cNvSpPr txBox="1"/>
          <p:nvPr/>
        </p:nvSpPr>
        <p:spPr>
          <a:xfrm>
            <a:off x="381000" y="985264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Noncredit Statewide Metrics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3732" y="2133600"/>
            <a:ext cx="85344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2019-2020 Strong Workforce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Progress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Attained a noncredit workforce milestone* in an academic year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Noncredit workforce milestone = completed a noncredit CTE course or had 48 or more contact hours in a noncredit career education course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Credential Attainment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Earned a CTE Chancellor’s Office approved certificate/degree or achieved journey level status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Employment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Employed in a job closely related to their field of study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Earnings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Median annual earnings among exiting CTE students;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Improved earnings;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Attained the county-level living wage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1370474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" y="5715001"/>
            <a:ext cx="9146136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136" y="-714"/>
            <a:ext cx="9146136" cy="83891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2471DA-A67C-4051-80C4-ED81652370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77320"/>
            <a:ext cx="2515668" cy="173700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D89C32-08CF-4708-BB64-E27FAB05EA27}"/>
              </a:ext>
            </a:extLst>
          </p:cNvPr>
          <p:cNvSpPr txBox="1"/>
          <p:nvPr/>
        </p:nvSpPr>
        <p:spPr>
          <a:xfrm>
            <a:off x="381000" y="985264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Noncredit Statewide Metrics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 (continued)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3732" y="2133600"/>
            <a:ext cx="85344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California Adult Education Program (CAEP)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Participation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Community college noncredit students, who have one or more hours of instructional contact hours in any of the seven program areas and/or receive support services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Progress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Transition to a new program: From ABE/ESL/ASE to CTE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Completion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Completion of postsecondary certificates, degrees, or training programs: CDCP CTE certificates 48+ hours)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Placement into Jobs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Employment after two or four quarters post exit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3283282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" y="5715001"/>
            <a:ext cx="9146136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136" y="-714"/>
            <a:ext cx="9146136" cy="83891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2471DA-A67C-4051-80C4-ED81652370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77320"/>
            <a:ext cx="2515668" cy="173700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D89C32-08CF-4708-BB64-E27FAB05EA27}"/>
              </a:ext>
            </a:extLst>
          </p:cNvPr>
          <p:cNvSpPr txBox="1"/>
          <p:nvPr/>
        </p:nvSpPr>
        <p:spPr>
          <a:xfrm>
            <a:off x="381000" y="985264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Noncredit Statewide Metrics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 (continued)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3732" y="2133600"/>
            <a:ext cx="8534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California Adult Education Program (CAEP) - continued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Placement into Jobs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Employment after two or four quarters post exit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Improved Wages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Wage gain four quarters after exit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Median wage attainment two quarters after exit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Attainment of a living wage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Transition to Postsecondary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Transition to noncredit or credit CTE program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Transition to credit courses that are not developmental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3611270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" y="5715001"/>
            <a:ext cx="9146136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136" y="-714"/>
            <a:ext cx="9146136" cy="83891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2471DA-A67C-4051-80C4-ED81652370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77320"/>
            <a:ext cx="2515668" cy="17370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FAD3CF-E609-440C-8873-55E2AAAE6B87}"/>
              </a:ext>
            </a:extLst>
          </p:cNvPr>
          <p:cNvSpPr txBox="1"/>
          <p:nvPr/>
        </p:nvSpPr>
        <p:spPr>
          <a:xfrm>
            <a:off x="381000" y="985264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Orange County Regional Projects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3732" y="2225696"/>
            <a:ext cx="8534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LinkedIn Learning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Students will create and post a profile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Have access to LinkedIn Learning: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Community College student training focusing on top 12 competencies needed for employment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Have specific video training for students on these competencies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Digital badges for completing</a:t>
            </a:r>
            <a:endParaRPr lang="en-US" sz="4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475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" y="5715001"/>
            <a:ext cx="9146136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136" y="-714"/>
            <a:ext cx="9146136" cy="83891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2471DA-A67C-4051-80C4-ED81652370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77320"/>
            <a:ext cx="2515668" cy="17370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FAD3CF-E609-440C-8873-55E2AAAE6B87}"/>
              </a:ext>
            </a:extLst>
          </p:cNvPr>
          <p:cNvSpPr txBox="1"/>
          <p:nvPr/>
        </p:nvSpPr>
        <p:spPr>
          <a:xfrm>
            <a:off x="381000" y="985264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Project Pilot 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3732" y="2225696"/>
            <a:ext cx="853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Noncredit Curriculum Development and Alignment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Curriculum: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Uses LinkedIn Learning and New World of Work 21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Century Skills videos and modules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Modeled after the Santa Barbara City College Career Skills Institute Certificates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Flipped Classroom Model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Hybrid classes (do LinkedIn Learning modules, then come into classroom to do capstone projects based on what they are studying)</a:t>
            </a:r>
          </a:p>
          <a:p>
            <a:pPr lvl="3"/>
            <a:endParaRPr lang="en-US" sz="4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926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" y="5715001"/>
            <a:ext cx="9146136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136" y="-714"/>
            <a:ext cx="9146136" cy="83891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2471DA-A67C-4051-80C4-ED81652370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77320"/>
            <a:ext cx="2515668" cy="17370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FAD3CF-E609-440C-8873-55E2AAAE6B87}"/>
              </a:ext>
            </a:extLst>
          </p:cNvPr>
          <p:cNvSpPr txBox="1"/>
          <p:nvPr/>
        </p:nvSpPr>
        <p:spPr>
          <a:xfrm>
            <a:off x="381000" y="985264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Project Pilot 2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3732" y="2225696"/>
            <a:ext cx="8534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Focus: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Career and workforce skills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be taught at all 10 schools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Have similar curriculum throughout region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endParaRPr lang="en-US" sz="4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A2184F-D7BA-4256-A586-595120804B93}"/>
              </a:ext>
            </a:extLst>
          </p:cNvPr>
          <p:cNvSpPr txBox="1"/>
          <p:nvPr/>
        </p:nvSpPr>
        <p:spPr>
          <a:xfrm>
            <a:off x="152400" y="3831610"/>
            <a:ext cx="8534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Benefits: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Regional courses developed in conjunction with LinkedIn learning and community college faculty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Students will earn digital badges and key skills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Colleges will be able to offer new CDCP Certificates in Workforce Prep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endParaRPr lang="en-US" sz="4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434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732" y="2133600"/>
            <a:ext cx="85344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What is it?</a:t>
            </a:r>
          </a:p>
          <a:p>
            <a:pPr lvl="1" algn="ctr"/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Work-based learning encompasses a wide array of learning experiences; exposing students to careers along the continuum of life long learning and skills development through classroom activities, school-wide events, and/or structured opportunities for students to interact with employers or community partners either at school, at a worksite, or virtually.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8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" y="5715001"/>
            <a:ext cx="9146136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136" y="-714"/>
            <a:ext cx="9146136" cy="83891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2471DA-A67C-4051-80C4-ED81652370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77320"/>
            <a:ext cx="2515668" cy="17370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FAD3CF-E609-440C-8873-55E2AAAE6B87}"/>
              </a:ext>
            </a:extLst>
          </p:cNvPr>
          <p:cNvSpPr txBox="1"/>
          <p:nvPr/>
        </p:nvSpPr>
        <p:spPr>
          <a:xfrm>
            <a:off x="381000" y="985264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Work-Based Learning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99695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" y="5715001"/>
            <a:ext cx="9146136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136" y="-714"/>
            <a:ext cx="9146136" cy="83891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2471DA-A67C-4051-80C4-ED81652370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77320"/>
            <a:ext cx="2515668" cy="17370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FAD3CF-E609-440C-8873-55E2AAAE6B87}"/>
              </a:ext>
            </a:extLst>
          </p:cNvPr>
          <p:cNvSpPr txBox="1"/>
          <p:nvPr/>
        </p:nvSpPr>
        <p:spPr>
          <a:xfrm>
            <a:off x="381000" y="985264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Project Pilot 3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3732" y="2225696"/>
            <a:ext cx="85344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Regional Career Skills Expo (Career Fair with a twist)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Industry Focus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Have roundtables of employers from specific industries to meet and talk with students. Talk about skills, hiring practices, etc.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Workshop Series for students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Resume writing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Interviewing techniques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New World of Work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LinkedIn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Resume Critiques and Mock Interviews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Professional headshots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Staff to help with online applications, LinkedIn accounts, resumes, etc.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Networking for faculty and students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Workshops or Meet &amp; Greets for Faculty and Employers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2444044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" y="5715001"/>
            <a:ext cx="9146136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136" y="-714"/>
            <a:ext cx="9146136" cy="83891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2471DA-A67C-4051-80C4-ED81652370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77320"/>
            <a:ext cx="2515668" cy="17370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FAD3CF-E609-440C-8873-55E2AAAE6B87}"/>
              </a:ext>
            </a:extLst>
          </p:cNvPr>
          <p:cNvSpPr txBox="1"/>
          <p:nvPr/>
        </p:nvSpPr>
        <p:spPr>
          <a:xfrm>
            <a:off x="381000" y="985264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Project Pilot 4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3732" y="2225696"/>
            <a:ext cx="85344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Portfolium</a:t>
            </a:r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Provides an academic e-portfolio network and showcase connecting college students and recent graduates with employers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Documents students collegiate work, projects and experiences.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Links to Canvas – students can upload classwork and projects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Combines features typically reserved for social and professional networking platforms with the ability to create and aggregate multimedia content from across the web, </a:t>
            </a:r>
            <a:r>
              <a:rPr lang="en-US" dirty="0" err="1"/>
              <a:t>Portfolium</a:t>
            </a:r>
            <a:r>
              <a:rPr lang="en-US" dirty="0"/>
              <a:t> uniquely provides a deeper, all-encompassing view of student’s passions, abilities and potential.</a:t>
            </a:r>
          </a:p>
          <a:p>
            <a:pPr algn="ctr"/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22895082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" y="5715001"/>
            <a:ext cx="9146136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136" y="-714"/>
            <a:ext cx="9146136" cy="83891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2471DA-A67C-4051-80C4-ED81652370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77320"/>
            <a:ext cx="2515668" cy="17370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FAD3CF-E609-440C-8873-55E2AAAE6B87}"/>
              </a:ext>
            </a:extLst>
          </p:cNvPr>
          <p:cNvSpPr txBox="1"/>
          <p:nvPr/>
        </p:nvSpPr>
        <p:spPr>
          <a:xfrm>
            <a:off x="381000" y="985264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Project Pilot 4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3732" y="2225696"/>
            <a:ext cx="8534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Portfolium</a:t>
            </a:r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Provides higher education partners with private, branded networks to showcase exclusively the work and entries of the institution’s students and alumni.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Provides yearly data and analytics reports on network activity, engagement and outcomes are provided to the institution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Can make network announcements and maintain a digital resume database.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3003321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732" y="2225696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i="1" dirty="0"/>
              <a:t>Contact:</a:t>
            </a:r>
          </a:p>
          <a:p>
            <a:pPr algn="ctr"/>
            <a:r>
              <a:rPr lang="en-US" sz="4000" i="1" dirty="0"/>
              <a:t>Raine Hambly</a:t>
            </a:r>
          </a:p>
          <a:p>
            <a:pPr algn="ctr"/>
            <a:endParaRPr lang="en-US" sz="3000" i="1" dirty="0"/>
          </a:p>
          <a:p>
            <a:pPr algn="ctr"/>
            <a:r>
              <a:rPr lang="en-US" sz="4000" i="1" dirty="0">
                <a:hlinkClick r:id="rId3"/>
              </a:rPr>
              <a:t>rhambly@noce.edu</a:t>
            </a:r>
            <a:endParaRPr lang="en-US" sz="4000" i="1" dirty="0"/>
          </a:p>
          <a:p>
            <a:pPr algn="ctr"/>
            <a:r>
              <a:rPr lang="en-US" sz="4000" i="1" dirty="0"/>
              <a:t>714.808.4573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" y="5715001"/>
            <a:ext cx="9146136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136" y="-714"/>
            <a:ext cx="9146136" cy="83891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2471DA-A67C-4051-80C4-ED816523705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77320"/>
            <a:ext cx="2515668" cy="173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582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732" y="2225696"/>
            <a:ext cx="85344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Why is it important?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Student engagement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Connection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Better informed career choices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Employability attitudes, behaviors, and skills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 completion rates</a:t>
            </a:r>
          </a:p>
          <a:p>
            <a:pPr algn="ctr"/>
            <a:endParaRPr lang="en-US" sz="48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" y="5715001"/>
            <a:ext cx="9146136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136" y="-714"/>
            <a:ext cx="9146136" cy="83891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2471DA-A67C-4051-80C4-ED81652370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77320"/>
            <a:ext cx="2515668" cy="17370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FAD3CF-E609-440C-8873-55E2AAAE6B87}"/>
              </a:ext>
            </a:extLst>
          </p:cNvPr>
          <p:cNvSpPr txBox="1"/>
          <p:nvPr/>
        </p:nvSpPr>
        <p:spPr>
          <a:xfrm>
            <a:off x="381000" y="985264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Work-Based Learning (continued)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68074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732" y="2362200"/>
            <a:ext cx="85344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Build positive relationships with business/industry/develop contacts to broaden employment opportunities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Discover, explore, and set career interests/goals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Awareness of career opportunities and pathways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Connect classroom learning to the workplace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Build self-confidence and experience success</a:t>
            </a:r>
          </a:p>
          <a:p>
            <a:pPr algn="ctr"/>
            <a:endParaRPr lang="en-US" sz="48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" y="5715001"/>
            <a:ext cx="9146136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136" y="-714"/>
            <a:ext cx="9146136" cy="83891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2471DA-A67C-4051-80C4-ED81652370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77320"/>
            <a:ext cx="2515668" cy="173700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8C665D-F2EA-4DE6-B785-94E62637BFD4}"/>
              </a:ext>
            </a:extLst>
          </p:cNvPr>
          <p:cNvSpPr txBox="1"/>
          <p:nvPr/>
        </p:nvSpPr>
        <p:spPr>
          <a:xfrm>
            <a:off x="381000" y="985264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Benefits to Students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37057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" y="5715001"/>
            <a:ext cx="9146136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136" y="-714"/>
            <a:ext cx="9146136" cy="83891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2471DA-A67C-4051-80C4-ED81652370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77320"/>
            <a:ext cx="2515668" cy="17370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3732" y="2362200"/>
            <a:ext cx="853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Build positive relationships with business/industry and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Make classroom learning more relevant to the workforce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Expand curriculum to create more dynamic learning environments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Higher student engagement, completion rates, and job placements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 stronger noncredit to credit pathways, guided pathways, and meet metrics for Strong Workforce, California Adult Ed Programs (CAEP), and Student Success Formula</a:t>
            </a:r>
          </a:p>
          <a:p>
            <a:pPr algn="ctr"/>
            <a:endParaRPr lang="en-US" sz="48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65E1C9-31E9-4104-90A4-D4E7566EA080}"/>
              </a:ext>
            </a:extLst>
          </p:cNvPr>
          <p:cNvSpPr txBox="1"/>
          <p:nvPr/>
        </p:nvSpPr>
        <p:spPr>
          <a:xfrm>
            <a:off x="381000" y="985264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Benefits to College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168308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" y="5715001"/>
            <a:ext cx="9146136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136" y="-714"/>
            <a:ext cx="9146136" cy="83891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2471DA-A67C-4051-80C4-ED81652370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77320"/>
            <a:ext cx="2515668" cy="17370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3732" y="2362200"/>
            <a:ext cx="85344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 a better-prepared, motivated pool of qualified applicants and reliable source of skills labor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Help design curriculum and educational opportunities that meet business/industry requirements/needs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Recruit and screen potential employees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Opportunity to evaluate potential employees in work and/or work-related settings, prior to hiring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Stronger community connections</a:t>
            </a:r>
          </a:p>
          <a:p>
            <a:pPr algn="ctr"/>
            <a:endParaRPr lang="en-US" sz="48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D5887A-1D32-4B3A-A8DB-50B79BF21887}"/>
              </a:ext>
            </a:extLst>
          </p:cNvPr>
          <p:cNvSpPr txBox="1"/>
          <p:nvPr/>
        </p:nvSpPr>
        <p:spPr>
          <a:xfrm>
            <a:off x="381000" y="985264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Benefits to Employers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028632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732" y="2438400"/>
            <a:ext cx="85344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 eligible to offer noncredit courses under Title 5 – Cooperative Work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Business Partnerships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Meeting the metrics of job attainment, completions, and pathways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8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" y="5715001"/>
            <a:ext cx="9146136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136" y="-714"/>
            <a:ext cx="9146136" cy="83891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2471DA-A67C-4051-80C4-ED81652370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77320"/>
            <a:ext cx="2515668" cy="17370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6D12F57-4BEA-4DD3-9BBD-461F204A876C}"/>
              </a:ext>
            </a:extLst>
          </p:cNvPr>
          <p:cNvSpPr txBox="1"/>
          <p:nvPr/>
        </p:nvSpPr>
        <p:spPr>
          <a:xfrm>
            <a:off x="381000" y="985264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Challenges for Noncredit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668119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" y="5715001"/>
            <a:ext cx="9146136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136" y="-714"/>
            <a:ext cx="9146136" cy="83891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2471DA-A67C-4051-80C4-ED81652370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77320"/>
            <a:ext cx="2515668" cy="17370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6D12F57-4BEA-4DD3-9BBD-461F204A876C}"/>
              </a:ext>
            </a:extLst>
          </p:cNvPr>
          <p:cNvSpPr txBox="1"/>
          <p:nvPr/>
        </p:nvSpPr>
        <p:spPr>
          <a:xfrm>
            <a:off x="381000" y="985264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Opportunities for Noncredit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3732" y="2438400"/>
            <a:ext cx="8534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Developing stronger partnerships with their credit partners to provide eligibility for noncredit CTE students and/or Academic Success students to participate in internships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Creating Industry Recognized Certification opportunities and tying to noncredit curriculum and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Provide other types of Work-Based Learning 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Developing stronger partnerships with Career Centers and Employability Skills training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924907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732" y="2438400"/>
            <a:ext cx="85344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Industry and Career Awareness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Career Exploration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Career Preparation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Career Training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8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" y="5715001"/>
            <a:ext cx="9146136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136" y="-714"/>
            <a:ext cx="9146136" cy="83891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2471DA-A67C-4051-80C4-ED81652370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77320"/>
            <a:ext cx="2515668" cy="17370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6D12F57-4BEA-4DD3-9BBD-461F204A876C}"/>
              </a:ext>
            </a:extLst>
          </p:cNvPr>
          <p:cNvSpPr txBox="1"/>
          <p:nvPr/>
        </p:nvSpPr>
        <p:spPr>
          <a:xfrm>
            <a:off x="381000" y="985264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Work-Based Learning Continuum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149535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21868463DF27449641AD60A49F1CB1" ma:contentTypeVersion="8" ma:contentTypeDescription="Create a new document." ma:contentTypeScope="" ma:versionID="9d13fa0e65a73f3bc80f4ab06d005057">
  <xsd:schema xmlns:xsd="http://www.w3.org/2001/XMLSchema" xmlns:xs="http://www.w3.org/2001/XMLSchema" xmlns:p="http://schemas.microsoft.com/office/2006/metadata/properties" xmlns:ns2="82da732f-8f70-4cb3-b263-d75011b6d416" xmlns:ns3="ca3d9dd4-a64c-4f81-97fc-82b0636b1758" targetNamespace="http://schemas.microsoft.com/office/2006/metadata/properties" ma:root="true" ma:fieldsID="f42d19d90053cde1765007b4f83643d6" ns2:_="" ns3:_="">
    <xsd:import namespace="82da732f-8f70-4cb3-b263-d75011b6d416"/>
    <xsd:import namespace="ca3d9dd4-a64c-4f81-97fc-82b0636b17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a732f-8f70-4cb3-b263-d75011b6d4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3d9dd4-a64c-4f81-97fc-82b0636b175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a3d9dd4-a64c-4f81-97fc-82b0636b1758">
      <UserInfo>
        <DisplayName>Raine L. Hambly</DisplayName>
        <AccountId>141</AccountId>
        <AccountType/>
      </UserInfo>
      <UserInfo>
        <DisplayName>Valentina Purtell</DisplayName>
        <AccountId>121</AccountId>
        <AccountType/>
      </UserInfo>
      <UserInfo>
        <DisplayName>Katalin Gyurindak</DisplayName>
        <AccountId>137</AccountId>
        <AccountType/>
      </UserInfo>
      <UserInfo>
        <DisplayName>Margie Abab</DisplayName>
        <AccountId>140</AccountId>
        <AccountType/>
      </UserInfo>
      <UserInfo>
        <DisplayName>Martha Gutierrez</DisplayName>
        <AccountId>127</AccountId>
        <AccountType/>
      </UserInfo>
      <UserInfo>
        <DisplayName>Karen Bautista</DisplayName>
        <AccountId>128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7A000D45-B65B-4ED5-9DC0-E9EB1C75991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E15A93-2794-4617-9BFA-69630F088D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da732f-8f70-4cb3-b263-d75011b6d416"/>
    <ds:schemaRef ds:uri="ca3d9dd4-a64c-4f81-97fc-82b0636b17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CD4D372-7D5C-4D8E-9B9B-E96D4E7412FB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82da732f-8f70-4cb3-b263-d75011b6d416"/>
    <ds:schemaRef ds:uri="ca3d9dd4-a64c-4f81-97fc-82b0636b1758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44246</TotalTime>
  <Words>1200</Words>
  <Application>Microsoft Office PowerPoint</Application>
  <PresentationFormat>On-screen Show (4:3)</PresentationFormat>
  <Paragraphs>263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Thais Winsome</cp:lastModifiedBy>
  <cp:revision>261</cp:revision>
  <cp:lastPrinted>2019-01-30T17:50:16Z</cp:lastPrinted>
  <dcterms:created xsi:type="dcterms:W3CDTF">2016-04-29T17:00:57Z</dcterms:created>
  <dcterms:modified xsi:type="dcterms:W3CDTF">2019-04-26T17:59:16Z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0x0101002B21868463DF27449641AD60A49F1CB1</vt:lpwstr>
  </property>
</Properties>
</file>