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8" d="100"/>
          <a:sy n="98" d="100"/>
        </p:scale>
        <p:origin x="-2004"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10/26/2018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10/26/2018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Friday, October 26,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Friday, October 26,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Friday, October 26,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Friday, October 26,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Friday, October 26,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Friday, October 26,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Friday, October 26, 2018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Friday, October 26, 2018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Friday, October 26, 2018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Friday, October 26,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Friday, October 26,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Friday, October 26, 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resolutions@asccc.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sccc.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a:latin typeface="Georgia" panose="02040502050405020303" pitchFamily="18" charset="0"/>
              </a:rPr>
              <a:t>Perfecting Your Resolution - Working Session </a:t>
            </a:r>
            <a:endParaRPr lang="en-US" sz="4000" cap="none" dirty="0">
              <a:latin typeface="Georgia" panose="02040502050405020303" pitchFamily="18" charset="0"/>
              <a:cs typeface="Times New Roman"/>
            </a:endParaRPr>
          </a:p>
        </p:txBody>
      </p:sp>
      <p:sp>
        <p:nvSpPr>
          <p:cNvPr id="3" name="Subtitle 2"/>
          <p:cNvSpPr>
            <a:spLocks noGrp="1"/>
          </p:cNvSpPr>
          <p:nvPr>
            <p:ph type="subTitle" idx="1"/>
          </p:nvPr>
        </p:nvSpPr>
        <p:spPr/>
        <p:txBody>
          <a:bodyPr>
            <a:normAutofit/>
          </a:bodyPr>
          <a:lstStyle/>
          <a:p>
            <a:r>
              <a:rPr lang="en-US" dirty="0" smtClean="0">
                <a:latin typeface="Corbel" panose="020B0503020204020204" pitchFamily="34" charset="0"/>
              </a:rPr>
              <a:t>Geoffrey </a:t>
            </a:r>
            <a:r>
              <a:rPr lang="en-US" dirty="0">
                <a:latin typeface="Corbel" panose="020B0503020204020204" pitchFamily="34" charset="0"/>
              </a:rPr>
              <a:t>Dyer, Resolutions Committee </a:t>
            </a:r>
            <a:r>
              <a:rPr lang="en-US" dirty="0" smtClean="0">
                <a:latin typeface="Corbel" panose="020B0503020204020204" pitchFamily="34" charset="0"/>
              </a:rPr>
              <a:t>Chair </a:t>
            </a:r>
            <a:br>
              <a:rPr lang="en-US" dirty="0" smtClean="0">
                <a:latin typeface="Corbel" panose="020B0503020204020204" pitchFamily="34" charset="0"/>
              </a:rPr>
            </a:br>
            <a:r>
              <a:rPr lang="en-US" dirty="0" smtClean="0">
                <a:latin typeface="Corbel" panose="020B0503020204020204" pitchFamily="34" charset="0"/>
              </a:rPr>
              <a:t>Sam </a:t>
            </a:r>
            <a:r>
              <a:rPr lang="en-US" dirty="0">
                <a:latin typeface="Corbel" panose="020B0503020204020204" pitchFamily="34" charset="0"/>
              </a:rPr>
              <a:t>Foster, Area D </a:t>
            </a:r>
            <a:r>
              <a:rPr lang="en-US" dirty="0" smtClean="0">
                <a:latin typeface="Corbel" panose="020B0503020204020204" pitchFamily="34" charset="0"/>
              </a:rPr>
              <a:t>Representative </a:t>
            </a:r>
            <a:br>
              <a:rPr lang="en-US" dirty="0" smtClean="0">
                <a:latin typeface="Corbel" panose="020B0503020204020204" pitchFamily="34" charset="0"/>
              </a:rPr>
            </a:br>
            <a:r>
              <a:rPr lang="en-US" dirty="0">
                <a:latin typeface="Corbel" panose="020B0503020204020204" pitchFamily="34" charset="0"/>
              </a:rPr>
              <a:t>David Morse, Long Beach City </a:t>
            </a:r>
            <a:r>
              <a:rPr lang="en-US" dirty="0" smtClean="0">
                <a:latin typeface="Corbel" panose="020B0503020204020204" pitchFamily="34" charset="0"/>
              </a:rPr>
              <a:t>College</a:t>
            </a:r>
            <a:br>
              <a:rPr lang="en-US" dirty="0" smtClean="0">
                <a:latin typeface="Corbel" panose="020B0503020204020204" pitchFamily="34" charset="0"/>
              </a:rPr>
            </a:br>
            <a:r>
              <a:rPr lang="en-US" dirty="0" smtClean="0">
                <a:latin typeface="Corbel" panose="020B0503020204020204" pitchFamily="34" charset="0"/>
              </a:rPr>
              <a:t>Eric </a:t>
            </a:r>
            <a:r>
              <a:rPr lang="en-US" dirty="0" err="1" smtClean="0">
                <a:latin typeface="Corbel" panose="020B0503020204020204" pitchFamily="34" charset="0"/>
              </a:rPr>
              <a:t>Narveson</a:t>
            </a:r>
            <a:r>
              <a:rPr lang="en-US" dirty="0">
                <a:latin typeface="Corbel" panose="020B0503020204020204" pitchFamily="34" charset="0"/>
              </a:rPr>
              <a:t>, Evergreen Valley </a:t>
            </a:r>
            <a:r>
              <a:rPr lang="en-US" dirty="0" smtClean="0">
                <a:latin typeface="Corbel" panose="020B0503020204020204" pitchFamily="34" charset="0"/>
              </a:rPr>
              <a:t>College</a:t>
            </a:r>
            <a:endParaRPr lang="en-US" dirty="0">
              <a:latin typeface="Corbel" panose="020B0503020204020204" pitchFamily="34" charset="0"/>
              <a:cs typeface="Times New Roman"/>
            </a:endParaRP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anose="02040502050405020303" pitchFamily="18" charset="0"/>
              </a:rPr>
              <a:t>Resolution </a:t>
            </a:r>
            <a:r>
              <a:rPr lang="en-US" dirty="0">
                <a:latin typeface="Georgia" panose="02040502050405020303" pitchFamily="18" charset="0"/>
              </a:rPr>
              <a:t>Writing and General Advice</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p:txBody>
          <a:bodyPr>
            <a:normAutofit/>
          </a:bodyPr>
          <a:lstStyle/>
          <a:p>
            <a:r>
              <a:rPr lang="en-US" sz="3200" b="1" dirty="0" smtClean="0">
                <a:latin typeface="Corbel" panose="020B0503020204020204" pitchFamily="34" charset="0"/>
              </a:rPr>
              <a:t>Senate </a:t>
            </a:r>
            <a:r>
              <a:rPr lang="en-US" sz="3200" b="1" dirty="0">
                <a:latin typeface="Corbel" panose="020B0503020204020204" pitchFamily="34" charset="0"/>
              </a:rPr>
              <a:t>Papers: </a:t>
            </a:r>
            <a:r>
              <a:rPr lang="en-US" sz="3200" dirty="0">
                <a:latin typeface="Corbel" panose="020B0503020204020204" pitchFamily="34" charset="0"/>
              </a:rPr>
              <a:t>All of the Academic Senate adopted papers contain recommendations to local senates as well as to the state senate. These recommendations are considered to be directions to the field and are comparable to resolutions. Review the recommendations in Senate papers related to your topic to see if your issue has already been addressed.</a:t>
            </a:r>
          </a:p>
          <a:p>
            <a:pPr lvl="0"/>
            <a:endParaRPr lang="en-US" sz="3200" dirty="0">
              <a:latin typeface="Corbel" panose="020B0503020204020204" pitchFamily="34" charset="0"/>
            </a:endParaRPr>
          </a:p>
          <a:p>
            <a:pPr marL="0" lvl="0" indent="0">
              <a:buNone/>
            </a:pPr>
            <a:endParaRPr lang="en-US" sz="3200" dirty="0">
              <a:latin typeface="Corbel" panose="020B0503020204020204" pitchFamily="34" charset="0"/>
            </a:endParaRPr>
          </a:p>
          <a:p>
            <a:endParaRPr lang="en-US" sz="3200" dirty="0">
              <a:latin typeface="Corbel" panose="020B0503020204020204" pitchFamily="34" charset="0"/>
              <a:cs typeface="Times New Roman"/>
            </a:endParaRPr>
          </a:p>
        </p:txBody>
      </p:sp>
    </p:spTree>
    <p:extLst>
      <p:ext uri="{BB962C8B-B14F-4D97-AF65-F5344CB8AC3E}">
        <p14:creationId xmlns:p14="http://schemas.microsoft.com/office/powerpoint/2010/main" val="525544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Only Academic Senate Action </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r>
              <a:rPr lang="en-US" dirty="0" smtClean="0">
                <a:latin typeface="Corbel" panose="020B0503020204020204" pitchFamily="34" charset="0"/>
              </a:rPr>
              <a:t>The </a:t>
            </a:r>
            <a:r>
              <a:rPr lang="en-US" dirty="0" err="1">
                <a:latin typeface="Corbel" panose="020B0503020204020204" pitchFamily="34" charset="0"/>
              </a:rPr>
              <a:t>R</a:t>
            </a:r>
            <a:r>
              <a:rPr lang="en-US" dirty="0" err="1" smtClean="0">
                <a:latin typeface="Corbel" panose="020B0503020204020204" pitchFamily="34" charset="0"/>
              </a:rPr>
              <a:t>esolveds</a:t>
            </a:r>
            <a:r>
              <a:rPr lang="en-US" dirty="0" smtClean="0">
                <a:latin typeface="Corbel" panose="020B0503020204020204" pitchFamily="34" charset="0"/>
              </a:rPr>
              <a:t> </a:t>
            </a:r>
            <a:r>
              <a:rPr lang="en-US" dirty="0" smtClean="0">
                <a:latin typeface="Corbel" panose="020B0503020204020204" pitchFamily="34" charset="0"/>
              </a:rPr>
              <a:t>should all begin in this way: </a:t>
            </a:r>
          </a:p>
          <a:p>
            <a:r>
              <a:rPr lang="en-US" dirty="0" smtClean="0">
                <a:latin typeface="Courier New" panose="02070309020205020404" pitchFamily="49" charset="0"/>
                <a:cs typeface="Courier New" panose="02070309020205020404" pitchFamily="49" charset="0"/>
              </a:rPr>
              <a:t>Resolved, That the Academic Senate for California Community Colleges _________</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9738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eorgia" panose="02040502050405020303" pitchFamily="18" charset="0"/>
              </a:rPr>
              <a:t>Verbs that Work</a:t>
            </a:r>
            <a:endParaRPr lang="en-US" dirty="0">
              <a:latin typeface="Georgia" panose="02040502050405020303" pitchFamily="18" charset="0"/>
              <a:cs typeface="Times New Roman"/>
            </a:endParaRPr>
          </a:p>
        </p:txBody>
      </p:sp>
      <p:sp>
        <p:nvSpPr>
          <p:cNvPr id="3" name="Content Placeholder 2"/>
          <p:cNvSpPr>
            <a:spLocks noGrp="1"/>
          </p:cNvSpPr>
          <p:nvPr>
            <p:ph sz="half" idx="1"/>
          </p:nvPr>
        </p:nvSpPr>
        <p:spPr/>
        <p:txBody>
          <a:bodyPr>
            <a:normAutofit/>
          </a:bodyPr>
          <a:lstStyle/>
          <a:p>
            <a:pPr lvl="1"/>
            <a:r>
              <a:rPr lang="en-US" dirty="0" smtClean="0"/>
              <a:t>Urge</a:t>
            </a:r>
            <a:endParaRPr lang="en-US" sz="2000" dirty="0"/>
          </a:p>
          <a:p>
            <a:pPr lvl="1"/>
            <a:r>
              <a:rPr lang="en-US" dirty="0"/>
              <a:t>Research</a:t>
            </a:r>
            <a:endParaRPr lang="en-US" sz="2000" dirty="0"/>
          </a:p>
          <a:p>
            <a:pPr lvl="1"/>
            <a:r>
              <a:rPr lang="en-US" dirty="0"/>
              <a:t>Develop (a position, materials, a paper, etc.)</a:t>
            </a:r>
            <a:endParaRPr lang="en-US" sz="2000" dirty="0"/>
          </a:p>
          <a:p>
            <a:pPr lvl="1"/>
            <a:r>
              <a:rPr lang="en-US" dirty="0"/>
              <a:t>Distribute</a:t>
            </a:r>
            <a:endParaRPr lang="en-US" sz="2000" dirty="0"/>
          </a:p>
          <a:p>
            <a:pPr lvl="1"/>
            <a:r>
              <a:rPr lang="en-US" dirty="0"/>
              <a:t>Oppose</a:t>
            </a:r>
            <a:endParaRPr lang="en-US" sz="2000" dirty="0"/>
          </a:p>
          <a:p>
            <a:pPr lvl="1"/>
            <a:r>
              <a:rPr lang="en-US" dirty="0"/>
              <a:t>Publish</a:t>
            </a:r>
            <a:endParaRPr lang="en-US" sz="2000" dirty="0"/>
          </a:p>
          <a:p>
            <a:pPr lvl="1"/>
            <a:r>
              <a:rPr lang="en-US" dirty="0" smtClean="0"/>
              <a:t>Survey</a:t>
            </a:r>
            <a:endParaRPr lang="en-US" sz="2000" dirty="0"/>
          </a:p>
          <a:p>
            <a:pPr lvl="1"/>
            <a:r>
              <a:rPr lang="en-US" dirty="0"/>
              <a:t>Encourage</a:t>
            </a:r>
            <a:endParaRPr lang="en-US" sz="2000" dirty="0"/>
          </a:p>
          <a:p>
            <a:endParaRPr lang="en-US" sz="3200" dirty="0">
              <a:latin typeface="Corbel" panose="020B0503020204020204" pitchFamily="34" charset="0"/>
              <a:cs typeface="Times New Roman"/>
            </a:endParaRPr>
          </a:p>
        </p:txBody>
      </p:sp>
      <p:sp>
        <p:nvSpPr>
          <p:cNvPr id="5" name="Content Placeholder 4"/>
          <p:cNvSpPr>
            <a:spLocks noGrp="1"/>
          </p:cNvSpPr>
          <p:nvPr>
            <p:ph sz="half" idx="2"/>
          </p:nvPr>
        </p:nvSpPr>
        <p:spPr/>
        <p:txBody>
          <a:bodyPr>
            <a:normAutofit/>
          </a:bodyPr>
          <a:lstStyle/>
          <a:p>
            <a:pPr lvl="1"/>
            <a:r>
              <a:rPr lang="en-US" dirty="0"/>
              <a:t>Conclude</a:t>
            </a:r>
            <a:endParaRPr lang="en-US" sz="2000" dirty="0"/>
          </a:p>
          <a:p>
            <a:pPr lvl="1"/>
            <a:r>
              <a:rPr lang="en-US" dirty="0"/>
              <a:t>Adopt</a:t>
            </a:r>
            <a:endParaRPr lang="en-US" sz="2000" dirty="0"/>
          </a:p>
          <a:p>
            <a:pPr lvl="1"/>
            <a:r>
              <a:rPr lang="en-US" dirty="0"/>
              <a:t>Request</a:t>
            </a:r>
            <a:endParaRPr lang="en-US" sz="2000" dirty="0"/>
          </a:p>
          <a:p>
            <a:pPr lvl="1"/>
            <a:r>
              <a:rPr lang="en-US" dirty="0"/>
              <a:t>Express</a:t>
            </a:r>
            <a:endParaRPr lang="en-US" sz="2000" dirty="0"/>
          </a:p>
          <a:p>
            <a:pPr lvl="1"/>
            <a:r>
              <a:rPr lang="en-US" dirty="0"/>
              <a:t>Form</a:t>
            </a:r>
            <a:endParaRPr lang="en-US" sz="2000" dirty="0"/>
          </a:p>
          <a:p>
            <a:pPr lvl="1"/>
            <a:r>
              <a:rPr lang="en-US" dirty="0"/>
              <a:t>Collect</a:t>
            </a:r>
            <a:endParaRPr lang="en-US" sz="2000" dirty="0"/>
          </a:p>
          <a:p>
            <a:pPr lvl="1"/>
            <a:r>
              <a:rPr lang="en-US" dirty="0"/>
              <a:t>Communicate</a:t>
            </a:r>
            <a:endParaRPr lang="en-US" sz="2000" dirty="0"/>
          </a:p>
          <a:p>
            <a:pPr lvl="1"/>
            <a:r>
              <a:rPr lang="en-US" dirty="0"/>
              <a:t>Recognize</a:t>
            </a:r>
            <a:endParaRPr lang="en-US" sz="2000" dirty="0"/>
          </a:p>
          <a:p>
            <a:pPr marL="0" indent="0">
              <a:buNone/>
            </a:pPr>
            <a:endParaRPr lang="en-US" dirty="0"/>
          </a:p>
        </p:txBody>
      </p:sp>
    </p:spTree>
    <p:extLst>
      <p:ext uri="{BB962C8B-B14F-4D97-AF65-F5344CB8AC3E}">
        <p14:creationId xmlns:p14="http://schemas.microsoft.com/office/powerpoint/2010/main" val="2761936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anose="02040502050405020303" pitchFamily="18" charset="0"/>
                <a:cs typeface="Times New Roman"/>
              </a:rPr>
              <a:t>Resolutions &amp; Amendments Due at 4:30! </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p:txBody>
          <a:bodyPr>
            <a:normAutofit/>
          </a:bodyPr>
          <a:lstStyle/>
          <a:p>
            <a:r>
              <a:rPr lang="en-US" sz="3200" dirty="0" smtClean="0">
                <a:latin typeface="Corbel" panose="020B0503020204020204" pitchFamily="34" charset="0"/>
                <a:cs typeface="Times New Roman"/>
              </a:rPr>
              <a:t>Session will </a:t>
            </a:r>
            <a:r>
              <a:rPr lang="en-US" sz="3200" i="1" dirty="0" smtClean="0">
                <a:latin typeface="Corbel" panose="020B0503020204020204" pitchFamily="34" charset="0"/>
                <a:cs typeface="Times New Roman"/>
              </a:rPr>
              <a:t>quickly</a:t>
            </a:r>
            <a:r>
              <a:rPr lang="en-US" sz="3200" dirty="0" smtClean="0">
                <a:latin typeface="Corbel" panose="020B0503020204020204" pitchFamily="34" charset="0"/>
                <a:cs typeface="Times New Roman"/>
              </a:rPr>
              <a:t> review guidelines for resolutions &amp; amendments and provide hands-on assistance from presenters </a:t>
            </a:r>
            <a:endParaRPr lang="en-US" sz="3200" dirty="0">
              <a:latin typeface="Corbel" panose="020B0503020204020204" pitchFamily="34" charset="0"/>
              <a:cs typeface="Times New Roman"/>
            </a:endParaRPr>
          </a:p>
        </p:txBody>
      </p:sp>
    </p:spTree>
    <p:extLst>
      <p:ext uri="{BB962C8B-B14F-4D97-AF65-F5344CB8AC3E}">
        <p14:creationId xmlns:p14="http://schemas.microsoft.com/office/powerpoint/2010/main" val="2762427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anose="02040502050405020303" pitchFamily="18" charset="0"/>
                <a:cs typeface="Times New Roman"/>
              </a:rPr>
              <a:t>Resolutions &amp; Amendments Due at 4:30! </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p:txBody>
          <a:bodyPr>
            <a:normAutofit/>
          </a:bodyPr>
          <a:lstStyle/>
          <a:p>
            <a:r>
              <a:rPr lang="en-US" sz="3200" dirty="0">
                <a:latin typeface="Corbel" panose="020B0503020204020204" pitchFamily="34" charset="0"/>
                <a:cs typeface="Times New Roman"/>
              </a:rPr>
              <a:t>Submit electronically to </a:t>
            </a:r>
            <a:r>
              <a:rPr lang="en-US" sz="3200" dirty="0">
                <a:latin typeface="Corbel" panose="020B0503020204020204" pitchFamily="34" charset="0"/>
                <a:cs typeface="Times New Roman"/>
                <a:hlinkClick r:id="rId2"/>
              </a:rPr>
              <a:t>resolutions@asccc.org</a:t>
            </a:r>
            <a:endParaRPr lang="en-US" sz="3200" dirty="0">
              <a:latin typeface="Corbel" panose="020B0503020204020204" pitchFamily="34" charset="0"/>
              <a:cs typeface="Times New Roman"/>
            </a:endParaRPr>
          </a:p>
          <a:p>
            <a:r>
              <a:rPr lang="en-US" sz="3200" dirty="0">
                <a:latin typeface="Corbel" panose="020B0503020204020204" pitchFamily="34" charset="0"/>
                <a:cs typeface="Times New Roman"/>
              </a:rPr>
              <a:t>Signatures of four registered delegates required on submission form </a:t>
            </a:r>
            <a:endParaRPr lang="en-US" sz="3200" dirty="0" smtClean="0">
              <a:latin typeface="Corbel" panose="020B0503020204020204" pitchFamily="34" charset="0"/>
              <a:cs typeface="Times New Roman"/>
            </a:endParaRPr>
          </a:p>
          <a:p>
            <a:r>
              <a:rPr lang="en-US" sz="3200" dirty="0" smtClean="0">
                <a:solidFill>
                  <a:srgbClr val="000000"/>
                </a:solidFill>
                <a:latin typeface="Corbel" panose="020B0503020204020204" pitchFamily="34" charset="0"/>
                <a:ea typeface="Times New Roman" charset="0"/>
                <a:cs typeface="Times New Roman" charset="0"/>
              </a:rPr>
              <a:t>Resolution full text /Amendment (recopied with </a:t>
            </a:r>
            <a:r>
              <a:rPr lang="en-US" sz="3200" strike="sngStrike" dirty="0" smtClean="0">
                <a:solidFill>
                  <a:srgbClr val="000000"/>
                </a:solidFill>
                <a:latin typeface="Corbel" panose="020B0503020204020204" pitchFamily="34" charset="0"/>
                <a:ea typeface="Times New Roman" charset="0"/>
                <a:cs typeface="Times New Roman" charset="0"/>
              </a:rPr>
              <a:t>strikeouts</a:t>
            </a:r>
            <a:r>
              <a:rPr lang="en-US" sz="3200" dirty="0" smtClean="0">
                <a:solidFill>
                  <a:srgbClr val="000000"/>
                </a:solidFill>
                <a:latin typeface="Corbel" panose="020B0503020204020204" pitchFamily="34" charset="0"/>
                <a:ea typeface="Times New Roman" charset="0"/>
                <a:cs typeface="Times New Roman" charset="0"/>
              </a:rPr>
              <a:t> and new text </a:t>
            </a:r>
            <a:r>
              <a:rPr lang="en-US" sz="3200" u="sng" dirty="0" smtClean="0">
                <a:solidFill>
                  <a:srgbClr val="000000"/>
                </a:solidFill>
                <a:latin typeface="Corbel" panose="020B0503020204020204" pitchFamily="34" charset="0"/>
                <a:ea typeface="Times New Roman" charset="0"/>
                <a:cs typeface="Times New Roman" charset="0"/>
              </a:rPr>
              <a:t>underlined</a:t>
            </a:r>
            <a:r>
              <a:rPr lang="en-US" sz="3200" dirty="0" smtClean="0">
                <a:solidFill>
                  <a:srgbClr val="000000"/>
                </a:solidFill>
                <a:latin typeface="Corbel" panose="020B0503020204020204" pitchFamily="34" charset="0"/>
                <a:ea typeface="Times New Roman" charset="0"/>
                <a:cs typeface="Times New Roman" charset="0"/>
              </a:rPr>
              <a:t>) with title! </a:t>
            </a:r>
            <a:r>
              <a:rPr lang="en-US" sz="3200" dirty="0" smtClean="0">
                <a:solidFill>
                  <a:srgbClr val="FF0000"/>
                </a:solidFill>
                <a:latin typeface="Corbel" panose="020B0503020204020204" pitchFamily="34" charset="0"/>
                <a:ea typeface="Times New Roman" charset="0"/>
                <a:cs typeface="Times New Roman" charset="0"/>
              </a:rPr>
              <a:t>Do not use “track changes”.</a:t>
            </a:r>
          </a:p>
          <a:p>
            <a:r>
              <a:rPr lang="en-US" sz="3200" dirty="0" smtClean="0">
                <a:solidFill>
                  <a:srgbClr val="000000"/>
                </a:solidFill>
                <a:latin typeface="Corbel" panose="020B0503020204020204" pitchFamily="34" charset="0"/>
                <a:ea typeface="Times New Roman" charset="0"/>
                <a:cs typeface="Times New Roman" charset="0"/>
              </a:rPr>
              <a:t>Include </a:t>
            </a:r>
            <a:r>
              <a:rPr lang="en-US" sz="3200" dirty="0">
                <a:solidFill>
                  <a:srgbClr val="000000"/>
                </a:solidFill>
                <a:latin typeface="Corbel" panose="020B0503020204020204" pitchFamily="34" charset="0"/>
                <a:ea typeface="Times New Roman" charset="0"/>
                <a:cs typeface="Times New Roman" charset="0"/>
              </a:rPr>
              <a:t>contact </a:t>
            </a:r>
            <a:r>
              <a:rPr lang="en-US" sz="3200" dirty="0" smtClean="0">
                <a:solidFill>
                  <a:srgbClr val="000000"/>
                </a:solidFill>
                <a:latin typeface="Corbel" panose="020B0503020204020204" pitchFamily="34" charset="0"/>
                <a:ea typeface="Times New Roman" charset="0"/>
                <a:cs typeface="Times New Roman" charset="0"/>
              </a:rPr>
              <a:t>information (Cell phone preferred)</a:t>
            </a:r>
            <a:endParaRPr lang="en-US" sz="3200" dirty="0">
              <a:solidFill>
                <a:srgbClr val="000000"/>
              </a:solidFill>
              <a:latin typeface="Corbel" panose="020B0503020204020204" pitchFamily="34" charset="0"/>
              <a:ea typeface="Times New Roman" charset="0"/>
              <a:cs typeface="Times New Roman" charset="0"/>
            </a:endParaRPr>
          </a:p>
          <a:p>
            <a:endParaRPr lang="en-US" sz="3200" dirty="0">
              <a:latin typeface="Corbel" panose="020B0503020204020204" pitchFamily="34" charset="0"/>
              <a:cs typeface="Times New Roman"/>
            </a:endParaRPr>
          </a:p>
        </p:txBody>
      </p:sp>
    </p:spTree>
    <p:extLst>
      <p:ext uri="{BB962C8B-B14F-4D97-AF65-F5344CB8AC3E}">
        <p14:creationId xmlns:p14="http://schemas.microsoft.com/office/powerpoint/2010/main" val="3864270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eorgia" panose="02040502050405020303" pitchFamily="18" charset="0"/>
                <a:cs typeface="Times New Roman"/>
              </a:rPr>
              <a:t>Most Important Things to Ask</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p:txBody>
          <a:bodyPr>
            <a:normAutofit/>
          </a:bodyPr>
          <a:lstStyle/>
          <a:p>
            <a:r>
              <a:rPr lang="en-US" sz="3200" dirty="0" smtClean="0">
                <a:latin typeface="Corbel" panose="020B0503020204020204" pitchFamily="34" charset="0"/>
                <a:cs typeface="Times New Roman"/>
              </a:rPr>
              <a:t>Are intent and all parts of resolution clear?</a:t>
            </a:r>
          </a:p>
          <a:p>
            <a:r>
              <a:rPr lang="en-US" sz="3200" dirty="0" smtClean="0">
                <a:latin typeface="Corbel" panose="020B0503020204020204" pitchFamily="34" charset="0"/>
                <a:cs typeface="Times New Roman"/>
              </a:rPr>
              <a:t>Does the proposed resolution duplicate or reverse an existing resolution? </a:t>
            </a:r>
          </a:p>
          <a:p>
            <a:r>
              <a:rPr lang="en-US" sz="3200" dirty="0" smtClean="0">
                <a:latin typeface="Corbel" panose="020B0503020204020204" pitchFamily="34" charset="0"/>
                <a:cs typeface="Times New Roman"/>
              </a:rPr>
              <a:t>Is the action within the purview of the ASCCC?  </a:t>
            </a:r>
            <a:endParaRPr lang="en-US" sz="3200" dirty="0">
              <a:latin typeface="Corbel" panose="020B0503020204020204" pitchFamily="34" charset="0"/>
              <a:cs typeface="Times New Roman"/>
            </a:endParaRPr>
          </a:p>
        </p:txBody>
      </p:sp>
    </p:spTree>
    <p:extLst>
      <p:ext uri="{BB962C8B-B14F-4D97-AF65-F5344CB8AC3E}">
        <p14:creationId xmlns:p14="http://schemas.microsoft.com/office/powerpoint/2010/main" val="2717749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anose="02040502050405020303" pitchFamily="18" charset="0"/>
              </a:rPr>
              <a:t>Resolution </a:t>
            </a:r>
            <a:r>
              <a:rPr lang="en-US" dirty="0">
                <a:latin typeface="Georgia" panose="02040502050405020303" pitchFamily="18" charset="0"/>
              </a:rPr>
              <a:t>Writing and General Advice</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p:txBody>
          <a:bodyPr>
            <a:normAutofit fontScale="77500" lnSpcReduction="20000"/>
          </a:bodyPr>
          <a:lstStyle/>
          <a:p>
            <a:pPr lvl="0"/>
            <a:r>
              <a:rPr lang="en-US" sz="3200" b="1" dirty="0" smtClean="0">
                <a:latin typeface="Corbel" panose="020B0503020204020204" pitchFamily="34" charset="0"/>
              </a:rPr>
              <a:t>Four </a:t>
            </a:r>
            <a:r>
              <a:rPr lang="en-US" sz="3200" b="1" dirty="0">
                <a:latin typeface="Corbel" panose="020B0503020204020204" pitchFamily="34" charset="0"/>
              </a:rPr>
              <a:t>is the Limit: </a:t>
            </a:r>
            <a:r>
              <a:rPr lang="en-US" sz="3200" dirty="0">
                <a:latin typeface="Corbel" panose="020B0503020204020204" pitchFamily="34" charset="0"/>
              </a:rPr>
              <a:t>Resolutions cannot contain more than four “whereas” or “resolved” statements (this is a requirement per the published resolutions process for session).</a:t>
            </a:r>
          </a:p>
          <a:p>
            <a:pPr lvl="0"/>
            <a:r>
              <a:rPr lang="en-US" sz="3200" b="1" dirty="0">
                <a:latin typeface="Corbel" panose="020B0503020204020204" pitchFamily="34" charset="0"/>
              </a:rPr>
              <a:t>Homework: </a:t>
            </a:r>
            <a:r>
              <a:rPr lang="en-US" sz="3200" dirty="0">
                <a:latin typeface="Corbel" panose="020B0503020204020204" pitchFamily="34" charset="0"/>
              </a:rPr>
              <a:t>The Academic Senate has hundreds of resolutions, and they are accessible for review on its web site, </a:t>
            </a:r>
            <a:r>
              <a:rPr lang="en-US" sz="3200" dirty="0">
                <a:latin typeface="Corbel" panose="020B0503020204020204" pitchFamily="34" charset="0"/>
                <a:hlinkClick r:id="rId2"/>
              </a:rPr>
              <a:t>www.asccc.org.</a:t>
            </a:r>
            <a:r>
              <a:rPr lang="en-US" sz="3200" dirty="0">
                <a:latin typeface="Corbel" panose="020B0503020204020204" pitchFamily="34" charset="0"/>
              </a:rPr>
              <a:t> It is possible that a resolution already exists for the position you wish to take. Please review the existing resolutions first so that duplication can be avoided.</a:t>
            </a:r>
          </a:p>
          <a:p>
            <a:pPr lvl="0"/>
            <a:r>
              <a:rPr lang="en-US" sz="3200" b="1" dirty="0">
                <a:latin typeface="Corbel" panose="020B0503020204020204" pitchFamily="34" charset="0"/>
              </a:rPr>
              <a:t>An Introduction: </a:t>
            </a:r>
            <a:r>
              <a:rPr lang="en-US" sz="3200" dirty="0">
                <a:latin typeface="Corbel" panose="020B0503020204020204" pitchFamily="34" charset="0"/>
              </a:rPr>
              <a:t>Consider using the first “whereas” as an introduction, outlining the situation in general or providing background and indicating the people or groups involved before justifying your resolutions in the other “whereas” statements.</a:t>
            </a:r>
          </a:p>
          <a:p>
            <a:endParaRPr lang="en-US" sz="3200" dirty="0">
              <a:latin typeface="Corbel" panose="020B0503020204020204" pitchFamily="34" charset="0"/>
              <a:cs typeface="Times New Roman"/>
            </a:endParaRPr>
          </a:p>
        </p:txBody>
      </p:sp>
    </p:spTree>
    <p:extLst>
      <p:ext uri="{BB962C8B-B14F-4D97-AF65-F5344CB8AC3E}">
        <p14:creationId xmlns:p14="http://schemas.microsoft.com/office/powerpoint/2010/main" val="1351182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anose="02040502050405020303" pitchFamily="18" charset="0"/>
              </a:rPr>
              <a:t>Resolution </a:t>
            </a:r>
            <a:r>
              <a:rPr lang="en-US" dirty="0">
                <a:latin typeface="Georgia" panose="02040502050405020303" pitchFamily="18" charset="0"/>
              </a:rPr>
              <a:t>Writing and General Advice</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p:txBody>
          <a:bodyPr>
            <a:normAutofit fontScale="77500" lnSpcReduction="20000"/>
          </a:bodyPr>
          <a:lstStyle/>
          <a:p>
            <a:pPr lvl="0"/>
            <a:r>
              <a:rPr lang="en-US" sz="3200" b="1" dirty="0" smtClean="0">
                <a:latin typeface="Corbel" panose="020B0503020204020204" pitchFamily="34" charset="0"/>
              </a:rPr>
              <a:t>Acronyms</a:t>
            </a:r>
            <a:r>
              <a:rPr lang="en-US" sz="3200" b="1" dirty="0">
                <a:latin typeface="Corbel" panose="020B0503020204020204" pitchFamily="34" charset="0"/>
              </a:rPr>
              <a:t>: </a:t>
            </a:r>
            <a:r>
              <a:rPr lang="en-US" sz="3200" dirty="0">
                <a:latin typeface="Corbel" panose="020B0503020204020204" pitchFamily="34" charset="0"/>
              </a:rPr>
              <a:t>Write out the names of groups or organizations in your first reference to them in your resolution. The full name may be followed by a parenthetical abbreviation, which may then be used for future references. It is unnecessary to note an acronym if the group or organizations is not referenced again in the resolution.</a:t>
            </a:r>
          </a:p>
          <a:p>
            <a:pPr lvl="0"/>
            <a:r>
              <a:rPr lang="en-US" sz="3200" b="1" dirty="0">
                <a:latin typeface="Corbel" panose="020B0503020204020204" pitchFamily="34" charset="0"/>
              </a:rPr>
              <a:t>Make the Point: </a:t>
            </a:r>
            <a:r>
              <a:rPr lang="en-US" sz="3200" dirty="0">
                <a:latin typeface="Corbel" panose="020B0503020204020204" pitchFamily="34" charset="0"/>
              </a:rPr>
              <a:t>Be as direct and to the point as possible. Cleverness that makes a resolution less clear will likely cause confusion and lead to the resolution being defeated, amended, or referred.</a:t>
            </a:r>
          </a:p>
          <a:p>
            <a:pPr lvl="0"/>
            <a:r>
              <a:rPr lang="en-US" sz="3200" b="1" dirty="0">
                <a:latin typeface="Corbel" panose="020B0503020204020204" pitchFamily="34" charset="0"/>
              </a:rPr>
              <a:t>Avoid Lumping: </a:t>
            </a:r>
            <a:r>
              <a:rPr lang="en-US" sz="3200" dirty="0">
                <a:latin typeface="Corbel" panose="020B0503020204020204" pitchFamily="34" charset="0"/>
              </a:rPr>
              <a:t>Limit yourself to one reason in support of or in defense of your resolution per “whereas” statement. Lumping too much into one statement causes confusion and is likely to provoke calls for revision.</a:t>
            </a:r>
          </a:p>
          <a:p>
            <a:pPr marL="0" lvl="0" indent="0">
              <a:buNone/>
            </a:pPr>
            <a:endParaRPr lang="en-US" sz="3200" dirty="0">
              <a:latin typeface="Corbel" panose="020B0503020204020204" pitchFamily="34" charset="0"/>
            </a:endParaRPr>
          </a:p>
          <a:p>
            <a:endParaRPr lang="en-US" sz="3200" dirty="0">
              <a:latin typeface="Corbel" panose="020B0503020204020204" pitchFamily="34" charset="0"/>
              <a:cs typeface="Times New Roman"/>
            </a:endParaRPr>
          </a:p>
        </p:txBody>
      </p:sp>
    </p:spTree>
    <p:extLst>
      <p:ext uri="{BB962C8B-B14F-4D97-AF65-F5344CB8AC3E}">
        <p14:creationId xmlns:p14="http://schemas.microsoft.com/office/powerpoint/2010/main" val="3331039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anose="02040502050405020303" pitchFamily="18" charset="0"/>
              </a:rPr>
              <a:t>Resolution </a:t>
            </a:r>
            <a:r>
              <a:rPr lang="en-US" dirty="0">
                <a:latin typeface="Georgia" panose="02040502050405020303" pitchFamily="18" charset="0"/>
              </a:rPr>
              <a:t>Writing and General Advice</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p:txBody>
          <a:bodyPr>
            <a:normAutofit fontScale="70000" lnSpcReduction="20000"/>
          </a:bodyPr>
          <a:lstStyle/>
          <a:p>
            <a:pPr lvl="0"/>
            <a:r>
              <a:rPr lang="en-US" sz="3200" b="1" dirty="0" smtClean="0">
                <a:latin typeface="Corbel" panose="020B0503020204020204" pitchFamily="34" charset="0"/>
              </a:rPr>
              <a:t>Professionalism </a:t>
            </a:r>
            <a:r>
              <a:rPr lang="en-US" sz="3200" b="1" dirty="0">
                <a:latin typeface="Corbel" panose="020B0503020204020204" pitchFamily="34" charset="0"/>
              </a:rPr>
              <a:t>Preferred: </a:t>
            </a:r>
            <a:r>
              <a:rPr lang="en-US" sz="3200" dirty="0">
                <a:latin typeface="Corbel" panose="020B0503020204020204" pitchFamily="34" charset="0"/>
              </a:rPr>
              <a:t>Avoid personal attacks or insults of any person or group, even subtle ones. No matter how justified the statement or how offensive the target, such attacks will almost inevitably draw opposition from some members of the voting body.</a:t>
            </a:r>
          </a:p>
          <a:p>
            <a:pPr lvl="0"/>
            <a:r>
              <a:rPr lang="en-US" sz="3200" b="1" dirty="0">
                <a:latin typeface="Corbel" panose="020B0503020204020204" pitchFamily="34" charset="0"/>
              </a:rPr>
              <a:t>Only Academic Senate Action: </a:t>
            </a:r>
            <a:r>
              <a:rPr lang="en-US" sz="3200" dirty="0">
                <a:latin typeface="Corbel" panose="020B0503020204020204" pitchFamily="34" charset="0"/>
              </a:rPr>
              <a:t>Remember that resolutions can only direct the Academic Senate to take action. The Academic Senate does not have the authority to direct or require action from any other group or individual, including local senates. Resolutions can also request or recommend actions from other entities, or it can endorse or support particular positions of other entities.</a:t>
            </a:r>
          </a:p>
          <a:p>
            <a:pPr lvl="0"/>
            <a:r>
              <a:rPr lang="en-US" sz="3200" b="1" dirty="0">
                <a:latin typeface="Corbel" panose="020B0503020204020204" pitchFamily="34" charset="0"/>
              </a:rPr>
              <a:t>Reality Check: </a:t>
            </a:r>
            <a:r>
              <a:rPr lang="en-US" sz="3200" dirty="0">
                <a:latin typeface="Corbel" panose="020B0503020204020204" pitchFamily="34" charset="0"/>
              </a:rPr>
              <a:t>If your resolution directs an action by the Academic Senate, be certain that the action is possible for the Academic Senate to accomplish. Specifically, remember that the Academic Senate cannot absolutely ensure or prevent the actions of any other body. Some qualifying or alternative terms, such as “work with [other body] to ensure” rather than “ensure,” or “oppose” rather than “prevent,” may help to produce a more realistic resolution.</a:t>
            </a:r>
          </a:p>
          <a:p>
            <a:pPr marL="0" lvl="0" indent="0">
              <a:buNone/>
            </a:pPr>
            <a:endParaRPr lang="en-US" sz="3200" dirty="0">
              <a:latin typeface="Corbel" panose="020B0503020204020204" pitchFamily="34" charset="0"/>
            </a:endParaRPr>
          </a:p>
          <a:p>
            <a:pPr marL="0" lvl="0" indent="0">
              <a:buNone/>
            </a:pPr>
            <a:endParaRPr lang="en-US" sz="3200" dirty="0">
              <a:latin typeface="Corbel" panose="020B0503020204020204" pitchFamily="34" charset="0"/>
            </a:endParaRPr>
          </a:p>
          <a:p>
            <a:endParaRPr lang="en-US" sz="3200" dirty="0">
              <a:latin typeface="Corbel" panose="020B0503020204020204" pitchFamily="34" charset="0"/>
              <a:cs typeface="Times New Roman"/>
            </a:endParaRPr>
          </a:p>
        </p:txBody>
      </p:sp>
    </p:spTree>
    <p:extLst>
      <p:ext uri="{BB962C8B-B14F-4D97-AF65-F5344CB8AC3E}">
        <p14:creationId xmlns:p14="http://schemas.microsoft.com/office/powerpoint/2010/main" val="505223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anose="02040502050405020303" pitchFamily="18" charset="0"/>
              </a:rPr>
              <a:t>Resolution </a:t>
            </a:r>
            <a:r>
              <a:rPr lang="en-US" dirty="0">
                <a:latin typeface="Georgia" panose="02040502050405020303" pitchFamily="18" charset="0"/>
              </a:rPr>
              <a:t>Writing and General Advice</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p:txBody>
          <a:bodyPr>
            <a:normAutofit lnSpcReduction="10000"/>
          </a:bodyPr>
          <a:lstStyle/>
          <a:p>
            <a:pPr lvl="0"/>
            <a:r>
              <a:rPr lang="en-US" sz="3200" b="1" dirty="0" smtClean="0">
                <a:latin typeface="Corbel" panose="020B0503020204020204" pitchFamily="34" charset="0"/>
              </a:rPr>
              <a:t>Word </a:t>
            </a:r>
            <a:r>
              <a:rPr lang="en-US" sz="3200" b="1" dirty="0">
                <a:latin typeface="Corbel" panose="020B0503020204020204" pitchFamily="34" charset="0"/>
              </a:rPr>
              <a:t>Choice: </a:t>
            </a:r>
            <a:r>
              <a:rPr lang="en-US" sz="3200" dirty="0">
                <a:latin typeface="Corbel" panose="020B0503020204020204" pitchFamily="34" charset="0"/>
              </a:rPr>
              <a:t>Judiciously use words such as “any,” “every,” “all,” “never,” “none,” or other qualifiers that make sweeping generalizations.</a:t>
            </a:r>
          </a:p>
          <a:p>
            <a:pPr lvl="0"/>
            <a:r>
              <a:rPr lang="en-US" sz="3200" b="1" dirty="0">
                <a:latin typeface="Corbel" panose="020B0503020204020204" pitchFamily="34" charset="0"/>
              </a:rPr>
              <a:t>Models: </a:t>
            </a:r>
            <a:r>
              <a:rPr lang="en-US" sz="3200" dirty="0">
                <a:latin typeface="Corbel" panose="020B0503020204020204" pitchFamily="34" charset="0"/>
              </a:rPr>
              <a:t>You may benefit from reading some past examples of resolutions for ideas about structuring and phrasing your resolution.</a:t>
            </a:r>
          </a:p>
          <a:p>
            <a:pPr lvl="0"/>
            <a:r>
              <a:rPr lang="en-US" sz="3200" b="1" dirty="0">
                <a:latin typeface="Corbel" panose="020B0503020204020204" pitchFamily="34" charset="0"/>
              </a:rPr>
              <a:t>Resolution Title: </a:t>
            </a:r>
            <a:r>
              <a:rPr lang="en-US" sz="3200" dirty="0">
                <a:latin typeface="Corbel" panose="020B0503020204020204" pitchFamily="34" charset="0"/>
              </a:rPr>
              <a:t>Be sure that the title of the resolution accurately reflects the content of the resolution, and follows proper rules of punctuation and capitalization.</a:t>
            </a:r>
          </a:p>
          <a:p>
            <a:pPr lvl="0"/>
            <a:endParaRPr lang="en-US" sz="3200" dirty="0">
              <a:latin typeface="Corbel" panose="020B0503020204020204" pitchFamily="34" charset="0"/>
            </a:endParaRPr>
          </a:p>
          <a:p>
            <a:pPr marL="0" lvl="0" indent="0">
              <a:buNone/>
            </a:pPr>
            <a:endParaRPr lang="en-US" sz="3200" dirty="0">
              <a:latin typeface="Corbel" panose="020B0503020204020204" pitchFamily="34" charset="0"/>
            </a:endParaRPr>
          </a:p>
          <a:p>
            <a:endParaRPr lang="en-US" sz="3200" dirty="0">
              <a:latin typeface="Corbel" panose="020B0503020204020204" pitchFamily="34" charset="0"/>
              <a:cs typeface="Times New Roman"/>
            </a:endParaRPr>
          </a:p>
        </p:txBody>
      </p:sp>
    </p:spTree>
    <p:extLst>
      <p:ext uri="{BB962C8B-B14F-4D97-AF65-F5344CB8AC3E}">
        <p14:creationId xmlns:p14="http://schemas.microsoft.com/office/powerpoint/2010/main" val="1608981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744" y="387484"/>
            <a:ext cx="8229600" cy="990600"/>
          </a:xfrm>
        </p:spPr>
        <p:txBody>
          <a:bodyPr>
            <a:normAutofit fontScale="90000"/>
          </a:bodyPr>
          <a:lstStyle/>
          <a:p>
            <a:r>
              <a:rPr lang="en-US" dirty="0" smtClean="0">
                <a:latin typeface="Georgia" panose="02040502050405020303" pitchFamily="18" charset="0"/>
              </a:rPr>
              <a:t>Resolution </a:t>
            </a:r>
            <a:r>
              <a:rPr lang="en-US" dirty="0">
                <a:latin typeface="Georgia" panose="02040502050405020303" pitchFamily="18" charset="0"/>
              </a:rPr>
              <a:t>Writing and General Advice</a:t>
            </a:r>
            <a:endParaRPr lang="en-US" dirty="0">
              <a:latin typeface="Georgia" panose="02040502050405020303" pitchFamily="18" charset="0"/>
              <a:cs typeface="Times New Roman"/>
            </a:endParaRPr>
          </a:p>
        </p:txBody>
      </p:sp>
      <p:sp>
        <p:nvSpPr>
          <p:cNvPr id="3" name="Content Placeholder 2"/>
          <p:cNvSpPr>
            <a:spLocks noGrp="1"/>
          </p:cNvSpPr>
          <p:nvPr>
            <p:ph idx="1"/>
          </p:nvPr>
        </p:nvSpPr>
        <p:spPr>
          <a:xfrm>
            <a:off x="447472" y="1796375"/>
            <a:ext cx="8219872" cy="4497422"/>
          </a:xfrm>
        </p:spPr>
        <p:txBody>
          <a:bodyPr>
            <a:normAutofit fontScale="70000" lnSpcReduction="20000"/>
          </a:bodyPr>
          <a:lstStyle/>
          <a:p>
            <a:pPr lvl="0"/>
            <a:r>
              <a:rPr lang="en-US" sz="3200" b="1" dirty="0" smtClean="0">
                <a:latin typeface="Corbel" panose="020B0503020204020204" pitchFamily="34" charset="0"/>
              </a:rPr>
              <a:t>Citing </a:t>
            </a:r>
            <a:r>
              <a:rPr lang="en-US" sz="3200" b="1" dirty="0">
                <a:latin typeface="Corbel" panose="020B0503020204020204" pitchFamily="34" charset="0"/>
              </a:rPr>
              <a:t>Legislation: </a:t>
            </a:r>
            <a:r>
              <a:rPr lang="en-US" sz="3200" dirty="0">
                <a:latin typeface="Corbel" panose="020B0503020204020204" pitchFamily="34" charset="0"/>
              </a:rPr>
              <a:t>In the body of the resolution, cite the last name of the bill’s author and the year passed or the date of the most recent version of the proposed stated legislation or regulations included in the resolution. In the title of the resolution, indicate the position on the bill and the topic of the bill. Place the author’s last name followed by a comma and the year or date in parentheses behind the title or number of the legislation and include a hyperlink to the language in the legislation in a footnote. For example, AB 1602 (2016, Committee on Budget); AB 620 (Block, 2011); AB 705 (Irwin, as of April 4, 2017).</a:t>
            </a:r>
          </a:p>
          <a:p>
            <a:r>
              <a:rPr lang="en-US" sz="3200" b="1" dirty="0">
                <a:latin typeface="Corbel" panose="020B0503020204020204" pitchFamily="34" charset="0"/>
              </a:rPr>
              <a:t>Facts: </a:t>
            </a:r>
            <a:r>
              <a:rPr lang="en-US" sz="3200" dirty="0">
                <a:latin typeface="Corbel" panose="020B0503020204020204" pitchFamily="34" charset="0"/>
              </a:rPr>
              <a:t>Resolutions should focus on facts rather than empty rhetoric. Resolutions should include references to specific information such as legislation, previous resolutions, papers, and the like, and should include footnotes, appendices, or links to those references for the delegates to research and make an informed </a:t>
            </a:r>
            <a:r>
              <a:rPr lang="en-US" sz="3200" dirty="0" smtClean="0">
                <a:latin typeface="Corbel" panose="020B0503020204020204" pitchFamily="34" charset="0"/>
              </a:rPr>
              <a:t>vote</a:t>
            </a:r>
          </a:p>
          <a:p>
            <a:pPr marL="0" lvl="0" indent="0">
              <a:buNone/>
            </a:pPr>
            <a:endParaRPr lang="en-US" sz="3200" dirty="0">
              <a:latin typeface="Corbel" panose="020B0503020204020204" pitchFamily="34" charset="0"/>
            </a:endParaRPr>
          </a:p>
          <a:p>
            <a:endParaRPr lang="en-US" sz="3200" dirty="0">
              <a:latin typeface="Corbel" panose="020B0503020204020204" pitchFamily="34" charset="0"/>
              <a:cs typeface="Times New Roman"/>
            </a:endParaRPr>
          </a:p>
        </p:txBody>
      </p:sp>
    </p:spTree>
    <p:extLst>
      <p:ext uri="{BB962C8B-B14F-4D97-AF65-F5344CB8AC3E}">
        <p14:creationId xmlns:p14="http://schemas.microsoft.com/office/powerpoint/2010/main" val="16697683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5644</TotalTime>
  <Words>991</Words>
  <Application>Microsoft Office PowerPoint</Application>
  <PresentationFormat>On-screen Show (4:3)</PresentationFormat>
  <Paragraphs>58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Perfecting Your Resolution - Working Session </vt:lpstr>
      <vt:lpstr>Resolutions &amp; Amendments Due at 4:30! </vt:lpstr>
      <vt:lpstr>Resolutions &amp; Amendments Due at 4:30! </vt:lpstr>
      <vt:lpstr>Most Important Things to Ask</vt:lpstr>
      <vt:lpstr>Resolution Writing and General Advice</vt:lpstr>
      <vt:lpstr>Resolution Writing and General Advice</vt:lpstr>
      <vt:lpstr>Resolution Writing and General Advice</vt:lpstr>
      <vt:lpstr>Resolution Writing and General Advice</vt:lpstr>
      <vt:lpstr>Resolution Writing and General Advice</vt:lpstr>
      <vt:lpstr>Resolution Writing and General Advice</vt:lpstr>
      <vt:lpstr>Only Academic Senate Action </vt:lpstr>
      <vt:lpstr>Verbs that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Geoffrey Dyer</cp:lastModifiedBy>
  <cp:revision>12</cp:revision>
  <dcterms:created xsi:type="dcterms:W3CDTF">2015-10-21T19:14:41Z</dcterms:created>
  <dcterms:modified xsi:type="dcterms:W3CDTF">2018-10-30T20:36:29Z</dcterms:modified>
</cp:coreProperties>
</file>